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58" name="Shape 58"/>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0" name="Shape 60"/>
        <p:cNvGrpSpPr/>
        <p:nvPr/>
      </p:nvGrpSpPr>
      <p:grpSpPr>
        <a:xfrm>
          <a:off x="0" y="0"/>
          <a:ext cx="0" cy="0"/>
          <a:chOff x="0" y="0"/>
          <a:chExt cx="0" cy="0"/>
        </a:xfrm>
      </p:grpSpPr>
      <p:sp>
        <p:nvSpPr>
          <p:cNvPr id="61" name="Shape 61"/>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62" name="Shape 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0" name="Shape 70"/>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1" name="Shape 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5" name="Shape 75"/>
        <p:cNvGrpSpPr/>
        <p:nvPr/>
      </p:nvGrpSpPr>
      <p:grpSpPr>
        <a:xfrm>
          <a:off x="0" y="0"/>
          <a:ext cx="0" cy="0"/>
          <a:chOff x="0" y="0"/>
          <a:chExt cx="0" cy="0"/>
        </a:xfrm>
      </p:grpSpPr>
      <p:sp>
        <p:nvSpPr>
          <p:cNvPr id="76" name="Shape 76"/>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7" name="Shape 77"/>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8" name="Shape 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79" name="Shape 79"/>
        <p:cNvGrpSpPr/>
        <p:nvPr/>
      </p:nvGrpSpPr>
      <p:grpSpPr>
        <a:xfrm>
          <a:off x="0" y="0"/>
          <a:ext cx="0" cy="0"/>
          <a:chOff x="0" y="0"/>
          <a:chExt cx="0" cy="0"/>
        </a:xfrm>
      </p:grpSpPr>
      <p:sp>
        <p:nvSpPr>
          <p:cNvPr id="80" name="Shape 80"/>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81" name="Shape 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2" name="Shape 82"/>
        <p:cNvGrpSpPr/>
        <p:nvPr/>
      </p:nvGrpSpPr>
      <p:grpSpPr>
        <a:xfrm>
          <a:off x="0" y="0"/>
          <a:ext cx="0" cy="0"/>
          <a:chOff x="0" y="0"/>
          <a:chExt cx="0" cy="0"/>
        </a:xfrm>
      </p:grpSpPr>
      <p:sp>
        <p:nvSpPr>
          <p:cNvPr id="83" name="Shape 83"/>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84" name="Shape 84"/>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5" name="Shape 85"/>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6" name="Shape 86"/>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7" name="Shape 8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8" name="Shape 88"/>
        <p:cNvGrpSpPr/>
        <p:nvPr/>
      </p:nvGrpSpPr>
      <p:grpSpPr>
        <a:xfrm>
          <a:off x="0" y="0"/>
          <a:ext cx="0" cy="0"/>
          <a:chOff x="0" y="0"/>
          <a:chExt cx="0" cy="0"/>
        </a:xfrm>
      </p:grpSpPr>
      <p:sp>
        <p:nvSpPr>
          <p:cNvPr id="89" name="Shape 89"/>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1" name="Shape 91"/>
        <p:cNvGrpSpPr/>
        <p:nvPr/>
      </p:nvGrpSpPr>
      <p:grpSpPr>
        <a:xfrm>
          <a:off x="0" y="0"/>
          <a:ext cx="0" cy="0"/>
          <a:chOff x="0" y="0"/>
          <a:chExt cx="0" cy="0"/>
        </a:xfrm>
      </p:grpSpPr>
      <p:sp>
        <p:nvSpPr>
          <p:cNvPr id="92" name="Shape 92"/>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93" name="Shape 93"/>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4" name="Shape 9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vi"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4" name="Shape 54"/>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55" name="Shape 55"/>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vi"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vi">
                <a:latin typeface="Times New Roman"/>
                <a:ea typeface="Times New Roman"/>
                <a:cs typeface="Times New Roman"/>
                <a:sym typeface="Times New Roman"/>
              </a:rPr>
              <a:t>Abstract class, Interface &amp; Inheritance in Java</a:t>
            </a:r>
          </a:p>
        </p:txBody>
      </p:sp>
      <p:sp>
        <p:nvSpPr>
          <p:cNvPr id="102" name="Shape 102"/>
          <p:cNvSpPr txBox="1"/>
          <p:nvPr>
            <p:ph idx="1" type="subTitle"/>
          </p:nvPr>
        </p:nvSpPr>
        <p:spPr>
          <a:xfrm>
            <a:off x="1268350" y="3661025"/>
            <a:ext cx="4707900" cy="733500"/>
          </a:xfrm>
          <a:prstGeom prst="rect">
            <a:avLst/>
          </a:prstGeom>
        </p:spPr>
        <p:txBody>
          <a:bodyPr anchorCtr="0" anchor="t" bIns="91425" lIns="91425" rIns="91425" tIns="91425">
            <a:noAutofit/>
          </a:bodyPr>
          <a:lstStyle/>
          <a:p>
            <a:pPr lvl="0" algn="l">
              <a:spcBef>
                <a:spcPts val="0"/>
              </a:spcBef>
              <a:buNone/>
            </a:pPr>
            <a:r>
              <a:rPr lang="vi" sz="1800">
                <a:latin typeface="Arial"/>
                <a:ea typeface="Arial"/>
                <a:cs typeface="Arial"/>
                <a:sym typeface="Arial"/>
              </a:rPr>
              <a:t>Trần Ngọc Đản</a:t>
            </a:r>
          </a:p>
          <a:p>
            <a:pPr lvl="0" algn="l">
              <a:spcBef>
                <a:spcPts val="0"/>
              </a:spcBef>
              <a:buNone/>
            </a:pPr>
            <a:r>
              <a:rPr lang="vi" sz="1800">
                <a:latin typeface="Arial"/>
                <a:ea typeface="Arial"/>
                <a:cs typeface="Arial"/>
                <a:sym typeface="Arial"/>
              </a:rPr>
              <a:t>Nguyễn Trọng Thuận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a:spcBef>
                <a:spcPts val="0"/>
              </a:spcBef>
              <a:buFont typeface="Times New Roman"/>
              <a:buAutoNum type="arabicPeriod"/>
            </a:pPr>
            <a:r>
              <a:rPr lang="vi">
                <a:latin typeface="Times New Roman"/>
                <a:ea typeface="Times New Roman"/>
                <a:cs typeface="Times New Roman"/>
                <a:sym typeface="Times New Roman"/>
              </a:rPr>
              <a:t>Sử dụng Abstract Class</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Times New Roman"/>
              <a:buChar char="-"/>
            </a:pPr>
            <a:r>
              <a:rPr lang="vi">
                <a:latin typeface="Times New Roman"/>
                <a:ea typeface="Times New Roman"/>
                <a:cs typeface="Times New Roman"/>
                <a:sym typeface="Times New Roman"/>
              </a:rPr>
              <a:t>Khi việc thể hiện đối tượng là trừu tượng, không rõ ràng (một trường từ vựng, một nhóm các khái niệm), không thể tạo một đối tượng từ clas</a:t>
            </a:r>
            <a:r>
              <a:rPr lang="vi">
                <a:latin typeface="Times New Roman"/>
                <a:ea typeface="Times New Roman"/>
                <a:cs typeface="Times New Roman"/>
                <a:sym typeface="Times New Roman"/>
              </a:rPr>
              <a:t>s</a:t>
            </a:r>
            <a:r>
              <a:rPr lang="vi">
                <a:latin typeface="Times New Roman"/>
                <a:ea typeface="Times New Roman"/>
                <a:cs typeface="Times New Roman"/>
                <a:sym typeface="Times New Roman"/>
              </a:rPr>
              <a:t> đó.</a:t>
            </a:r>
          </a:p>
          <a:p>
            <a:pPr lvl="0" rtl="0">
              <a:spcBef>
                <a:spcPts val="0"/>
              </a:spcBef>
              <a:buNone/>
            </a:pPr>
            <a:r>
              <a:rPr lang="vi">
                <a:latin typeface="Times New Roman"/>
                <a:ea typeface="Times New Roman"/>
                <a:cs typeface="Times New Roman"/>
                <a:sym typeface="Times New Roman"/>
              </a:rPr>
              <a:t>Ví dụ:</a:t>
            </a:r>
          </a:p>
          <a:p>
            <a:pPr indent="-228600" lvl="0" marL="457200" rtl="0">
              <a:spcBef>
                <a:spcPts val="0"/>
              </a:spcBef>
              <a:buFont typeface="Times New Roman"/>
              <a:buChar char="-"/>
            </a:pPr>
            <a:r>
              <a:rPr lang="vi">
                <a:latin typeface="Times New Roman"/>
                <a:ea typeface="Times New Roman"/>
                <a:cs typeface="Times New Roman"/>
                <a:sym typeface="Times New Roman"/>
              </a:rPr>
              <a:t>Class Shape: một hình? Không biết là hình gì.</a:t>
            </a:r>
          </a:p>
          <a:p>
            <a:pPr indent="-228600" lvl="0" marL="457200" rtl="0">
              <a:spcBef>
                <a:spcPts val="0"/>
              </a:spcBef>
              <a:buFont typeface="Times New Roman"/>
              <a:buChar char="-"/>
            </a:pPr>
            <a:r>
              <a:rPr lang="vi">
                <a:latin typeface="Times New Roman"/>
                <a:ea typeface="Times New Roman"/>
                <a:cs typeface="Times New Roman"/>
                <a:sym typeface="Times New Roman"/>
              </a:rPr>
              <a:t>Class Animal: một động vật? Không biết là động vật gì.</a:t>
            </a:r>
          </a:p>
          <a:p>
            <a:pPr indent="-228600" lvl="0" marL="457200" rtl="0">
              <a:spcBef>
                <a:spcPts val="0"/>
              </a:spcBef>
              <a:buFont typeface="Times New Roman"/>
              <a:buChar char="-"/>
            </a:pPr>
            <a:r>
              <a:rPr lang="vi">
                <a:latin typeface="Times New Roman"/>
                <a:ea typeface="Times New Roman"/>
                <a:cs typeface="Times New Roman"/>
                <a:sym typeface="Times New Roman"/>
              </a:rPr>
              <a:t>Class Vehicle: một phương tiện giao thông? Không biết là phương tiện gì.</a:t>
            </a:r>
          </a:p>
          <a:p>
            <a:pPr indent="-228600" lvl="0" marL="457200">
              <a:spcBef>
                <a:spcPts val="0"/>
              </a:spcBef>
              <a:buFont typeface="Times New Roman"/>
              <a:buChar char="-"/>
            </a:pPr>
            <a:r>
              <a:rPr lang="vi">
                <a:latin typeface="Times New Roman"/>
                <a:ea typeface="Times New Roman"/>
                <a:cs typeface="Times New Roman"/>
                <a:sym typeface="Times New Roman"/>
              </a:rPr>
              <a:t>Class Adjective: một tính từ? Không biết là tính từ gì.</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rtl="0">
              <a:spcBef>
                <a:spcPts val="0"/>
              </a:spcBef>
              <a:buFont typeface="Times New Roman"/>
              <a:buAutoNum type="arabicPeriod"/>
            </a:pPr>
            <a:r>
              <a:rPr lang="vi">
                <a:latin typeface="Times New Roman"/>
                <a:ea typeface="Times New Roman"/>
                <a:cs typeface="Times New Roman"/>
                <a:sym typeface="Times New Roman"/>
              </a:rPr>
              <a:t>Sử dụng Abstract Class</a:t>
            </a:r>
          </a:p>
        </p:txBody>
      </p:sp>
      <p:sp>
        <p:nvSpPr>
          <p:cNvPr id="114" name="Shape 114"/>
          <p:cNvSpPr txBox="1"/>
          <p:nvPr>
            <p:ph idx="1" type="body"/>
          </p:nvPr>
        </p:nvSpPr>
        <p:spPr>
          <a:xfrm>
            <a:off x="311700" y="1152475"/>
            <a:ext cx="5822100" cy="3416400"/>
          </a:xfrm>
          <a:prstGeom prst="rect">
            <a:avLst/>
          </a:prstGeom>
        </p:spPr>
        <p:txBody>
          <a:bodyPr anchorCtr="0" anchor="t" bIns="91425" lIns="91425" rIns="91425" tIns="91425">
            <a:noAutofit/>
          </a:bodyPr>
          <a:lstStyle/>
          <a:p>
            <a:pPr indent="-228600" lvl="0" marL="457200" rtl="0">
              <a:spcBef>
                <a:spcPts val="0"/>
              </a:spcBef>
              <a:buFont typeface="Times New Roman"/>
              <a:buChar char="-"/>
            </a:pPr>
            <a:r>
              <a:rPr lang="vi">
                <a:latin typeface="Times New Roman"/>
                <a:ea typeface="Times New Roman"/>
                <a:cs typeface="Times New Roman"/>
                <a:sym typeface="Times New Roman"/>
              </a:rPr>
              <a:t>Abstract Class có </a:t>
            </a:r>
            <a:r>
              <a:rPr b="1" i="1" lang="vi">
                <a:solidFill>
                  <a:srgbClr val="FF0000"/>
                </a:solidFill>
                <a:latin typeface="Times New Roman"/>
                <a:ea typeface="Times New Roman"/>
                <a:cs typeface="Times New Roman"/>
                <a:sym typeface="Times New Roman"/>
              </a:rPr>
              <a:t>một số </a:t>
            </a:r>
            <a:r>
              <a:rPr b="1" i="1" lang="vi">
                <a:solidFill>
                  <a:srgbClr val="00FF00"/>
                </a:solidFill>
                <a:latin typeface="Times New Roman"/>
                <a:ea typeface="Times New Roman"/>
                <a:cs typeface="Times New Roman"/>
                <a:sym typeface="Times New Roman"/>
              </a:rPr>
              <a:t>thuộc tính, phương thức</a:t>
            </a:r>
            <a:r>
              <a:rPr b="1" i="1" lang="vi">
                <a:solidFill>
                  <a:srgbClr val="FF0000"/>
                </a:solidFill>
                <a:latin typeface="Times New Roman"/>
                <a:ea typeface="Times New Roman"/>
                <a:cs typeface="Times New Roman"/>
                <a:sym typeface="Times New Roman"/>
              </a:rPr>
              <a:t> cơ bản</a:t>
            </a:r>
            <a:r>
              <a:rPr i="1" lang="vi">
                <a:latin typeface="Times New Roman"/>
                <a:ea typeface="Times New Roman"/>
                <a:cs typeface="Times New Roman"/>
                <a:sym typeface="Times New Roman"/>
              </a:rPr>
              <a:t> </a:t>
            </a:r>
            <a:r>
              <a:rPr b="1" i="1" lang="vi">
                <a:solidFill>
                  <a:srgbClr val="FF0000"/>
                </a:solidFill>
                <a:latin typeface="Times New Roman"/>
                <a:ea typeface="Times New Roman"/>
                <a:cs typeface="Times New Roman"/>
                <a:sym typeface="Times New Roman"/>
              </a:rPr>
              <a:t>chung</a:t>
            </a:r>
            <a:r>
              <a:rPr lang="vi">
                <a:latin typeface="Times New Roman"/>
                <a:ea typeface="Times New Roman"/>
                <a:cs typeface="Times New Roman"/>
                <a:sym typeface="Times New Roman"/>
              </a:rPr>
              <a:t> từ các class cụ thể hơn.</a:t>
            </a:r>
          </a:p>
          <a:p>
            <a:pPr indent="-228600" lvl="0" marL="457200" rtl="0">
              <a:spcBef>
                <a:spcPts val="0"/>
              </a:spcBef>
              <a:buFont typeface="Times New Roman"/>
              <a:buChar char="-"/>
            </a:pPr>
            <a:r>
              <a:rPr lang="vi">
                <a:latin typeface="Times New Roman"/>
                <a:ea typeface="Times New Roman"/>
                <a:cs typeface="Times New Roman"/>
                <a:sym typeface="Times New Roman"/>
              </a:rPr>
              <a:t>Các subClass (class cụ thể) </a:t>
            </a:r>
            <a:r>
              <a:rPr b="1" i="1" lang="vi">
                <a:solidFill>
                  <a:srgbClr val="FF0000"/>
                </a:solidFill>
                <a:latin typeface="Times New Roman"/>
                <a:ea typeface="Times New Roman"/>
                <a:cs typeface="Times New Roman"/>
                <a:sym typeface="Times New Roman"/>
              </a:rPr>
              <a:t>có thêm một số thuộc tính riêng</a:t>
            </a:r>
            <a:r>
              <a:rPr lang="vi">
                <a:latin typeface="Times New Roman"/>
                <a:ea typeface="Times New Roman"/>
                <a:cs typeface="Times New Roman"/>
                <a:sym typeface="Times New Roman"/>
              </a:rPr>
              <a:t> và những </a:t>
            </a:r>
            <a:r>
              <a:rPr b="1" i="1" lang="vi">
                <a:solidFill>
                  <a:srgbClr val="FF0000"/>
                </a:solidFill>
                <a:latin typeface="Times New Roman"/>
                <a:ea typeface="Times New Roman"/>
                <a:cs typeface="Times New Roman"/>
                <a:sym typeface="Times New Roman"/>
              </a:rPr>
              <a:t>phương thức phải được cụ thể hóa</a:t>
            </a:r>
            <a:r>
              <a:rPr lang="vi">
                <a:latin typeface="Times New Roman"/>
                <a:ea typeface="Times New Roman"/>
                <a:cs typeface="Times New Roman"/>
                <a:sym typeface="Times New Roman"/>
              </a:rPr>
              <a:t>.</a:t>
            </a:r>
          </a:p>
          <a:p>
            <a:pPr lvl="0" rtl="0">
              <a:spcBef>
                <a:spcPts val="0"/>
              </a:spcBef>
              <a:buNone/>
            </a:pPr>
            <a:r>
              <a:rPr lang="vi">
                <a:latin typeface="Times New Roman"/>
                <a:ea typeface="Times New Roman"/>
                <a:cs typeface="Times New Roman"/>
                <a:sym typeface="Times New Roman"/>
              </a:rPr>
              <a:t>Do đó, subClass cần </a:t>
            </a:r>
            <a:r>
              <a:rPr b="1" i="1" lang="vi">
                <a:solidFill>
                  <a:srgbClr val="FF0000"/>
                </a:solidFill>
                <a:latin typeface="Times New Roman"/>
                <a:ea typeface="Times New Roman"/>
                <a:cs typeface="Times New Roman"/>
                <a:sym typeface="Times New Roman"/>
              </a:rPr>
              <a:t>kế thừa những gì cụ thể</a:t>
            </a:r>
            <a:r>
              <a:rPr lang="vi">
                <a:latin typeface="Times New Roman"/>
                <a:ea typeface="Times New Roman"/>
                <a:cs typeface="Times New Roman"/>
                <a:sym typeface="Times New Roman"/>
              </a:rPr>
              <a:t> và hiện thực hóa </a:t>
            </a:r>
            <a:r>
              <a:rPr b="1" i="1" lang="vi">
                <a:solidFill>
                  <a:srgbClr val="FF0000"/>
                </a:solidFill>
                <a:latin typeface="Times New Roman"/>
                <a:ea typeface="Times New Roman"/>
                <a:cs typeface="Times New Roman"/>
                <a:sym typeface="Times New Roman"/>
              </a:rPr>
              <a:t>những gì trừu tượng</a:t>
            </a:r>
            <a:r>
              <a:rPr lang="vi">
                <a:latin typeface="Times New Roman"/>
                <a:ea typeface="Times New Roman"/>
                <a:cs typeface="Times New Roman"/>
                <a:sym typeface="Times New Roman"/>
              </a:rPr>
              <a:t> từ Abstract Class để tạo nên một class đúng ngữ nghĩa (tương đương đối tượng ở đời thực).</a:t>
            </a:r>
          </a:p>
        </p:txBody>
      </p:sp>
      <p:pic>
        <p:nvPicPr>
          <p:cNvPr id="115" name="Shape 115"/>
          <p:cNvPicPr preferRelativeResize="0"/>
          <p:nvPr/>
        </p:nvPicPr>
        <p:blipFill>
          <a:blip r:embed="rId3">
            <a:alphaModFix/>
          </a:blip>
          <a:stretch>
            <a:fillRect/>
          </a:stretch>
        </p:blipFill>
        <p:spPr>
          <a:xfrm>
            <a:off x="6260550" y="1017725"/>
            <a:ext cx="2571750" cy="3009900"/>
          </a:xfrm>
          <a:prstGeom prst="rect">
            <a:avLst/>
          </a:prstGeom>
          <a:noFill/>
          <a:ln>
            <a:noFill/>
          </a:ln>
        </p:spPr>
      </p:pic>
      <p:cxnSp>
        <p:nvCxnSpPr>
          <p:cNvPr id="116" name="Shape 116"/>
          <p:cNvCxnSpPr/>
          <p:nvPr/>
        </p:nvCxnSpPr>
        <p:spPr>
          <a:xfrm rot="10800000">
            <a:off x="7546425" y="2014575"/>
            <a:ext cx="0" cy="562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vi"/>
              <a:t>-	Khi các lớp cụ thể kế thừa Abstract class có </a:t>
            </a:r>
            <a:r>
              <a:rPr lang="vi">
                <a:solidFill>
                  <a:srgbClr val="FF0000"/>
                </a:solidFill>
              </a:rPr>
              <a:t>chung</a:t>
            </a:r>
            <a:r>
              <a:rPr lang="vi"/>
              <a:t> thuộc tính và phương thức (ta trừu tượng hóa các thuộc tính và phương thức này trong Abstract class), hoặc khi ta muốn phạm vi truy cập ngoài public, còn có thể là private, protected (Interface mặc định là public)</a:t>
            </a:r>
          </a:p>
          <a:p>
            <a:pPr lvl="0" rtl="0">
              <a:spcBef>
                <a:spcPts val="0"/>
              </a:spcBef>
              <a:buNone/>
            </a:pPr>
            <a:r>
              <a:rPr lang="vi"/>
              <a:t>-	Khi ta muốn các thuộc tính mà lớp con kế thừa có thể thay đổi được giá trị. (Các thuộc tính của Interface là final, static).</a:t>
            </a:r>
          </a:p>
          <a:p>
            <a:pPr lvl="0" rtl="0">
              <a:spcBef>
                <a:spcPts val="0"/>
              </a:spcBef>
              <a:buNone/>
            </a:pPr>
            <a:r>
              <a:rPr lang="vi"/>
              <a:t>-	Khi ta muốn mở rộng lớp cụ thể (thêm thuộc tính, phương thức) trong tương lai. Ta chỉ cần thêm thuộc tính và phương thức vào Abstract class, các lớp con kế thừa sẽ tự động được cập nhật.</a:t>
            </a:r>
          </a:p>
        </p:txBody>
      </p:sp>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rtl="0">
              <a:spcBef>
                <a:spcPts val="0"/>
              </a:spcBef>
              <a:buClr>
                <a:srgbClr val="FF0000"/>
              </a:buClr>
              <a:buFont typeface="Times New Roman"/>
              <a:buAutoNum type="arabicPeriod"/>
            </a:pPr>
            <a:r>
              <a:rPr lang="vi">
                <a:solidFill>
                  <a:srgbClr val="FF0000"/>
                </a:solidFill>
                <a:latin typeface="Times New Roman"/>
                <a:ea typeface="Times New Roman"/>
                <a:cs typeface="Times New Roman"/>
                <a:sym typeface="Times New Roman"/>
              </a:rPr>
              <a:t>Sử dụng Abstract Class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2.	Sử dụng Interface</a:t>
            </a:r>
          </a:p>
        </p:txBody>
      </p:sp>
      <p:sp>
        <p:nvSpPr>
          <p:cNvPr id="128" name="Shape 128"/>
          <p:cNvSpPr txBox="1"/>
          <p:nvPr>
            <p:ph idx="1" type="body"/>
          </p:nvPr>
        </p:nvSpPr>
        <p:spPr>
          <a:xfrm>
            <a:off x="311700" y="1152475"/>
            <a:ext cx="3616200" cy="1751400"/>
          </a:xfrm>
          <a:prstGeom prst="rect">
            <a:avLst/>
          </a:prstGeom>
        </p:spPr>
        <p:txBody>
          <a:bodyPr anchorCtr="0" anchor="t" bIns="91425" lIns="91425" rIns="91425" tIns="91425">
            <a:noAutofit/>
          </a:bodyPr>
          <a:lstStyle/>
          <a:p>
            <a:pPr indent="-228600" lvl="0" marL="457200" rtl="0">
              <a:spcBef>
                <a:spcPts val="0"/>
              </a:spcBef>
              <a:buFont typeface="Times New Roman"/>
              <a:buChar char="-"/>
            </a:pPr>
            <a:r>
              <a:rPr lang="vi">
                <a:latin typeface="Times New Roman"/>
                <a:ea typeface="Times New Roman"/>
                <a:cs typeface="Times New Roman"/>
                <a:sym typeface="Times New Roman"/>
              </a:rPr>
              <a:t>Sử dụng interface khi muốn </a:t>
            </a:r>
            <a:r>
              <a:rPr b="1" i="1" lang="vi">
                <a:solidFill>
                  <a:srgbClr val="FF0000"/>
                </a:solidFill>
                <a:latin typeface="Times New Roman"/>
                <a:ea typeface="Times New Roman"/>
                <a:cs typeface="Times New Roman"/>
                <a:sym typeface="Times New Roman"/>
              </a:rPr>
              <a:t>chuyên biệt</a:t>
            </a:r>
            <a:r>
              <a:rPr lang="vi">
                <a:latin typeface="Times New Roman"/>
                <a:ea typeface="Times New Roman"/>
                <a:cs typeface="Times New Roman"/>
                <a:sym typeface="Times New Roman"/>
              </a:rPr>
              <a:t> (tách) những khối chức năng (method), chứ không gom vào cùng môt khối chung, gây dư thừa.</a:t>
            </a:r>
          </a:p>
        </p:txBody>
      </p:sp>
      <p:pic>
        <p:nvPicPr>
          <p:cNvPr id="129" name="Shape 129"/>
          <p:cNvPicPr preferRelativeResize="0"/>
          <p:nvPr/>
        </p:nvPicPr>
        <p:blipFill>
          <a:blip r:embed="rId3">
            <a:alphaModFix/>
          </a:blip>
          <a:stretch>
            <a:fillRect/>
          </a:stretch>
        </p:blipFill>
        <p:spPr>
          <a:xfrm>
            <a:off x="5215578" y="199037"/>
            <a:ext cx="2730400" cy="4745424"/>
          </a:xfrm>
          <a:prstGeom prst="rect">
            <a:avLst/>
          </a:prstGeom>
          <a:noFill/>
          <a:ln>
            <a:noFill/>
          </a:ln>
        </p:spPr>
      </p:pic>
      <p:cxnSp>
        <p:nvCxnSpPr>
          <p:cNvPr id="130" name="Shape 130"/>
          <p:cNvCxnSpPr/>
          <p:nvPr/>
        </p:nvCxnSpPr>
        <p:spPr>
          <a:xfrm rot="10800000">
            <a:off x="6640400" y="2206050"/>
            <a:ext cx="0" cy="900300"/>
          </a:xfrm>
          <a:prstGeom prst="straightConnector1">
            <a:avLst/>
          </a:prstGeom>
          <a:noFill/>
          <a:ln cap="flat" cmpd="sng" w="9525">
            <a:solidFill>
              <a:schemeClr val="dk2"/>
            </a:solidFill>
            <a:prstDash val="solid"/>
            <a:round/>
            <a:headEnd len="lg" w="lg" type="none"/>
            <a:tailEnd len="lg" w="lg" type="triangle"/>
          </a:ln>
        </p:spPr>
      </p:cxnSp>
      <p:cxnSp>
        <p:nvCxnSpPr>
          <p:cNvPr id="131" name="Shape 131"/>
          <p:cNvCxnSpPr/>
          <p:nvPr/>
        </p:nvCxnSpPr>
        <p:spPr>
          <a:xfrm>
            <a:off x="5537425" y="3860450"/>
            <a:ext cx="2115900" cy="0"/>
          </a:xfrm>
          <a:prstGeom prst="straightConnector1">
            <a:avLst/>
          </a:prstGeom>
          <a:noFill/>
          <a:ln cap="flat" cmpd="sng" w="9525">
            <a:solidFill>
              <a:schemeClr val="dk2"/>
            </a:solidFill>
            <a:prstDash val="solid"/>
            <a:round/>
            <a:headEnd len="lg" w="lg" type="none"/>
            <a:tailEnd len="lg" w="lg" type="none"/>
          </a:ln>
        </p:spPr>
      </p:cxnSp>
      <p:cxnSp>
        <p:nvCxnSpPr>
          <p:cNvPr id="132" name="Shape 132"/>
          <p:cNvCxnSpPr/>
          <p:nvPr/>
        </p:nvCxnSpPr>
        <p:spPr>
          <a:xfrm>
            <a:off x="5537425" y="4241450"/>
            <a:ext cx="2115900" cy="0"/>
          </a:xfrm>
          <a:prstGeom prst="straightConnector1">
            <a:avLst/>
          </a:prstGeom>
          <a:noFill/>
          <a:ln cap="flat" cmpd="sng" w="9525">
            <a:solidFill>
              <a:schemeClr val="dk2"/>
            </a:solidFill>
            <a:prstDash val="solid"/>
            <a:round/>
            <a:headEnd len="lg" w="lg" type="none"/>
            <a:tailEnd len="lg" w="lg" type="none"/>
          </a:ln>
        </p:spPr>
      </p:cxnSp>
      <p:cxnSp>
        <p:nvCxnSpPr>
          <p:cNvPr id="133" name="Shape 133"/>
          <p:cNvCxnSpPr/>
          <p:nvPr/>
        </p:nvCxnSpPr>
        <p:spPr>
          <a:xfrm>
            <a:off x="5537425" y="4447540"/>
            <a:ext cx="2115900" cy="0"/>
          </a:xfrm>
          <a:prstGeom prst="straightConnector1">
            <a:avLst/>
          </a:prstGeom>
          <a:noFill/>
          <a:ln cap="flat" cmpd="sng" w="9525">
            <a:solidFill>
              <a:schemeClr val="dk2"/>
            </a:solidFill>
            <a:prstDash val="solid"/>
            <a:round/>
            <a:headEnd len="lg" w="lg" type="none"/>
            <a:tailEnd len="lg" w="lg" type="none"/>
          </a:ln>
        </p:spPr>
      </p:cxnSp>
      <p:cxnSp>
        <p:nvCxnSpPr>
          <p:cNvPr id="134" name="Shape 134"/>
          <p:cNvCxnSpPr/>
          <p:nvPr/>
        </p:nvCxnSpPr>
        <p:spPr>
          <a:xfrm>
            <a:off x="5537425" y="4653630"/>
            <a:ext cx="2115900" cy="0"/>
          </a:xfrm>
          <a:prstGeom prst="straightConnector1">
            <a:avLst/>
          </a:prstGeom>
          <a:noFill/>
          <a:ln cap="flat" cmpd="sng" w="9525">
            <a:solidFill>
              <a:schemeClr val="dk2"/>
            </a:solidFill>
            <a:prstDash val="solid"/>
            <a:round/>
            <a:headEnd len="lg" w="lg" type="none"/>
            <a:tailEnd len="lg" w="lg" type="none"/>
          </a:ln>
        </p:spPr>
      </p:cxnSp>
      <p:cxnSp>
        <p:nvCxnSpPr>
          <p:cNvPr id="135" name="Shape 135"/>
          <p:cNvCxnSpPr/>
          <p:nvPr/>
        </p:nvCxnSpPr>
        <p:spPr>
          <a:xfrm>
            <a:off x="6482825" y="2521100"/>
            <a:ext cx="292500" cy="292500"/>
          </a:xfrm>
          <a:prstGeom prst="straightConnector1">
            <a:avLst/>
          </a:prstGeom>
          <a:noFill/>
          <a:ln cap="flat" cmpd="sng" w="9525">
            <a:solidFill>
              <a:schemeClr val="dk2"/>
            </a:solidFill>
            <a:prstDash val="solid"/>
            <a:round/>
            <a:headEnd len="lg" w="lg" type="none"/>
            <a:tailEnd len="lg" w="lg" type="none"/>
          </a:ln>
        </p:spPr>
      </p:cxnSp>
      <p:cxnSp>
        <p:nvCxnSpPr>
          <p:cNvPr id="136" name="Shape 136"/>
          <p:cNvCxnSpPr/>
          <p:nvPr/>
        </p:nvCxnSpPr>
        <p:spPr>
          <a:xfrm flipH="1">
            <a:off x="6502475" y="2577375"/>
            <a:ext cx="318000" cy="183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2.	Sử dụng Interface</a:t>
            </a:r>
          </a:p>
        </p:txBody>
      </p:sp>
      <p:pic>
        <p:nvPicPr>
          <p:cNvPr id="142" name="Shape 142"/>
          <p:cNvPicPr preferRelativeResize="0"/>
          <p:nvPr/>
        </p:nvPicPr>
        <p:blipFill>
          <a:blip r:embed="rId3">
            <a:alphaModFix/>
          </a:blip>
          <a:stretch>
            <a:fillRect/>
          </a:stretch>
        </p:blipFill>
        <p:spPr>
          <a:xfrm>
            <a:off x="3909775" y="691025"/>
            <a:ext cx="5155449" cy="4404656"/>
          </a:xfrm>
          <a:prstGeom prst="rect">
            <a:avLst/>
          </a:prstGeom>
          <a:noFill/>
          <a:ln>
            <a:noFill/>
          </a:ln>
        </p:spPr>
      </p:pic>
      <p:cxnSp>
        <p:nvCxnSpPr>
          <p:cNvPr id="143" name="Shape 143"/>
          <p:cNvCxnSpPr/>
          <p:nvPr/>
        </p:nvCxnSpPr>
        <p:spPr>
          <a:xfrm flipH="1" rot="10800000">
            <a:off x="6055150" y="1271925"/>
            <a:ext cx="1080600" cy="247500"/>
          </a:xfrm>
          <a:prstGeom prst="straightConnector1">
            <a:avLst/>
          </a:prstGeom>
          <a:noFill/>
          <a:ln cap="flat" cmpd="sng" w="9525">
            <a:solidFill>
              <a:schemeClr val="dk2"/>
            </a:solidFill>
            <a:prstDash val="solid"/>
            <a:round/>
            <a:headEnd len="lg" w="lg" type="none"/>
            <a:tailEnd len="lg" w="lg" type="triangle"/>
          </a:ln>
        </p:spPr>
      </p:cxnSp>
      <p:cxnSp>
        <p:nvCxnSpPr>
          <p:cNvPr id="144" name="Shape 144"/>
          <p:cNvCxnSpPr/>
          <p:nvPr/>
        </p:nvCxnSpPr>
        <p:spPr>
          <a:xfrm>
            <a:off x="6066400" y="1598200"/>
            <a:ext cx="1013100" cy="461400"/>
          </a:xfrm>
          <a:prstGeom prst="straightConnector1">
            <a:avLst/>
          </a:prstGeom>
          <a:noFill/>
          <a:ln cap="flat" cmpd="sng" w="9525">
            <a:solidFill>
              <a:schemeClr val="dk2"/>
            </a:solidFill>
            <a:prstDash val="solid"/>
            <a:round/>
            <a:headEnd len="lg" w="lg" type="none"/>
            <a:tailEnd len="lg" w="lg" type="triangle"/>
          </a:ln>
        </p:spPr>
      </p:cxnSp>
      <p:cxnSp>
        <p:nvCxnSpPr>
          <p:cNvPr id="145" name="Shape 145"/>
          <p:cNvCxnSpPr/>
          <p:nvPr/>
        </p:nvCxnSpPr>
        <p:spPr>
          <a:xfrm>
            <a:off x="6066400" y="1879575"/>
            <a:ext cx="1046700" cy="1249200"/>
          </a:xfrm>
          <a:prstGeom prst="straightConnector1">
            <a:avLst/>
          </a:prstGeom>
          <a:noFill/>
          <a:ln cap="flat" cmpd="sng" w="9525">
            <a:solidFill>
              <a:schemeClr val="dk2"/>
            </a:solidFill>
            <a:prstDash val="solid"/>
            <a:round/>
            <a:headEnd len="lg" w="lg" type="none"/>
            <a:tailEnd len="lg" w="lg" type="triangle"/>
          </a:ln>
        </p:spPr>
      </p:cxnSp>
      <p:cxnSp>
        <p:nvCxnSpPr>
          <p:cNvPr id="146" name="Shape 146"/>
          <p:cNvCxnSpPr/>
          <p:nvPr/>
        </p:nvCxnSpPr>
        <p:spPr>
          <a:xfrm>
            <a:off x="5976375" y="1902075"/>
            <a:ext cx="1148100" cy="2442300"/>
          </a:xfrm>
          <a:prstGeom prst="straightConnector1">
            <a:avLst/>
          </a:prstGeom>
          <a:noFill/>
          <a:ln cap="flat" cmpd="sng" w="9525">
            <a:solidFill>
              <a:schemeClr val="dk2"/>
            </a:solidFill>
            <a:prstDash val="solid"/>
            <a:round/>
            <a:headEnd len="lg" w="lg" type="none"/>
            <a:tailEnd len="lg" w="lg" type="triangle"/>
          </a:ln>
        </p:spPr>
      </p:cxnSp>
      <p:cxnSp>
        <p:nvCxnSpPr>
          <p:cNvPr id="147" name="Shape 147"/>
          <p:cNvCxnSpPr/>
          <p:nvPr/>
        </p:nvCxnSpPr>
        <p:spPr>
          <a:xfrm rot="10800000">
            <a:off x="4997175" y="1893400"/>
            <a:ext cx="0" cy="1328100"/>
          </a:xfrm>
          <a:prstGeom prst="straightConnector1">
            <a:avLst/>
          </a:prstGeom>
          <a:noFill/>
          <a:ln cap="flat" cmpd="sng" w="9525">
            <a:solidFill>
              <a:schemeClr val="dk2"/>
            </a:solidFill>
            <a:prstDash val="solid"/>
            <a:round/>
            <a:headEnd len="lg" w="lg" type="none"/>
            <a:tailEnd len="lg" w="lg" type="triangle"/>
          </a:ln>
        </p:spPr>
      </p:cxnSp>
      <p:sp>
        <p:nvSpPr>
          <p:cNvPr id="148" name="Shape 148"/>
          <p:cNvSpPr txBox="1"/>
          <p:nvPr/>
        </p:nvSpPr>
        <p:spPr>
          <a:xfrm>
            <a:off x="1586925" y="1271925"/>
            <a:ext cx="1080600" cy="756300"/>
          </a:xfrm>
          <a:prstGeom prst="rect">
            <a:avLst/>
          </a:prstGeom>
          <a:noFill/>
          <a:ln>
            <a:noFill/>
          </a:ln>
        </p:spPr>
        <p:txBody>
          <a:bodyPr anchorCtr="0" anchor="t" bIns="91425" lIns="91425" rIns="91425" tIns="91425">
            <a:noAutofit/>
          </a:bodyPr>
          <a:lstStyle/>
          <a:p>
            <a:pPr lvl="0">
              <a:spcBef>
                <a:spcPts val="0"/>
              </a:spcBef>
              <a:buNone/>
            </a:pPr>
            <a:r>
              <a:rPr lang="vi"/>
              <a:t>Giải pháp:</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vi"/>
              <a:t>-	Khi các lớp </a:t>
            </a:r>
            <a:r>
              <a:rPr lang="vi">
                <a:solidFill>
                  <a:srgbClr val="FF0000"/>
                </a:solidFill>
              </a:rPr>
              <a:t>không</a:t>
            </a:r>
            <a:r>
              <a:rPr lang="vi"/>
              <a:t> liên quan đến nhau nhưng lại có </a:t>
            </a:r>
            <a:r>
              <a:rPr lang="vi">
                <a:solidFill>
                  <a:srgbClr val="FF0000"/>
                </a:solidFill>
              </a:rPr>
              <a:t>chung</a:t>
            </a:r>
            <a:r>
              <a:rPr lang="vi"/>
              <a:t> một số phương thức, do đó các lớp này có thể cùng implements tới interface. (abstract chỉ dùng cho các lớp có liên quan với nhau)</a:t>
            </a:r>
          </a:p>
          <a:p>
            <a:pPr lvl="0" rtl="0">
              <a:spcBef>
                <a:spcPts val="0"/>
              </a:spcBef>
              <a:buNone/>
            </a:pPr>
            <a:r>
              <a:rPr lang="vi"/>
              <a:t>Ví dụ:</a:t>
            </a:r>
          </a:p>
        </p:txBody>
      </p:sp>
      <p:pic>
        <p:nvPicPr>
          <p:cNvPr descr="Capture.PNG" id="154" name="Shape 154"/>
          <p:cNvPicPr preferRelativeResize="0"/>
          <p:nvPr/>
        </p:nvPicPr>
        <p:blipFill>
          <a:blip r:embed="rId3">
            <a:alphaModFix/>
          </a:blip>
          <a:stretch>
            <a:fillRect/>
          </a:stretch>
        </p:blipFill>
        <p:spPr>
          <a:xfrm>
            <a:off x="1569224" y="2184225"/>
            <a:ext cx="4492171" cy="2461750"/>
          </a:xfrm>
          <a:prstGeom prst="rect">
            <a:avLst/>
          </a:prstGeom>
          <a:noFill/>
          <a:ln>
            <a:noFill/>
          </a:ln>
        </p:spPr>
      </p:pic>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solidFill>
                  <a:srgbClr val="FF0000"/>
                </a:solidFill>
                <a:latin typeface="Times New Roman"/>
                <a:ea typeface="Times New Roman"/>
                <a:cs typeface="Times New Roman"/>
                <a:sym typeface="Times New Roman"/>
              </a:rPr>
              <a:t>2.	Sử dụng Inheritance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vi"/>
              <a:t>Ta muốn tạo ra một hoặc nhiều các hành vi mà không cần quan tâm các lớp implements tới interface này có liên quan với nhau hay không.</a:t>
            </a:r>
          </a:p>
          <a:p>
            <a:pPr indent="-228600" lvl="0" marL="457200" rtl="0">
              <a:spcBef>
                <a:spcPts val="0"/>
              </a:spcBef>
              <a:buChar char="-"/>
            </a:pPr>
            <a:r>
              <a:rPr lang="vi"/>
              <a:t>Ta muốn mở rộng kế thừa nhiều phương thức. </a:t>
            </a:r>
          </a:p>
        </p:txBody>
      </p:sp>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solidFill>
                  <a:srgbClr val="FF0000"/>
                </a:solidFill>
                <a:latin typeface="Times New Roman"/>
                <a:ea typeface="Times New Roman"/>
                <a:cs typeface="Times New Roman"/>
                <a:sym typeface="Times New Roman"/>
              </a:rPr>
              <a:t>2.	Sử dụng Inheritance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3.	Sử dụng Inheritance</a:t>
            </a:r>
          </a:p>
        </p:txBody>
      </p:sp>
      <p:sp>
        <p:nvSpPr>
          <p:cNvPr id="167" name="Shape 167"/>
          <p:cNvSpPr txBox="1"/>
          <p:nvPr>
            <p:ph idx="1" type="body"/>
          </p:nvPr>
        </p:nvSpPr>
        <p:spPr>
          <a:xfrm>
            <a:off x="311700" y="1152475"/>
            <a:ext cx="3616200" cy="1751400"/>
          </a:xfrm>
          <a:prstGeom prst="rect">
            <a:avLst/>
          </a:prstGeom>
        </p:spPr>
        <p:txBody>
          <a:bodyPr anchorCtr="0" anchor="t" bIns="91425" lIns="91425" rIns="91425" tIns="91425">
            <a:noAutofit/>
          </a:bodyPr>
          <a:lstStyle/>
          <a:p>
            <a:pPr indent="-228600" lvl="0" marL="457200" rtl="0">
              <a:spcBef>
                <a:spcPts val="0"/>
              </a:spcBef>
              <a:buFont typeface="Times New Roman"/>
              <a:buChar char="-"/>
            </a:pPr>
            <a:r>
              <a:rPr lang="vi">
                <a:latin typeface="Times New Roman"/>
                <a:ea typeface="Times New Roman"/>
                <a:cs typeface="Times New Roman"/>
                <a:sym typeface="Times New Roman"/>
              </a:rPr>
              <a:t>Khi một lớp muốn kế thừa những thuộc tính và phương thức của lớp cha nó (lớp chung).</a:t>
            </a:r>
          </a:p>
        </p:txBody>
      </p:sp>
      <p:pic>
        <p:nvPicPr>
          <p:cNvPr id="168" name="Shape 168"/>
          <p:cNvPicPr preferRelativeResize="0"/>
          <p:nvPr/>
        </p:nvPicPr>
        <p:blipFill>
          <a:blip r:embed="rId3">
            <a:alphaModFix/>
          </a:blip>
          <a:stretch>
            <a:fillRect/>
          </a:stretch>
        </p:blipFill>
        <p:spPr>
          <a:xfrm>
            <a:off x="5090049" y="1017725"/>
            <a:ext cx="3249850" cy="380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