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257" r:id="rId3"/>
    <p:sldId id="258" r:id="rId4"/>
    <p:sldId id="259" r:id="rId5"/>
    <p:sldId id="260" r:id="rId6"/>
    <p:sldId id="261" r:id="rId7"/>
    <p:sldId id="262" r:id="rId8"/>
    <p:sldId id="275" r:id="rId9"/>
    <p:sldId id="280" r:id="rId10"/>
    <p:sldId id="281" r:id="rId11"/>
    <p:sldId id="276" r:id="rId12"/>
    <p:sldId id="277" r:id="rId13"/>
    <p:sldId id="278" r:id="rId14"/>
    <p:sldId id="264" r:id="rId15"/>
    <p:sldId id="271" r:id="rId16"/>
    <p:sldId id="265" r:id="rId17"/>
    <p:sldId id="266" r:id="rId18"/>
    <p:sldId id="272" r:id="rId19"/>
    <p:sldId id="273" r:id="rId20"/>
    <p:sldId id="274" r:id="rId21"/>
    <p:sldId id="267" r:id="rId22"/>
    <p:sldId id="268" r:id="rId23"/>
    <p:sldId id="269" r:id="rId24"/>
    <p:sldId id="270"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85922" autoAdjust="0"/>
  </p:normalViewPr>
  <p:slideViewPr>
    <p:cSldViewPr>
      <p:cViewPr varScale="1">
        <p:scale>
          <a:sx n="79" d="100"/>
          <a:sy n="79" d="100"/>
        </p:scale>
        <p:origin x="1176" y="90"/>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928798-6B8B-4B8A-BEFE-E5EE50638299}" type="datetimeFigureOut">
              <a:rPr lang="en-US" smtClean="0"/>
              <a:t>10/2/2016</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729E83-B10B-4EA4-9CF2-0243B0A4AA63}" type="slidenum">
              <a:rPr lang="en-US" smtClean="0"/>
              <a:t>‹#›</a:t>
            </a:fld>
            <a:endParaRPr lang="en-US"/>
          </a:p>
        </p:txBody>
      </p:sp>
    </p:spTree>
    <p:extLst>
      <p:ext uri="{BB962C8B-B14F-4D97-AF65-F5344CB8AC3E}">
        <p14:creationId xmlns:p14="http://schemas.microsoft.com/office/powerpoint/2010/main" val="13442776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javarevisited.blogspot.com/2012/01/tomcat-javalangoutofmemoryerror-permgen.html#uds-search-results" TargetMode="External"/><Relationship Id="rId2" Type="http://schemas.openxmlformats.org/officeDocument/2006/relationships/slide" Target="../slides/slide9.xml"/><Relationship Id="rId1" Type="http://schemas.openxmlformats.org/officeDocument/2006/relationships/notesMaster" Target="../notesMasters/notesMaster1.xml"/><Relationship Id="rId5" Type="http://schemas.openxmlformats.org/officeDocument/2006/relationships/hyperlink" Target="http://javarevisited.blogspot.com/2011/04/garbage-collection-in-java.html#ixzz4LXYYq9Ke" TargetMode="External"/><Relationship Id="rId4" Type="http://schemas.openxmlformats.org/officeDocument/2006/relationships/hyperlink" Target="http://javarevisited.blogspot.com/2014/03/difference-between-weakreference-vs-softreference-phantom-strong-reference-java.html" TargetMode="Externa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javarevisited.blogspot.sg/2014/03/difference-between-weakreference-vs-softreference-phantom-strong-reference-java.html" TargetMode="External"/><Relationship Id="rId2" Type="http://schemas.openxmlformats.org/officeDocument/2006/relationships/slide" Target="../slides/slide10.xml"/><Relationship Id="rId1" Type="http://schemas.openxmlformats.org/officeDocument/2006/relationships/notesMaster" Target="../notesMasters/notesMaster1.xml"/><Relationship Id="rId5" Type="http://schemas.openxmlformats.org/officeDocument/2006/relationships/hyperlink" Target="http://javarevisited.blogspot.com/2011/04/garbage-collection-in-java.html#ixzz4LXh2hAZZ" TargetMode="External"/><Relationship Id="rId4" Type="http://schemas.openxmlformats.org/officeDocument/2006/relationships/hyperlink" Target="http://javarevisited.blogspot.com/2011/04/garbage-collection-in-java.html#ixzz4LXjsTyiq"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D4F116-598F-4CF2-B268-C2DE8BA39D89}" type="slidenum">
              <a:rPr lang="en-US" smtClean="0"/>
              <a:t>8</a:t>
            </a:fld>
            <a:endParaRPr lang="en-US"/>
          </a:p>
        </p:txBody>
      </p:sp>
    </p:spTree>
    <p:extLst>
      <p:ext uri="{BB962C8B-B14F-4D97-AF65-F5344CB8AC3E}">
        <p14:creationId xmlns:p14="http://schemas.microsoft.com/office/powerpoint/2010/main" val="13042919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where garbage collector places objects that are still in use (survivor spaces)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latin typeface="+mn-lt"/>
              <a:ea typeface="+mn-ea"/>
              <a:cs typeface="+mn-cs"/>
            </a:endParaRPr>
          </a:p>
          <a:p>
            <a:r>
              <a:rPr lang="en-US" sz="1200" b="0" i="0" kern="1200" dirty="0" smtClean="0">
                <a:solidFill>
                  <a:schemeClr val="tx1"/>
                </a:solidFill>
                <a:effectLst/>
                <a:latin typeface="+mn-lt"/>
                <a:ea typeface="+mn-ea"/>
                <a:cs typeface="+mn-cs"/>
              </a:rPr>
              <a:t>1) Java Heap is divided into three generation for the sake of garbage collection. These are a young generation, tenured or old generation, and Perm area.</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2) New objects are created by young generation and subsequently moved to the old generation.</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3) String pool is created in </a:t>
            </a:r>
            <a:r>
              <a:rPr lang="en-US" sz="1200" b="0" i="0" kern="1200" dirty="0" err="1" smtClean="0">
                <a:solidFill>
                  <a:schemeClr val="tx1"/>
                </a:solidFill>
                <a:effectLst/>
                <a:latin typeface="+mn-lt"/>
                <a:ea typeface="+mn-ea"/>
                <a:cs typeface="+mn-cs"/>
                <a:hlinkClick r:id="rId3"/>
              </a:rPr>
              <a:t>PermGen</a:t>
            </a:r>
            <a:r>
              <a:rPr lang="en-US" sz="1200" b="0" i="0" kern="1200" dirty="0" smtClean="0">
                <a:solidFill>
                  <a:schemeClr val="tx1"/>
                </a:solidFill>
                <a:effectLst/>
                <a:latin typeface="+mn-lt"/>
                <a:ea typeface="+mn-ea"/>
                <a:cs typeface="+mn-cs"/>
                <a:hlinkClick r:id="rId3"/>
              </a:rPr>
              <a:t> area of Heap</a:t>
            </a:r>
            <a:r>
              <a:rPr lang="en-US" sz="1200" b="0" i="0" kern="1200" dirty="0" smtClean="0">
                <a:solidFill>
                  <a:schemeClr val="tx1"/>
                </a:solidFill>
                <a:effectLst/>
                <a:latin typeface="+mn-lt"/>
                <a:ea typeface="+mn-ea"/>
                <a:cs typeface="+mn-cs"/>
              </a:rPr>
              <a:t>, garbage collection can occur in perm space but depends upon JVM to JVM. By the way from JDK 1.7 update, String pool is moved to heap area where objects are created.</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4) Minor garbage collection is used to move an object from Eden space to survivor 1 and survivor 2 space and major collection is used to move an object from young to tenured generation.</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5) Whenever Major garbage collection occurs application threads stop during that period which will reduce application’s performance and throughput.</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6) There are few performance improvements has been applied in garbage collection in java 6 and we usually use JRE 1.6.20 for running our application.</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7) JVM command line options –</a:t>
            </a:r>
            <a:r>
              <a:rPr lang="en-US" sz="1200" b="0" i="0" kern="1200" dirty="0" err="1" smtClean="0">
                <a:solidFill>
                  <a:schemeClr val="tx1"/>
                </a:solidFill>
                <a:effectLst/>
                <a:latin typeface="+mn-lt"/>
                <a:ea typeface="+mn-ea"/>
                <a:cs typeface="+mn-cs"/>
              </a:rPr>
              <a:t>Xmx</a:t>
            </a:r>
            <a:r>
              <a:rPr lang="en-US" sz="1200" b="0" i="0" kern="1200" dirty="0" smtClean="0">
                <a:solidFill>
                  <a:schemeClr val="tx1"/>
                </a:solidFill>
                <a:effectLst/>
                <a:latin typeface="+mn-lt"/>
                <a:ea typeface="+mn-ea"/>
                <a:cs typeface="+mn-cs"/>
              </a:rPr>
              <a:t> and -</a:t>
            </a:r>
            <a:r>
              <a:rPr lang="en-US" sz="1200" b="0" i="0" kern="1200" dirty="0" err="1" smtClean="0">
                <a:solidFill>
                  <a:schemeClr val="tx1"/>
                </a:solidFill>
                <a:effectLst/>
                <a:latin typeface="+mn-lt"/>
                <a:ea typeface="+mn-ea"/>
                <a:cs typeface="+mn-cs"/>
              </a:rPr>
              <a:t>Xms</a:t>
            </a:r>
            <a:r>
              <a:rPr lang="en-US" sz="1200" b="0" i="0" kern="1200" dirty="0" smtClean="0">
                <a:solidFill>
                  <a:schemeClr val="tx1"/>
                </a:solidFill>
                <a:effectLst/>
                <a:latin typeface="+mn-lt"/>
                <a:ea typeface="+mn-ea"/>
                <a:cs typeface="+mn-cs"/>
              </a:rPr>
              <a:t> is used to setup starting and max size for Java Heap. The ideal ratio of this parameter is either 1:1 or 1:1.5 based on my experience, for example, you can have either both –</a:t>
            </a:r>
            <a:r>
              <a:rPr lang="en-US" sz="1200" b="0" i="0" kern="1200" dirty="0" err="1" smtClean="0">
                <a:solidFill>
                  <a:schemeClr val="tx1"/>
                </a:solidFill>
                <a:effectLst/>
                <a:latin typeface="+mn-lt"/>
                <a:ea typeface="+mn-ea"/>
                <a:cs typeface="+mn-cs"/>
              </a:rPr>
              <a:t>Xmx</a:t>
            </a:r>
            <a:r>
              <a:rPr lang="en-US" sz="1200" b="0" i="0" kern="1200" dirty="0" smtClean="0">
                <a:solidFill>
                  <a:schemeClr val="tx1"/>
                </a:solidFill>
                <a:effectLst/>
                <a:latin typeface="+mn-lt"/>
                <a:ea typeface="+mn-ea"/>
                <a:cs typeface="+mn-cs"/>
              </a:rPr>
              <a:t> and –</a:t>
            </a:r>
            <a:r>
              <a:rPr lang="en-US" sz="1200" b="0" i="0" kern="1200" dirty="0" err="1" smtClean="0">
                <a:solidFill>
                  <a:schemeClr val="tx1"/>
                </a:solidFill>
                <a:effectLst/>
                <a:latin typeface="+mn-lt"/>
                <a:ea typeface="+mn-ea"/>
                <a:cs typeface="+mn-cs"/>
              </a:rPr>
              <a:t>Xms</a:t>
            </a:r>
            <a:r>
              <a:rPr lang="en-US" sz="1200" b="0" i="0" kern="1200" dirty="0" smtClean="0">
                <a:solidFill>
                  <a:schemeClr val="tx1"/>
                </a:solidFill>
                <a:effectLst/>
                <a:latin typeface="+mn-lt"/>
                <a:ea typeface="+mn-ea"/>
                <a:cs typeface="+mn-cs"/>
              </a:rPr>
              <a:t> as 1GB or –</a:t>
            </a:r>
            <a:r>
              <a:rPr lang="en-US" sz="1200" b="0" i="0" kern="1200" dirty="0" err="1" smtClean="0">
                <a:solidFill>
                  <a:schemeClr val="tx1"/>
                </a:solidFill>
                <a:effectLst/>
                <a:latin typeface="+mn-lt"/>
                <a:ea typeface="+mn-ea"/>
                <a:cs typeface="+mn-cs"/>
              </a:rPr>
              <a:t>Xms</a:t>
            </a:r>
            <a:r>
              <a:rPr lang="en-US" sz="1200" b="0" i="0" kern="1200" dirty="0" smtClean="0">
                <a:solidFill>
                  <a:schemeClr val="tx1"/>
                </a:solidFill>
                <a:effectLst/>
                <a:latin typeface="+mn-lt"/>
                <a:ea typeface="+mn-ea"/>
                <a:cs typeface="+mn-cs"/>
              </a:rPr>
              <a:t> 1.2 GB and 1.8 GB.</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8) There is no manual way of doing garbage collection in Java, but you can use various reference classes e.g. </a:t>
            </a:r>
            <a:r>
              <a:rPr lang="en-US" sz="1200" b="0" i="0" kern="1200" dirty="0" err="1" smtClean="0">
                <a:solidFill>
                  <a:schemeClr val="tx1"/>
                </a:solidFill>
                <a:effectLst/>
                <a:latin typeface="+mn-lt"/>
                <a:ea typeface="+mn-ea"/>
                <a:cs typeface="+mn-cs"/>
                <a:hlinkClick r:id="rId4"/>
              </a:rPr>
              <a:t>WeakReference</a:t>
            </a:r>
            <a:r>
              <a:rPr lang="en-US" sz="1200" b="0" i="0" kern="1200" dirty="0" smtClean="0">
                <a:solidFill>
                  <a:schemeClr val="tx1"/>
                </a:solidFill>
                <a:effectLst/>
                <a:latin typeface="+mn-lt"/>
                <a:ea typeface="+mn-ea"/>
                <a:cs typeface="+mn-cs"/>
                <a:hlinkClick r:id="rId4"/>
              </a:rPr>
              <a:t> or </a:t>
            </a:r>
            <a:r>
              <a:rPr lang="en-US" sz="1200" b="0" i="0" kern="1200" dirty="0" err="1" smtClean="0">
                <a:solidFill>
                  <a:schemeClr val="tx1"/>
                </a:solidFill>
                <a:effectLst/>
                <a:latin typeface="+mn-lt"/>
                <a:ea typeface="+mn-ea"/>
                <a:cs typeface="+mn-cs"/>
                <a:hlinkClick r:id="rId4"/>
              </a:rPr>
              <a:t>SoftReference</a:t>
            </a:r>
            <a:r>
              <a:rPr lang="en-US" sz="1200" b="0" i="0" kern="1200" dirty="0" smtClean="0">
                <a:solidFill>
                  <a:schemeClr val="tx1"/>
                </a:solidFill>
                <a:effectLst/>
                <a:latin typeface="+mn-lt"/>
                <a:ea typeface="+mn-ea"/>
                <a:cs typeface="+mn-cs"/>
              </a:rPr>
              <a:t> to assist garbage collector. </a:t>
            </a:r>
          </a:p>
          <a:p>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Read more: </a:t>
            </a:r>
            <a:r>
              <a:rPr lang="en-US" sz="1200" b="0" i="0" kern="1200" dirty="0" smtClean="0">
                <a:solidFill>
                  <a:schemeClr val="tx1"/>
                </a:solidFill>
                <a:effectLst/>
                <a:latin typeface="+mn-lt"/>
                <a:ea typeface="+mn-ea"/>
                <a:cs typeface="+mn-cs"/>
                <a:hlinkClick r:id="rId5"/>
              </a:rPr>
              <a:t>http://javarevisited.blogspot.com/2011/04/garbage-collection-in-java.html#ixzz4LXYYq9Ke</a:t>
            </a:r>
            <a:endParaRPr lang="en" sz="1200" kern="120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53D4F116-598F-4CF2-B268-C2DE8BA39D89}" type="slidenum">
              <a:rPr lang="en-US" smtClean="0"/>
              <a:t>9</a:t>
            </a:fld>
            <a:endParaRPr lang="en-US"/>
          </a:p>
        </p:txBody>
      </p:sp>
    </p:spTree>
    <p:extLst>
      <p:ext uri="{BB962C8B-B14F-4D97-AF65-F5344CB8AC3E}">
        <p14:creationId xmlns:p14="http://schemas.microsoft.com/office/powerpoint/2010/main" val="17359031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1) All references to that object explicitly set to null e.g. object = null</a:t>
            </a:r>
            <a:r>
              <a:rPr lang="en-US" dirty="0" smtClean="0"/>
              <a:t/>
            </a:r>
            <a:br>
              <a:rPr lang="en-US" dirty="0" smtClean="0"/>
            </a:br>
            <a:r>
              <a:rPr lang="en-US" dirty="0" smtClean="0"/>
              <a:t/>
            </a:r>
            <a:br>
              <a:rPr lang="en-US" dirty="0" smtClean="0"/>
            </a:br>
            <a:r>
              <a:rPr lang="en-US" sz="1200" b="0" i="0" kern="1200" dirty="0" smtClean="0">
                <a:solidFill>
                  <a:schemeClr val="tx1"/>
                </a:solidFill>
                <a:effectLst/>
                <a:latin typeface="+mn-lt"/>
                <a:ea typeface="+mn-ea"/>
                <a:cs typeface="+mn-cs"/>
              </a:rPr>
              <a:t>2) The object is created inside a block and reference goes out scope once control exit that block.</a:t>
            </a:r>
            <a:r>
              <a:rPr lang="en-US" dirty="0" smtClean="0"/>
              <a:t/>
            </a:r>
            <a:br>
              <a:rPr lang="en-US" dirty="0" smtClean="0"/>
            </a:br>
            <a:r>
              <a:rPr lang="en-US" dirty="0" smtClean="0"/>
              <a:t/>
            </a:r>
            <a:br>
              <a:rPr lang="en-US" dirty="0" smtClean="0"/>
            </a:br>
            <a:r>
              <a:rPr lang="en-US" sz="1200" b="0" i="0" kern="1200" dirty="0" smtClean="0">
                <a:solidFill>
                  <a:schemeClr val="tx1"/>
                </a:solidFill>
                <a:effectLst/>
                <a:latin typeface="+mn-lt"/>
                <a:ea typeface="+mn-ea"/>
                <a:cs typeface="+mn-cs"/>
              </a:rPr>
              <a:t>3) Parent object set to null if an object holds the reference to another object and when you set container object's reference null, child or contained object automatically becomes eligible for garbage collection.</a:t>
            </a:r>
            <a:r>
              <a:rPr lang="en-US" dirty="0" smtClean="0"/>
              <a:t/>
            </a:r>
            <a:br>
              <a:rPr lang="en-US" dirty="0" smtClean="0"/>
            </a:br>
            <a:r>
              <a:rPr lang="en-US" dirty="0" smtClean="0"/>
              <a:t/>
            </a:r>
            <a:br>
              <a:rPr lang="en-US" dirty="0" smtClean="0"/>
            </a:br>
            <a:r>
              <a:rPr lang="en-US" sz="1200" b="0" i="0" kern="1200" dirty="0" smtClean="0">
                <a:solidFill>
                  <a:schemeClr val="tx1"/>
                </a:solidFill>
                <a:effectLst/>
                <a:latin typeface="+mn-lt"/>
                <a:ea typeface="+mn-ea"/>
                <a:cs typeface="+mn-cs"/>
              </a:rPr>
              <a:t>4) If an object has only </a:t>
            </a:r>
            <a:r>
              <a:rPr lang="en-US" sz="1200" b="0" i="0" kern="1200" dirty="0" smtClean="0">
                <a:solidFill>
                  <a:schemeClr val="tx1"/>
                </a:solidFill>
                <a:effectLst/>
                <a:latin typeface="+mn-lt"/>
                <a:ea typeface="+mn-ea"/>
                <a:cs typeface="+mn-cs"/>
                <a:hlinkClick r:id="rId3"/>
              </a:rPr>
              <a:t>lived weak references</a:t>
            </a:r>
            <a:r>
              <a:rPr lang="en-US" sz="1200" b="0" i="0" kern="1200" dirty="0" smtClean="0">
                <a:solidFill>
                  <a:schemeClr val="tx1"/>
                </a:solidFill>
                <a:effectLst/>
                <a:latin typeface="+mn-lt"/>
                <a:ea typeface="+mn-ea"/>
                <a:cs typeface="+mn-cs"/>
              </a:rPr>
              <a:t> via </a:t>
            </a:r>
            <a:r>
              <a:rPr lang="en-US" sz="1200" b="0" i="0" kern="1200" dirty="0" err="1" smtClean="0">
                <a:solidFill>
                  <a:schemeClr val="tx1"/>
                </a:solidFill>
                <a:effectLst/>
                <a:latin typeface="+mn-lt"/>
                <a:ea typeface="+mn-ea"/>
                <a:cs typeface="+mn-cs"/>
              </a:rPr>
              <a:t>WeakHashMap</a:t>
            </a:r>
            <a:r>
              <a:rPr lang="en-US" sz="1200" b="0" i="0" kern="1200" dirty="0" smtClean="0">
                <a:solidFill>
                  <a:schemeClr val="tx1"/>
                </a:solidFill>
                <a:effectLst/>
                <a:latin typeface="+mn-lt"/>
                <a:ea typeface="+mn-ea"/>
                <a:cs typeface="+mn-cs"/>
              </a:rPr>
              <a:t> it will be eligible for garbage collection.</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Read more: </a:t>
            </a:r>
            <a:r>
              <a:rPr lang="en-US" sz="1200" b="0" i="0" kern="1200" dirty="0" smtClean="0">
                <a:solidFill>
                  <a:schemeClr val="tx1"/>
                </a:solidFill>
                <a:effectLst/>
                <a:latin typeface="+mn-lt"/>
                <a:ea typeface="+mn-ea"/>
                <a:cs typeface="+mn-cs"/>
                <a:hlinkClick r:id="rId4"/>
              </a:rPr>
              <a:t>http://javarevisited.blogspot.com/2011/04/garbage-collection-in-java.html#ixzz4LXjsTyiq</a:t>
            </a:r>
            <a:endParaRPr lang="en" sz="1200" kern="1200" dirty="0" smtClean="0">
              <a:solidFill>
                <a:schemeClr val="tx1"/>
              </a:solidFill>
              <a:latin typeface="+mn-lt"/>
              <a:ea typeface="+mn-ea"/>
              <a:cs typeface="+mn-cs"/>
            </a:endParaRPr>
          </a:p>
          <a:p>
            <a:r>
              <a:rPr lang="en-US" sz="1200" b="1" i="0" kern="1200" dirty="0" smtClean="0">
                <a:solidFill>
                  <a:schemeClr val="tx1"/>
                </a:solidFill>
                <a:effectLst/>
                <a:latin typeface="+mn-lt"/>
                <a:ea typeface="+mn-ea"/>
                <a:cs typeface="+mn-cs"/>
              </a:rPr>
              <a:t>Garbage Collection </a:t>
            </a:r>
            <a:r>
              <a:rPr lang="en-US" sz="1200" b="0" i="0" kern="1200" dirty="0" smtClean="0">
                <a:solidFill>
                  <a:schemeClr val="tx1"/>
                </a:solidFill>
                <a:effectLst/>
                <a:latin typeface="+mn-lt"/>
                <a:ea typeface="+mn-ea"/>
                <a:cs typeface="+mn-cs"/>
              </a:rPr>
              <a:t>in Java is carried by a daemon thread called </a:t>
            </a:r>
            <a:r>
              <a:rPr lang="en-US" sz="1200" b="1" i="0" kern="1200" dirty="0" smtClean="0">
                <a:solidFill>
                  <a:schemeClr val="tx1"/>
                </a:solidFill>
                <a:effectLst/>
                <a:latin typeface="+mn-lt"/>
                <a:ea typeface="+mn-ea"/>
                <a:cs typeface="+mn-cs"/>
              </a:rPr>
              <a:t>Garbage Collector.</a:t>
            </a:r>
            <a:r>
              <a:rPr lang="en-US" b="1" dirty="0" smtClean="0"/>
              <a:t/>
            </a:r>
            <a:br>
              <a:rPr lang="en-US" b="1" dirty="0" smtClean="0"/>
            </a:br>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Read more: </a:t>
            </a:r>
            <a:r>
              <a:rPr lang="en-US" sz="1200" b="0" i="0" kern="1200" dirty="0" smtClean="0">
                <a:solidFill>
                  <a:schemeClr val="tx1"/>
                </a:solidFill>
                <a:effectLst/>
                <a:latin typeface="+mn-lt"/>
                <a:ea typeface="+mn-ea"/>
                <a:cs typeface="+mn-cs"/>
                <a:hlinkClick r:id="rId5"/>
              </a:rPr>
              <a:t>http://javarevisited.blogspot.com/2011/04/garbage-collection-in-java.html#ixzz4LXh2hAZZ</a:t>
            </a:r>
            <a:endParaRPr lang="en-US" dirty="0"/>
          </a:p>
        </p:txBody>
      </p:sp>
      <p:sp>
        <p:nvSpPr>
          <p:cNvPr id="4" name="Slide Number Placeholder 3"/>
          <p:cNvSpPr>
            <a:spLocks noGrp="1"/>
          </p:cNvSpPr>
          <p:nvPr>
            <p:ph type="sldNum" sz="quarter" idx="10"/>
          </p:nvPr>
        </p:nvSpPr>
        <p:spPr/>
        <p:txBody>
          <a:bodyPr/>
          <a:lstStyle/>
          <a:p>
            <a:fld id="{53D4F116-598F-4CF2-B268-C2DE8BA39D89}" type="slidenum">
              <a:rPr lang="en-US" smtClean="0"/>
              <a:t>10</a:t>
            </a:fld>
            <a:endParaRPr lang="en-US"/>
          </a:p>
        </p:txBody>
      </p:sp>
    </p:spTree>
    <p:extLst>
      <p:ext uri="{BB962C8B-B14F-4D97-AF65-F5344CB8AC3E}">
        <p14:creationId xmlns:p14="http://schemas.microsoft.com/office/powerpoint/2010/main" val="1688963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D4F116-598F-4CF2-B268-C2DE8BA39D89}" type="slidenum">
              <a:rPr lang="en-US" smtClean="0"/>
              <a:t>11</a:t>
            </a:fld>
            <a:endParaRPr lang="en-US"/>
          </a:p>
        </p:txBody>
      </p:sp>
    </p:spTree>
    <p:extLst>
      <p:ext uri="{BB962C8B-B14F-4D97-AF65-F5344CB8AC3E}">
        <p14:creationId xmlns:p14="http://schemas.microsoft.com/office/powerpoint/2010/main" val="30313086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D4F116-598F-4CF2-B268-C2DE8BA39D89}" type="slidenum">
              <a:rPr lang="en-US" smtClean="0"/>
              <a:t>12</a:t>
            </a:fld>
            <a:endParaRPr lang="en-US"/>
          </a:p>
        </p:txBody>
      </p:sp>
    </p:spTree>
    <p:extLst>
      <p:ext uri="{BB962C8B-B14F-4D97-AF65-F5344CB8AC3E}">
        <p14:creationId xmlns:p14="http://schemas.microsoft.com/office/powerpoint/2010/main" val="32474554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D4F116-598F-4CF2-B268-C2DE8BA39D89}" type="slidenum">
              <a:rPr lang="en-US" smtClean="0"/>
              <a:t>13</a:t>
            </a:fld>
            <a:endParaRPr lang="en-US"/>
          </a:p>
        </p:txBody>
      </p:sp>
    </p:spTree>
    <p:extLst>
      <p:ext uri="{BB962C8B-B14F-4D97-AF65-F5344CB8AC3E}">
        <p14:creationId xmlns:p14="http://schemas.microsoft.com/office/powerpoint/2010/main" val="13127613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EE2D3D9-1789-43D3-B50F-F9D8F3E4A17F}" type="datetimeFigureOut">
              <a:rPr lang="en-US" smtClean="0"/>
              <a:t>10/2/2016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ACC370-49E0-4B3F-BA68-8BC73E912568}" type="slidenum">
              <a:rPr lang="en-US" smtClean="0"/>
              <a:t>‹#›</a:t>
            </a:fld>
            <a:endParaRPr lang="en-US"/>
          </a:p>
        </p:txBody>
      </p:sp>
    </p:spTree>
    <p:extLst>
      <p:ext uri="{BB962C8B-B14F-4D97-AF65-F5344CB8AC3E}">
        <p14:creationId xmlns:p14="http://schemas.microsoft.com/office/powerpoint/2010/main" val="26213352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EE2D3D9-1789-43D3-B50F-F9D8F3E4A17F}" type="datetimeFigureOut">
              <a:rPr lang="en-US" smtClean="0"/>
              <a:t>10/2/2016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ACC370-49E0-4B3F-BA68-8BC73E912568}" type="slidenum">
              <a:rPr lang="en-US" smtClean="0"/>
              <a:t>‹#›</a:t>
            </a:fld>
            <a:endParaRPr lang="en-US"/>
          </a:p>
        </p:txBody>
      </p:sp>
    </p:spTree>
    <p:extLst>
      <p:ext uri="{BB962C8B-B14F-4D97-AF65-F5344CB8AC3E}">
        <p14:creationId xmlns:p14="http://schemas.microsoft.com/office/powerpoint/2010/main" val="1802364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EE2D3D9-1789-43D3-B50F-F9D8F3E4A17F}" type="datetimeFigureOut">
              <a:rPr lang="en-US" smtClean="0"/>
              <a:t>10/2/2016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ACC370-49E0-4B3F-BA68-8BC73E912568}" type="slidenum">
              <a:rPr lang="en-US" smtClean="0"/>
              <a:t>‹#›</a:t>
            </a:fld>
            <a:endParaRPr lang="en-US"/>
          </a:p>
        </p:txBody>
      </p:sp>
    </p:spTree>
    <p:extLst>
      <p:ext uri="{BB962C8B-B14F-4D97-AF65-F5344CB8AC3E}">
        <p14:creationId xmlns:p14="http://schemas.microsoft.com/office/powerpoint/2010/main" val="20994077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EE2D3D9-1789-43D3-B50F-F9D8F3E4A17F}" type="datetimeFigureOut">
              <a:rPr lang="en-US" smtClean="0"/>
              <a:t>10/2/2016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ACC370-49E0-4B3F-BA68-8BC73E912568}" type="slidenum">
              <a:rPr lang="en-US" smtClean="0"/>
              <a:t>‹#›</a:t>
            </a:fld>
            <a:endParaRPr lang="en-US"/>
          </a:p>
        </p:txBody>
      </p:sp>
    </p:spTree>
    <p:extLst>
      <p:ext uri="{BB962C8B-B14F-4D97-AF65-F5344CB8AC3E}">
        <p14:creationId xmlns:p14="http://schemas.microsoft.com/office/powerpoint/2010/main" val="31962914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EE2D3D9-1789-43D3-B50F-F9D8F3E4A17F}" type="datetimeFigureOut">
              <a:rPr lang="en-US" smtClean="0"/>
              <a:t>10/2/2016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ACC370-49E0-4B3F-BA68-8BC73E912568}" type="slidenum">
              <a:rPr lang="en-US" smtClean="0"/>
              <a:t>‹#›</a:t>
            </a:fld>
            <a:endParaRPr lang="en-US"/>
          </a:p>
        </p:txBody>
      </p:sp>
    </p:spTree>
    <p:extLst>
      <p:ext uri="{BB962C8B-B14F-4D97-AF65-F5344CB8AC3E}">
        <p14:creationId xmlns:p14="http://schemas.microsoft.com/office/powerpoint/2010/main" val="39159780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EE2D3D9-1789-43D3-B50F-F9D8F3E4A17F}" type="datetimeFigureOut">
              <a:rPr lang="en-US" smtClean="0"/>
              <a:t>10/2/2016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ACC370-49E0-4B3F-BA68-8BC73E912568}" type="slidenum">
              <a:rPr lang="en-US" smtClean="0"/>
              <a:t>‹#›</a:t>
            </a:fld>
            <a:endParaRPr lang="en-US"/>
          </a:p>
        </p:txBody>
      </p:sp>
    </p:spTree>
    <p:extLst>
      <p:ext uri="{BB962C8B-B14F-4D97-AF65-F5344CB8AC3E}">
        <p14:creationId xmlns:p14="http://schemas.microsoft.com/office/powerpoint/2010/main" val="5907959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EE2D3D9-1789-43D3-B50F-F9D8F3E4A17F}" type="datetimeFigureOut">
              <a:rPr lang="en-US" smtClean="0"/>
              <a:t>10/2/2016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EACC370-49E0-4B3F-BA68-8BC73E912568}" type="slidenum">
              <a:rPr lang="en-US" smtClean="0"/>
              <a:t>‹#›</a:t>
            </a:fld>
            <a:endParaRPr lang="en-US"/>
          </a:p>
        </p:txBody>
      </p:sp>
    </p:spTree>
    <p:extLst>
      <p:ext uri="{BB962C8B-B14F-4D97-AF65-F5344CB8AC3E}">
        <p14:creationId xmlns:p14="http://schemas.microsoft.com/office/powerpoint/2010/main" val="34515028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EE2D3D9-1789-43D3-B50F-F9D8F3E4A17F}" type="datetimeFigureOut">
              <a:rPr lang="en-US" smtClean="0"/>
              <a:t>10/2/2016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EACC370-49E0-4B3F-BA68-8BC73E912568}" type="slidenum">
              <a:rPr lang="en-US" smtClean="0"/>
              <a:t>‹#›</a:t>
            </a:fld>
            <a:endParaRPr lang="en-US"/>
          </a:p>
        </p:txBody>
      </p:sp>
    </p:spTree>
    <p:extLst>
      <p:ext uri="{BB962C8B-B14F-4D97-AF65-F5344CB8AC3E}">
        <p14:creationId xmlns:p14="http://schemas.microsoft.com/office/powerpoint/2010/main" val="311859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E2D3D9-1789-43D3-B50F-F9D8F3E4A17F}" type="datetimeFigureOut">
              <a:rPr lang="en-US" smtClean="0"/>
              <a:t>10/2/2016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EACC370-49E0-4B3F-BA68-8BC73E912568}" type="slidenum">
              <a:rPr lang="en-US" smtClean="0"/>
              <a:t>‹#›</a:t>
            </a:fld>
            <a:endParaRPr lang="en-US"/>
          </a:p>
        </p:txBody>
      </p:sp>
    </p:spTree>
    <p:extLst>
      <p:ext uri="{BB962C8B-B14F-4D97-AF65-F5344CB8AC3E}">
        <p14:creationId xmlns:p14="http://schemas.microsoft.com/office/powerpoint/2010/main" val="38169843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EE2D3D9-1789-43D3-B50F-F9D8F3E4A17F}" type="datetimeFigureOut">
              <a:rPr lang="en-US" smtClean="0"/>
              <a:t>10/2/2016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ACC370-49E0-4B3F-BA68-8BC73E912568}" type="slidenum">
              <a:rPr lang="en-US" smtClean="0"/>
              <a:t>‹#›</a:t>
            </a:fld>
            <a:endParaRPr lang="en-US"/>
          </a:p>
        </p:txBody>
      </p:sp>
    </p:spTree>
    <p:extLst>
      <p:ext uri="{BB962C8B-B14F-4D97-AF65-F5344CB8AC3E}">
        <p14:creationId xmlns:p14="http://schemas.microsoft.com/office/powerpoint/2010/main" val="16628782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EE2D3D9-1789-43D3-B50F-F9D8F3E4A17F}" type="datetimeFigureOut">
              <a:rPr lang="en-US" smtClean="0"/>
              <a:t>10/2/2016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ACC370-49E0-4B3F-BA68-8BC73E912568}" type="slidenum">
              <a:rPr lang="en-US" smtClean="0"/>
              <a:t>‹#›</a:t>
            </a:fld>
            <a:endParaRPr lang="en-US"/>
          </a:p>
        </p:txBody>
      </p:sp>
    </p:spTree>
    <p:extLst>
      <p:ext uri="{BB962C8B-B14F-4D97-AF65-F5344CB8AC3E}">
        <p14:creationId xmlns:p14="http://schemas.microsoft.com/office/powerpoint/2010/main" val="9741626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2400">
                <a:solidFill>
                  <a:schemeClr val="tx1">
                    <a:tint val="75000"/>
                  </a:schemeClr>
                </a:solidFill>
                <a:latin typeface="Times New Roman" pitchFamily="18" charset="0"/>
                <a:cs typeface="Times New Roman" pitchFamily="18" charset="0"/>
              </a:defRPr>
            </a:lvl1pPr>
          </a:lstStyle>
          <a:p>
            <a:fld id="{5EE2D3D9-1789-43D3-B50F-F9D8F3E4A17F}" type="datetimeFigureOut">
              <a:rPr lang="en-US" smtClean="0"/>
              <a:pPr/>
              <a:t>10/2/2016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2400">
                <a:solidFill>
                  <a:schemeClr val="tx1">
                    <a:tint val="75000"/>
                  </a:schemeClr>
                </a:solidFill>
                <a:latin typeface="Times New Roman" pitchFamily="18" charset="0"/>
                <a:cs typeface="Times New Roman" pitchFamily="18" charset="0"/>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2400">
                <a:solidFill>
                  <a:schemeClr val="tx1">
                    <a:tint val="75000"/>
                  </a:schemeClr>
                </a:solidFill>
                <a:latin typeface="Times New Roman" pitchFamily="18" charset="0"/>
                <a:cs typeface="Times New Roman" pitchFamily="18" charset="0"/>
              </a:defRPr>
            </a:lvl1pPr>
          </a:lstStyle>
          <a:p>
            <a:fld id="{AEACC370-49E0-4B3F-BA68-8BC73E912568}" type="slidenum">
              <a:rPr lang="en-US" smtClean="0"/>
              <a:pPr/>
              <a:t>‹#›</a:t>
            </a:fld>
            <a:endParaRPr lang="en-US"/>
          </a:p>
        </p:txBody>
      </p:sp>
      <p:pic>
        <p:nvPicPr>
          <p:cNvPr id="9" name="Picture 8"/>
          <p:cNvPicPr/>
          <p:nvPr userDrawn="1"/>
        </p:nvPicPr>
        <p:blipFill>
          <a:blip r:embed="rId13" cstate="print">
            <a:extLst>
              <a:ext uri="{28A0092B-C50C-407E-A947-70E740481C1C}">
                <a14:useLocalDpi xmlns:a14="http://schemas.microsoft.com/office/drawing/2010/main" val="0"/>
              </a:ext>
            </a:extLst>
          </a:blip>
          <a:stretch>
            <a:fillRect/>
          </a:stretch>
        </p:blipFill>
        <p:spPr>
          <a:xfrm>
            <a:off x="0" y="0"/>
            <a:ext cx="1043709" cy="1143000"/>
          </a:xfrm>
          <a:prstGeom prst="rect">
            <a:avLst/>
          </a:prstGeom>
        </p:spPr>
      </p:pic>
    </p:spTree>
    <p:extLst>
      <p:ext uri="{BB962C8B-B14F-4D97-AF65-F5344CB8AC3E}">
        <p14:creationId xmlns:p14="http://schemas.microsoft.com/office/powerpoint/2010/main" val="23734859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3600" kern="1200">
          <a:solidFill>
            <a:schemeClr val="tx1"/>
          </a:solidFill>
          <a:latin typeface="Times New Roman" pitchFamily="18" charset="0"/>
          <a:ea typeface="+mj-ea"/>
          <a:cs typeface="Times New Roman" pitchFamily="18" charset="0"/>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Times New Roman" pitchFamily="18" charset="0"/>
          <a:ea typeface="+mn-ea"/>
          <a:cs typeface="Times New Roman" pitchFamily="18" charset="0"/>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Times New Roman" pitchFamily="18" charset="0"/>
          <a:ea typeface="+mn-ea"/>
          <a:cs typeface="Times New Roman" pitchFamily="18"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Times New Roman" pitchFamily="18" charset="0"/>
          <a:ea typeface="+mn-ea"/>
          <a:cs typeface="Times New Roman" pitchFamily="18" charset="0"/>
        </a:defRPr>
      </a:lvl3pPr>
      <a:lvl4pPr marL="1600200" indent="-228600" algn="l" defTabSz="914400" rtl="0" eaLnBrk="1" latinLnBrk="0" hangingPunct="1">
        <a:spcBef>
          <a:spcPct val="20000"/>
        </a:spcBef>
        <a:buFont typeface="Arial" pitchFamily="34" charset="0"/>
        <a:buChar char="–"/>
        <a:defRPr sz="2400" kern="1200">
          <a:solidFill>
            <a:schemeClr val="tx1"/>
          </a:solidFill>
          <a:latin typeface="Times New Roman" pitchFamily="18" charset="0"/>
          <a:ea typeface="+mn-ea"/>
          <a:cs typeface="Times New Roman" pitchFamily="18" charset="0"/>
        </a:defRPr>
      </a:lvl4pPr>
      <a:lvl5pPr marL="2057400" indent="-228600" algn="l" defTabSz="914400" rtl="0" eaLnBrk="1" latinLnBrk="0" hangingPunct="1">
        <a:spcBef>
          <a:spcPct val="20000"/>
        </a:spcBef>
        <a:buFont typeface="Arial" pitchFamily="34" charset="0"/>
        <a:buChar char="»"/>
        <a:defRPr sz="2400" kern="1200">
          <a:solidFill>
            <a:schemeClr val="tx1"/>
          </a:solidFill>
          <a:latin typeface="Times New Roman" pitchFamily="18" charset="0"/>
          <a:ea typeface="+mn-ea"/>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www.artima.com/insidejvm/ed2/jvmP.html" TargetMode="External"/><Relationship Id="rId2" Type="http://schemas.openxmlformats.org/officeDocument/2006/relationships/hyperlink" Target="https://dzone.com/articles/understanding-jvm-internals" TargetMode="External"/><Relationship Id="rId1" Type="http://schemas.openxmlformats.org/officeDocument/2006/relationships/slideLayout" Target="../slideLayouts/slideLayout2.xml"/><Relationship Id="rId4" Type="http://schemas.openxmlformats.org/officeDocument/2006/relationships/hyperlink" Target="https://docs.oracle.com/javase/specs/jvms/se7/html/jvms-2.html" TargetMode="External"/></Relationships>
</file>

<file path=ppt/slides/_rels/slide24.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362200"/>
            <a:ext cx="8001000" cy="1241425"/>
          </a:xfrm>
        </p:spPr>
        <p:txBody>
          <a:bodyPr>
            <a:normAutofit fontScale="90000"/>
          </a:bodyPr>
          <a:lstStyle/>
          <a:p>
            <a:r>
              <a:rPr lang="en-US" sz="5400" b="1"/>
              <a:t>JAVA VIRTUAL MACHINE</a:t>
            </a:r>
          </a:p>
        </p:txBody>
      </p:sp>
      <p:sp>
        <p:nvSpPr>
          <p:cNvPr id="5" name="Rectangle 4"/>
          <p:cNvSpPr/>
          <p:nvPr/>
        </p:nvSpPr>
        <p:spPr>
          <a:xfrm>
            <a:off x="0" y="4114800"/>
            <a:ext cx="9144000" cy="2743200"/>
          </a:xfrm>
          <a:prstGeom prst="rect">
            <a:avLst/>
          </a:prstGeom>
          <a:solidFill>
            <a:srgbClr val="92D050"/>
          </a:solidFill>
        </p:spPr>
        <p:style>
          <a:lnRef idx="1">
            <a:schemeClr val="accent3"/>
          </a:lnRef>
          <a:fillRef idx="3">
            <a:schemeClr val="accent3"/>
          </a:fillRef>
          <a:effectRef idx="2">
            <a:schemeClr val="accent3"/>
          </a:effectRef>
          <a:fontRef idx="minor">
            <a:schemeClr val="lt1"/>
          </a:fontRef>
        </p:style>
        <p:txBody>
          <a:bodyPr rtlCol="0" anchor="ctr"/>
          <a:lstStyle/>
          <a:p>
            <a:pPr algn="ctr"/>
            <a:r>
              <a:rPr lang="en-US" b="1" i="1" u="sng">
                <a:solidFill>
                  <a:schemeClr val="tx1"/>
                </a:solidFill>
              </a:rPr>
              <a:t>Thực hiện:</a:t>
            </a:r>
          </a:p>
          <a:p>
            <a:pPr algn="ctr"/>
            <a:r>
              <a:rPr lang="en-US" b="1">
                <a:solidFill>
                  <a:schemeClr val="tx1"/>
                </a:solidFill>
              </a:rPr>
              <a:t>Lê </a:t>
            </a:r>
            <a:r>
              <a:rPr lang="en-US" b="1" err="1">
                <a:solidFill>
                  <a:schemeClr val="tx1"/>
                </a:solidFill>
              </a:rPr>
              <a:t>Phương</a:t>
            </a:r>
            <a:r>
              <a:rPr lang="en-US" b="1">
                <a:solidFill>
                  <a:schemeClr val="tx1"/>
                </a:solidFill>
              </a:rPr>
              <a:t> </a:t>
            </a:r>
            <a:r>
              <a:rPr lang="en-US" b="1" err="1">
                <a:solidFill>
                  <a:schemeClr val="tx1"/>
                </a:solidFill>
              </a:rPr>
              <a:t>Thanh</a:t>
            </a:r>
            <a:endParaRPr lang="en-US" b="1">
              <a:solidFill>
                <a:schemeClr val="tx1"/>
              </a:solidFill>
            </a:endParaRPr>
          </a:p>
          <a:p>
            <a:pPr algn="ctr"/>
            <a:r>
              <a:rPr lang="en-US" b="1" err="1">
                <a:solidFill>
                  <a:schemeClr val="tx1"/>
                </a:solidFill>
              </a:rPr>
              <a:t>Nguyễn</a:t>
            </a:r>
            <a:r>
              <a:rPr lang="en-US" b="1">
                <a:solidFill>
                  <a:schemeClr val="tx1"/>
                </a:solidFill>
              </a:rPr>
              <a:t> TrọngThuận</a:t>
            </a:r>
          </a:p>
        </p:txBody>
      </p:sp>
      <p:pic>
        <p:nvPicPr>
          <p:cNvPr id="7" name="Picture 6"/>
          <p:cNvPicPr/>
          <p:nvPr/>
        </p:nvPicPr>
        <p:blipFill>
          <a:blip r:embed="rId2">
            <a:extLst>
              <a:ext uri="{28A0092B-C50C-407E-A947-70E740481C1C}">
                <a14:useLocalDpi xmlns:a14="http://schemas.microsoft.com/office/drawing/2010/main" val="0"/>
              </a:ext>
            </a:extLst>
          </a:blip>
          <a:stretch>
            <a:fillRect/>
          </a:stretch>
        </p:blipFill>
        <p:spPr>
          <a:xfrm>
            <a:off x="0" y="0"/>
            <a:ext cx="2020570" cy="2156460"/>
          </a:xfrm>
          <a:prstGeom prst="rect">
            <a:avLst/>
          </a:prstGeom>
        </p:spPr>
      </p:pic>
    </p:spTree>
    <p:extLst>
      <p:ext uri="{BB962C8B-B14F-4D97-AF65-F5344CB8AC3E}">
        <p14:creationId xmlns:p14="http://schemas.microsoft.com/office/powerpoint/2010/main" val="151242818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GC-Garbage Collection</a:t>
            </a:r>
            <a:endParaRPr lang="en-US" dirty="0"/>
          </a:p>
        </p:txBody>
      </p:sp>
      <p:pic>
        <p:nvPicPr>
          <p:cNvPr id="2050" name="Picture 2" descr="https://1.bp.blogspot.com/-QP2TP9vmIhM/VvPOdQ8mUsI/AAAAAAAAFQE/m-oExVWoISAbNe5qoBI17SwucBMv9ewOQ/s1600/Java%2BGarbage%2BCollection%2BMarkin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417638"/>
            <a:ext cx="6908799" cy="5181600"/>
          </a:xfrm>
          <a:prstGeom prst="rect">
            <a:avLst/>
          </a:prstGeom>
          <a:noFill/>
          <a:extLst>
            <a:ext uri="{909E8E84-426E-40DD-AFC4-6F175D3DCCD1}">
              <a14:hiddenFill xmlns:a14="http://schemas.microsoft.com/office/drawing/2010/main">
                <a:solidFill>
                  <a:srgbClr val="FFFFFF"/>
                </a:solidFill>
              </a14:hiddenFill>
            </a:ext>
          </a:extLst>
        </p:spPr>
      </p:pic>
      <p:sp>
        <p:nvSpPr>
          <p:cNvPr id="3" name="Rounded Rectangle 2"/>
          <p:cNvSpPr/>
          <p:nvPr/>
        </p:nvSpPr>
        <p:spPr>
          <a:xfrm>
            <a:off x="3352800" y="4389438"/>
            <a:ext cx="5638800" cy="2209800"/>
          </a:xfrm>
          <a:prstGeom prst="roundRect">
            <a:avLst/>
          </a:prstGeom>
          <a:ln>
            <a:noFill/>
          </a:ln>
        </p:spPr>
        <p:style>
          <a:lnRef idx="1">
            <a:schemeClr val="accent5"/>
          </a:lnRef>
          <a:fillRef idx="2">
            <a:schemeClr val="accent5"/>
          </a:fillRef>
          <a:effectRef idx="1">
            <a:schemeClr val="accent5"/>
          </a:effectRef>
          <a:fontRef idx="minor">
            <a:schemeClr val="dk1"/>
          </a:fontRef>
        </p:style>
        <p:txBody>
          <a:bodyPr rtlCol="0" anchor="ctr"/>
          <a:lstStyle/>
          <a:p>
            <a:r>
              <a:rPr lang="en-US" sz="3600" b="1" dirty="0" smtClean="0">
                <a:solidFill>
                  <a:srgbClr val="FF0000"/>
                </a:solidFill>
              </a:rPr>
              <a:t>Object -&gt; Null</a:t>
            </a:r>
          </a:p>
          <a:p>
            <a:r>
              <a:rPr lang="en-US" sz="3600" b="1" dirty="0" smtClean="0">
                <a:solidFill>
                  <a:srgbClr val="FF0000"/>
                </a:solidFill>
              </a:rPr>
              <a:t>Object -&gt; Weak References</a:t>
            </a:r>
            <a:endParaRPr lang="en-US" sz="3600" b="1" dirty="0">
              <a:solidFill>
                <a:srgbClr val="FF0000"/>
              </a:solidFill>
            </a:endParaRPr>
          </a:p>
        </p:txBody>
      </p:sp>
      <p:pic>
        <p:nvPicPr>
          <p:cNvPr id="1026" name="Picture 2" descr="Kết quả hình ảnh cho ? cartoon"/>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097717" y="3581400"/>
            <a:ext cx="1857365" cy="13255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2263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circle(in)">
                                      <p:cBhvr>
                                        <p:cTn id="7" dur="250"/>
                                        <p:tgtEl>
                                          <p:spTgt spid="1026"/>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4"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randombar(horizontal)">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4"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Heap</a:t>
            </a:r>
            <a:endParaRPr lang="en-US"/>
          </a:p>
        </p:txBody>
      </p:sp>
      <p:graphicFrame>
        <p:nvGraphicFramePr>
          <p:cNvPr id="3" name="Table 2"/>
          <p:cNvGraphicFramePr>
            <a:graphicFrameLocks noGrp="1"/>
          </p:cNvGraphicFramePr>
          <p:nvPr>
            <p:extLst/>
          </p:nvPr>
        </p:nvGraphicFramePr>
        <p:xfrm>
          <a:off x="533400" y="1295400"/>
          <a:ext cx="8153400" cy="4953000"/>
        </p:xfrm>
        <a:graphic>
          <a:graphicData uri="http://schemas.openxmlformats.org/drawingml/2006/table">
            <a:tbl>
              <a:tblPr firstRow="1" bandRow="1">
                <a:tableStyleId>{69CF1AB2-1976-4502-BF36-3FF5EA218861}</a:tableStyleId>
              </a:tblPr>
              <a:tblGrid>
                <a:gridCol w="2819400"/>
                <a:gridCol w="3581400"/>
                <a:gridCol w="1752600"/>
              </a:tblGrid>
              <a:tr h="4953000">
                <a:tc>
                  <a:txBody>
                    <a:bodyPr/>
                    <a:lstStyle/>
                    <a:p>
                      <a:pPr algn="ctr"/>
                      <a:r>
                        <a:rPr lang="en-US" dirty="0" smtClean="0"/>
                        <a:t>Heap</a:t>
                      </a:r>
                      <a:endParaRPr lang="en-US" dirty="0"/>
                    </a:p>
                  </a:txBody>
                  <a:tcPr/>
                </a:tc>
                <a:tc>
                  <a:txBody>
                    <a:bodyPr/>
                    <a:lstStyle/>
                    <a:p>
                      <a:pPr algn="ctr"/>
                      <a:r>
                        <a:rPr lang="en-US" dirty="0" smtClean="0"/>
                        <a:t>Code</a:t>
                      </a:r>
                      <a:endParaRPr lang="en-US" dirty="0"/>
                    </a:p>
                  </a:txBody>
                  <a:tcPr/>
                </a:tc>
                <a:tc>
                  <a:txBody>
                    <a:bodyPr/>
                    <a:lstStyle/>
                    <a:p>
                      <a:pPr algn="ctr"/>
                      <a:r>
                        <a:rPr lang="en-US" dirty="0" smtClean="0"/>
                        <a:t>File</a:t>
                      </a:r>
                      <a:endParaRPr lang="en-US" dirty="0"/>
                    </a:p>
                  </a:txBody>
                  <a:tcPr/>
                </a:tc>
              </a:tr>
            </a:tbl>
          </a:graphicData>
        </a:graphic>
      </p:graphicFrame>
      <p:sp>
        <p:nvSpPr>
          <p:cNvPr id="8" name="Rectangle 7"/>
          <p:cNvSpPr/>
          <p:nvPr/>
        </p:nvSpPr>
        <p:spPr>
          <a:xfrm>
            <a:off x="3505200" y="1752600"/>
            <a:ext cx="3200400" cy="2133600"/>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r>
              <a:rPr lang="en-US" sz="1100" b="1" dirty="0">
                <a:solidFill>
                  <a:srgbClr val="7F0055"/>
                </a:solidFill>
                <a:latin typeface="Consolas" panose="020B0609020204030204" pitchFamily="49" charset="0"/>
              </a:rPr>
              <a:t>public</a:t>
            </a:r>
            <a:r>
              <a:rPr lang="en-US" sz="1100" b="1" dirty="0">
                <a:solidFill>
                  <a:srgbClr val="000000"/>
                </a:solidFill>
                <a:latin typeface="Consolas" panose="020B0609020204030204" pitchFamily="49" charset="0"/>
              </a:rPr>
              <a:t> </a:t>
            </a:r>
            <a:r>
              <a:rPr lang="en-US" sz="1100" b="1" dirty="0">
                <a:solidFill>
                  <a:srgbClr val="7F0055"/>
                </a:solidFill>
                <a:latin typeface="Consolas" panose="020B0609020204030204" pitchFamily="49" charset="0"/>
              </a:rPr>
              <a:t>class</a:t>
            </a:r>
            <a:r>
              <a:rPr lang="en-US" sz="1100" b="1" dirty="0">
                <a:solidFill>
                  <a:srgbClr val="000000"/>
                </a:solidFill>
                <a:latin typeface="Consolas" panose="020B0609020204030204" pitchFamily="49" charset="0"/>
              </a:rPr>
              <a:t> Person {</a:t>
            </a:r>
          </a:p>
          <a:p>
            <a:endParaRPr lang="en-US" sz="1100" dirty="0">
              <a:latin typeface="Consolas" panose="020B0609020204030204" pitchFamily="49" charset="0"/>
            </a:endParaRPr>
          </a:p>
          <a:p>
            <a:r>
              <a:rPr lang="en-US" sz="1100" b="1" dirty="0">
                <a:solidFill>
                  <a:srgbClr val="7F0055"/>
                </a:solidFill>
                <a:latin typeface="Consolas" panose="020B0609020204030204" pitchFamily="49" charset="0"/>
              </a:rPr>
              <a:t>public</a:t>
            </a:r>
            <a:r>
              <a:rPr lang="en-US" sz="1100" b="1" dirty="0">
                <a:solidFill>
                  <a:srgbClr val="000000"/>
                </a:solidFill>
                <a:latin typeface="Consolas" panose="020B0609020204030204" pitchFamily="49" charset="0"/>
              </a:rPr>
              <a:t> </a:t>
            </a:r>
            <a:r>
              <a:rPr lang="en-US" sz="1100" b="1" dirty="0" err="1">
                <a:solidFill>
                  <a:srgbClr val="7F0055"/>
                </a:solidFill>
                <a:latin typeface="Consolas" panose="020B0609020204030204" pitchFamily="49" charset="0"/>
              </a:rPr>
              <a:t>boolean</a:t>
            </a:r>
            <a:r>
              <a:rPr lang="en-US" sz="1100" b="1" dirty="0">
                <a:solidFill>
                  <a:srgbClr val="000000"/>
                </a:solidFill>
                <a:latin typeface="Consolas" panose="020B0609020204030204" pitchFamily="49" charset="0"/>
              </a:rPr>
              <a:t> </a:t>
            </a:r>
            <a:r>
              <a:rPr lang="en-US" sz="1100" b="1" dirty="0">
                <a:solidFill>
                  <a:srgbClr val="0000C0"/>
                </a:solidFill>
                <a:latin typeface="Consolas" panose="020B0609020204030204" pitchFamily="49" charset="0"/>
              </a:rPr>
              <a:t>hungry</a:t>
            </a:r>
            <a:r>
              <a:rPr lang="en-US" sz="1100" b="1" dirty="0">
                <a:solidFill>
                  <a:srgbClr val="000000"/>
                </a:solidFill>
                <a:latin typeface="Consolas" panose="020B0609020204030204" pitchFamily="49" charset="0"/>
              </a:rPr>
              <a:t>;</a:t>
            </a:r>
          </a:p>
          <a:p>
            <a:endParaRPr lang="en-US" sz="1100" dirty="0">
              <a:latin typeface="Consolas" panose="020B0609020204030204" pitchFamily="49" charset="0"/>
            </a:endParaRPr>
          </a:p>
          <a:p>
            <a:r>
              <a:rPr lang="en-US" sz="1100" b="1" dirty="0">
                <a:solidFill>
                  <a:srgbClr val="7F0055"/>
                </a:solidFill>
                <a:latin typeface="Consolas" panose="020B0609020204030204" pitchFamily="49" charset="0"/>
              </a:rPr>
              <a:t>public</a:t>
            </a:r>
            <a:r>
              <a:rPr lang="en-US" sz="1100" b="1" dirty="0">
                <a:solidFill>
                  <a:srgbClr val="000000"/>
                </a:solidFill>
                <a:latin typeface="Consolas" panose="020B0609020204030204" pitchFamily="49" charset="0"/>
              </a:rPr>
              <a:t> </a:t>
            </a:r>
            <a:r>
              <a:rPr lang="en-US" sz="1100" b="1" dirty="0">
                <a:solidFill>
                  <a:srgbClr val="7F0055"/>
                </a:solidFill>
                <a:latin typeface="Consolas" panose="020B0609020204030204" pitchFamily="49" charset="0"/>
              </a:rPr>
              <a:t>void</a:t>
            </a:r>
            <a:r>
              <a:rPr lang="en-US" sz="1100" b="1" dirty="0">
                <a:solidFill>
                  <a:srgbClr val="000000"/>
                </a:solidFill>
                <a:latin typeface="Consolas" panose="020B0609020204030204" pitchFamily="49" charset="0"/>
              </a:rPr>
              <a:t> eat(</a:t>
            </a:r>
            <a:r>
              <a:rPr lang="en-US" sz="1100" b="1" dirty="0" err="1">
                <a:solidFill>
                  <a:srgbClr val="7F0055"/>
                </a:solidFill>
                <a:latin typeface="Consolas" panose="020B0609020204030204" pitchFamily="49" charset="0"/>
              </a:rPr>
              <a:t>int</a:t>
            </a:r>
            <a:r>
              <a:rPr lang="en-US" sz="1100" b="1" dirty="0">
                <a:solidFill>
                  <a:srgbClr val="000000"/>
                </a:solidFill>
                <a:latin typeface="Consolas" panose="020B0609020204030204" pitchFamily="49" charset="0"/>
              </a:rPr>
              <a:t> </a:t>
            </a:r>
            <a:r>
              <a:rPr lang="en-US" sz="1100" b="1" dirty="0">
                <a:solidFill>
                  <a:srgbClr val="6A3E3E"/>
                </a:solidFill>
                <a:latin typeface="Consolas" panose="020B0609020204030204" pitchFamily="49" charset="0"/>
              </a:rPr>
              <a:t>food</a:t>
            </a:r>
            <a:r>
              <a:rPr lang="en-US" sz="1100" b="1" dirty="0">
                <a:solidFill>
                  <a:srgbClr val="000000"/>
                </a:solidFill>
                <a:latin typeface="Consolas" panose="020B0609020204030204" pitchFamily="49" charset="0"/>
              </a:rPr>
              <a:t>){</a:t>
            </a:r>
          </a:p>
          <a:p>
            <a:r>
              <a:rPr lang="en-US" sz="1100" dirty="0" smtClean="0">
                <a:solidFill>
                  <a:srgbClr val="000000"/>
                </a:solidFill>
                <a:latin typeface="Consolas" panose="020B0609020204030204" pitchFamily="49" charset="0"/>
              </a:rPr>
              <a:t>…………………………………</a:t>
            </a:r>
          </a:p>
          <a:p>
            <a:r>
              <a:rPr lang="en-US" sz="1100" dirty="0" smtClean="0">
                <a:solidFill>
                  <a:srgbClr val="000000"/>
                </a:solidFill>
                <a:latin typeface="Consolas" panose="020B0609020204030204" pitchFamily="49" charset="0"/>
              </a:rPr>
              <a:t>}</a:t>
            </a:r>
            <a:endParaRPr lang="en-US" sz="1100" dirty="0">
              <a:solidFill>
                <a:srgbClr val="000000"/>
              </a:solidFill>
              <a:latin typeface="Consolas" panose="020B0609020204030204" pitchFamily="49" charset="0"/>
            </a:endParaRPr>
          </a:p>
          <a:p>
            <a:endParaRPr lang="en-US" sz="1100" dirty="0">
              <a:latin typeface="Consolas" panose="020B0609020204030204" pitchFamily="49" charset="0"/>
            </a:endParaRPr>
          </a:p>
          <a:p>
            <a:r>
              <a:rPr lang="en-US" sz="1100" b="1" dirty="0">
                <a:solidFill>
                  <a:srgbClr val="7F0055"/>
                </a:solidFill>
                <a:latin typeface="Consolas" panose="020B0609020204030204" pitchFamily="49" charset="0"/>
              </a:rPr>
              <a:t>public</a:t>
            </a:r>
            <a:r>
              <a:rPr lang="en-US" sz="1100" b="1" dirty="0">
                <a:solidFill>
                  <a:srgbClr val="000000"/>
                </a:solidFill>
                <a:latin typeface="Consolas" panose="020B0609020204030204" pitchFamily="49" charset="0"/>
              </a:rPr>
              <a:t> </a:t>
            </a:r>
            <a:r>
              <a:rPr lang="en-US" sz="1100" b="1" dirty="0">
                <a:solidFill>
                  <a:srgbClr val="7F0055"/>
                </a:solidFill>
                <a:latin typeface="Consolas" panose="020B0609020204030204" pitchFamily="49" charset="0"/>
              </a:rPr>
              <a:t>void</a:t>
            </a:r>
            <a:r>
              <a:rPr lang="en-US" sz="1100" b="1" dirty="0">
                <a:solidFill>
                  <a:srgbClr val="000000"/>
                </a:solidFill>
                <a:latin typeface="Consolas" panose="020B0609020204030204" pitchFamily="49" charset="0"/>
              </a:rPr>
              <a:t> </a:t>
            </a:r>
            <a:r>
              <a:rPr lang="en-US" sz="1100" b="1" dirty="0" err="1">
                <a:solidFill>
                  <a:srgbClr val="000000"/>
                </a:solidFill>
                <a:latin typeface="Consolas" panose="020B0609020204030204" pitchFamily="49" charset="0"/>
              </a:rPr>
              <a:t>wasteTime</a:t>
            </a:r>
            <a:r>
              <a:rPr lang="en-US" sz="1100" b="1" dirty="0">
                <a:solidFill>
                  <a:srgbClr val="000000"/>
                </a:solidFill>
                <a:latin typeface="Consolas" panose="020B0609020204030204" pitchFamily="49" charset="0"/>
              </a:rPr>
              <a:t>(){</a:t>
            </a:r>
          </a:p>
          <a:p>
            <a:r>
              <a:rPr lang="en-US" sz="1100" dirty="0" smtClean="0">
                <a:solidFill>
                  <a:srgbClr val="000000"/>
                </a:solidFill>
                <a:latin typeface="Consolas" panose="020B0609020204030204" pitchFamily="49" charset="0"/>
              </a:rPr>
              <a:t>…………………………………</a:t>
            </a:r>
            <a:endParaRPr lang="en-US" sz="1100" dirty="0">
              <a:solidFill>
                <a:srgbClr val="000000"/>
              </a:solidFill>
              <a:latin typeface="Consolas" panose="020B0609020204030204" pitchFamily="49" charset="0"/>
            </a:endParaRPr>
          </a:p>
          <a:p>
            <a:r>
              <a:rPr lang="en-US" sz="1100" dirty="0">
                <a:solidFill>
                  <a:srgbClr val="000000"/>
                </a:solidFill>
                <a:latin typeface="Consolas" panose="020B0609020204030204" pitchFamily="49" charset="0"/>
              </a:rPr>
              <a:t>}</a:t>
            </a:r>
          </a:p>
          <a:p>
            <a:r>
              <a:rPr lang="en-US" sz="1100" dirty="0">
                <a:solidFill>
                  <a:srgbClr val="000000"/>
                </a:solidFill>
                <a:latin typeface="Consolas" panose="020B0609020204030204" pitchFamily="49" charset="0"/>
              </a:rPr>
              <a:t>}</a:t>
            </a:r>
            <a:endParaRPr lang="en-US" sz="1100" dirty="0"/>
          </a:p>
        </p:txBody>
      </p:sp>
      <p:pic>
        <p:nvPicPr>
          <p:cNvPr id="11" name="Picture 2" descr="Kết quả hình ảnh cho file jav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99698" y="1854646"/>
            <a:ext cx="1600200" cy="1600200"/>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p:cNvSpPr/>
          <p:nvPr/>
        </p:nvSpPr>
        <p:spPr>
          <a:xfrm>
            <a:off x="7218881" y="3543300"/>
            <a:ext cx="1295400" cy="342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Person.java</a:t>
            </a:r>
            <a:endParaRPr lang="en-US" dirty="0">
              <a:solidFill>
                <a:schemeClr val="tx1"/>
              </a:solidFill>
            </a:endParaRPr>
          </a:p>
        </p:txBody>
      </p:sp>
      <p:sp>
        <p:nvSpPr>
          <p:cNvPr id="17" name="Rectangle 16"/>
          <p:cNvSpPr/>
          <p:nvPr/>
        </p:nvSpPr>
        <p:spPr>
          <a:xfrm>
            <a:off x="3505200" y="4060628"/>
            <a:ext cx="3200400" cy="2133600"/>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r>
              <a:rPr lang="en-US" sz="1100" b="1" dirty="0">
                <a:solidFill>
                  <a:srgbClr val="7F0055"/>
                </a:solidFill>
                <a:latin typeface="Consolas" panose="020B0609020204030204" pitchFamily="49" charset="0"/>
              </a:rPr>
              <a:t>public</a:t>
            </a:r>
            <a:r>
              <a:rPr lang="en-US" sz="1100" b="1" dirty="0">
                <a:solidFill>
                  <a:srgbClr val="000000"/>
                </a:solidFill>
                <a:latin typeface="Consolas" panose="020B0609020204030204" pitchFamily="49" charset="0"/>
              </a:rPr>
              <a:t> </a:t>
            </a:r>
            <a:r>
              <a:rPr lang="en-US" sz="1100" b="1" dirty="0">
                <a:solidFill>
                  <a:srgbClr val="7F0055"/>
                </a:solidFill>
                <a:latin typeface="Consolas" panose="020B0609020204030204" pitchFamily="49" charset="0"/>
              </a:rPr>
              <a:t>class</a:t>
            </a:r>
            <a:r>
              <a:rPr lang="en-US" sz="1100" b="1" dirty="0">
                <a:solidFill>
                  <a:srgbClr val="000000"/>
                </a:solidFill>
                <a:latin typeface="Consolas" panose="020B0609020204030204" pitchFamily="49" charset="0"/>
              </a:rPr>
              <a:t> </a:t>
            </a:r>
            <a:r>
              <a:rPr lang="en-US" sz="1100" b="1" u="sng" dirty="0">
                <a:solidFill>
                  <a:srgbClr val="000000"/>
                </a:solidFill>
                <a:latin typeface="Consolas" panose="020B0609020204030204" pitchFamily="49" charset="0"/>
              </a:rPr>
              <a:t>Word{</a:t>
            </a:r>
          </a:p>
          <a:p>
            <a:r>
              <a:rPr lang="en-US" sz="1100" b="1" dirty="0">
                <a:solidFill>
                  <a:srgbClr val="7F0055"/>
                </a:solidFill>
                <a:latin typeface="Consolas" panose="020B0609020204030204" pitchFamily="49" charset="0"/>
              </a:rPr>
              <a:t>public</a:t>
            </a:r>
            <a:r>
              <a:rPr lang="en-US" sz="1100" b="1" dirty="0">
                <a:solidFill>
                  <a:srgbClr val="000000"/>
                </a:solidFill>
                <a:latin typeface="Consolas" panose="020B0609020204030204" pitchFamily="49" charset="0"/>
              </a:rPr>
              <a:t> </a:t>
            </a:r>
            <a:r>
              <a:rPr lang="en-US" sz="1100" b="1" dirty="0">
                <a:solidFill>
                  <a:srgbClr val="7F0055"/>
                </a:solidFill>
                <a:latin typeface="Consolas" panose="020B0609020204030204" pitchFamily="49" charset="0"/>
              </a:rPr>
              <a:t>static</a:t>
            </a:r>
            <a:r>
              <a:rPr lang="en-US" sz="1100" b="1" dirty="0">
                <a:solidFill>
                  <a:srgbClr val="000000"/>
                </a:solidFill>
                <a:latin typeface="Consolas" panose="020B0609020204030204" pitchFamily="49" charset="0"/>
              </a:rPr>
              <a:t> </a:t>
            </a:r>
            <a:r>
              <a:rPr lang="en-US" sz="1100" b="1" dirty="0">
                <a:solidFill>
                  <a:srgbClr val="7F0055"/>
                </a:solidFill>
                <a:latin typeface="Consolas" panose="020B0609020204030204" pitchFamily="49" charset="0"/>
              </a:rPr>
              <a:t>void</a:t>
            </a:r>
            <a:r>
              <a:rPr lang="en-US" sz="1100" b="1" dirty="0">
                <a:solidFill>
                  <a:srgbClr val="000000"/>
                </a:solidFill>
                <a:latin typeface="Consolas" panose="020B0609020204030204" pitchFamily="49" charset="0"/>
              </a:rPr>
              <a:t> main(String[] </a:t>
            </a:r>
            <a:r>
              <a:rPr lang="en-US" sz="1100" b="1" dirty="0" err="1">
                <a:solidFill>
                  <a:srgbClr val="6A3E3E"/>
                </a:solidFill>
                <a:latin typeface="Consolas" panose="020B0609020204030204" pitchFamily="49" charset="0"/>
              </a:rPr>
              <a:t>args</a:t>
            </a:r>
            <a:r>
              <a:rPr lang="en-US" sz="1100" b="1" dirty="0">
                <a:solidFill>
                  <a:srgbClr val="000000"/>
                </a:solidFill>
                <a:latin typeface="Consolas" panose="020B0609020204030204" pitchFamily="49" charset="0"/>
              </a:rPr>
              <a:t>){</a:t>
            </a:r>
          </a:p>
          <a:p>
            <a:r>
              <a:rPr lang="en-US" sz="1100" dirty="0">
                <a:solidFill>
                  <a:srgbClr val="000000"/>
                </a:solidFill>
                <a:latin typeface="Consolas" panose="020B0609020204030204" pitchFamily="49" charset="0"/>
              </a:rPr>
              <a:t>Person </a:t>
            </a:r>
            <a:r>
              <a:rPr lang="en-US" sz="1100" dirty="0">
                <a:solidFill>
                  <a:srgbClr val="6A3E3E"/>
                </a:solidFill>
                <a:latin typeface="Consolas" panose="020B0609020204030204" pitchFamily="49" charset="0"/>
              </a:rPr>
              <a:t>Tom</a:t>
            </a:r>
            <a:r>
              <a:rPr lang="en-US" sz="1100" dirty="0">
                <a:solidFill>
                  <a:srgbClr val="000000"/>
                </a:solidFill>
                <a:latin typeface="Consolas" panose="020B0609020204030204" pitchFamily="49" charset="0"/>
              </a:rPr>
              <a:t>=</a:t>
            </a:r>
            <a:r>
              <a:rPr lang="en-US" sz="1100" b="1" dirty="0">
                <a:solidFill>
                  <a:srgbClr val="7F0055"/>
                </a:solidFill>
                <a:latin typeface="Consolas" panose="020B0609020204030204" pitchFamily="49" charset="0"/>
              </a:rPr>
              <a:t>new</a:t>
            </a:r>
            <a:r>
              <a:rPr lang="en-US" sz="1100" b="1" dirty="0">
                <a:solidFill>
                  <a:srgbClr val="000000"/>
                </a:solidFill>
                <a:latin typeface="Consolas" panose="020B0609020204030204" pitchFamily="49" charset="0"/>
              </a:rPr>
              <a:t> Person();</a:t>
            </a:r>
          </a:p>
          <a:p>
            <a:r>
              <a:rPr lang="en-US" sz="1100" dirty="0">
                <a:solidFill>
                  <a:srgbClr val="000000"/>
                </a:solidFill>
                <a:latin typeface="Consolas" panose="020B0609020204030204" pitchFamily="49" charset="0"/>
              </a:rPr>
              <a:t>Person </a:t>
            </a:r>
            <a:r>
              <a:rPr lang="en-US" sz="1100" dirty="0">
                <a:solidFill>
                  <a:srgbClr val="6A3E3E"/>
                </a:solidFill>
                <a:latin typeface="Consolas" panose="020B0609020204030204" pitchFamily="49" charset="0"/>
              </a:rPr>
              <a:t>Emily</a:t>
            </a:r>
            <a:r>
              <a:rPr lang="en-US" sz="1100" dirty="0">
                <a:solidFill>
                  <a:srgbClr val="000000"/>
                </a:solidFill>
                <a:latin typeface="Consolas" panose="020B0609020204030204" pitchFamily="49" charset="0"/>
              </a:rPr>
              <a:t> =</a:t>
            </a:r>
            <a:r>
              <a:rPr lang="en-US" sz="1100" b="1" dirty="0">
                <a:solidFill>
                  <a:srgbClr val="7F0055"/>
                </a:solidFill>
                <a:latin typeface="Consolas" panose="020B0609020204030204" pitchFamily="49" charset="0"/>
              </a:rPr>
              <a:t>new</a:t>
            </a:r>
            <a:r>
              <a:rPr lang="en-US" sz="1100" b="1" dirty="0">
                <a:solidFill>
                  <a:srgbClr val="000000"/>
                </a:solidFill>
                <a:latin typeface="Consolas" panose="020B0609020204030204" pitchFamily="49" charset="0"/>
              </a:rPr>
              <a:t> Person();</a:t>
            </a:r>
          </a:p>
          <a:p>
            <a:r>
              <a:rPr lang="en-US" sz="1100" dirty="0" err="1">
                <a:solidFill>
                  <a:srgbClr val="6A3E3E"/>
                </a:solidFill>
                <a:latin typeface="Consolas" panose="020B0609020204030204" pitchFamily="49" charset="0"/>
              </a:rPr>
              <a:t>Tom</a:t>
            </a:r>
            <a:r>
              <a:rPr lang="en-US" sz="1100" dirty="0" err="1">
                <a:solidFill>
                  <a:srgbClr val="000000"/>
                </a:solidFill>
                <a:latin typeface="Consolas" panose="020B0609020204030204" pitchFamily="49" charset="0"/>
              </a:rPr>
              <a:t>.</a:t>
            </a:r>
            <a:r>
              <a:rPr lang="en-US" sz="1100" dirty="0" err="1">
                <a:solidFill>
                  <a:srgbClr val="0000C0"/>
                </a:solidFill>
                <a:latin typeface="Consolas" panose="020B0609020204030204" pitchFamily="49" charset="0"/>
              </a:rPr>
              <a:t>hungry</a:t>
            </a:r>
            <a:r>
              <a:rPr lang="en-US" sz="1100" dirty="0">
                <a:solidFill>
                  <a:srgbClr val="000000"/>
                </a:solidFill>
                <a:latin typeface="Consolas" panose="020B0609020204030204" pitchFamily="49" charset="0"/>
              </a:rPr>
              <a:t>=</a:t>
            </a:r>
            <a:r>
              <a:rPr lang="en-US" sz="1100" b="1" dirty="0">
                <a:solidFill>
                  <a:srgbClr val="7F0055"/>
                </a:solidFill>
                <a:latin typeface="Consolas" panose="020B0609020204030204" pitchFamily="49" charset="0"/>
              </a:rPr>
              <a:t>true</a:t>
            </a:r>
            <a:r>
              <a:rPr lang="en-US" sz="1100" b="1" dirty="0">
                <a:solidFill>
                  <a:srgbClr val="000000"/>
                </a:solidFill>
                <a:latin typeface="Consolas" panose="020B0609020204030204" pitchFamily="49" charset="0"/>
              </a:rPr>
              <a:t>;</a:t>
            </a:r>
          </a:p>
          <a:p>
            <a:r>
              <a:rPr lang="en-US" sz="1100" dirty="0" err="1">
                <a:solidFill>
                  <a:srgbClr val="6A3E3E"/>
                </a:solidFill>
                <a:latin typeface="Consolas" panose="020B0609020204030204" pitchFamily="49" charset="0"/>
              </a:rPr>
              <a:t>Tom</a:t>
            </a:r>
            <a:r>
              <a:rPr lang="en-US" sz="1100" dirty="0" err="1">
                <a:solidFill>
                  <a:srgbClr val="000000"/>
                </a:solidFill>
                <a:latin typeface="Consolas" panose="020B0609020204030204" pitchFamily="49" charset="0"/>
              </a:rPr>
              <a:t>.eat</a:t>
            </a:r>
            <a:r>
              <a:rPr lang="en-US" sz="1100" dirty="0">
                <a:solidFill>
                  <a:srgbClr val="000000"/>
                </a:solidFill>
                <a:latin typeface="Consolas" panose="020B0609020204030204" pitchFamily="49" charset="0"/>
              </a:rPr>
              <a:t>(10);</a:t>
            </a:r>
          </a:p>
          <a:p>
            <a:r>
              <a:rPr lang="en-US" sz="1100" dirty="0" err="1">
                <a:solidFill>
                  <a:srgbClr val="6A3E3E"/>
                </a:solidFill>
                <a:latin typeface="Consolas" panose="020B0609020204030204" pitchFamily="49" charset="0"/>
              </a:rPr>
              <a:t>Emily</a:t>
            </a:r>
            <a:r>
              <a:rPr lang="en-US" sz="1100" dirty="0" err="1">
                <a:solidFill>
                  <a:srgbClr val="000000"/>
                </a:solidFill>
                <a:latin typeface="Consolas" panose="020B0609020204030204" pitchFamily="49" charset="0"/>
              </a:rPr>
              <a:t>.wasteTime</a:t>
            </a:r>
            <a:r>
              <a:rPr lang="en-US" sz="1100" dirty="0">
                <a:solidFill>
                  <a:srgbClr val="000000"/>
                </a:solidFill>
                <a:latin typeface="Consolas" panose="020B0609020204030204" pitchFamily="49" charset="0"/>
              </a:rPr>
              <a:t>();</a:t>
            </a:r>
          </a:p>
          <a:p>
            <a:r>
              <a:rPr lang="en-US" sz="1100" dirty="0" err="1">
                <a:solidFill>
                  <a:srgbClr val="6A3E3E"/>
                </a:solidFill>
                <a:latin typeface="Consolas" panose="020B0609020204030204" pitchFamily="49" charset="0"/>
              </a:rPr>
              <a:t>Emily</a:t>
            </a:r>
            <a:r>
              <a:rPr lang="en-US" sz="1100" dirty="0" err="1">
                <a:solidFill>
                  <a:srgbClr val="000000"/>
                </a:solidFill>
                <a:latin typeface="Consolas" panose="020B0609020204030204" pitchFamily="49" charset="0"/>
              </a:rPr>
              <a:t>.</a:t>
            </a:r>
            <a:r>
              <a:rPr lang="en-US" sz="1100" dirty="0" err="1">
                <a:solidFill>
                  <a:srgbClr val="0000C0"/>
                </a:solidFill>
                <a:latin typeface="Consolas" panose="020B0609020204030204" pitchFamily="49" charset="0"/>
              </a:rPr>
              <a:t>hungry</a:t>
            </a:r>
            <a:r>
              <a:rPr lang="en-US" sz="1100" dirty="0">
                <a:solidFill>
                  <a:srgbClr val="000000"/>
                </a:solidFill>
                <a:latin typeface="Consolas" panose="020B0609020204030204" pitchFamily="49" charset="0"/>
              </a:rPr>
              <a:t>=</a:t>
            </a:r>
            <a:r>
              <a:rPr lang="en-US" sz="1100" b="1" dirty="0">
                <a:solidFill>
                  <a:srgbClr val="7F0055"/>
                </a:solidFill>
                <a:latin typeface="Consolas" panose="020B0609020204030204" pitchFamily="49" charset="0"/>
              </a:rPr>
              <a:t>false</a:t>
            </a:r>
            <a:r>
              <a:rPr lang="en-US" sz="1100" b="1" dirty="0">
                <a:solidFill>
                  <a:srgbClr val="000000"/>
                </a:solidFill>
                <a:latin typeface="Consolas" panose="020B0609020204030204" pitchFamily="49" charset="0"/>
              </a:rPr>
              <a:t>;</a:t>
            </a:r>
          </a:p>
          <a:p>
            <a:r>
              <a:rPr lang="en-US" sz="1100" b="1" dirty="0" err="1">
                <a:solidFill>
                  <a:srgbClr val="7F0055"/>
                </a:solidFill>
                <a:latin typeface="Consolas" panose="020B0609020204030204" pitchFamily="49" charset="0"/>
              </a:rPr>
              <a:t>boolean</a:t>
            </a:r>
            <a:r>
              <a:rPr lang="en-US" sz="1100" b="1" dirty="0">
                <a:solidFill>
                  <a:srgbClr val="000000"/>
                </a:solidFill>
                <a:latin typeface="Consolas" panose="020B0609020204030204" pitchFamily="49" charset="0"/>
              </a:rPr>
              <a:t> </a:t>
            </a:r>
            <a:r>
              <a:rPr lang="en-US" sz="1100" b="1" dirty="0">
                <a:solidFill>
                  <a:srgbClr val="6A3E3E"/>
                </a:solidFill>
                <a:latin typeface="Consolas" panose="020B0609020204030204" pitchFamily="49" charset="0"/>
              </a:rPr>
              <a:t>h</a:t>
            </a:r>
            <a:r>
              <a:rPr lang="en-US" sz="1100" b="1" dirty="0">
                <a:solidFill>
                  <a:srgbClr val="000000"/>
                </a:solidFill>
                <a:latin typeface="Consolas" panose="020B0609020204030204" pitchFamily="49" charset="0"/>
              </a:rPr>
              <a:t>= </a:t>
            </a:r>
            <a:r>
              <a:rPr lang="en-US" sz="1100" b="1" dirty="0" err="1">
                <a:solidFill>
                  <a:srgbClr val="6A3E3E"/>
                </a:solidFill>
                <a:latin typeface="Consolas" panose="020B0609020204030204" pitchFamily="49" charset="0"/>
              </a:rPr>
              <a:t>Emily</a:t>
            </a:r>
            <a:r>
              <a:rPr lang="en-US" sz="1100" b="1" dirty="0" err="1">
                <a:solidFill>
                  <a:srgbClr val="000000"/>
                </a:solidFill>
                <a:latin typeface="Consolas" panose="020B0609020204030204" pitchFamily="49" charset="0"/>
              </a:rPr>
              <a:t>.</a:t>
            </a:r>
            <a:r>
              <a:rPr lang="en-US" sz="1100" b="1" dirty="0" err="1">
                <a:solidFill>
                  <a:srgbClr val="0000C0"/>
                </a:solidFill>
                <a:latin typeface="Consolas" panose="020B0609020204030204" pitchFamily="49" charset="0"/>
              </a:rPr>
              <a:t>hungry</a:t>
            </a:r>
            <a:r>
              <a:rPr lang="en-US" sz="1100" b="1" dirty="0">
                <a:solidFill>
                  <a:srgbClr val="000000"/>
                </a:solidFill>
                <a:latin typeface="Consolas" panose="020B0609020204030204" pitchFamily="49" charset="0"/>
              </a:rPr>
              <a:t>;</a:t>
            </a:r>
          </a:p>
          <a:p>
            <a:r>
              <a:rPr lang="en-US" sz="1100" dirty="0">
                <a:solidFill>
                  <a:srgbClr val="000000"/>
                </a:solidFill>
                <a:latin typeface="Consolas" panose="020B0609020204030204" pitchFamily="49" charset="0"/>
              </a:rPr>
              <a:t>}</a:t>
            </a:r>
          </a:p>
          <a:p>
            <a:r>
              <a:rPr lang="en-US" sz="1100" dirty="0">
                <a:solidFill>
                  <a:srgbClr val="000000"/>
                </a:solidFill>
                <a:latin typeface="Consolas" panose="020B0609020204030204" pitchFamily="49" charset="0"/>
              </a:rPr>
              <a:t>}</a:t>
            </a:r>
            <a:endParaRPr lang="en-US" sz="1100" dirty="0"/>
          </a:p>
        </p:txBody>
      </p:sp>
      <p:pic>
        <p:nvPicPr>
          <p:cNvPr id="18" name="Picture 2" descr="Kết quả hình ảnh cho file jav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66481" y="3886200"/>
            <a:ext cx="1600200" cy="1600200"/>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19"/>
          <p:cNvSpPr/>
          <p:nvPr/>
        </p:nvSpPr>
        <p:spPr>
          <a:xfrm>
            <a:off x="7424364" y="5613899"/>
            <a:ext cx="1295400" cy="342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Word.java</a:t>
            </a:r>
            <a:endParaRPr lang="en-US" dirty="0">
              <a:solidFill>
                <a:schemeClr val="tx1"/>
              </a:solidFill>
            </a:endParaRPr>
          </a:p>
        </p:txBody>
      </p:sp>
    </p:spTree>
    <p:extLst>
      <p:ext uri="{BB962C8B-B14F-4D97-AF65-F5344CB8AC3E}">
        <p14:creationId xmlns:p14="http://schemas.microsoft.com/office/powerpoint/2010/main" val="3306702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randombar(horizontal)">
                                      <p:cBhvr>
                                        <p:cTn id="7" dur="500"/>
                                        <p:tgtEl>
                                          <p:spTgt spid="8"/>
                                        </p:tgtEl>
                                      </p:cBhvr>
                                    </p:animEffect>
                                  </p:childTnLst>
                                </p:cTn>
                              </p:par>
                              <p:par>
                                <p:cTn id="8" presetID="14" presetClass="entr" presetSubtype="10"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randombar(horizontal)">
                                      <p:cBhvr>
                                        <p:cTn id="10" dur="500"/>
                                        <p:tgtEl>
                                          <p:spTgt spid="11"/>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randombar(horizontal)">
                                      <p:cBhvr>
                                        <p:cTn id="13" dur="500"/>
                                        <p:tgtEl>
                                          <p:spTgt spid="12"/>
                                        </p:tgtEl>
                                      </p:cBhvr>
                                    </p:animEffect>
                                  </p:childTnLst>
                                </p:cTn>
                              </p:par>
                            </p:childTnLst>
                          </p:cTn>
                        </p:par>
                      </p:childTnLst>
                    </p:cTn>
                  </p:par>
                  <p:par>
                    <p:cTn id="14" fill="hold">
                      <p:stCondLst>
                        <p:cond delay="indefinite"/>
                      </p:stCondLst>
                      <p:childTnLst>
                        <p:par>
                          <p:cTn id="15" fill="hold">
                            <p:stCondLst>
                              <p:cond delay="0"/>
                            </p:stCondLst>
                            <p:childTnLst>
                              <p:par>
                                <p:cTn id="16" presetID="14" presetClass="entr" presetSubtype="10" fill="hold" grpId="0" nodeType="click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randombar(horizontal)">
                                      <p:cBhvr>
                                        <p:cTn id="18" dur="500"/>
                                        <p:tgtEl>
                                          <p:spTgt spid="17"/>
                                        </p:tgtEl>
                                      </p:cBhvr>
                                    </p:animEffect>
                                  </p:childTnLst>
                                </p:cTn>
                              </p:par>
                              <p:par>
                                <p:cTn id="19" presetID="14" presetClass="entr" presetSubtype="10" fill="hold" nodeType="withEffect">
                                  <p:stCondLst>
                                    <p:cond delay="0"/>
                                  </p:stCondLst>
                                  <p:childTnLst>
                                    <p:set>
                                      <p:cBhvr>
                                        <p:cTn id="20" dur="1" fill="hold">
                                          <p:stCondLst>
                                            <p:cond delay="0"/>
                                          </p:stCondLst>
                                        </p:cTn>
                                        <p:tgtEl>
                                          <p:spTgt spid="18"/>
                                        </p:tgtEl>
                                        <p:attrNameLst>
                                          <p:attrName>style.visibility</p:attrName>
                                        </p:attrNameLst>
                                      </p:cBhvr>
                                      <p:to>
                                        <p:strVal val="visible"/>
                                      </p:to>
                                    </p:set>
                                    <p:animEffect transition="in" filter="randombar(horizontal)">
                                      <p:cBhvr>
                                        <p:cTn id="21" dur="500"/>
                                        <p:tgtEl>
                                          <p:spTgt spid="18"/>
                                        </p:tgtEl>
                                      </p:cBhvr>
                                    </p:animEffect>
                                  </p:childTnLst>
                                </p:cTn>
                              </p:par>
                              <p:par>
                                <p:cTn id="22" presetID="14" presetClass="entr" presetSubtype="10" fill="hold" grpId="0" nodeType="withEffect">
                                  <p:stCondLst>
                                    <p:cond delay="0"/>
                                  </p:stCondLst>
                                  <p:childTnLst>
                                    <p:set>
                                      <p:cBhvr>
                                        <p:cTn id="23" dur="1" fill="hold">
                                          <p:stCondLst>
                                            <p:cond delay="0"/>
                                          </p:stCondLst>
                                        </p:cTn>
                                        <p:tgtEl>
                                          <p:spTgt spid="20"/>
                                        </p:tgtEl>
                                        <p:attrNameLst>
                                          <p:attrName>style.visibility</p:attrName>
                                        </p:attrNameLst>
                                      </p:cBhvr>
                                      <p:to>
                                        <p:strVal val="visible"/>
                                      </p:to>
                                    </p:set>
                                    <p:animEffect transition="in" filter="randombar(horizontal)">
                                      <p:cBhvr>
                                        <p:cTn id="24"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2" grpId="0"/>
      <p:bldP spid="17" grpId="0" animBg="1"/>
      <p:bldP spid="2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Heap</a:t>
            </a:r>
            <a:endParaRPr lang="en-US" dirty="0"/>
          </a:p>
        </p:txBody>
      </p:sp>
      <p:graphicFrame>
        <p:nvGraphicFramePr>
          <p:cNvPr id="3" name="Table 2"/>
          <p:cNvGraphicFramePr>
            <a:graphicFrameLocks noGrp="1"/>
          </p:cNvGraphicFramePr>
          <p:nvPr>
            <p:extLst/>
          </p:nvPr>
        </p:nvGraphicFramePr>
        <p:xfrm>
          <a:off x="533400" y="1295400"/>
          <a:ext cx="8153400" cy="4953000"/>
        </p:xfrm>
        <a:graphic>
          <a:graphicData uri="http://schemas.openxmlformats.org/drawingml/2006/table">
            <a:tbl>
              <a:tblPr firstRow="1" bandRow="1">
                <a:tableStyleId>{69CF1AB2-1976-4502-BF36-3FF5EA218861}</a:tableStyleId>
              </a:tblPr>
              <a:tblGrid>
                <a:gridCol w="2819400"/>
                <a:gridCol w="3581400"/>
                <a:gridCol w="1752600"/>
              </a:tblGrid>
              <a:tr h="4953000">
                <a:tc>
                  <a:txBody>
                    <a:bodyPr/>
                    <a:lstStyle/>
                    <a:p>
                      <a:pPr algn="ctr"/>
                      <a:r>
                        <a:rPr lang="en-US" dirty="0" smtClean="0"/>
                        <a:t>Heap</a:t>
                      </a:r>
                      <a:endParaRPr lang="en-US" dirty="0"/>
                    </a:p>
                  </a:txBody>
                  <a:tcPr/>
                </a:tc>
                <a:tc>
                  <a:txBody>
                    <a:bodyPr/>
                    <a:lstStyle/>
                    <a:p>
                      <a:pPr algn="ctr"/>
                      <a:r>
                        <a:rPr lang="en-US" dirty="0" smtClean="0"/>
                        <a:t>Code</a:t>
                      </a:r>
                      <a:endParaRPr lang="en-US" dirty="0"/>
                    </a:p>
                  </a:txBody>
                  <a:tcPr/>
                </a:tc>
                <a:tc>
                  <a:txBody>
                    <a:bodyPr/>
                    <a:lstStyle/>
                    <a:p>
                      <a:pPr algn="ctr"/>
                      <a:r>
                        <a:rPr lang="en-US" dirty="0" smtClean="0"/>
                        <a:t>File</a:t>
                      </a:r>
                      <a:endParaRPr lang="en-US" dirty="0"/>
                    </a:p>
                  </a:txBody>
                  <a:tcPr/>
                </a:tc>
              </a:tr>
            </a:tbl>
          </a:graphicData>
        </a:graphic>
      </p:graphicFrame>
      <p:sp>
        <p:nvSpPr>
          <p:cNvPr id="8" name="Rectangle 7"/>
          <p:cNvSpPr/>
          <p:nvPr/>
        </p:nvSpPr>
        <p:spPr>
          <a:xfrm>
            <a:off x="3505200" y="1752600"/>
            <a:ext cx="3200400" cy="2133600"/>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r>
              <a:rPr lang="en-US" sz="1100" b="1" dirty="0">
                <a:solidFill>
                  <a:srgbClr val="7F0055"/>
                </a:solidFill>
                <a:latin typeface="Consolas" panose="020B0609020204030204" pitchFamily="49" charset="0"/>
              </a:rPr>
              <a:t>public</a:t>
            </a:r>
            <a:r>
              <a:rPr lang="en-US" sz="1100" b="1" dirty="0">
                <a:solidFill>
                  <a:srgbClr val="000000"/>
                </a:solidFill>
                <a:latin typeface="Consolas" panose="020B0609020204030204" pitchFamily="49" charset="0"/>
              </a:rPr>
              <a:t> </a:t>
            </a:r>
            <a:r>
              <a:rPr lang="en-US" sz="1100" b="1" dirty="0">
                <a:solidFill>
                  <a:srgbClr val="7F0055"/>
                </a:solidFill>
                <a:latin typeface="Consolas" panose="020B0609020204030204" pitchFamily="49" charset="0"/>
              </a:rPr>
              <a:t>class</a:t>
            </a:r>
            <a:r>
              <a:rPr lang="en-US" sz="1100" b="1" dirty="0">
                <a:solidFill>
                  <a:srgbClr val="000000"/>
                </a:solidFill>
                <a:latin typeface="Consolas" panose="020B0609020204030204" pitchFamily="49" charset="0"/>
              </a:rPr>
              <a:t> Person {</a:t>
            </a:r>
          </a:p>
          <a:p>
            <a:endParaRPr lang="en-US" sz="1100" dirty="0">
              <a:latin typeface="Consolas" panose="020B0609020204030204" pitchFamily="49" charset="0"/>
            </a:endParaRPr>
          </a:p>
          <a:p>
            <a:r>
              <a:rPr lang="en-US" sz="1100" b="1" dirty="0">
                <a:solidFill>
                  <a:srgbClr val="7F0055"/>
                </a:solidFill>
                <a:latin typeface="Consolas" panose="020B0609020204030204" pitchFamily="49" charset="0"/>
              </a:rPr>
              <a:t>public</a:t>
            </a:r>
            <a:r>
              <a:rPr lang="en-US" sz="1100" b="1" dirty="0">
                <a:solidFill>
                  <a:srgbClr val="000000"/>
                </a:solidFill>
                <a:latin typeface="Consolas" panose="020B0609020204030204" pitchFamily="49" charset="0"/>
              </a:rPr>
              <a:t> </a:t>
            </a:r>
            <a:r>
              <a:rPr lang="en-US" sz="1100" b="1" dirty="0" err="1">
                <a:solidFill>
                  <a:srgbClr val="7F0055"/>
                </a:solidFill>
                <a:latin typeface="Consolas" panose="020B0609020204030204" pitchFamily="49" charset="0"/>
              </a:rPr>
              <a:t>boolean</a:t>
            </a:r>
            <a:r>
              <a:rPr lang="en-US" sz="1100" b="1" dirty="0">
                <a:solidFill>
                  <a:srgbClr val="000000"/>
                </a:solidFill>
                <a:latin typeface="Consolas" panose="020B0609020204030204" pitchFamily="49" charset="0"/>
              </a:rPr>
              <a:t> </a:t>
            </a:r>
            <a:r>
              <a:rPr lang="en-US" sz="1100" b="1" dirty="0">
                <a:solidFill>
                  <a:srgbClr val="0000C0"/>
                </a:solidFill>
                <a:latin typeface="Consolas" panose="020B0609020204030204" pitchFamily="49" charset="0"/>
              </a:rPr>
              <a:t>hungry</a:t>
            </a:r>
            <a:r>
              <a:rPr lang="en-US" sz="1100" b="1" dirty="0">
                <a:solidFill>
                  <a:srgbClr val="000000"/>
                </a:solidFill>
                <a:latin typeface="Consolas" panose="020B0609020204030204" pitchFamily="49" charset="0"/>
              </a:rPr>
              <a:t>;</a:t>
            </a:r>
          </a:p>
          <a:p>
            <a:endParaRPr lang="en-US" sz="1100" dirty="0">
              <a:latin typeface="Consolas" panose="020B0609020204030204" pitchFamily="49" charset="0"/>
            </a:endParaRPr>
          </a:p>
          <a:p>
            <a:r>
              <a:rPr lang="en-US" sz="1100" b="1" dirty="0">
                <a:solidFill>
                  <a:srgbClr val="7F0055"/>
                </a:solidFill>
                <a:latin typeface="Consolas" panose="020B0609020204030204" pitchFamily="49" charset="0"/>
              </a:rPr>
              <a:t>public</a:t>
            </a:r>
            <a:r>
              <a:rPr lang="en-US" sz="1100" b="1" dirty="0">
                <a:solidFill>
                  <a:srgbClr val="000000"/>
                </a:solidFill>
                <a:latin typeface="Consolas" panose="020B0609020204030204" pitchFamily="49" charset="0"/>
              </a:rPr>
              <a:t> </a:t>
            </a:r>
            <a:r>
              <a:rPr lang="en-US" sz="1100" b="1" dirty="0">
                <a:solidFill>
                  <a:srgbClr val="7F0055"/>
                </a:solidFill>
                <a:latin typeface="Consolas" panose="020B0609020204030204" pitchFamily="49" charset="0"/>
              </a:rPr>
              <a:t>void</a:t>
            </a:r>
            <a:r>
              <a:rPr lang="en-US" sz="1100" b="1" dirty="0">
                <a:solidFill>
                  <a:srgbClr val="000000"/>
                </a:solidFill>
                <a:latin typeface="Consolas" panose="020B0609020204030204" pitchFamily="49" charset="0"/>
              </a:rPr>
              <a:t> eat(</a:t>
            </a:r>
            <a:r>
              <a:rPr lang="en-US" sz="1100" b="1" dirty="0" err="1">
                <a:solidFill>
                  <a:srgbClr val="7F0055"/>
                </a:solidFill>
                <a:latin typeface="Consolas" panose="020B0609020204030204" pitchFamily="49" charset="0"/>
              </a:rPr>
              <a:t>int</a:t>
            </a:r>
            <a:r>
              <a:rPr lang="en-US" sz="1100" b="1" dirty="0">
                <a:solidFill>
                  <a:srgbClr val="000000"/>
                </a:solidFill>
                <a:latin typeface="Consolas" panose="020B0609020204030204" pitchFamily="49" charset="0"/>
              </a:rPr>
              <a:t> </a:t>
            </a:r>
            <a:r>
              <a:rPr lang="en-US" sz="1100" b="1" dirty="0">
                <a:solidFill>
                  <a:srgbClr val="6A3E3E"/>
                </a:solidFill>
                <a:latin typeface="Consolas" panose="020B0609020204030204" pitchFamily="49" charset="0"/>
              </a:rPr>
              <a:t>food</a:t>
            </a:r>
            <a:r>
              <a:rPr lang="en-US" sz="1100" b="1" dirty="0">
                <a:solidFill>
                  <a:srgbClr val="000000"/>
                </a:solidFill>
                <a:latin typeface="Consolas" panose="020B0609020204030204" pitchFamily="49" charset="0"/>
              </a:rPr>
              <a:t>){</a:t>
            </a:r>
          </a:p>
          <a:p>
            <a:r>
              <a:rPr lang="en-US" sz="1100" dirty="0" smtClean="0">
                <a:solidFill>
                  <a:srgbClr val="000000"/>
                </a:solidFill>
                <a:latin typeface="Consolas" panose="020B0609020204030204" pitchFamily="49" charset="0"/>
              </a:rPr>
              <a:t>…………………………………</a:t>
            </a:r>
          </a:p>
          <a:p>
            <a:r>
              <a:rPr lang="en-US" sz="1100" dirty="0" smtClean="0">
                <a:solidFill>
                  <a:srgbClr val="000000"/>
                </a:solidFill>
                <a:latin typeface="Consolas" panose="020B0609020204030204" pitchFamily="49" charset="0"/>
              </a:rPr>
              <a:t>}</a:t>
            </a:r>
            <a:endParaRPr lang="en-US" sz="1100" dirty="0">
              <a:solidFill>
                <a:srgbClr val="000000"/>
              </a:solidFill>
              <a:latin typeface="Consolas" panose="020B0609020204030204" pitchFamily="49" charset="0"/>
            </a:endParaRPr>
          </a:p>
          <a:p>
            <a:endParaRPr lang="en-US" sz="1100" dirty="0">
              <a:latin typeface="Consolas" panose="020B0609020204030204" pitchFamily="49" charset="0"/>
            </a:endParaRPr>
          </a:p>
          <a:p>
            <a:r>
              <a:rPr lang="en-US" sz="1100" b="1" dirty="0">
                <a:solidFill>
                  <a:srgbClr val="7F0055"/>
                </a:solidFill>
                <a:latin typeface="Consolas" panose="020B0609020204030204" pitchFamily="49" charset="0"/>
              </a:rPr>
              <a:t>public</a:t>
            </a:r>
            <a:r>
              <a:rPr lang="en-US" sz="1100" b="1" dirty="0">
                <a:solidFill>
                  <a:srgbClr val="000000"/>
                </a:solidFill>
                <a:latin typeface="Consolas" panose="020B0609020204030204" pitchFamily="49" charset="0"/>
              </a:rPr>
              <a:t> </a:t>
            </a:r>
            <a:r>
              <a:rPr lang="en-US" sz="1100" b="1" dirty="0">
                <a:solidFill>
                  <a:srgbClr val="7F0055"/>
                </a:solidFill>
                <a:latin typeface="Consolas" panose="020B0609020204030204" pitchFamily="49" charset="0"/>
              </a:rPr>
              <a:t>void</a:t>
            </a:r>
            <a:r>
              <a:rPr lang="en-US" sz="1100" b="1" dirty="0">
                <a:solidFill>
                  <a:srgbClr val="000000"/>
                </a:solidFill>
                <a:latin typeface="Consolas" panose="020B0609020204030204" pitchFamily="49" charset="0"/>
              </a:rPr>
              <a:t> </a:t>
            </a:r>
            <a:r>
              <a:rPr lang="en-US" sz="1100" b="1" dirty="0" err="1">
                <a:solidFill>
                  <a:srgbClr val="000000"/>
                </a:solidFill>
                <a:latin typeface="Consolas" panose="020B0609020204030204" pitchFamily="49" charset="0"/>
              </a:rPr>
              <a:t>wasteTime</a:t>
            </a:r>
            <a:r>
              <a:rPr lang="en-US" sz="1100" b="1" dirty="0">
                <a:solidFill>
                  <a:srgbClr val="000000"/>
                </a:solidFill>
                <a:latin typeface="Consolas" panose="020B0609020204030204" pitchFamily="49" charset="0"/>
              </a:rPr>
              <a:t>(){</a:t>
            </a:r>
          </a:p>
          <a:p>
            <a:r>
              <a:rPr lang="en-US" sz="1100" dirty="0" smtClean="0">
                <a:solidFill>
                  <a:srgbClr val="000000"/>
                </a:solidFill>
                <a:latin typeface="Consolas" panose="020B0609020204030204" pitchFamily="49" charset="0"/>
              </a:rPr>
              <a:t>…………………………………</a:t>
            </a:r>
            <a:endParaRPr lang="en-US" sz="1100" dirty="0">
              <a:solidFill>
                <a:srgbClr val="000000"/>
              </a:solidFill>
              <a:latin typeface="Consolas" panose="020B0609020204030204" pitchFamily="49" charset="0"/>
            </a:endParaRPr>
          </a:p>
          <a:p>
            <a:r>
              <a:rPr lang="en-US" sz="1100" dirty="0">
                <a:solidFill>
                  <a:srgbClr val="000000"/>
                </a:solidFill>
                <a:latin typeface="Consolas" panose="020B0609020204030204" pitchFamily="49" charset="0"/>
              </a:rPr>
              <a:t>}</a:t>
            </a:r>
          </a:p>
          <a:p>
            <a:r>
              <a:rPr lang="en-US" sz="1100" dirty="0">
                <a:solidFill>
                  <a:srgbClr val="000000"/>
                </a:solidFill>
                <a:latin typeface="Consolas" panose="020B0609020204030204" pitchFamily="49" charset="0"/>
              </a:rPr>
              <a:t>}</a:t>
            </a:r>
            <a:endParaRPr lang="en-US" sz="1100" dirty="0"/>
          </a:p>
        </p:txBody>
      </p:sp>
      <p:pic>
        <p:nvPicPr>
          <p:cNvPr id="11" name="Picture 2" descr="Kết quả hình ảnh cho file jav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99698" y="1854646"/>
            <a:ext cx="1600200" cy="1600200"/>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p:cNvSpPr/>
          <p:nvPr/>
        </p:nvSpPr>
        <p:spPr>
          <a:xfrm>
            <a:off x="7218881" y="3543300"/>
            <a:ext cx="1295400" cy="342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Person.java</a:t>
            </a:r>
            <a:endParaRPr lang="en-US" dirty="0">
              <a:solidFill>
                <a:schemeClr val="tx1"/>
              </a:solidFill>
            </a:endParaRPr>
          </a:p>
        </p:txBody>
      </p:sp>
      <p:sp>
        <p:nvSpPr>
          <p:cNvPr id="17" name="Rectangle 16"/>
          <p:cNvSpPr/>
          <p:nvPr/>
        </p:nvSpPr>
        <p:spPr>
          <a:xfrm>
            <a:off x="3505200" y="4041543"/>
            <a:ext cx="3200400" cy="2133600"/>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r>
              <a:rPr lang="en-US" sz="1100" b="1" dirty="0">
                <a:solidFill>
                  <a:srgbClr val="7F0055"/>
                </a:solidFill>
                <a:latin typeface="Consolas" panose="020B0609020204030204" pitchFamily="49" charset="0"/>
              </a:rPr>
              <a:t>public</a:t>
            </a:r>
            <a:r>
              <a:rPr lang="en-US" sz="1100" b="1" dirty="0">
                <a:solidFill>
                  <a:srgbClr val="000000"/>
                </a:solidFill>
                <a:latin typeface="Consolas" panose="020B0609020204030204" pitchFamily="49" charset="0"/>
              </a:rPr>
              <a:t> </a:t>
            </a:r>
            <a:r>
              <a:rPr lang="en-US" sz="1100" b="1" dirty="0">
                <a:solidFill>
                  <a:srgbClr val="7F0055"/>
                </a:solidFill>
                <a:latin typeface="Consolas" panose="020B0609020204030204" pitchFamily="49" charset="0"/>
              </a:rPr>
              <a:t>class</a:t>
            </a:r>
            <a:r>
              <a:rPr lang="en-US" sz="1100" b="1" dirty="0">
                <a:solidFill>
                  <a:srgbClr val="000000"/>
                </a:solidFill>
                <a:latin typeface="Consolas" panose="020B0609020204030204" pitchFamily="49" charset="0"/>
              </a:rPr>
              <a:t> </a:t>
            </a:r>
            <a:r>
              <a:rPr lang="en-US" sz="1100" b="1" u="sng" dirty="0">
                <a:solidFill>
                  <a:srgbClr val="000000"/>
                </a:solidFill>
                <a:latin typeface="Consolas" panose="020B0609020204030204" pitchFamily="49" charset="0"/>
              </a:rPr>
              <a:t>Word{</a:t>
            </a:r>
          </a:p>
          <a:p>
            <a:r>
              <a:rPr lang="en-US" sz="1100" b="1" dirty="0">
                <a:solidFill>
                  <a:srgbClr val="7F0055"/>
                </a:solidFill>
                <a:latin typeface="Consolas" panose="020B0609020204030204" pitchFamily="49" charset="0"/>
              </a:rPr>
              <a:t>public</a:t>
            </a:r>
            <a:r>
              <a:rPr lang="en-US" sz="1100" b="1" dirty="0">
                <a:solidFill>
                  <a:srgbClr val="000000"/>
                </a:solidFill>
                <a:latin typeface="Consolas" panose="020B0609020204030204" pitchFamily="49" charset="0"/>
              </a:rPr>
              <a:t> </a:t>
            </a:r>
            <a:r>
              <a:rPr lang="en-US" sz="1100" b="1" dirty="0">
                <a:solidFill>
                  <a:srgbClr val="7F0055"/>
                </a:solidFill>
                <a:latin typeface="Consolas" panose="020B0609020204030204" pitchFamily="49" charset="0"/>
              </a:rPr>
              <a:t>static</a:t>
            </a:r>
            <a:r>
              <a:rPr lang="en-US" sz="1100" b="1" dirty="0">
                <a:solidFill>
                  <a:srgbClr val="000000"/>
                </a:solidFill>
                <a:latin typeface="Consolas" panose="020B0609020204030204" pitchFamily="49" charset="0"/>
              </a:rPr>
              <a:t> </a:t>
            </a:r>
            <a:r>
              <a:rPr lang="en-US" sz="1100" b="1" dirty="0">
                <a:solidFill>
                  <a:srgbClr val="7F0055"/>
                </a:solidFill>
                <a:latin typeface="Consolas" panose="020B0609020204030204" pitchFamily="49" charset="0"/>
              </a:rPr>
              <a:t>void</a:t>
            </a:r>
            <a:r>
              <a:rPr lang="en-US" sz="1100" b="1" dirty="0">
                <a:solidFill>
                  <a:srgbClr val="000000"/>
                </a:solidFill>
                <a:latin typeface="Consolas" panose="020B0609020204030204" pitchFamily="49" charset="0"/>
              </a:rPr>
              <a:t> main(String[] </a:t>
            </a:r>
            <a:r>
              <a:rPr lang="en-US" sz="1100" b="1" dirty="0" err="1">
                <a:solidFill>
                  <a:srgbClr val="6A3E3E"/>
                </a:solidFill>
                <a:latin typeface="Consolas" panose="020B0609020204030204" pitchFamily="49" charset="0"/>
              </a:rPr>
              <a:t>args</a:t>
            </a:r>
            <a:r>
              <a:rPr lang="en-US" sz="1100" b="1" dirty="0">
                <a:solidFill>
                  <a:srgbClr val="000000"/>
                </a:solidFill>
                <a:latin typeface="Consolas" panose="020B0609020204030204" pitchFamily="49" charset="0"/>
              </a:rPr>
              <a:t>){</a:t>
            </a:r>
          </a:p>
          <a:p>
            <a:r>
              <a:rPr lang="en-US" sz="1100" dirty="0">
                <a:solidFill>
                  <a:srgbClr val="FF0000"/>
                </a:solidFill>
                <a:latin typeface="Consolas" panose="020B0609020204030204" pitchFamily="49" charset="0"/>
              </a:rPr>
              <a:t>Person Tom=</a:t>
            </a:r>
            <a:r>
              <a:rPr lang="en-US" sz="1100" b="1" dirty="0">
                <a:solidFill>
                  <a:srgbClr val="FF0000"/>
                </a:solidFill>
                <a:latin typeface="Consolas" panose="020B0609020204030204" pitchFamily="49" charset="0"/>
              </a:rPr>
              <a:t>new Person();</a:t>
            </a:r>
          </a:p>
          <a:p>
            <a:r>
              <a:rPr lang="en-US" sz="1100" dirty="0">
                <a:solidFill>
                  <a:srgbClr val="000000"/>
                </a:solidFill>
                <a:latin typeface="Consolas" panose="020B0609020204030204" pitchFamily="49" charset="0"/>
              </a:rPr>
              <a:t>Person </a:t>
            </a:r>
            <a:r>
              <a:rPr lang="en-US" sz="1100" dirty="0">
                <a:solidFill>
                  <a:srgbClr val="6A3E3E"/>
                </a:solidFill>
                <a:latin typeface="Consolas" panose="020B0609020204030204" pitchFamily="49" charset="0"/>
              </a:rPr>
              <a:t>Emily</a:t>
            </a:r>
            <a:r>
              <a:rPr lang="en-US" sz="1100" dirty="0">
                <a:solidFill>
                  <a:srgbClr val="000000"/>
                </a:solidFill>
                <a:latin typeface="Consolas" panose="020B0609020204030204" pitchFamily="49" charset="0"/>
              </a:rPr>
              <a:t> =</a:t>
            </a:r>
            <a:r>
              <a:rPr lang="en-US" sz="1100" b="1" dirty="0">
                <a:solidFill>
                  <a:srgbClr val="7F0055"/>
                </a:solidFill>
                <a:latin typeface="Consolas" panose="020B0609020204030204" pitchFamily="49" charset="0"/>
              </a:rPr>
              <a:t>new</a:t>
            </a:r>
            <a:r>
              <a:rPr lang="en-US" sz="1100" b="1" dirty="0">
                <a:solidFill>
                  <a:srgbClr val="000000"/>
                </a:solidFill>
                <a:latin typeface="Consolas" panose="020B0609020204030204" pitchFamily="49" charset="0"/>
              </a:rPr>
              <a:t> Person();</a:t>
            </a:r>
          </a:p>
          <a:p>
            <a:r>
              <a:rPr lang="en-US" sz="1100" dirty="0" err="1">
                <a:solidFill>
                  <a:srgbClr val="6A3E3E"/>
                </a:solidFill>
                <a:latin typeface="Consolas" panose="020B0609020204030204" pitchFamily="49" charset="0"/>
              </a:rPr>
              <a:t>Tom</a:t>
            </a:r>
            <a:r>
              <a:rPr lang="en-US" sz="1100" dirty="0" err="1">
                <a:solidFill>
                  <a:srgbClr val="000000"/>
                </a:solidFill>
                <a:latin typeface="Consolas" panose="020B0609020204030204" pitchFamily="49" charset="0"/>
              </a:rPr>
              <a:t>.</a:t>
            </a:r>
            <a:r>
              <a:rPr lang="en-US" sz="1100" dirty="0" err="1">
                <a:solidFill>
                  <a:srgbClr val="0000C0"/>
                </a:solidFill>
                <a:latin typeface="Consolas" panose="020B0609020204030204" pitchFamily="49" charset="0"/>
              </a:rPr>
              <a:t>hungry</a:t>
            </a:r>
            <a:r>
              <a:rPr lang="en-US" sz="1100" dirty="0">
                <a:solidFill>
                  <a:srgbClr val="000000"/>
                </a:solidFill>
                <a:latin typeface="Consolas" panose="020B0609020204030204" pitchFamily="49" charset="0"/>
              </a:rPr>
              <a:t>=</a:t>
            </a:r>
            <a:r>
              <a:rPr lang="en-US" sz="1100" b="1" dirty="0">
                <a:solidFill>
                  <a:srgbClr val="7F0055"/>
                </a:solidFill>
                <a:latin typeface="Consolas" panose="020B0609020204030204" pitchFamily="49" charset="0"/>
              </a:rPr>
              <a:t>true</a:t>
            </a:r>
            <a:r>
              <a:rPr lang="en-US" sz="1100" b="1" dirty="0">
                <a:solidFill>
                  <a:srgbClr val="000000"/>
                </a:solidFill>
                <a:latin typeface="Consolas" panose="020B0609020204030204" pitchFamily="49" charset="0"/>
              </a:rPr>
              <a:t>;</a:t>
            </a:r>
          </a:p>
          <a:p>
            <a:r>
              <a:rPr lang="en-US" sz="1100" dirty="0" err="1">
                <a:solidFill>
                  <a:srgbClr val="6A3E3E"/>
                </a:solidFill>
                <a:latin typeface="Consolas" panose="020B0609020204030204" pitchFamily="49" charset="0"/>
              </a:rPr>
              <a:t>Tom</a:t>
            </a:r>
            <a:r>
              <a:rPr lang="en-US" sz="1100" dirty="0" err="1">
                <a:solidFill>
                  <a:srgbClr val="000000"/>
                </a:solidFill>
                <a:latin typeface="Consolas" panose="020B0609020204030204" pitchFamily="49" charset="0"/>
              </a:rPr>
              <a:t>.eat</a:t>
            </a:r>
            <a:r>
              <a:rPr lang="en-US" sz="1100" dirty="0">
                <a:solidFill>
                  <a:srgbClr val="000000"/>
                </a:solidFill>
                <a:latin typeface="Consolas" panose="020B0609020204030204" pitchFamily="49" charset="0"/>
              </a:rPr>
              <a:t>(10);</a:t>
            </a:r>
          </a:p>
          <a:p>
            <a:r>
              <a:rPr lang="en-US" sz="1100" dirty="0" err="1">
                <a:solidFill>
                  <a:srgbClr val="6A3E3E"/>
                </a:solidFill>
                <a:latin typeface="Consolas" panose="020B0609020204030204" pitchFamily="49" charset="0"/>
              </a:rPr>
              <a:t>Emily</a:t>
            </a:r>
            <a:r>
              <a:rPr lang="en-US" sz="1100" dirty="0" err="1">
                <a:solidFill>
                  <a:srgbClr val="000000"/>
                </a:solidFill>
                <a:latin typeface="Consolas" panose="020B0609020204030204" pitchFamily="49" charset="0"/>
              </a:rPr>
              <a:t>.wasteTime</a:t>
            </a:r>
            <a:r>
              <a:rPr lang="en-US" sz="1100" dirty="0">
                <a:solidFill>
                  <a:srgbClr val="000000"/>
                </a:solidFill>
                <a:latin typeface="Consolas" panose="020B0609020204030204" pitchFamily="49" charset="0"/>
              </a:rPr>
              <a:t>();</a:t>
            </a:r>
          </a:p>
          <a:p>
            <a:r>
              <a:rPr lang="en-US" sz="1100" dirty="0" err="1">
                <a:solidFill>
                  <a:srgbClr val="6A3E3E"/>
                </a:solidFill>
                <a:latin typeface="Consolas" panose="020B0609020204030204" pitchFamily="49" charset="0"/>
              </a:rPr>
              <a:t>Emily</a:t>
            </a:r>
            <a:r>
              <a:rPr lang="en-US" sz="1100" dirty="0" err="1">
                <a:solidFill>
                  <a:srgbClr val="000000"/>
                </a:solidFill>
                <a:latin typeface="Consolas" panose="020B0609020204030204" pitchFamily="49" charset="0"/>
              </a:rPr>
              <a:t>.</a:t>
            </a:r>
            <a:r>
              <a:rPr lang="en-US" sz="1100" dirty="0" err="1">
                <a:solidFill>
                  <a:srgbClr val="0000C0"/>
                </a:solidFill>
                <a:latin typeface="Consolas" panose="020B0609020204030204" pitchFamily="49" charset="0"/>
              </a:rPr>
              <a:t>hungry</a:t>
            </a:r>
            <a:r>
              <a:rPr lang="en-US" sz="1100" dirty="0">
                <a:solidFill>
                  <a:srgbClr val="000000"/>
                </a:solidFill>
                <a:latin typeface="Consolas" panose="020B0609020204030204" pitchFamily="49" charset="0"/>
              </a:rPr>
              <a:t>=</a:t>
            </a:r>
            <a:r>
              <a:rPr lang="en-US" sz="1100" b="1" dirty="0">
                <a:solidFill>
                  <a:srgbClr val="7F0055"/>
                </a:solidFill>
                <a:latin typeface="Consolas" panose="020B0609020204030204" pitchFamily="49" charset="0"/>
              </a:rPr>
              <a:t>false</a:t>
            </a:r>
            <a:r>
              <a:rPr lang="en-US" sz="1100" b="1" dirty="0">
                <a:solidFill>
                  <a:srgbClr val="000000"/>
                </a:solidFill>
                <a:latin typeface="Consolas" panose="020B0609020204030204" pitchFamily="49" charset="0"/>
              </a:rPr>
              <a:t>;</a:t>
            </a:r>
          </a:p>
          <a:p>
            <a:r>
              <a:rPr lang="en-US" sz="1100" b="1" dirty="0" err="1">
                <a:solidFill>
                  <a:srgbClr val="7F0055"/>
                </a:solidFill>
                <a:latin typeface="Consolas" panose="020B0609020204030204" pitchFamily="49" charset="0"/>
              </a:rPr>
              <a:t>boolean</a:t>
            </a:r>
            <a:r>
              <a:rPr lang="en-US" sz="1100" b="1" dirty="0">
                <a:solidFill>
                  <a:srgbClr val="000000"/>
                </a:solidFill>
                <a:latin typeface="Consolas" panose="020B0609020204030204" pitchFamily="49" charset="0"/>
              </a:rPr>
              <a:t> </a:t>
            </a:r>
            <a:r>
              <a:rPr lang="en-US" sz="1100" b="1" dirty="0">
                <a:solidFill>
                  <a:srgbClr val="6A3E3E"/>
                </a:solidFill>
                <a:latin typeface="Consolas" panose="020B0609020204030204" pitchFamily="49" charset="0"/>
              </a:rPr>
              <a:t>h</a:t>
            </a:r>
            <a:r>
              <a:rPr lang="en-US" sz="1100" b="1" dirty="0">
                <a:solidFill>
                  <a:srgbClr val="000000"/>
                </a:solidFill>
                <a:latin typeface="Consolas" panose="020B0609020204030204" pitchFamily="49" charset="0"/>
              </a:rPr>
              <a:t>= </a:t>
            </a:r>
            <a:r>
              <a:rPr lang="en-US" sz="1100" b="1" dirty="0" err="1">
                <a:solidFill>
                  <a:srgbClr val="6A3E3E"/>
                </a:solidFill>
                <a:latin typeface="Consolas" panose="020B0609020204030204" pitchFamily="49" charset="0"/>
              </a:rPr>
              <a:t>Emily</a:t>
            </a:r>
            <a:r>
              <a:rPr lang="en-US" sz="1100" b="1" dirty="0" err="1">
                <a:solidFill>
                  <a:srgbClr val="000000"/>
                </a:solidFill>
                <a:latin typeface="Consolas" panose="020B0609020204030204" pitchFamily="49" charset="0"/>
              </a:rPr>
              <a:t>.</a:t>
            </a:r>
            <a:r>
              <a:rPr lang="en-US" sz="1100" b="1" dirty="0" err="1">
                <a:solidFill>
                  <a:srgbClr val="0000C0"/>
                </a:solidFill>
                <a:latin typeface="Consolas" panose="020B0609020204030204" pitchFamily="49" charset="0"/>
              </a:rPr>
              <a:t>hungry</a:t>
            </a:r>
            <a:r>
              <a:rPr lang="en-US" sz="1100" b="1" dirty="0">
                <a:solidFill>
                  <a:srgbClr val="000000"/>
                </a:solidFill>
                <a:latin typeface="Consolas" panose="020B0609020204030204" pitchFamily="49" charset="0"/>
              </a:rPr>
              <a:t>;</a:t>
            </a:r>
          </a:p>
          <a:p>
            <a:r>
              <a:rPr lang="en-US" sz="1100" dirty="0">
                <a:solidFill>
                  <a:srgbClr val="000000"/>
                </a:solidFill>
                <a:latin typeface="Consolas" panose="020B0609020204030204" pitchFamily="49" charset="0"/>
              </a:rPr>
              <a:t>}</a:t>
            </a:r>
          </a:p>
          <a:p>
            <a:r>
              <a:rPr lang="en-US" sz="1100" dirty="0">
                <a:solidFill>
                  <a:srgbClr val="000000"/>
                </a:solidFill>
                <a:latin typeface="Consolas" panose="020B0609020204030204" pitchFamily="49" charset="0"/>
              </a:rPr>
              <a:t>}</a:t>
            </a:r>
            <a:endParaRPr lang="en-US" sz="1100" dirty="0"/>
          </a:p>
        </p:txBody>
      </p:sp>
      <p:pic>
        <p:nvPicPr>
          <p:cNvPr id="18" name="Picture 2" descr="Kết quả hình ảnh cho file jav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66481" y="3886200"/>
            <a:ext cx="1600200" cy="1600200"/>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19"/>
          <p:cNvSpPr/>
          <p:nvPr/>
        </p:nvSpPr>
        <p:spPr>
          <a:xfrm>
            <a:off x="7424364" y="5613899"/>
            <a:ext cx="1295400" cy="342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Word.java</a:t>
            </a:r>
            <a:endParaRPr lang="en-US" dirty="0">
              <a:solidFill>
                <a:schemeClr val="tx1"/>
              </a:solidFill>
            </a:endParaRPr>
          </a:p>
        </p:txBody>
      </p:sp>
      <p:grpSp>
        <p:nvGrpSpPr>
          <p:cNvPr id="21" name="Group 20"/>
          <p:cNvGrpSpPr/>
          <p:nvPr/>
        </p:nvGrpSpPr>
        <p:grpSpPr>
          <a:xfrm>
            <a:off x="828669" y="1981200"/>
            <a:ext cx="2314043" cy="1657350"/>
            <a:chOff x="897060" y="1973030"/>
            <a:chExt cx="2314043" cy="1657350"/>
          </a:xfrm>
        </p:grpSpPr>
        <p:sp>
          <p:nvSpPr>
            <p:cNvPr id="14" name="Rectangle 13"/>
            <p:cNvSpPr/>
            <p:nvPr/>
          </p:nvSpPr>
          <p:spPr>
            <a:xfrm>
              <a:off x="897060" y="1973030"/>
              <a:ext cx="2314042" cy="1657350"/>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dirty="0" smtClean="0"/>
                <a:t>Tom</a:t>
              </a:r>
            </a:p>
            <a:p>
              <a:pPr algn="ctr"/>
              <a:endParaRPr lang="en-US" dirty="0" smtClean="0"/>
            </a:p>
            <a:p>
              <a:pPr algn="ctr"/>
              <a:endParaRPr lang="en-US" dirty="0"/>
            </a:p>
            <a:p>
              <a:pPr algn="ctr"/>
              <a:endParaRPr lang="en-US" dirty="0" smtClean="0"/>
            </a:p>
            <a:p>
              <a:pPr algn="ctr"/>
              <a:endParaRPr lang="en-US" dirty="0"/>
            </a:p>
            <a:p>
              <a:pPr algn="ctr"/>
              <a:endParaRPr lang="en-US" dirty="0"/>
            </a:p>
          </p:txBody>
        </p:sp>
        <p:sp>
          <p:nvSpPr>
            <p:cNvPr id="15" name="Rectangle 14"/>
            <p:cNvSpPr/>
            <p:nvPr/>
          </p:nvSpPr>
          <p:spPr>
            <a:xfrm>
              <a:off x="1239645" y="2362200"/>
              <a:ext cx="1971458" cy="1268180"/>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smtClean="0"/>
                <a:t>Boolean hungry</a:t>
              </a:r>
            </a:p>
            <a:p>
              <a:pPr algn="ctr"/>
              <a:endParaRPr lang="en-US" dirty="0"/>
            </a:p>
            <a:p>
              <a:pPr algn="ctr"/>
              <a:endParaRPr lang="en-US" dirty="0" smtClean="0"/>
            </a:p>
            <a:p>
              <a:pPr algn="ctr"/>
              <a:endParaRPr lang="en-US" dirty="0"/>
            </a:p>
          </p:txBody>
        </p:sp>
        <p:sp>
          <p:nvSpPr>
            <p:cNvPr id="16" name="Rectangle 15"/>
            <p:cNvSpPr/>
            <p:nvPr/>
          </p:nvSpPr>
          <p:spPr>
            <a:xfrm>
              <a:off x="1238355" y="2895600"/>
              <a:ext cx="1970604" cy="734780"/>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a:t>v</a:t>
              </a:r>
              <a:r>
                <a:rPr lang="en-US" dirty="0" smtClean="0"/>
                <a:t>oid eat (</a:t>
              </a:r>
              <a:r>
                <a:rPr lang="en-US" dirty="0" err="1" smtClean="0"/>
                <a:t>int</a:t>
              </a:r>
              <a:r>
                <a:rPr lang="en-US" dirty="0" smtClean="0"/>
                <a:t> food)</a:t>
              </a:r>
            </a:p>
            <a:p>
              <a:pPr algn="ctr"/>
              <a:r>
                <a:rPr lang="en-US" dirty="0" smtClean="0"/>
                <a:t>void </a:t>
              </a:r>
              <a:r>
                <a:rPr lang="en-US" dirty="0" err="1" smtClean="0"/>
                <a:t>wasteTime</a:t>
              </a:r>
              <a:r>
                <a:rPr lang="en-US" dirty="0" smtClean="0"/>
                <a:t>()</a:t>
              </a:r>
              <a:endParaRPr lang="en-US" dirty="0"/>
            </a:p>
          </p:txBody>
        </p:sp>
      </p:grpSp>
      <p:cxnSp>
        <p:nvCxnSpPr>
          <p:cNvPr id="6" name="Straight Arrow Connector 5"/>
          <p:cNvCxnSpPr/>
          <p:nvPr/>
        </p:nvCxnSpPr>
        <p:spPr>
          <a:xfrm flipH="1" flipV="1">
            <a:off x="3140568" y="3276600"/>
            <a:ext cx="440832" cy="1298343"/>
          </a:xfrm>
          <a:prstGeom prst="straightConnector1">
            <a:avLst/>
          </a:prstGeom>
          <a:ln>
            <a:solidFill>
              <a:srgbClr val="FF0000"/>
            </a:solidFill>
            <a:tailEnd type="triangle"/>
          </a:ln>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288547307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Heap</a:t>
            </a:r>
            <a:endParaRPr lang="en-US"/>
          </a:p>
        </p:txBody>
      </p:sp>
      <p:graphicFrame>
        <p:nvGraphicFramePr>
          <p:cNvPr id="3" name="Table 2"/>
          <p:cNvGraphicFramePr>
            <a:graphicFrameLocks noGrp="1"/>
          </p:cNvGraphicFramePr>
          <p:nvPr>
            <p:extLst/>
          </p:nvPr>
        </p:nvGraphicFramePr>
        <p:xfrm>
          <a:off x="533400" y="1295400"/>
          <a:ext cx="8153400" cy="4953000"/>
        </p:xfrm>
        <a:graphic>
          <a:graphicData uri="http://schemas.openxmlformats.org/drawingml/2006/table">
            <a:tbl>
              <a:tblPr firstRow="1" bandRow="1">
                <a:tableStyleId>{69CF1AB2-1976-4502-BF36-3FF5EA218861}</a:tableStyleId>
              </a:tblPr>
              <a:tblGrid>
                <a:gridCol w="2819400"/>
                <a:gridCol w="3581400"/>
                <a:gridCol w="1752600"/>
              </a:tblGrid>
              <a:tr h="4953000">
                <a:tc>
                  <a:txBody>
                    <a:bodyPr/>
                    <a:lstStyle/>
                    <a:p>
                      <a:pPr algn="ctr"/>
                      <a:r>
                        <a:rPr lang="en-US" dirty="0" smtClean="0"/>
                        <a:t>Heap</a:t>
                      </a:r>
                      <a:endParaRPr lang="en-US" dirty="0"/>
                    </a:p>
                  </a:txBody>
                  <a:tcPr/>
                </a:tc>
                <a:tc>
                  <a:txBody>
                    <a:bodyPr/>
                    <a:lstStyle/>
                    <a:p>
                      <a:pPr algn="ctr"/>
                      <a:r>
                        <a:rPr lang="en-US" dirty="0" smtClean="0"/>
                        <a:t>Code</a:t>
                      </a:r>
                      <a:endParaRPr lang="en-US" dirty="0"/>
                    </a:p>
                  </a:txBody>
                  <a:tcPr/>
                </a:tc>
                <a:tc>
                  <a:txBody>
                    <a:bodyPr/>
                    <a:lstStyle/>
                    <a:p>
                      <a:pPr algn="ctr"/>
                      <a:r>
                        <a:rPr lang="en-US" dirty="0" smtClean="0"/>
                        <a:t>File</a:t>
                      </a:r>
                      <a:endParaRPr lang="en-US" dirty="0"/>
                    </a:p>
                  </a:txBody>
                  <a:tcPr/>
                </a:tc>
              </a:tr>
            </a:tbl>
          </a:graphicData>
        </a:graphic>
      </p:graphicFrame>
      <p:sp>
        <p:nvSpPr>
          <p:cNvPr id="8" name="Rectangle 7"/>
          <p:cNvSpPr/>
          <p:nvPr/>
        </p:nvSpPr>
        <p:spPr>
          <a:xfrm>
            <a:off x="3505200" y="1752600"/>
            <a:ext cx="3200400" cy="2133600"/>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r>
              <a:rPr lang="en-US" sz="1100" b="1" dirty="0">
                <a:solidFill>
                  <a:srgbClr val="7F0055"/>
                </a:solidFill>
                <a:latin typeface="Consolas" panose="020B0609020204030204" pitchFamily="49" charset="0"/>
              </a:rPr>
              <a:t>public</a:t>
            </a:r>
            <a:r>
              <a:rPr lang="en-US" sz="1100" b="1" dirty="0">
                <a:solidFill>
                  <a:srgbClr val="000000"/>
                </a:solidFill>
                <a:latin typeface="Consolas" panose="020B0609020204030204" pitchFamily="49" charset="0"/>
              </a:rPr>
              <a:t> </a:t>
            </a:r>
            <a:r>
              <a:rPr lang="en-US" sz="1100" b="1" dirty="0">
                <a:solidFill>
                  <a:srgbClr val="7F0055"/>
                </a:solidFill>
                <a:latin typeface="Consolas" panose="020B0609020204030204" pitchFamily="49" charset="0"/>
              </a:rPr>
              <a:t>class</a:t>
            </a:r>
            <a:r>
              <a:rPr lang="en-US" sz="1100" b="1" dirty="0">
                <a:solidFill>
                  <a:srgbClr val="000000"/>
                </a:solidFill>
                <a:latin typeface="Consolas" panose="020B0609020204030204" pitchFamily="49" charset="0"/>
              </a:rPr>
              <a:t> Person {</a:t>
            </a:r>
          </a:p>
          <a:p>
            <a:endParaRPr lang="en-US" sz="1100" dirty="0">
              <a:latin typeface="Consolas" panose="020B0609020204030204" pitchFamily="49" charset="0"/>
            </a:endParaRPr>
          </a:p>
          <a:p>
            <a:r>
              <a:rPr lang="en-US" sz="1100" b="1" dirty="0">
                <a:solidFill>
                  <a:srgbClr val="7F0055"/>
                </a:solidFill>
                <a:latin typeface="Consolas" panose="020B0609020204030204" pitchFamily="49" charset="0"/>
              </a:rPr>
              <a:t>public</a:t>
            </a:r>
            <a:r>
              <a:rPr lang="en-US" sz="1100" b="1" dirty="0">
                <a:solidFill>
                  <a:srgbClr val="000000"/>
                </a:solidFill>
                <a:latin typeface="Consolas" panose="020B0609020204030204" pitchFamily="49" charset="0"/>
              </a:rPr>
              <a:t> </a:t>
            </a:r>
            <a:r>
              <a:rPr lang="en-US" sz="1100" b="1" dirty="0" err="1">
                <a:solidFill>
                  <a:srgbClr val="7F0055"/>
                </a:solidFill>
                <a:latin typeface="Consolas" panose="020B0609020204030204" pitchFamily="49" charset="0"/>
              </a:rPr>
              <a:t>boolean</a:t>
            </a:r>
            <a:r>
              <a:rPr lang="en-US" sz="1100" b="1" dirty="0">
                <a:solidFill>
                  <a:srgbClr val="000000"/>
                </a:solidFill>
                <a:latin typeface="Consolas" panose="020B0609020204030204" pitchFamily="49" charset="0"/>
              </a:rPr>
              <a:t> </a:t>
            </a:r>
            <a:r>
              <a:rPr lang="en-US" sz="1100" b="1" dirty="0">
                <a:solidFill>
                  <a:srgbClr val="0000C0"/>
                </a:solidFill>
                <a:latin typeface="Consolas" panose="020B0609020204030204" pitchFamily="49" charset="0"/>
              </a:rPr>
              <a:t>hungry</a:t>
            </a:r>
            <a:r>
              <a:rPr lang="en-US" sz="1100" b="1" dirty="0">
                <a:solidFill>
                  <a:srgbClr val="000000"/>
                </a:solidFill>
                <a:latin typeface="Consolas" panose="020B0609020204030204" pitchFamily="49" charset="0"/>
              </a:rPr>
              <a:t>;</a:t>
            </a:r>
          </a:p>
          <a:p>
            <a:endParaRPr lang="en-US" sz="1100" dirty="0">
              <a:latin typeface="Consolas" panose="020B0609020204030204" pitchFamily="49" charset="0"/>
            </a:endParaRPr>
          </a:p>
          <a:p>
            <a:r>
              <a:rPr lang="en-US" sz="1100" b="1" dirty="0">
                <a:solidFill>
                  <a:srgbClr val="7F0055"/>
                </a:solidFill>
                <a:latin typeface="Consolas" panose="020B0609020204030204" pitchFamily="49" charset="0"/>
              </a:rPr>
              <a:t>public</a:t>
            </a:r>
            <a:r>
              <a:rPr lang="en-US" sz="1100" b="1" dirty="0">
                <a:solidFill>
                  <a:srgbClr val="000000"/>
                </a:solidFill>
                <a:latin typeface="Consolas" panose="020B0609020204030204" pitchFamily="49" charset="0"/>
              </a:rPr>
              <a:t> </a:t>
            </a:r>
            <a:r>
              <a:rPr lang="en-US" sz="1100" b="1" dirty="0">
                <a:solidFill>
                  <a:srgbClr val="7F0055"/>
                </a:solidFill>
                <a:latin typeface="Consolas" panose="020B0609020204030204" pitchFamily="49" charset="0"/>
              </a:rPr>
              <a:t>void</a:t>
            </a:r>
            <a:r>
              <a:rPr lang="en-US" sz="1100" b="1" dirty="0">
                <a:solidFill>
                  <a:srgbClr val="000000"/>
                </a:solidFill>
                <a:latin typeface="Consolas" panose="020B0609020204030204" pitchFamily="49" charset="0"/>
              </a:rPr>
              <a:t> eat(</a:t>
            </a:r>
            <a:r>
              <a:rPr lang="en-US" sz="1100" b="1" dirty="0" err="1">
                <a:solidFill>
                  <a:srgbClr val="7F0055"/>
                </a:solidFill>
                <a:latin typeface="Consolas" panose="020B0609020204030204" pitchFamily="49" charset="0"/>
              </a:rPr>
              <a:t>int</a:t>
            </a:r>
            <a:r>
              <a:rPr lang="en-US" sz="1100" b="1" dirty="0">
                <a:solidFill>
                  <a:srgbClr val="000000"/>
                </a:solidFill>
                <a:latin typeface="Consolas" panose="020B0609020204030204" pitchFamily="49" charset="0"/>
              </a:rPr>
              <a:t> </a:t>
            </a:r>
            <a:r>
              <a:rPr lang="en-US" sz="1100" b="1" dirty="0">
                <a:solidFill>
                  <a:srgbClr val="6A3E3E"/>
                </a:solidFill>
                <a:latin typeface="Consolas" panose="020B0609020204030204" pitchFamily="49" charset="0"/>
              </a:rPr>
              <a:t>food</a:t>
            </a:r>
            <a:r>
              <a:rPr lang="en-US" sz="1100" b="1" dirty="0">
                <a:solidFill>
                  <a:srgbClr val="000000"/>
                </a:solidFill>
                <a:latin typeface="Consolas" panose="020B0609020204030204" pitchFamily="49" charset="0"/>
              </a:rPr>
              <a:t>){</a:t>
            </a:r>
          </a:p>
          <a:p>
            <a:r>
              <a:rPr lang="en-US" sz="1100" dirty="0" smtClean="0">
                <a:solidFill>
                  <a:srgbClr val="000000"/>
                </a:solidFill>
                <a:latin typeface="Consolas" panose="020B0609020204030204" pitchFamily="49" charset="0"/>
              </a:rPr>
              <a:t>…………………………………</a:t>
            </a:r>
          </a:p>
          <a:p>
            <a:r>
              <a:rPr lang="en-US" sz="1100" dirty="0" smtClean="0">
                <a:solidFill>
                  <a:srgbClr val="000000"/>
                </a:solidFill>
                <a:latin typeface="Consolas" panose="020B0609020204030204" pitchFamily="49" charset="0"/>
              </a:rPr>
              <a:t>}</a:t>
            </a:r>
            <a:endParaRPr lang="en-US" sz="1100" dirty="0">
              <a:solidFill>
                <a:srgbClr val="000000"/>
              </a:solidFill>
              <a:latin typeface="Consolas" panose="020B0609020204030204" pitchFamily="49" charset="0"/>
            </a:endParaRPr>
          </a:p>
          <a:p>
            <a:endParaRPr lang="en-US" sz="1100" dirty="0">
              <a:latin typeface="Consolas" panose="020B0609020204030204" pitchFamily="49" charset="0"/>
            </a:endParaRPr>
          </a:p>
          <a:p>
            <a:r>
              <a:rPr lang="en-US" sz="1100" b="1" dirty="0">
                <a:solidFill>
                  <a:srgbClr val="7F0055"/>
                </a:solidFill>
                <a:latin typeface="Consolas" panose="020B0609020204030204" pitchFamily="49" charset="0"/>
              </a:rPr>
              <a:t>public</a:t>
            </a:r>
            <a:r>
              <a:rPr lang="en-US" sz="1100" b="1" dirty="0">
                <a:solidFill>
                  <a:srgbClr val="000000"/>
                </a:solidFill>
                <a:latin typeface="Consolas" panose="020B0609020204030204" pitchFamily="49" charset="0"/>
              </a:rPr>
              <a:t> </a:t>
            </a:r>
            <a:r>
              <a:rPr lang="en-US" sz="1100" b="1" dirty="0">
                <a:solidFill>
                  <a:srgbClr val="7F0055"/>
                </a:solidFill>
                <a:latin typeface="Consolas" panose="020B0609020204030204" pitchFamily="49" charset="0"/>
              </a:rPr>
              <a:t>void</a:t>
            </a:r>
            <a:r>
              <a:rPr lang="en-US" sz="1100" b="1" dirty="0">
                <a:solidFill>
                  <a:srgbClr val="000000"/>
                </a:solidFill>
                <a:latin typeface="Consolas" panose="020B0609020204030204" pitchFamily="49" charset="0"/>
              </a:rPr>
              <a:t> </a:t>
            </a:r>
            <a:r>
              <a:rPr lang="en-US" sz="1100" b="1" dirty="0" err="1">
                <a:solidFill>
                  <a:srgbClr val="000000"/>
                </a:solidFill>
                <a:latin typeface="Consolas" panose="020B0609020204030204" pitchFamily="49" charset="0"/>
              </a:rPr>
              <a:t>wasteTime</a:t>
            </a:r>
            <a:r>
              <a:rPr lang="en-US" sz="1100" b="1" dirty="0">
                <a:solidFill>
                  <a:srgbClr val="000000"/>
                </a:solidFill>
                <a:latin typeface="Consolas" panose="020B0609020204030204" pitchFamily="49" charset="0"/>
              </a:rPr>
              <a:t>(){</a:t>
            </a:r>
          </a:p>
          <a:p>
            <a:r>
              <a:rPr lang="en-US" sz="1100" dirty="0" smtClean="0">
                <a:solidFill>
                  <a:srgbClr val="000000"/>
                </a:solidFill>
                <a:latin typeface="Consolas" panose="020B0609020204030204" pitchFamily="49" charset="0"/>
              </a:rPr>
              <a:t>…………………………………</a:t>
            </a:r>
            <a:endParaRPr lang="en-US" sz="1100" dirty="0">
              <a:solidFill>
                <a:srgbClr val="000000"/>
              </a:solidFill>
              <a:latin typeface="Consolas" panose="020B0609020204030204" pitchFamily="49" charset="0"/>
            </a:endParaRPr>
          </a:p>
          <a:p>
            <a:r>
              <a:rPr lang="en-US" sz="1100" dirty="0">
                <a:solidFill>
                  <a:srgbClr val="000000"/>
                </a:solidFill>
                <a:latin typeface="Consolas" panose="020B0609020204030204" pitchFamily="49" charset="0"/>
              </a:rPr>
              <a:t>}</a:t>
            </a:r>
          </a:p>
          <a:p>
            <a:r>
              <a:rPr lang="en-US" sz="1100" dirty="0">
                <a:solidFill>
                  <a:srgbClr val="000000"/>
                </a:solidFill>
                <a:latin typeface="Consolas" panose="020B0609020204030204" pitchFamily="49" charset="0"/>
              </a:rPr>
              <a:t>}</a:t>
            </a:r>
            <a:endParaRPr lang="en-US" sz="1100" dirty="0"/>
          </a:p>
        </p:txBody>
      </p:sp>
      <p:pic>
        <p:nvPicPr>
          <p:cNvPr id="11" name="Picture 2" descr="Kết quả hình ảnh cho file jav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99698" y="1854646"/>
            <a:ext cx="1600200" cy="1600200"/>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p:cNvSpPr/>
          <p:nvPr/>
        </p:nvSpPr>
        <p:spPr>
          <a:xfrm>
            <a:off x="7218881" y="3543300"/>
            <a:ext cx="1295400" cy="342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Person.java</a:t>
            </a:r>
            <a:endParaRPr lang="en-US" dirty="0">
              <a:solidFill>
                <a:schemeClr val="tx1"/>
              </a:solidFill>
            </a:endParaRPr>
          </a:p>
        </p:txBody>
      </p:sp>
      <p:sp>
        <p:nvSpPr>
          <p:cNvPr id="17" name="Rectangle 16"/>
          <p:cNvSpPr/>
          <p:nvPr/>
        </p:nvSpPr>
        <p:spPr>
          <a:xfrm>
            <a:off x="3505200" y="4185773"/>
            <a:ext cx="3200400" cy="1910227"/>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r>
              <a:rPr lang="en-US" sz="1100" b="1" dirty="0">
                <a:solidFill>
                  <a:srgbClr val="7F0055"/>
                </a:solidFill>
                <a:latin typeface="Consolas" panose="020B0609020204030204" pitchFamily="49" charset="0"/>
              </a:rPr>
              <a:t>public</a:t>
            </a:r>
            <a:r>
              <a:rPr lang="en-US" sz="1100" b="1" dirty="0">
                <a:solidFill>
                  <a:srgbClr val="000000"/>
                </a:solidFill>
                <a:latin typeface="Consolas" panose="020B0609020204030204" pitchFamily="49" charset="0"/>
              </a:rPr>
              <a:t> </a:t>
            </a:r>
            <a:r>
              <a:rPr lang="en-US" sz="1100" b="1" dirty="0">
                <a:solidFill>
                  <a:srgbClr val="7F0055"/>
                </a:solidFill>
                <a:latin typeface="Consolas" panose="020B0609020204030204" pitchFamily="49" charset="0"/>
              </a:rPr>
              <a:t>class</a:t>
            </a:r>
            <a:r>
              <a:rPr lang="en-US" sz="1100" b="1" dirty="0">
                <a:solidFill>
                  <a:srgbClr val="000000"/>
                </a:solidFill>
                <a:latin typeface="Consolas" panose="020B0609020204030204" pitchFamily="49" charset="0"/>
              </a:rPr>
              <a:t> </a:t>
            </a:r>
            <a:r>
              <a:rPr lang="en-US" sz="1100" b="1" u="sng" dirty="0">
                <a:solidFill>
                  <a:srgbClr val="000000"/>
                </a:solidFill>
                <a:latin typeface="Consolas" panose="020B0609020204030204" pitchFamily="49" charset="0"/>
              </a:rPr>
              <a:t>Word{</a:t>
            </a:r>
          </a:p>
          <a:p>
            <a:r>
              <a:rPr lang="en-US" sz="1100" b="1" dirty="0">
                <a:solidFill>
                  <a:srgbClr val="7F0055"/>
                </a:solidFill>
                <a:latin typeface="Consolas" panose="020B0609020204030204" pitchFamily="49" charset="0"/>
              </a:rPr>
              <a:t>public</a:t>
            </a:r>
            <a:r>
              <a:rPr lang="en-US" sz="1100" b="1" dirty="0">
                <a:solidFill>
                  <a:srgbClr val="000000"/>
                </a:solidFill>
                <a:latin typeface="Consolas" panose="020B0609020204030204" pitchFamily="49" charset="0"/>
              </a:rPr>
              <a:t> </a:t>
            </a:r>
            <a:r>
              <a:rPr lang="en-US" sz="1100" b="1" dirty="0">
                <a:solidFill>
                  <a:srgbClr val="7F0055"/>
                </a:solidFill>
                <a:latin typeface="Consolas" panose="020B0609020204030204" pitchFamily="49" charset="0"/>
              </a:rPr>
              <a:t>static</a:t>
            </a:r>
            <a:r>
              <a:rPr lang="en-US" sz="1100" b="1" dirty="0">
                <a:solidFill>
                  <a:srgbClr val="000000"/>
                </a:solidFill>
                <a:latin typeface="Consolas" panose="020B0609020204030204" pitchFamily="49" charset="0"/>
              </a:rPr>
              <a:t> </a:t>
            </a:r>
            <a:r>
              <a:rPr lang="en-US" sz="1100" b="1" dirty="0">
                <a:solidFill>
                  <a:srgbClr val="7F0055"/>
                </a:solidFill>
                <a:latin typeface="Consolas" panose="020B0609020204030204" pitchFamily="49" charset="0"/>
              </a:rPr>
              <a:t>void</a:t>
            </a:r>
            <a:r>
              <a:rPr lang="en-US" sz="1100" b="1" dirty="0">
                <a:solidFill>
                  <a:srgbClr val="000000"/>
                </a:solidFill>
                <a:latin typeface="Consolas" panose="020B0609020204030204" pitchFamily="49" charset="0"/>
              </a:rPr>
              <a:t> main(String[] </a:t>
            </a:r>
            <a:r>
              <a:rPr lang="en-US" sz="1100" b="1" dirty="0" err="1">
                <a:solidFill>
                  <a:srgbClr val="6A3E3E"/>
                </a:solidFill>
                <a:latin typeface="Consolas" panose="020B0609020204030204" pitchFamily="49" charset="0"/>
              </a:rPr>
              <a:t>args</a:t>
            </a:r>
            <a:r>
              <a:rPr lang="en-US" sz="1100" b="1" dirty="0">
                <a:solidFill>
                  <a:srgbClr val="000000"/>
                </a:solidFill>
                <a:latin typeface="Consolas" panose="020B0609020204030204" pitchFamily="49" charset="0"/>
              </a:rPr>
              <a:t>){</a:t>
            </a:r>
          </a:p>
          <a:p>
            <a:r>
              <a:rPr lang="en-US" sz="1100" dirty="0">
                <a:solidFill>
                  <a:srgbClr val="000000"/>
                </a:solidFill>
                <a:latin typeface="Consolas" panose="020B0609020204030204" pitchFamily="49" charset="0"/>
              </a:rPr>
              <a:t>Person </a:t>
            </a:r>
            <a:r>
              <a:rPr lang="en-US" sz="1100" dirty="0">
                <a:solidFill>
                  <a:srgbClr val="6A3E3E"/>
                </a:solidFill>
                <a:latin typeface="Consolas" panose="020B0609020204030204" pitchFamily="49" charset="0"/>
              </a:rPr>
              <a:t>Tom</a:t>
            </a:r>
            <a:r>
              <a:rPr lang="en-US" sz="1100" dirty="0">
                <a:solidFill>
                  <a:srgbClr val="000000"/>
                </a:solidFill>
                <a:latin typeface="Consolas" panose="020B0609020204030204" pitchFamily="49" charset="0"/>
              </a:rPr>
              <a:t>=</a:t>
            </a:r>
            <a:r>
              <a:rPr lang="en-US" sz="1100" b="1" dirty="0">
                <a:solidFill>
                  <a:srgbClr val="7F0055"/>
                </a:solidFill>
                <a:latin typeface="Consolas" panose="020B0609020204030204" pitchFamily="49" charset="0"/>
              </a:rPr>
              <a:t>new</a:t>
            </a:r>
            <a:r>
              <a:rPr lang="en-US" sz="1100" b="1" dirty="0">
                <a:solidFill>
                  <a:srgbClr val="000000"/>
                </a:solidFill>
                <a:latin typeface="Consolas" panose="020B0609020204030204" pitchFamily="49" charset="0"/>
              </a:rPr>
              <a:t> Person();</a:t>
            </a:r>
          </a:p>
          <a:p>
            <a:r>
              <a:rPr lang="en-US" sz="1100" dirty="0">
                <a:solidFill>
                  <a:srgbClr val="FF0000"/>
                </a:solidFill>
                <a:latin typeface="Consolas" panose="020B0609020204030204" pitchFamily="49" charset="0"/>
              </a:rPr>
              <a:t>Person Emily =</a:t>
            </a:r>
            <a:r>
              <a:rPr lang="en-US" sz="1100" b="1" dirty="0">
                <a:solidFill>
                  <a:srgbClr val="FF0000"/>
                </a:solidFill>
                <a:latin typeface="Consolas" panose="020B0609020204030204" pitchFamily="49" charset="0"/>
              </a:rPr>
              <a:t>new Person();</a:t>
            </a:r>
          </a:p>
          <a:p>
            <a:r>
              <a:rPr lang="en-US" sz="1100" dirty="0" err="1">
                <a:solidFill>
                  <a:srgbClr val="6A3E3E"/>
                </a:solidFill>
                <a:latin typeface="Consolas" panose="020B0609020204030204" pitchFamily="49" charset="0"/>
              </a:rPr>
              <a:t>Tom</a:t>
            </a:r>
            <a:r>
              <a:rPr lang="en-US" sz="1100" dirty="0" err="1">
                <a:solidFill>
                  <a:srgbClr val="000000"/>
                </a:solidFill>
                <a:latin typeface="Consolas" panose="020B0609020204030204" pitchFamily="49" charset="0"/>
              </a:rPr>
              <a:t>.</a:t>
            </a:r>
            <a:r>
              <a:rPr lang="en-US" sz="1100" dirty="0" err="1">
                <a:solidFill>
                  <a:srgbClr val="0000C0"/>
                </a:solidFill>
                <a:latin typeface="Consolas" panose="020B0609020204030204" pitchFamily="49" charset="0"/>
              </a:rPr>
              <a:t>hungry</a:t>
            </a:r>
            <a:r>
              <a:rPr lang="en-US" sz="1100" dirty="0">
                <a:solidFill>
                  <a:srgbClr val="000000"/>
                </a:solidFill>
                <a:latin typeface="Consolas" panose="020B0609020204030204" pitchFamily="49" charset="0"/>
              </a:rPr>
              <a:t>=</a:t>
            </a:r>
            <a:r>
              <a:rPr lang="en-US" sz="1100" b="1" dirty="0">
                <a:solidFill>
                  <a:srgbClr val="7F0055"/>
                </a:solidFill>
                <a:latin typeface="Consolas" panose="020B0609020204030204" pitchFamily="49" charset="0"/>
              </a:rPr>
              <a:t>true</a:t>
            </a:r>
            <a:r>
              <a:rPr lang="en-US" sz="1100" b="1" dirty="0">
                <a:solidFill>
                  <a:srgbClr val="000000"/>
                </a:solidFill>
                <a:latin typeface="Consolas" panose="020B0609020204030204" pitchFamily="49" charset="0"/>
              </a:rPr>
              <a:t>;</a:t>
            </a:r>
          </a:p>
          <a:p>
            <a:r>
              <a:rPr lang="en-US" sz="1100" dirty="0" err="1">
                <a:solidFill>
                  <a:srgbClr val="6A3E3E"/>
                </a:solidFill>
                <a:latin typeface="Consolas" panose="020B0609020204030204" pitchFamily="49" charset="0"/>
              </a:rPr>
              <a:t>Tom</a:t>
            </a:r>
            <a:r>
              <a:rPr lang="en-US" sz="1100" dirty="0" err="1">
                <a:solidFill>
                  <a:srgbClr val="000000"/>
                </a:solidFill>
                <a:latin typeface="Consolas" panose="020B0609020204030204" pitchFamily="49" charset="0"/>
              </a:rPr>
              <a:t>.eat</a:t>
            </a:r>
            <a:r>
              <a:rPr lang="en-US" sz="1100" dirty="0">
                <a:solidFill>
                  <a:srgbClr val="000000"/>
                </a:solidFill>
                <a:latin typeface="Consolas" panose="020B0609020204030204" pitchFamily="49" charset="0"/>
              </a:rPr>
              <a:t>(10);</a:t>
            </a:r>
          </a:p>
          <a:p>
            <a:r>
              <a:rPr lang="en-US" sz="1100" dirty="0" err="1">
                <a:solidFill>
                  <a:srgbClr val="6A3E3E"/>
                </a:solidFill>
                <a:latin typeface="Consolas" panose="020B0609020204030204" pitchFamily="49" charset="0"/>
              </a:rPr>
              <a:t>Emily</a:t>
            </a:r>
            <a:r>
              <a:rPr lang="en-US" sz="1100" dirty="0" err="1">
                <a:solidFill>
                  <a:srgbClr val="000000"/>
                </a:solidFill>
                <a:latin typeface="Consolas" panose="020B0609020204030204" pitchFamily="49" charset="0"/>
              </a:rPr>
              <a:t>.wasteTime</a:t>
            </a:r>
            <a:r>
              <a:rPr lang="en-US" sz="1100" dirty="0">
                <a:solidFill>
                  <a:srgbClr val="000000"/>
                </a:solidFill>
                <a:latin typeface="Consolas" panose="020B0609020204030204" pitchFamily="49" charset="0"/>
              </a:rPr>
              <a:t>();</a:t>
            </a:r>
          </a:p>
          <a:p>
            <a:r>
              <a:rPr lang="en-US" sz="1100" dirty="0" err="1">
                <a:solidFill>
                  <a:srgbClr val="6A3E3E"/>
                </a:solidFill>
                <a:latin typeface="Consolas" panose="020B0609020204030204" pitchFamily="49" charset="0"/>
              </a:rPr>
              <a:t>Emily</a:t>
            </a:r>
            <a:r>
              <a:rPr lang="en-US" sz="1100" dirty="0" err="1">
                <a:solidFill>
                  <a:srgbClr val="000000"/>
                </a:solidFill>
                <a:latin typeface="Consolas" panose="020B0609020204030204" pitchFamily="49" charset="0"/>
              </a:rPr>
              <a:t>.</a:t>
            </a:r>
            <a:r>
              <a:rPr lang="en-US" sz="1100" dirty="0" err="1">
                <a:solidFill>
                  <a:srgbClr val="0000C0"/>
                </a:solidFill>
                <a:latin typeface="Consolas" panose="020B0609020204030204" pitchFamily="49" charset="0"/>
              </a:rPr>
              <a:t>hungry</a:t>
            </a:r>
            <a:r>
              <a:rPr lang="en-US" sz="1100" dirty="0">
                <a:solidFill>
                  <a:srgbClr val="000000"/>
                </a:solidFill>
                <a:latin typeface="Consolas" panose="020B0609020204030204" pitchFamily="49" charset="0"/>
              </a:rPr>
              <a:t>=</a:t>
            </a:r>
            <a:r>
              <a:rPr lang="en-US" sz="1100" b="1" dirty="0">
                <a:solidFill>
                  <a:srgbClr val="7F0055"/>
                </a:solidFill>
                <a:latin typeface="Consolas" panose="020B0609020204030204" pitchFamily="49" charset="0"/>
              </a:rPr>
              <a:t>false</a:t>
            </a:r>
            <a:r>
              <a:rPr lang="en-US" sz="1100" b="1" dirty="0">
                <a:solidFill>
                  <a:srgbClr val="000000"/>
                </a:solidFill>
                <a:latin typeface="Consolas" panose="020B0609020204030204" pitchFamily="49" charset="0"/>
              </a:rPr>
              <a:t>;</a:t>
            </a:r>
          </a:p>
          <a:p>
            <a:r>
              <a:rPr lang="en-US" sz="1100" b="1" dirty="0" err="1">
                <a:solidFill>
                  <a:srgbClr val="7F0055"/>
                </a:solidFill>
                <a:latin typeface="Consolas" panose="020B0609020204030204" pitchFamily="49" charset="0"/>
              </a:rPr>
              <a:t>boolean</a:t>
            </a:r>
            <a:r>
              <a:rPr lang="en-US" sz="1100" b="1" dirty="0">
                <a:solidFill>
                  <a:srgbClr val="000000"/>
                </a:solidFill>
                <a:latin typeface="Consolas" panose="020B0609020204030204" pitchFamily="49" charset="0"/>
              </a:rPr>
              <a:t> </a:t>
            </a:r>
            <a:r>
              <a:rPr lang="en-US" sz="1100" b="1" dirty="0">
                <a:solidFill>
                  <a:srgbClr val="6A3E3E"/>
                </a:solidFill>
                <a:latin typeface="Consolas" panose="020B0609020204030204" pitchFamily="49" charset="0"/>
              </a:rPr>
              <a:t>h</a:t>
            </a:r>
            <a:r>
              <a:rPr lang="en-US" sz="1100" b="1" dirty="0">
                <a:solidFill>
                  <a:srgbClr val="000000"/>
                </a:solidFill>
                <a:latin typeface="Consolas" panose="020B0609020204030204" pitchFamily="49" charset="0"/>
              </a:rPr>
              <a:t>= </a:t>
            </a:r>
            <a:r>
              <a:rPr lang="en-US" sz="1100" b="1" dirty="0" err="1">
                <a:solidFill>
                  <a:srgbClr val="6A3E3E"/>
                </a:solidFill>
                <a:latin typeface="Consolas" panose="020B0609020204030204" pitchFamily="49" charset="0"/>
              </a:rPr>
              <a:t>Emily</a:t>
            </a:r>
            <a:r>
              <a:rPr lang="en-US" sz="1100" b="1" dirty="0" err="1">
                <a:solidFill>
                  <a:srgbClr val="000000"/>
                </a:solidFill>
                <a:latin typeface="Consolas" panose="020B0609020204030204" pitchFamily="49" charset="0"/>
              </a:rPr>
              <a:t>.</a:t>
            </a:r>
            <a:r>
              <a:rPr lang="en-US" sz="1100" b="1" dirty="0" err="1">
                <a:solidFill>
                  <a:srgbClr val="0000C0"/>
                </a:solidFill>
                <a:latin typeface="Consolas" panose="020B0609020204030204" pitchFamily="49" charset="0"/>
              </a:rPr>
              <a:t>hungry</a:t>
            </a:r>
            <a:r>
              <a:rPr lang="en-US" sz="1100" b="1" dirty="0">
                <a:solidFill>
                  <a:srgbClr val="000000"/>
                </a:solidFill>
                <a:latin typeface="Consolas" panose="020B0609020204030204" pitchFamily="49" charset="0"/>
              </a:rPr>
              <a:t>;</a:t>
            </a:r>
          </a:p>
          <a:p>
            <a:r>
              <a:rPr lang="en-US" sz="1100" dirty="0">
                <a:solidFill>
                  <a:srgbClr val="000000"/>
                </a:solidFill>
                <a:latin typeface="Consolas" panose="020B0609020204030204" pitchFamily="49" charset="0"/>
              </a:rPr>
              <a:t>}</a:t>
            </a:r>
          </a:p>
          <a:p>
            <a:r>
              <a:rPr lang="en-US" sz="1100" dirty="0">
                <a:solidFill>
                  <a:srgbClr val="000000"/>
                </a:solidFill>
                <a:latin typeface="Consolas" panose="020B0609020204030204" pitchFamily="49" charset="0"/>
              </a:rPr>
              <a:t>}</a:t>
            </a:r>
            <a:endParaRPr lang="en-US" sz="1100" dirty="0"/>
          </a:p>
        </p:txBody>
      </p:sp>
      <p:pic>
        <p:nvPicPr>
          <p:cNvPr id="18" name="Picture 2" descr="Kết quả hình ảnh cho file jav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66481" y="3886200"/>
            <a:ext cx="1600200" cy="1600200"/>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19"/>
          <p:cNvSpPr/>
          <p:nvPr/>
        </p:nvSpPr>
        <p:spPr>
          <a:xfrm>
            <a:off x="7424364" y="5613899"/>
            <a:ext cx="1295400" cy="342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Word.java</a:t>
            </a:r>
            <a:endParaRPr lang="en-US" dirty="0">
              <a:solidFill>
                <a:schemeClr val="tx1"/>
              </a:solidFill>
            </a:endParaRPr>
          </a:p>
        </p:txBody>
      </p:sp>
      <p:grpSp>
        <p:nvGrpSpPr>
          <p:cNvPr id="21" name="Group 20"/>
          <p:cNvGrpSpPr/>
          <p:nvPr/>
        </p:nvGrpSpPr>
        <p:grpSpPr>
          <a:xfrm>
            <a:off x="844833" y="2018042"/>
            <a:ext cx="2314042" cy="1657350"/>
            <a:chOff x="897060" y="1973030"/>
            <a:chExt cx="2314042" cy="1657350"/>
          </a:xfrm>
        </p:grpSpPr>
        <p:sp>
          <p:nvSpPr>
            <p:cNvPr id="14" name="Rectangle 13"/>
            <p:cNvSpPr/>
            <p:nvPr/>
          </p:nvSpPr>
          <p:spPr>
            <a:xfrm>
              <a:off x="897060" y="1973030"/>
              <a:ext cx="2314042" cy="1657350"/>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dirty="0" smtClean="0"/>
                <a:t>Tom</a:t>
              </a:r>
            </a:p>
            <a:p>
              <a:pPr algn="ctr"/>
              <a:endParaRPr lang="en-US" dirty="0" smtClean="0"/>
            </a:p>
            <a:p>
              <a:pPr algn="ctr"/>
              <a:endParaRPr lang="en-US" dirty="0"/>
            </a:p>
            <a:p>
              <a:pPr algn="ctr"/>
              <a:endParaRPr lang="en-US" dirty="0" smtClean="0"/>
            </a:p>
            <a:p>
              <a:pPr algn="ctr"/>
              <a:endParaRPr lang="en-US" dirty="0"/>
            </a:p>
            <a:p>
              <a:pPr algn="ctr"/>
              <a:endParaRPr lang="en-US" dirty="0"/>
            </a:p>
          </p:txBody>
        </p:sp>
        <p:sp>
          <p:nvSpPr>
            <p:cNvPr id="15" name="Rectangle 14"/>
            <p:cNvSpPr/>
            <p:nvPr/>
          </p:nvSpPr>
          <p:spPr>
            <a:xfrm>
              <a:off x="1257943" y="2362200"/>
              <a:ext cx="1953159" cy="1268180"/>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smtClean="0"/>
                <a:t>Boolean hungry</a:t>
              </a:r>
            </a:p>
            <a:p>
              <a:pPr algn="ctr"/>
              <a:endParaRPr lang="en-US" dirty="0"/>
            </a:p>
            <a:p>
              <a:pPr algn="ctr"/>
              <a:endParaRPr lang="en-US" dirty="0" smtClean="0"/>
            </a:p>
            <a:p>
              <a:pPr algn="ctr"/>
              <a:endParaRPr lang="en-US" dirty="0"/>
            </a:p>
          </p:txBody>
        </p:sp>
        <p:sp>
          <p:nvSpPr>
            <p:cNvPr id="16" name="Rectangle 15"/>
            <p:cNvSpPr/>
            <p:nvPr/>
          </p:nvSpPr>
          <p:spPr>
            <a:xfrm>
              <a:off x="1238355" y="2895600"/>
              <a:ext cx="1970604" cy="734780"/>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a:t>v</a:t>
              </a:r>
              <a:r>
                <a:rPr lang="en-US" dirty="0" smtClean="0"/>
                <a:t>oid eat (</a:t>
              </a:r>
              <a:r>
                <a:rPr lang="en-US" dirty="0" err="1" smtClean="0"/>
                <a:t>int</a:t>
              </a:r>
              <a:r>
                <a:rPr lang="en-US" dirty="0" smtClean="0"/>
                <a:t> food)</a:t>
              </a:r>
            </a:p>
            <a:p>
              <a:pPr algn="ctr"/>
              <a:r>
                <a:rPr lang="en-US" dirty="0" smtClean="0"/>
                <a:t>void </a:t>
              </a:r>
              <a:r>
                <a:rPr lang="en-US" dirty="0" err="1" smtClean="0"/>
                <a:t>wasteTime</a:t>
              </a:r>
              <a:r>
                <a:rPr lang="en-US" dirty="0" smtClean="0"/>
                <a:t>()</a:t>
              </a:r>
              <a:endParaRPr lang="en-US" dirty="0"/>
            </a:p>
          </p:txBody>
        </p:sp>
      </p:grpSp>
      <p:grpSp>
        <p:nvGrpSpPr>
          <p:cNvPr id="24" name="Group 23"/>
          <p:cNvGrpSpPr/>
          <p:nvPr/>
        </p:nvGrpSpPr>
        <p:grpSpPr>
          <a:xfrm>
            <a:off x="794422" y="4185773"/>
            <a:ext cx="2331488" cy="1657350"/>
            <a:chOff x="897060" y="1973030"/>
            <a:chExt cx="2331488" cy="1657350"/>
          </a:xfrm>
        </p:grpSpPr>
        <p:sp>
          <p:nvSpPr>
            <p:cNvPr id="25" name="Rectangle 24"/>
            <p:cNvSpPr/>
            <p:nvPr/>
          </p:nvSpPr>
          <p:spPr>
            <a:xfrm>
              <a:off x="897060" y="1973030"/>
              <a:ext cx="2314042" cy="1657350"/>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dirty="0" smtClean="0"/>
                <a:t>Emily</a:t>
              </a:r>
            </a:p>
            <a:p>
              <a:pPr algn="ctr"/>
              <a:endParaRPr lang="en-US" dirty="0" smtClean="0"/>
            </a:p>
            <a:p>
              <a:pPr algn="ctr"/>
              <a:endParaRPr lang="en-US" dirty="0"/>
            </a:p>
            <a:p>
              <a:pPr algn="ctr"/>
              <a:endParaRPr lang="en-US" dirty="0" smtClean="0"/>
            </a:p>
            <a:p>
              <a:pPr algn="ctr"/>
              <a:endParaRPr lang="en-US" dirty="0"/>
            </a:p>
            <a:p>
              <a:pPr algn="ctr"/>
              <a:endParaRPr lang="en-US" dirty="0"/>
            </a:p>
          </p:txBody>
        </p:sp>
        <p:sp>
          <p:nvSpPr>
            <p:cNvPr id="26" name="Rectangle 25"/>
            <p:cNvSpPr/>
            <p:nvPr/>
          </p:nvSpPr>
          <p:spPr>
            <a:xfrm>
              <a:off x="1257943" y="2362200"/>
              <a:ext cx="1953159" cy="1268180"/>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smtClean="0"/>
                <a:t>Boolean hungry</a:t>
              </a:r>
            </a:p>
            <a:p>
              <a:pPr algn="ctr"/>
              <a:endParaRPr lang="en-US" dirty="0"/>
            </a:p>
            <a:p>
              <a:pPr algn="ctr"/>
              <a:endParaRPr lang="en-US" dirty="0" smtClean="0"/>
            </a:p>
            <a:p>
              <a:pPr algn="ctr"/>
              <a:endParaRPr lang="en-US" dirty="0"/>
            </a:p>
          </p:txBody>
        </p:sp>
        <p:sp>
          <p:nvSpPr>
            <p:cNvPr id="27" name="Rectangle 26"/>
            <p:cNvSpPr/>
            <p:nvPr/>
          </p:nvSpPr>
          <p:spPr>
            <a:xfrm>
              <a:off x="1257944" y="2895600"/>
              <a:ext cx="1970604" cy="734780"/>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a:t>v</a:t>
              </a:r>
              <a:r>
                <a:rPr lang="en-US" dirty="0" smtClean="0"/>
                <a:t>oid eat (</a:t>
              </a:r>
              <a:r>
                <a:rPr lang="en-US" dirty="0" err="1" smtClean="0"/>
                <a:t>int</a:t>
              </a:r>
              <a:r>
                <a:rPr lang="en-US" dirty="0" smtClean="0"/>
                <a:t> food)</a:t>
              </a:r>
            </a:p>
            <a:p>
              <a:pPr algn="ctr"/>
              <a:r>
                <a:rPr lang="en-US" dirty="0" smtClean="0"/>
                <a:t>void </a:t>
              </a:r>
              <a:r>
                <a:rPr lang="en-US" dirty="0" err="1" smtClean="0"/>
                <a:t>wasteTime</a:t>
              </a:r>
              <a:r>
                <a:rPr lang="en-US" dirty="0" smtClean="0"/>
                <a:t>()</a:t>
              </a:r>
              <a:endParaRPr lang="en-US" dirty="0"/>
            </a:p>
          </p:txBody>
        </p:sp>
      </p:grpSp>
      <p:cxnSp>
        <p:nvCxnSpPr>
          <p:cNvPr id="19" name="Straight Arrow Connector 18"/>
          <p:cNvCxnSpPr/>
          <p:nvPr/>
        </p:nvCxnSpPr>
        <p:spPr>
          <a:xfrm flipH="1">
            <a:off x="3108464" y="4953000"/>
            <a:ext cx="396736" cy="228600"/>
          </a:xfrm>
          <a:prstGeom prst="straightConnector1">
            <a:avLst/>
          </a:prstGeom>
          <a:ln>
            <a:solidFill>
              <a:srgbClr val="FF0000"/>
            </a:solidFill>
            <a:tailEnd type="triangle"/>
          </a:ln>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292055148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Stack</a:t>
            </a:r>
          </a:p>
        </p:txBody>
      </p:sp>
      <p:pic>
        <p:nvPicPr>
          <p:cNvPr id="4" name="Content Placeholder 3"/>
          <p:cNvPicPr>
            <a:picLocks noGrp="1"/>
          </p:cNvPicPr>
          <p:nvPr>
            <p:ph idx="1"/>
          </p:nvPr>
        </p:nvPicPr>
        <p:blipFill>
          <a:blip r:embed="rId2"/>
          <a:stretch>
            <a:fillRect/>
          </a:stretch>
        </p:blipFill>
        <p:spPr>
          <a:xfrm>
            <a:off x="460375" y="1675534"/>
            <a:ext cx="4000789" cy="2892941"/>
          </a:xfrm>
          <a:prstGeom prst="rect">
            <a:avLst/>
          </a:prstGeom>
        </p:spPr>
      </p:pic>
      <p:sp>
        <p:nvSpPr>
          <p:cNvPr id="5" name="TextBox 4"/>
          <p:cNvSpPr txBox="1"/>
          <p:nvPr/>
        </p:nvSpPr>
        <p:spPr>
          <a:xfrm>
            <a:off x="1371600" y="4705803"/>
            <a:ext cx="1898661" cy="369332"/>
          </a:xfrm>
          <a:prstGeom prst="rect">
            <a:avLst/>
          </a:prstGeom>
          <a:noFill/>
        </p:spPr>
        <p:txBody>
          <a:bodyPr wrap="none" rtlCol="0">
            <a:spAutoFit/>
          </a:bodyPr>
          <a:lstStyle/>
          <a:p>
            <a:r>
              <a:rPr lang="en-US"/>
              <a:t>Cấu trúc của Stack</a:t>
            </a:r>
          </a:p>
        </p:txBody>
      </p:sp>
      <p:sp>
        <p:nvSpPr>
          <p:cNvPr id="6" name="Rounded Rectangle 5"/>
          <p:cNvSpPr/>
          <p:nvPr/>
        </p:nvSpPr>
        <p:spPr>
          <a:xfrm>
            <a:off x="5667086" y="2467695"/>
            <a:ext cx="914400" cy="3810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Frame</a:t>
            </a:r>
          </a:p>
        </p:txBody>
      </p:sp>
      <p:sp>
        <p:nvSpPr>
          <p:cNvPr id="7" name="AutoShape 2" descr="Kết quả hình ảnh cho kính lúp icon"/>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4" descr="Kết quả hình ảnh cho kính lúp icon"/>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6" descr="Kết quả hình ảnh cho kính lúp icon"/>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8" descr="Kết quả hình ảnh cho kính lúp icon"/>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129"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1200" y="2917616"/>
            <a:ext cx="971550" cy="971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2" name="Straight Arrow Connector 11"/>
          <p:cNvCxnSpPr>
            <a:endCxn id="6" idx="1"/>
          </p:cNvCxnSpPr>
          <p:nvPr/>
        </p:nvCxnSpPr>
        <p:spPr>
          <a:xfrm flipV="1">
            <a:off x="4038600" y="2658195"/>
            <a:ext cx="1628486" cy="25942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5" name="Oval 14"/>
          <p:cNvSpPr/>
          <p:nvPr/>
        </p:nvSpPr>
        <p:spPr>
          <a:xfrm>
            <a:off x="3140953" y="2802513"/>
            <a:ext cx="914400" cy="263525"/>
          </a:xfrm>
          <a:prstGeom prst="ellipse">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6" name="Rounded Rectangle 15"/>
          <p:cNvSpPr/>
          <p:nvPr/>
        </p:nvSpPr>
        <p:spPr>
          <a:xfrm>
            <a:off x="4738838" y="3962337"/>
            <a:ext cx="3505200" cy="7620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8" name="Rounded Rectangle 17"/>
          <p:cNvSpPr/>
          <p:nvPr/>
        </p:nvSpPr>
        <p:spPr>
          <a:xfrm>
            <a:off x="4854582" y="4137889"/>
            <a:ext cx="1219200" cy="445532"/>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sz="1200" b="1">
                <a:latin typeface="Times New Roman" pitchFamily="18" charset="0"/>
                <a:cs typeface="Times New Roman" pitchFamily="18" charset="0"/>
              </a:rPr>
              <a:t>Local Variable Array </a:t>
            </a:r>
          </a:p>
        </p:txBody>
      </p:sp>
      <p:sp>
        <p:nvSpPr>
          <p:cNvPr id="20" name="Rounded Rectangle 19"/>
          <p:cNvSpPr/>
          <p:nvPr/>
        </p:nvSpPr>
        <p:spPr>
          <a:xfrm>
            <a:off x="6130932" y="4140198"/>
            <a:ext cx="990600" cy="445532"/>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sz="1200" b="1">
                <a:latin typeface="Times New Roman" pitchFamily="18" charset="0"/>
                <a:cs typeface="Times New Roman" pitchFamily="18" charset="0"/>
              </a:rPr>
              <a:t>Operand Stack</a:t>
            </a:r>
          </a:p>
        </p:txBody>
      </p:sp>
      <p:sp>
        <p:nvSpPr>
          <p:cNvPr id="21" name="Rounded Rectangle 20"/>
          <p:cNvSpPr/>
          <p:nvPr/>
        </p:nvSpPr>
        <p:spPr>
          <a:xfrm>
            <a:off x="7218802" y="4140198"/>
            <a:ext cx="990600" cy="445532"/>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sz="1200" b="1">
                <a:latin typeface="Times New Roman" pitchFamily="18" charset="0"/>
                <a:cs typeface="Times New Roman" pitchFamily="18" charset="0"/>
              </a:rPr>
              <a:t>Frame Data</a:t>
            </a:r>
          </a:p>
        </p:txBody>
      </p:sp>
      <p:sp>
        <p:nvSpPr>
          <p:cNvPr id="3" name="Oval 2"/>
          <p:cNvSpPr/>
          <p:nvPr/>
        </p:nvSpPr>
        <p:spPr>
          <a:xfrm>
            <a:off x="5632144" y="5349958"/>
            <a:ext cx="2743200" cy="8382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a:t>Run-time contant pool</a:t>
            </a:r>
          </a:p>
        </p:txBody>
      </p:sp>
      <p:sp>
        <p:nvSpPr>
          <p:cNvPr id="11" name="Down Arrow 10"/>
          <p:cNvSpPr/>
          <p:nvPr/>
        </p:nvSpPr>
        <p:spPr>
          <a:xfrm rot="1965151">
            <a:off x="7198607" y="4608534"/>
            <a:ext cx="401198" cy="838263"/>
          </a:xfrm>
          <a:prstGeom prst="down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3" name="Oval 12"/>
          <p:cNvSpPr/>
          <p:nvPr/>
        </p:nvSpPr>
        <p:spPr>
          <a:xfrm>
            <a:off x="1709287" y="2756861"/>
            <a:ext cx="1307552" cy="1132305"/>
          </a:xfrm>
          <a:prstGeom prst="ellipse">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Arrow Connector 16"/>
          <p:cNvCxnSpPr/>
          <p:nvPr/>
        </p:nvCxnSpPr>
        <p:spPr>
          <a:xfrm flipV="1">
            <a:off x="2667000" y="1981200"/>
            <a:ext cx="2187582" cy="82131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3" name="TextBox 22"/>
          <p:cNvSpPr txBox="1"/>
          <p:nvPr/>
        </p:nvSpPr>
        <p:spPr>
          <a:xfrm>
            <a:off x="4809302" y="1732042"/>
            <a:ext cx="692177" cy="369332"/>
          </a:xfrm>
          <a:prstGeom prst="rect">
            <a:avLst/>
          </a:prstGeom>
          <a:noFill/>
        </p:spPr>
        <p:txBody>
          <a:bodyPr wrap="none" rtlCol="0">
            <a:spAutoFit/>
          </a:bodyPr>
          <a:lstStyle/>
          <a:p>
            <a:r>
              <a:rPr lang="en-US" b="1"/>
              <a:t>Stack</a:t>
            </a:r>
          </a:p>
        </p:txBody>
      </p:sp>
    </p:spTree>
    <p:extLst>
      <p:ext uri="{BB962C8B-B14F-4D97-AF65-F5344CB8AC3E}">
        <p14:creationId xmlns:p14="http://schemas.microsoft.com/office/powerpoint/2010/main" val="196026627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Ví dụ demo của stack</a:t>
            </a:r>
          </a:p>
        </p:txBody>
      </p:sp>
      <p:sp>
        <p:nvSpPr>
          <p:cNvPr id="4" name="Content Placeholder 2"/>
          <p:cNvSpPr>
            <a:spLocks noGrp="1"/>
          </p:cNvSpPr>
          <p:nvPr>
            <p:ph idx="1"/>
          </p:nvPr>
        </p:nvSpPr>
        <p:spPr>
          <a:xfrm>
            <a:off x="457200" y="1600200"/>
            <a:ext cx="8229600" cy="4525963"/>
          </a:xfrm>
        </p:spPr>
        <p:txBody>
          <a:bodyPr>
            <a:normAutofit/>
          </a:bodyPr>
          <a:lstStyle/>
          <a:p>
            <a:pPr marL="0" indent="0">
              <a:buNone/>
            </a:pPr>
            <a:r>
              <a:rPr lang="en-US"/>
              <a:t>Hàm tính tổng hai số: </a:t>
            </a:r>
            <a:r>
              <a:rPr lang="en-US" b="1" i="1">
                <a:solidFill>
                  <a:schemeClr val="tx2"/>
                </a:solidFill>
              </a:rPr>
              <a:t>public static calSum(int a, int b){</a:t>
            </a:r>
          </a:p>
          <a:p>
            <a:pPr marL="0" indent="0">
              <a:buNone/>
            </a:pPr>
            <a:r>
              <a:rPr lang="en-US" b="1" i="1">
                <a:solidFill>
                  <a:schemeClr val="tx2"/>
                </a:solidFill>
              </a:rPr>
              <a:t>				return a + b;</a:t>
            </a:r>
          </a:p>
          <a:p>
            <a:pPr marL="0" indent="0">
              <a:buNone/>
            </a:pPr>
            <a:r>
              <a:rPr lang="en-US" b="1" i="1">
                <a:solidFill>
                  <a:schemeClr val="tx2"/>
                </a:solidFill>
              </a:rPr>
              <a:t>			}</a:t>
            </a:r>
          </a:p>
          <a:p>
            <a:pPr marL="0" indent="0">
              <a:buNone/>
            </a:pPr>
            <a:r>
              <a:rPr lang="en-US"/>
              <a:t>Gọi hàm: </a:t>
            </a:r>
            <a:r>
              <a:rPr lang="en-US" b="1" i="1">
                <a:solidFill>
                  <a:schemeClr val="tx2"/>
                </a:solidFill>
              </a:rPr>
              <a:t>calSum(</a:t>
            </a:r>
            <a:r>
              <a:rPr lang="en-US" b="1" i="1">
                <a:solidFill>
                  <a:srgbClr val="FF0000"/>
                </a:solidFill>
              </a:rPr>
              <a:t>100</a:t>
            </a:r>
            <a:r>
              <a:rPr lang="en-US" b="1" i="1">
                <a:solidFill>
                  <a:schemeClr val="tx2"/>
                </a:solidFill>
              </a:rPr>
              <a:t>, </a:t>
            </a:r>
            <a:r>
              <a:rPr lang="en-US" b="1" i="1">
                <a:solidFill>
                  <a:srgbClr val="FF0000"/>
                </a:solidFill>
              </a:rPr>
              <a:t>98</a:t>
            </a:r>
            <a:r>
              <a:rPr lang="en-US" b="1" i="1">
                <a:solidFill>
                  <a:schemeClr val="tx2"/>
                </a:solidFill>
              </a:rPr>
              <a:t>);</a:t>
            </a:r>
          </a:p>
        </p:txBody>
      </p:sp>
      <p:sp>
        <p:nvSpPr>
          <p:cNvPr id="13" name="TextBox 12"/>
          <p:cNvSpPr txBox="1"/>
          <p:nvPr/>
        </p:nvSpPr>
        <p:spPr>
          <a:xfrm>
            <a:off x="2109690" y="4065236"/>
            <a:ext cx="2934458" cy="461665"/>
          </a:xfrm>
          <a:prstGeom prst="rect">
            <a:avLst/>
          </a:prstGeom>
          <a:noFill/>
        </p:spPr>
        <p:txBody>
          <a:bodyPr wrap="none" rtlCol="0">
            <a:spAutoFit/>
          </a:bodyPr>
          <a:lstStyle/>
          <a:p>
            <a:r>
              <a:rPr lang="en-US" sz="2400" b="1">
                <a:latin typeface="Times New Roman" panose="02020603050405020304" pitchFamily="18" charset="0"/>
                <a:cs typeface="Times New Roman" panose="02020603050405020304" pitchFamily="18" charset="0"/>
              </a:rPr>
              <a:t>Local variable Array</a:t>
            </a:r>
          </a:p>
        </p:txBody>
      </p:sp>
      <p:sp>
        <p:nvSpPr>
          <p:cNvPr id="14" name="TextBox 13"/>
          <p:cNvSpPr txBox="1"/>
          <p:nvPr/>
        </p:nvSpPr>
        <p:spPr>
          <a:xfrm>
            <a:off x="2887770" y="5257800"/>
            <a:ext cx="2125903" cy="461665"/>
          </a:xfrm>
          <a:prstGeom prst="rect">
            <a:avLst/>
          </a:prstGeom>
          <a:noFill/>
        </p:spPr>
        <p:txBody>
          <a:bodyPr wrap="none" rtlCol="0">
            <a:spAutoFit/>
          </a:bodyPr>
          <a:lstStyle/>
          <a:p>
            <a:r>
              <a:rPr lang="en-US" sz="2400" b="1">
                <a:latin typeface="Times New Roman" panose="02020603050405020304" pitchFamily="18" charset="0"/>
                <a:cs typeface="Times New Roman" panose="02020603050405020304" pitchFamily="18" charset="0"/>
              </a:rPr>
              <a:t>Operand stack</a:t>
            </a:r>
          </a:p>
        </p:txBody>
      </p:sp>
      <p:pic>
        <p:nvPicPr>
          <p:cNvPr id="19" name="Picture 1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17447" y="2902994"/>
            <a:ext cx="1228437" cy="3118341"/>
          </a:xfrm>
          <a:prstGeom prst="rect">
            <a:avLst/>
          </a:prstGeom>
        </p:spPr>
      </p:pic>
      <p:pic>
        <p:nvPicPr>
          <p:cNvPr id="20" name="Picture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04802" y="2902994"/>
            <a:ext cx="1164966" cy="3118341"/>
          </a:xfrm>
          <a:prstGeom prst="rect">
            <a:avLst/>
          </a:prstGeom>
        </p:spPr>
      </p:pic>
      <p:pic>
        <p:nvPicPr>
          <p:cNvPr id="21" name="Picture 2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46976" y="2955408"/>
            <a:ext cx="1169378" cy="3118341"/>
          </a:xfrm>
          <a:prstGeom prst="rect">
            <a:avLst/>
          </a:prstGeom>
        </p:spPr>
      </p:pic>
      <p:pic>
        <p:nvPicPr>
          <p:cNvPr id="22" name="Picture 2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79561" y="2927641"/>
            <a:ext cx="1190207" cy="3118341"/>
          </a:xfrm>
          <a:prstGeom prst="rect">
            <a:avLst/>
          </a:prstGeom>
        </p:spPr>
      </p:pic>
      <p:pic>
        <p:nvPicPr>
          <p:cNvPr id="23" name="Picture 2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188239" y="2967731"/>
            <a:ext cx="1218662" cy="3118341"/>
          </a:xfrm>
          <a:prstGeom prst="rect">
            <a:avLst/>
          </a:prstGeom>
        </p:spPr>
      </p:pic>
    </p:spTree>
    <p:extLst>
      <p:ext uri="{BB962C8B-B14F-4D97-AF65-F5344CB8AC3E}">
        <p14:creationId xmlns:p14="http://schemas.microsoft.com/office/powerpoint/2010/main" val="1605401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Program counter (PC) register</a:t>
            </a:r>
          </a:p>
        </p:txBody>
      </p:sp>
      <p:pic>
        <p:nvPicPr>
          <p:cNvPr id="4" name="Content Placeholder 3"/>
          <p:cNvPicPr>
            <a:picLocks noGrp="1"/>
          </p:cNvPicPr>
          <p:nvPr>
            <p:ph idx="1"/>
          </p:nvPr>
        </p:nvPicPr>
        <p:blipFill>
          <a:blip r:embed="rId2"/>
          <a:stretch>
            <a:fillRect/>
          </a:stretch>
        </p:blipFill>
        <p:spPr>
          <a:xfrm>
            <a:off x="3352800" y="1828800"/>
            <a:ext cx="1933575" cy="2971800"/>
          </a:xfrm>
          <a:prstGeom prst="rect">
            <a:avLst/>
          </a:prstGeom>
        </p:spPr>
      </p:pic>
    </p:spTree>
    <p:extLst>
      <p:ext uri="{BB962C8B-B14F-4D97-AF65-F5344CB8AC3E}">
        <p14:creationId xmlns:p14="http://schemas.microsoft.com/office/powerpoint/2010/main" val="35397555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Native Method Stack</a:t>
            </a:r>
          </a:p>
        </p:txBody>
      </p:sp>
      <p:sp>
        <p:nvSpPr>
          <p:cNvPr id="3" name="Content Placeholder 2"/>
          <p:cNvSpPr>
            <a:spLocks noGrp="1"/>
          </p:cNvSpPr>
          <p:nvPr>
            <p:ph idx="1"/>
          </p:nvPr>
        </p:nvSpPr>
        <p:spPr/>
        <p:txBody>
          <a:bodyPr/>
          <a:lstStyle/>
          <a:p>
            <a:r>
              <a:rPr lang="vi-VN"/>
              <a:t>Là vùng nhớ chứa mã bycode của các ngôn ngữ khác không phải Java </a:t>
            </a:r>
            <a:r>
              <a:rPr lang="en-US"/>
              <a:t>(ví dụ </a:t>
            </a:r>
            <a:r>
              <a:rPr lang="vi-VN"/>
              <a:t>C/C++</a:t>
            </a:r>
            <a:r>
              <a:rPr lang="en-US"/>
              <a:t>)</a:t>
            </a:r>
            <a:r>
              <a:rPr lang="vi-VN"/>
              <a:t>. Mã C/C++ được gọi thông qua JNI (</a:t>
            </a:r>
            <a:r>
              <a:rPr lang="vi-VN" b="1"/>
              <a:t>Java Native Interface</a:t>
            </a:r>
            <a:r>
              <a:rPr lang="vi-VN"/>
              <a:t>).</a:t>
            </a:r>
            <a:endParaRPr lang="en-US" b="1"/>
          </a:p>
        </p:txBody>
      </p:sp>
    </p:spTree>
    <p:extLst>
      <p:ext uri="{BB962C8B-B14F-4D97-AF65-F5344CB8AC3E}">
        <p14:creationId xmlns:p14="http://schemas.microsoft.com/office/powerpoint/2010/main" val="15638929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Mở rộng: Native Method</a:t>
            </a:r>
          </a:p>
        </p:txBody>
      </p:sp>
      <p:sp>
        <p:nvSpPr>
          <p:cNvPr id="5" name="Content Placeholder 4"/>
          <p:cNvSpPr>
            <a:spLocks noGrp="1"/>
          </p:cNvSpPr>
          <p:nvPr>
            <p:ph idx="1"/>
          </p:nvPr>
        </p:nvSpPr>
        <p:spPr/>
        <p:txBody>
          <a:bodyPr>
            <a:normAutofit/>
          </a:bodyPr>
          <a:lstStyle/>
          <a:p>
            <a:r>
              <a:rPr lang="en-US" b="1"/>
              <a:t>Happy.java</a:t>
            </a:r>
          </a:p>
          <a:p>
            <a:pPr marL="0" lvl="0" indent="0">
              <a:buNone/>
            </a:pPr>
            <a:r>
              <a:rPr lang="en-US" altLang="en-US" sz="2000" b="1">
                <a:solidFill>
                  <a:srgbClr val="000088"/>
                </a:solidFill>
                <a:latin typeface="Courier New" panose="02070309020205020404" pitchFamily="49" charset="0"/>
                <a:cs typeface="Courier New" panose="02070309020205020404" pitchFamily="49" charset="0"/>
              </a:rPr>
              <a:t>class</a:t>
            </a:r>
            <a:r>
              <a:rPr lang="en-US" altLang="en-US" sz="2000">
                <a:solidFill>
                  <a:srgbClr val="000000"/>
                </a:solidFill>
                <a:latin typeface="Courier New" panose="02070309020205020404" pitchFamily="49" charset="0"/>
                <a:cs typeface="Courier New" panose="02070309020205020404" pitchFamily="49" charset="0"/>
              </a:rPr>
              <a:t> </a:t>
            </a:r>
            <a:r>
              <a:rPr lang="en-US" altLang="en-US" sz="2000" b="1">
                <a:solidFill>
                  <a:srgbClr val="660066"/>
                </a:solidFill>
                <a:latin typeface="Courier New" panose="02070309020205020404" pitchFamily="49" charset="0"/>
                <a:cs typeface="Courier New" panose="02070309020205020404" pitchFamily="49" charset="0"/>
              </a:rPr>
              <a:t>Happy</a:t>
            </a:r>
            <a:r>
              <a:rPr lang="en-US" altLang="en-US" sz="2000">
                <a:solidFill>
                  <a:srgbClr val="000000"/>
                </a:solidFill>
                <a:latin typeface="Courier New" panose="02070309020205020404" pitchFamily="49" charset="0"/>
                <a:cs typeface="Courier New" panose="02070309020205020404" pitchFamily="49" charset="0"/>
              </a:rPr>
              <a:t> </a:t>
            </a:r>
            <a:r>
              <a:rPr lang="en-US" altLang="en-US" sz="2000">
                <a:solidFill>
                  <a:srgbClr val="666600"/>
                </a:solidFill>
                <a:latin typeface="Courier New" panose="02070309020205020404" pitchFamily="49" charset="0"/>
                <a:cs typeface="Courier New" panose="02070309020205020404" pitchFamily="49" charset="0"/>
              </a:rPr>
              <a:t>{</a:t>
            </a:r>
            <a:r>
              <a:rPr lang="en-US" altLang="en-US" sz="2000">
                <a:solidFill>
                  <a:srgbClr val="000000"/>
                </a:solidFill>
                <a:latin typeface="Courier New" panose="02070309020205020404" pitchFamily="49" charset="0"/>
                <a:cs typeface="Courier New" panose="02070309020205020404" pitchFamily="49" charset="0"/>
              </a:rPr>
              <a:t> </a:t>
            </a:r>
          </a:p>
          <a:p>
            <a:pPr marL="0" lvl="0" indent="0">
              <a:buNone/>
            </a:pPr>
            <a:r>
              <a:rPr lang="en-US" altLang="en-US" sz="2000" b="1">
                <a:solidFill>
                  <a:srgbClr val="000088"/>
                </a:solidFill>
                <a:latin typeface="Courier New" panose="02070309020205020404" pitchFamily="49" charset="0"/>
                <a:cs typeface="Courier New" panose="02070309020205020404" pitchFamily="49" charset="0"/>
              </a:rPr>
              <a:t>	public</a:t>
            </a:r>
            <a:r>
              <a:rPr lang="en-US" altLang="en-US" sz="2000">
                <a:solidFill>
                  <a:srgbClr val="000000"/>
                </a:solidFill>
                <a:latin typeface="Courier New" panose="02070309020205020404" pitchFamily="49" charset="0"/>
                <a:cs typeface="Courier New" panose="02070309020205020404" pitchFamily="49" charset="0"/>
              </a:rPr>
              <a:t> </a:t>
            </a:r>
            <a:r>
              <a:rPr lang="en-US" altLang="en-US" sz="2000" b="1">
                <a:solidFill>
                  <a:srgbClr val="000088"/>
                </a:solidFill>
                <a:latin typeface="Courier New" panose="02070309020205020404" pitchFamily="49" charset="0"/>
                <a:cs typeface="Courier New" panose="02070309020205020404" pitchFamily="49" charset="0"/>
              </a:rPr>
              <a:t>native</a:t>
            </a:r>
            <a:r>
              <a:rPr lang="en-US" altLang="en-US" sz="2000">
                <a:solidFill>
                  <a:srgbClr val="000000"/>
                </a:solidFill>
                <a:latin typeface="Courier New" panose="02070309020205020404" pitchFamily="49" charset="0"/>
                <a:cs typeface="Courier New" panose="02070309020205020404" pitchFamily="49" charset="0"/>
              </a:rPr>
              <a:t> </a:t>
            </a:r>
            <a:r>
              <a:rPr lang="en-US" altLang="en-US" sz="2000" b="1">
                <a:solidFill>
                  <a:srgbClr val="000088"/>
                </a:solidFill>
                <a:latin typeface="Courier New" panose="02070309020205020404" pitchFamily="49" charset="0"/>
                <a:cs typeface="Courier New" panose="02070309020205020404" pitchFamily="49" charset="0"/>
              </a:rPr>
              <a:t>void</a:t>
            </a:r>
            <a:r>
              <a:rPr lang="en-US" altLang="en-US" sz="2000">
                <a:solidFill>
                  <a:srgbClr val="000000"/>
                </a:solidFill>
                <a:latin typeface="Courier New" panose="02070309020205020404" pitchFamily="49" charset="0"/>
                <a:cs typeface="Courier New" panose="02070309020205020404" pitchFamily="49" charset="0"/>
              </a:rPr>
              <a:t> printText </a:t>
            </a:r>
            <a:r>
              <a:rPr lang="en-US" altLang="en-US" sz="2000">
                <a:solidFill>
                  <a:srgbClr val="666600"/>
                </a:solidFill>
                <a:latin typeface="Courier New" panose="02070309020205020404" pitchFamily="49" charset="0"/>
                <a:cs typeface="Courier New" panose="02070309020205020404" pitchFamily="49" charset="0"/>
              </a:rPr>
              <a:t>();</a:t>
            </a:r>
            <a:r>
              <a:rPr lang="en-US" altLang="en-US" sz="2000">
                <a:solidFill>
                  <a:srgbClr val="000000"/>
                </a:solidFill>
                <a:latin typeface="Courier New" panose="02070309020205020404" pitchFamily="49" charset="0"/>
                <a:cs typeface="Courier New" panose="02070309020205020404" pitchFamily="49" charset="0"/>
              </a:rPr>
              <a:t> </a:t>
            </a:r>
          </a:p>
          <a:p>
            <a:pPr marL="0" lvl="0" indent="0">
              <a:buNone/>
            </a:pPr>
            <a:r>
              <a:rPr lang="en-US" altLang="en-US" sz="2000" b="1">
                <a:solidFill>
                  <a:srgbClr val="000088"/>
                </a:solidFill>
                <a:latin typeface="Courier New" panose="02070309020205020404" pitchFamily="49" charset="0"/>
                <a:cs typeface="Courier New" panose="02070309020205020404" pitchFamily="49" charset="0"/>
              </a:rPr>
              <a:t>	static</a:t>
            </a:r>
            <a:r>
              <a:rPr lang="en-US" altLang="en-US" sz="2000">
                <a:solidFill>
                  <a:srgbClr val="000000"/>
                </a:solidFill>
                <a:latin typeface="Courier New" panose="02070309020205020404" pitchFamily="49" charset="0"/>
                <a:cs typeface="Courier New" panose="02070309020205020404" pitchFamily="49" charset="0"/>
              </a:rPr>
              <a:t> </a:t>
            </a:r>
            <a:r>
              <a:rPr lang="en-US" altLang="en-US" sz="2000">
                <a:solidFill>
                  <a:srgbClr val="666600"/>
                </a:solidFill>
                <a:latin typeface="Courier New" panose="02070309020205020404" pitchFamily="49" charset="0"/>
                <a:cs typeface="Courier New" panose="02070309020205020404" pitchFamily="49" charset="0"/>
              </a:rPr>
              <a:t>{</a:t>
            </a:r>
            <a:r>
              <a:rPr lang="en-US" altLang="en-US" sz="2000">
                <a:solidFill>
                  <a:srgbClr val="000000"/>
                </a:solidFill>
                <a:latin typeface="Courier New" panose="02070309020205020404" pitchFamily="49" charset="0"/>
                <a:cs typeface="Courier New" panose="02070309020205020404" pitchFamily="49" charset="0"/>
              </a:rPr>
              <a:t> </a:t>
            </a:r>
          </a:p>
          <a:p>
            <a:pPr marL="0" lvl="0" indent="0">
              <a:buNone/>
            </a:pPr>
            <a:r>
              <a:rPr lang="en-US" altLang="en-US" sz="2000" b="1">
                <a:solidFill>
                  <a:srgbClr val="660066"/>
                </a:solidFill>
                <a:latin typeface="Courier New" panose="02070309020205020404" pitchFamily="49" charset="0"/>
                <a:cs typeface="Courier New" panose="02070309020205020404" pitchFamily="49" charset="0"/>
              </a:rPr>
              <a:t>		System</a:t>
            </a:r>
            <a:r>
              <a:rPr lang="en-US" altLang="en-US" sz="2000">
                <a:solidFill>
                  <a:srgbClr val="666600"/>
                </a:solidFill>
                <a:latin typeface="Courier New" panose="02070309020205020404" pitchFamily="49" charset="0"/>
                <a:cs typeface="Courier New" panose="02070309020205020404" pitchFamily="49" charset="0"/>
              </a:rPr>
              <a:t>.</a:t>
            </a:r>
            <a:r>
              <a:rPr lang="en-US" altLang="en-US" sz="2000">
                <a:solidFill>
                  <a:srgbClr val="000000"/>
                </a:solidFill>
                <a:latin typeface="Courier New" panose="02070309020205020404" pitchFamily="49" charset="0"/>
                <a:cs typeface="Courier New" panose="02070309020205020404" pitchFamily="49" charset="0"/>
              </a:rPr>
              <a:t>loadLibrary </a:t>
            </a:r>
            <a:r>
              <a:rPr lang="en-US" altLang="en-US" sz="2000">
                <a:solidFill>
                  <a:srgbClr val="666600"/>
                </a:solidFill>
                <a:latin typeface="Courier New" panose="02070309020205020404" pitchFamily="49" charset="0"/>
                <a:cs typeface="Courier New" panose="02070309020205020404" pitchFamily="49" charset="0"/>
              </a:rPr>
              <a:t>(</a:t>
            </a:r>
            <a:r>
              <a:rPr lang="en-US" altLang="en-US" sz="2000">
                <a:solidFill>
                  <a:srgbClr val="008800"/>
                </a:solidFill>
                <a:latin typeface="Courier New" panose="02070309020205020404" pitchFamily="49" charset="0"/>
                <a:cs typeface="Courier New" panose="02070309020205020404" pitchFamily="49" charset="0"/>
              </a:rPr>
              <a:t>"happy"</a:t>
            </a:r>
            <a:r>
              <a:rPr lang="en-US" altLang="en-US" sz="2000">
                <a:solidFill>
                  <a:srgbClr val="666600"/>
                </a:solidFill>
                <a:latin typeface="Courier New" panose="02070309020205020404" pitchFamily="49" charset="0"/>
                <a:cs typeface="Courier New" panose="02070309020205020404" pitchFamily="49" charset="0"/>
              </a:rPr>
              <a:t>);</a:t>
            </a:r>
            <a:r>
              <a:rPr lang="en-US" altLang="en-US" sz="2000">
                <a:solidFill>
                  <a:srgbClr val="000000"/>
                </a:solidFill>
                <a:latin typeface="Courier New" panose="02070309020205020404" pitchFamily="49" charset="0"/>
                <a:cs typeface="Courier New" panose="02070309020205020404" pitchFamily="49" charset="0"/>
              </a:rPr>
              <a:t> </a:t>
            </a:r>
          </a:p>
          <a:p>
            <a:pPr marL="0" indent="0">
              <a:buNone/>
            </a:pPr>
            <a:r>
              <a:rPr lang="en-US" altLang="en-US" sz="2000">
                <a:solidFill>
                  <a:srgbClr val="666600"/>
                </a:solidFill>
                <a:latin typeface="Courier New" panose="02070309020205020404" pitchFamily="49" charset="0"/>
                <a:cs typeface="Courier New" panose="02070309020205020404" pitchFamily="49" charset="0"/>
              </a:rPr>
              <a:t>	}</a:t>
            </a:r>
            <a:r>
              <a:rPr lang="en-US" altLang="en-US" sz="2000"/>
              <a:t> </a:t>
            </a:r>
            <a:endParaRPr lang="en-US" altLang="en-US" sz="2000">
              <a:latin typeface="Arial" panose="020B0604020202020204" pitchFamily="34" charset="0"/>
            </a:endParaRPr>
          </a:p>
          <a:p>
            <a:pPr marL="0" lvl="0" indent="0">
              <a:buNone/>
            </a:pPr>
            <a:r>
              <a:rPr lang="en-US" altLang="en-US" sz="2000" b="1">
                <a:solidFill>
                  <a:srgbClr val="000088"/>
                </a:solidFill>
                <a:latin typeface="Courier New" panose="02070309020205020404" pitchFamily="49" charset="0"/>
                <a:cs typeface="Courier New" panose="02070309020205020404" pitchFamily="49" charset="0"/>
              </a:rPr>
              <a:t>	public</a:t>
            </a:r>
            <a:r>
              <a:rPr lang="en-US" altLang="en-US" sz="2000">
                <a:solidFill>
                  <a:srgbClr val="000000"/>
                </a:solidFill>
                <a:latin typeface="Courier New" panose="02070309020205020404" pitchFamily="49" charset="0"/>
                <a:cs typeface="Courier New" panose="02070309020205020404" pitchFamily="49" charset="0"/>
              </a:rPr>
              <a:t> </a:t>
            </a:r>
            <a:r>
              <a:rPr lang="en-US" altLang="en-US" sz="2000" b="1">
                <a:solidFill>
                  <a:srgbClr val="000088"/>
                </a:solidFill>
                <a:latin typeface="Courier New" panose="02070309020205020404" pitchFamily="49" charset="0"/>
                <a:cs typeface="Courier New" panose="02070309020205020404" pitchFamily="49" charset="0"/>
              </a:rPr>
              <a:t>static</a:t>
            </a:r>
            <a:r>
              <a:rPr lang="en-US" altLang="en-US" sz="2000">
                <a:solidFill>
                  <a:srgbClr val="000000"/>
                </a:solidFill>
                <a:latin typeface="Courier New" panose="02070309020205020404" pitchFamily="49" charset="0"/>
                <a:cs typeface="Courier New" panose="02070309020205020404" pitchFamily="49" charset="0"/>
              </a:rPr>
              <a:t> </a:t>
            </a:r>
            <a:r>
              <a:rPr lang="en-US" altLang="en-US" sz="2000" b="1">
                <a:solidFill>
                  <a:srgbClr val="000088"/>
                </a:solidFill>
                <a:latin typeface="Courier New" panose="02070309020205020404" pitchFamily="49" charset="0"/>
                <a:cs typeface="Courier New" panose="02070309020205020404" pitchFamily="49" charset="0"/>
              </a:rPr>
              <a:t>void</a:t>
            </a:r>
            <a:r>
              <a:rPr lang="en-US" altLang="en-US" sz="2000">
                <a:solidFill>
                  <a:srgbClr val="000000"/>
                </a:solidFill>
                <a:latin typeface="Courier New" panose="02070309020205020404" pitchFamily="49" charset="0"/>
                <a:cs typeface="Courier New" panose="02070309020205020404" pitchFamily="49" charset="0"/>
              </a:rPr>
              <a:t> main </a:t>
            </a:r>
            <a:r>
              <a:rPr lang="en-US" altLang="en-US" sz="2000">
                <a:solidFill>
                  <a:srgbClr val="666600"/>
                </a:solidFill>
                <a:latin typeface="Courier New" panose="02070309020205020404" pitchFamily="49" charset="0"/>
                <a:cs typeface="Courier New" panose="02070309020205020404" pitchFamily="49" charset="0"/>
              </a:rPr>
              <a:t>(</a:t>
            </a:r>
            <a:r>
              <a:rPr lang="en-US" altLang="en-US" sz="2000" b="1">
                <a:solidFill>
                  <a:srgbClr val="660066"/>
                </a:solidFill>
                <a:latin typeface="Courier New" panose="02070309020205020404" pitchFamily="49" charset="0"/>
                <a:cs typeface="Courier New" panose="02070309020205020404" pitchFamily="49" charset="0"/>
              </a:rPr>
              <a:t>String</a:t>
            </a:r>
            <a:r>
              <a:rPr lang="en-US" altLang="en-US" sz="2000">
                <a:solidFill>
                  <a:srgbClr val="666600"/>
                </a:solidFill>
                <a:latin typeface="Courier New" panose="02070309020205020404" pitchFamily="49" charset="0"/>
                <a:cs typeface="Courier New" panose="02070309020205020404" pitchFamily="49" charset="0"/>
              </a:rPr>
              <a:t>[]</a:t>
            </a:r>
            <a:r>
              <a:rPr lang="en-US" altLang="en-US" sz="2000">
                <a:solidFill>
                  <a:srgbClr val="000000"/>
                </a:solidFill>
                <a:latin typeface="Courier New" panose="02070309020205020404" pitchFamily="49" charset="0"/>
                <a:cs typeface="Courier New" panose="02070309020205020404" pitchFamily="49" charset="0"/>
              </a:rPr>
              <a:t> args</a:t>
            </a:r>
            <a:r>
              <a:rPr lang="en-US" altLang="en-US" sz="2000">
                <a:solidFill>
                  <a:srgbClr val="666600"/>
                </a:solidFill>
                <a:latin typeface="Courier New" panose="02070309020205020404" pitchFamily="49" charset="0"/>
                <a:cs typeface="Courier New" panose="02070309020205020404" pitchFamily="49" charset="0"/>
              </a:rPr>
              <a:t>)</a:t>
            </a:r>
            <a:r>
              <a:rPr lang="en-US" altLang="en-US" sz="2000">
                <a:solidFill>
                  <a:srgbClr val="000000"/>
                </a:solidFill>
                <a:latin typeface="Courier New" panose="02070309020205020404" pitchFamily="49" charset="0"/>
                <a:cs typeface="Courier New" panose="02070309020205020404" pitchFamily="49" charset="0"/>
              </a:rPr>
              <a:t> </a:t>
            </a:r>
            <a:r>
              <a:rPr lang="en-US" altLang="en-US" sz="2000">
                <a:solidFill>
                  <a:srgbClr val="666600"/>
                </a:solidFill>
                <a:latin typeface="Courier New" panose="02070309020205020404" pitchFamily="49" charset="0"/>
                <a:cs typeface="Courier New" panose="02070309020205020404" pitchFamily="49" charset="0"/>
              </a:rPr>
              <a:t>{</a:t>
            </a:r>
            <a:r>
              <a:rPr lang="en-US" altLang="en-US" sz="2000">
                <a:solidFill>
                  <a:srgbClr val="000000"/>
                </a:solidFill>
                <a:latin typeface="Courier New" panose="02070309020205020404" pitchFamily="49" charset="0"/>
                <a:cs typeface="Courier New" panose="02070309020205020404" pitchFamily="49" charset="0"/>
              </a:rPr>
              <a:t> 		</a:t>
            </a:r>
            <a:r>
              <a:rPr lang="en-US" altLang="en-US" sz="2000" b="1">
                <a:solidFill>
                  <a:srgbClr val="660066"/>
                </a:solidFill>
                <a:latin typeface="Courier New" panose="02070309020205020404" pitchFamily="49" charset="0"/>
                <a:cs typeface="Courier New" panose="02070309020205020404" pitchFamily="49" charset="0"/>
              </a:rPr>
              <a:t>Happy</a:t>
            </a:r>
            <a:r>
              <a:rPr lang="en-US" altLang="en-US" sz="2000">
                <a:solidFill>
                  <a:srgbClr val="000000"/>
                </a:solidFill>
                <a:latin typeface="Courier New" panose="02070309020205020404" pitchFamily="49" charset="0"/>
                <a:cs typeface="Courier New" panose="02070309020205020404" pitchFamily="49" charset="0"/>
              </a:rPr>
              <a:t> happy </a:t>
            </a:r>
            <a:r>
              <a:rPr lang="en-US" altLang="en-US" sz="2000">
                <a:solidFill>
                  <a:srgbClr val="666600"/>
                </a:solidFill>
                <a:latin typeface="Courier New" panose="02070309020205020404" pitchFamily="49" charset="0"/>
                <a:cs typeface="Courier New" panose="02070309020205020404" pitchFamily="49" charset="0"/>
              </a:rPr>
              <a:t>=</a:t>
            </a:r>
            <a:r>
              <a:rPr lang="en-US" altLang="en-US" sz="2000">
                <a:solidFill>
                  <a:srgbClr val="000000"/>
                </a:solidFill>
                <a:latin typeface="Courier New" panose="02070309020205020404" pitchFamily="49" charset="0"/>
                <a:cs typeface="Courier New" panose="02070309020205020404" pitchFamily="49" charset="0"/>
              </a:rPr>
              <a:t> </a:t>
            </a:r>
            <a:r>
              <a:rPr lang="en-US" altLang="en-US" sz="2000" b="1">
                <a:solidFill>
                  <a:srgbClr val="000088"/>
                </a:solidFill>
                <a:latin typeface="Courier New" panose="02070309020205020404" pitchFamily="49" charset="0"/>
                <a:cs typeface="Courier New" panose="02070309020205020404" pitchFamily="49" charset="0"/>
              </a:rPr>
              <a:t>new</a:t>
            </a:r>
            <a:r>
              <a:rPr lang="en-US" altLang="en-US" sz="2000">
                <a:solidFill>
                  <a:srgbClr val="000000"/>
                </a:solidFill>
                <a:latin typeface="Courier New" panose="02070309020205020404" pitchFamily="49" charset="0"/>
                <a:cs typeface="Courier New" panose="02070309020205020404" pitchFamily="49" charset="0"/>
              </a:rPr>
              <a:t> </a:t>
            </a:r>
            <a:r>
              <a:rPr lang="en-US" altLang="en-US" sz="2000" b="1">
                <a:solidFill>
                  <a:srgbClr val="660066"/>
                </a:solidFill>
                <a:latin typeface="Courier New" panose="02070309020205020404" pitchFamily="49" charset="0"/>
                <a:cs typeface="Courier New" panose="02070309020205020404" pitchFamily="49" charset="0"/>
              </a:rPr>
              <a:t>Happy</a:t>
            </a:r>
            <a:r>
              <a:rPr lang="en-US" altLang="en-US" sz="2000">
                <a:solidFill>
                  <a:srgbClr val="000000"/>
                </a:solidFill>
                <a:latin typeface="Courier New" panose="02070309020205020404" pitchFamily="49" charset="0"/>
                <a:cs typeface="Courier New" panose="02070309020205020404" pitchFamily="49" charset="0"/>
              </a:rPr>
              <a:t> </a:t>
            </a:r>
            <a:r>
              <a:rPr lang="en-US" altLang="en-US" sz="2000">
                <a:solidFill>
                  <a:srgbClr val="666600"/>
                </a:solidFill>
                <a:latin typeface="Courier New" panose="02070309020205020404" pitchFamily="49" charset="0"/>
                <a:cs typeface="Courier New" panose="02070309020205020404" pitchFamily="49" charset="0"/>
              </a:rPr>
              <a:t>();</a:t>
            </a:r>
            <a:r>
              <a:rPr lang="en-US" altLang="en-US" sz="2000">
                <a:solidFill>
                  <a:srgbClr val="000000"/>
                </a:solidFill>
                <a:latin typeface="Courier New" panose="02070309020205020404" pitchFamily="49" charset="0"/>
                <a:cs typeface="Courier New" panose="02070309020205020404" pitchFamily="49" charset="0"/>
              </a:rPr>
              <a:t> </a:t>
            </a:r>
          </a:p>
          <a:p>
            <a:pPr marL="0" lvl="0" indent="0">
              <a:buNone/>
            </a:pPr>
            <a:r>
              <a:rPr lang="en-US" altLang="en-US" sz="2000">
                <a:solidFill>
                  <a:srgbClr val="000000"/>
                </a:solidFill>
                <a:latin typeface="Courier New" panose="02070309020205020404" pitchFamily="49" charset="0"/>
                <a:cs typeface="Courier New" panose="02070309020205020404" pitchFamily="49" charset="0"/>
              </a:rPr>
              <a:t>		happy</a:t>
            </a:r>
            <a:r>
              <a:rPr lang="en-US" altLang="en-US" sz="2000">
                <a:solidFill>
                  <a:srgbClr val="666600"/>
                </a:solidFill>
                <a:latin typeface="Courier New" panose="02070309020205020404" pitchFamily="49" charset="0"/>
                <a:cs typeface="Courier New" panose="02070309020205020404" pitchFamily="49" charset="0"/>
              </a:rPr>
              <a:t>.</a:t>
            </a:r>
            <a:r>
              <a:rPr lang="en-US" altLang="en-US" sz="2000">
                <a:solidFill>
                  <a:srgbClr val="000000"/>
                </a:solidFill>
                <a:latin typeface="Courier New" panose="02070309020205020404" pitchFamily="49" charset="0"/>
                <a:cs typeface="Courier New" panose="02070309020205020404" pitchFamily="49" charset="0"/>
              </a:rPr>
              <a:t>printText </a:t>
            </a:r>
            <a:r>
              <a:rPr lang="en-US" altLang="en-US" sz="2000">
                <a:solidFill>
                  <a:srgbClr val="666600"/>
                </a:solidFill>
                <a:latin typeface="Courier New" panose="02070309020205020404" pitchFamily="49" charset="0"/>
                <a:cs typeface="Courier New" panose="02070309020205020404" pitchFamily="49" charset="0"/>
              </a:rPr>
              <a:t>();</a:t>
            </a:r>
            <a:r>
              <a:rPr lang="en-US" altLang="en-US" sz="2000">
                <a:solidFill>
                  <a:srgbClr val="000000"/>
                </a:solidFill>
                <a:latin typeface="Courier New" panose="02070309020205020404" pitchFamily="49" charset="0"/>
                <a:cs typeface="Courier New" panose="02070309020205020404" pitchFamily="49" charset="0"/>
              </a:rPr>
              <a:t> </a:t>
            </a:r>
          </a:p>
          <a:p>
            <a:pPr marL="0" lvl="0" indent="0">
              <a:buNone/>
            </a:pPr>
            <a:r>
              <a:rPr lang="en-US" altLang="en-US" sz="2000">
                <a:solidFill>
                  <a:srgbClr val="666600"/>
                </a:solidFill>
                <a:latin typeface="Courier New" panose="02070309020205020404" pitchFamily="49" charset="0"/>
                <a:cs typeface="Courier New" panose="02070309020205020404" pitchFamily="49" charset="0"/>
              </a:rPr>
              <a:t>	}</a:t>
            </a:r>
            <a:r>
              <a:rPr lang="en-US" altLang="en-US" sz="2000">
                <a:solidFill>
                  <a:srgbClr val="000000"/>
                </a:solidFill>
                <a:latin typeface="Courier New" panose="02070309020205020404" pitchFamily="49" charset="0"/>
                <a:cs typeface="Courier New" panose="02070309020205020404" pitchFamily="49" charset="0"/>
              </a:rPr>
              <a:t> </a:t>
            </a:r>
          </a:p>
          <a:p>
            <a:pPr marL="0" lvl="0" indent="0">
              <a:buNone/>
            </a:pPr>
            <a:r>
              <a:rPr lang="en-US" altLang="en-US" sz="2000">
                <a:solidFill>
                  <a:srgbClr val="666600"/>
                </a:solidFill>
                <a:latin typeface="Courier New" panose="02070309020205020404" pitchFamily="49" charset="0"/>
                <a:cs typeface="Courier New" panose="02070309020205020404" pitchFamily="49" charset="0"/>
              </a:rPr>
              <a:t>}</a:t>
            </a:r>
            <a:r>
              <a:rPr lang="en-US" altLang="en-US" sz="2000"/>
              <a:t> </a:t>
            </a:r>
          </a:p>
          <a:p>
            <a:r>
              <a:rPr lang="en-US" altLang="en-US"/>
              <a:t>Compile Java code: </a:t>
            </a:r>
            <a:r>
              <a:rPr lang="en-US" altLang="en-US" b="1" i="1"/>
              <a:t>javac Happy.java</a:t>
            </a:r>
          </a:p>
          <a:p>
            <a:pPr marL="0" indent="0">
              <a:buNone/>
            </a:pPr>
            <a:endParaRPr lang="en-US"/>
          </a:p>
          <a:p>
            <a:pPr marL="0" indent="0">
              <a:buNone/>
            </a:pPr>
            <a:endParaRPr lang="en-US"/>
          </a:p>
        </p:txBody>
      </p:sp>
      <p:sp>
        <p:nvSpPr>
          <p:cNvPr id="10" name="Oval 9"/>
          <p:cNvSpPr/>
          <p:nvPr/>
        </p:nvSpPr>
        <p:spPr>
          <a:xfrm>
            <a:off x="2438400" y="2362200"/>
            <a:ext cx="1066800" cy="457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324985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Mở rộng: Native Method</a:t>
            </a:r>
          </a:p>
        </p:txBody>
      </p:sp>
      <p:sp>
        <p:nvSpPr>
          <p:cNvPr id="5" name="Content Placeholder 4"/>
          <p:cNvSpPr>
            <a:spLocks noGrp="1"/>
          </p:cNvSpPr>
          <p:nvPr>
            <p:ph idx="1"/>
          </p:nvPr>
        </p:nvSpPr>
        <p:spPr/>
        <p:txBody>
          <a:bodyPr>
            <a:normAutofit/>
          </a:bodyPr>
          <a:lstStyle/>
          <a:p>
            <a:pPr lvl="0"/>
            <a:r>
              <a:rPr lang="en-US"/>
              <a:t>Tạo file header của C: </a:t>
            </a:r>
            <a:r>
              <a:rPr lang="en-US" altLang="en-US" b="1" i="1">
                <a:solidFill>
                  <a:srgbClr val="000000"/>
                </a:solidFill>
                <a:latin typeface="Courier New" panose="02070309020205020404" pitchFamily="49" charset="0"/>
                <a:cs typeface="Courier New" panose="02070309020205020404" pitchFamily="49" charset="0"/>
              </a:rPr>
              <a:t>javah </a:t>
            </a:r>
            <a:r>
              <a:rPr lang="en-US" altLang="en-US" b="1" i="1">
                <a:solidFill>
                  <a:srgbClr val="660066"/>
                </a:solidFill>
                <a:latin typeface="Courier New" panose="02070309020205020404" pitchFamily="49" charset="0"/>
                <a:cs typeface="Courier New" panose="02070309020205020404" pitchFamily="49" charset="0"/>
              </a:rPr>
              <a:t>Happy</a:t>
            </a:r>
            <a:r>
              <a:rPr lang="en-US" altLang="en-US" sz="1200" b="1" i="1"/>
              <a:t> </a:t>
            </a:r>
            <a:endParaRPr lang="en-US" altLang="en-US" sz="3600" b="1" i="1">
              <a:latin typeface="Arial" panose="020B0604020202020204" pitchFamily="34" charset="0"/>
            </a:endParaRPr>
          </a:p>
          <a:p>
            <a:r>
              <a:rPr lang="en-US"/>
              <a:t>Tạo C </a:t>
            </a:r>
            <a:r>
              <a:rPr lang="en-US" b="1"/>
              <a:t>stubs file</a:t>
            </a:r>
            <a:r>
              <a:rPr lang="en-US"/>
              <a:t>: </a:t>
            </a:r>
            <a:r>
              <a:rPr lang="en-US" b="1" i="1">
                <a:latin typeface="Courier New" panose="02070309020205020404" pitchFamily="49" charset="0"/>
                <a:cs typeface="Courier New" panose="02070309020205020404" pitchFamily="49" charset="0"/>
              </a:rPr>
              <a:t>javah –stubs </a:t>
            </a:r>
            <a:r>
              <a:rPr lang="en-US" altLang="en-US" b="1" i="1">
                <a:solidFill>
                  <a:srgbClr val="660066"/>
                </a:solidFill>
                <a:latin typeface="Courier New" panose="02070309020205020404" pitchFamily="49" charset="0"/>
                <a:cs typeface="Courier New" panose="02070309020205020404" pitchFamily="49" charset="0"/>
              </a:rPr>
              <a:t>Happy</a:t>
            </a:r>
            <a:endParaRPr lang="en-US" altLang="en-US"/>
          </a:p>
          <a:p>
            <a:r>
              <a:rPr lang="en-US"/>
              <a:t>Viết code C:</a:t>
            </a:r>
          </a:p>
          <a:p>
            <a:pPr marL="0" lvl="0" indent="0">
              <a:buNone/>
            </a:pPr>
            <a:r>
              <a:rPr lang="en-US" altLang="en-US" sz="2000" i="1">
                <a:solidFill>
                  <a:srgbClr val="880000"/>
                </a:solidFill>
                <a:latin typeface="Courier New" panose="02070309020205020404" pitchFamily="49" charset="0"/>
                <a:cs typeface="Courier New" panose="02070309020205020404" pitchFamily="49" charset="0"/>
              </a:rPr>
              <a:t>#include</a:t>
            </a:r>
            <a:r>
              <a:rPr lang="en-US" altLang="en-US" sz="2000">
                <a:solidFill>
                  <a:srgbClr val="000000"/>
                </a:solidFill>
                <a:latin typeface="Courier New" panose="02070309020205020404" pitchFamily="49" charset="0"/>
                <a:cs typeface="Courier New" panose="02070309020205020404" pitchFamily="49" charset="0"/>
              </a:rPr>
              <a:t> </a:t>
            </a:r>
            <a:r>
              <a:rPr lang="en-US" altLang="en-US" sz="2000">
                <a:solidFill>
                  <a:srgbClr val="666600"/>
                </a:solidFill>
                <a:latin typeface="Courier New" panose="02070309020205020404" pitchFamily="49" charset="0"/>
                <a:cs typeface="Courier New" panose="02070309020205020404" pitchFamily="49" charset="0"/>
              </a:rPr>
              <a:t>&amp;</a:t>
            </a:r>
            <a:r>
              <a:rPr lang="en-US" altLang="en-US" sz="2000">
                <a:solidFill>
                  <a:srgbClr val="000000"/>
                </a:solidFill>
                <a:latin typeface="Courier New" panose="02070309020205020404" pitchFamily="49" charset="0"/>
                <a:cs typeface="Courier New" panose="02070309020205020404" pitchFamily="49" charset="0"/>
              </a:rPr>
              <a:t>ltStubPreamble</a:t>
            </a:r>
            <a:r>
              <a:rPr lang="en-US" altLang="en-US" sz="2000">
                <a:solidFill>
                  <a:srgbClr val="666600"/>
                </a:solidFill>
                <a:latin typeface="Courier New" panose="02070309020205020404" pitchFamily="49" charset="0"/>
                <a:cs typeface="Courier New" panose="02070309020205020404" pitchFamily="49" charset="0"/>
              </a:rPr>
              <a:t>.</a:t>
            </a:r>
            <a:r>
              <a:rPr lang="en-US" altLang="en-US" sz="2000">
                <a:solidFill>
                  <a:srgbClr val="000000"/>
                </a:solidFill>
                <a:latin typeface="Courier New" panose="02070309020205020404" pitchFamily="49" charset="0"/>
                <a:cs typeface="Courier New" panose="02070309020205020404" pitchFamily="49" charset="0"/>
              </a:rPr>
              <a:t>h</a:t>
            </a:r>
            <a:r>
              <a:rPr lang="en-US" altLang="en-US" sz="2000">
                <a:solidFill>
                  <a:srgbClr val="666600"/>
                </a:solidFill>
                <a:latin typeface="Courier New" panose="02070309020205020404" pitchFamily="49" charset="0"/>
                <a:cs typeface="Courier New" panose="02070309020205020404" pitchFamily="49" charset="0"/>
              </a:rPr>
              <a:t>&gt;</a:t>
            </a:r>
            <a:endParaRPr lang="en-US" altLang="en-US" sz="2000">
              <a:solidFill>
                <a:srgbClr val="000000"/>
              </a:solidFill>
              <a:latin typeface="Courier New" panose="02070309020205020404" pitchFamily="49" charset="0"/>
              <a:cs typeface="Courier New" panose="02070309020205020404" pitchFamily="49" charset="0"/>
            </a:endParaRPr>
          </a:p>
          <a:p>
            <a:pPr marL="0" lvl="0" indent="0">
              <a:buNone/>
            </a:pPr>
            <a:r>
              <a:rPr lang="en-US" altLang="en-US" sz="2000" i="1">
                <a:solidFill>
                  <a:srgbClr val="880000"/>
                </a:solidFill>
                <a:latin typeface="Courier New" panose="02070309020205020404" pitchFamily="49" charset="0"/>
                <a:cs typeface="Courier New" panose="02070309020205020404" pitchFamily="49" charset="0"/>
              </a:rPr>
              <a:t>#include</a:t>
            </a:r>
            <a:r>
              <a:rPr lang="en-US" altLang="en-US" sz="2000">
                <a:solidFill>
                  <a:srgbClr val="000000"/>
                </a:solidFill>
                <a:latin typeface="Courier New" panose="02070309020205020404" pitchFamily="49" charset="0"/>
                <a:cs typeface="Courier New" panose="02070309020205020404" pitchFamily="49" charset="0"/>
              </a:rPr>
              <a:t> </a:t>
            </a:r>
            <a:r>
              <a:rPr lang="en-US" altLang="en-US" sz="2000">
                <a:solidFill>
                  <a:srgbClr val="008800"/>
                </a:solidFill>
                <a:latin typeface="Courier New" panose="02070309020205020404" pitchFamily="49" charset="0"/>
                <a:cs typeface="Courier New" panose="02070309020205020404" pitchFamily="49" charset="0"/>
              </a:rPr>
              <a:t>"Happy.h"</a:t>
            </a:r>
            <a:endParaRPr lang="en-US" altLang="en-US" sz="2000">
              <a:solidFill>
                <a:srgbClr val="000000"/>
              </a:solidFill>
              <a:latin typeface="Courier New" panose="02070309020205020404" pitchFamily="49" charset="0"/>
              <a:cs typeface="Courier New" panose="02070309020205020404" pitchFamily="49" charset="0"/>
            </a:endParaRPr>
          </a:p>
          <a:p>
            <a:pPr marL="0" lvl="0" indent="0">
              <a:buNone/>
            </a:pPr>
            <a:r>
              <a:rPr lang="en-US" altLang="en-US" sz="2000" i="1">
                <a:solidFill>
                  <a:srgbClr val="880000"/>
                </a:solidFill>
                <a:latin typeface="Courier New" panose="02070309020205020404" pitchFamily="49" charset="0"/>
                <a:cs typeface="Courier New" panose="02070309020205020404" pitchFamily="49" charset="0"/>
              </a:rPr>
              <a:t>#include</a:t>
            </a:r>
            <a:r>
              <a:rPr lang="en-US" altLang="en-US" sz="2000">
                <a:solidFill>
                  <a:srgbClr val="000000"/>
                </a:solidFill>
                <a:latin typeface="Courier New" panose="02070309020205020404" pitchFamily="49" charset="0"/>
                <a:cs typeface="Courier New" panose="02070309020205020404" pitchFamily="49" charset="0"/>
              </a:rPr>
              <a:t> </a:t>
            </a:r>
            <a:r>
              <a:rPr lang="en-US" altLang="en-US" sz="2000">
                <a:solidFill>
                  <a:srgbClr val="666600"/>
                </a:solidFill>
                <a:latin typeface="Courier New" panose="02070309020205020404" pitchFamily="49" charset="0"/>
                <a:cs typeface="Courier New" panose="02070309020205020404" pitchFamily="49" charset="0"/>
              </a:rPr>
              <a:t>&amp;</a:t>
            </a:r>
            <a:r>
              <a:rPr lang="en-US" altLang="en-US" sz="2000">
                <a:solidFill>
                  <a:srgbClr val="000000"/>
                </a:solidFill>
                <a:latin typeface="Courier New" panose="02070309020205020404" pitchFamily="49" charset="0"/>
                <a:cs typeface="Courier New" panose="02070309020205020404" pitchFamily="49" charset="0"/>
              </a:rPr>
              <a:t>ltstdio</a:t>
            </a:r>
            <a:r>
              <a:rPr lang="en-US" altLang="en-US" sz="2000">
                <a:solidFill>
                  <a:srgbClr val="666600"/>
                </a:solidFill>
                <a:latin typeface="Courier New" panose="02070309020205020404" pitchFamily="49" charset="0"/>
                <a:cs typeface="Courier New" panose="02070309020205020404" pitchFamily="49" charset="0"/>
              </a:rPr>
              <a:t>.</a:t>
            </a:r>
            <a:r>
              <a:rPr lang="en-US" altLang="en-US" sz="2000">
                <a:solidFill>
                  <a:srgbClr val="000000"/>
                </a:solidFill>
                <a:latin typeface="Courier New" panose="02070309020205020404" pitchFamily="49" charset="0"/>
                <a:cs typeface="Courier New" panose="02070309020205020404" pitchFamily="49" charset="0"/>
              </a:rPr>
              <a:t>h</a:t>
            </a:r>
            <a:r>
              <a:rPr lang="en-US" altLang="en-US" sz="2000">
                <a:solidFill>
                  <a:srgbClr val="666600"/>
                </a:solidFill>
                <a:latin typeface="Courier New" panose="02070309020205020404" pitchFamily="49" charset="0"/>
                <a:cs typeface="Courier New" panose="02070309020205020404" pitchFamily="49" charset="0"/>
              </a:rPr>
              <a:t>&gt;</a:t>
            </a:r>
            <a:endParaRPr lang="en-US" altLang="en-US" sz="2000">
              <a:solidFill>
                <a:srgbClr val="000000"/>
              </a:solidFill>
              <a:latin typeface="Courier New" panose="02070309020205020404" pitchFamily="49" charset="0"/>
              <a:cs typeface="Courier New" panose="02070309020205020404" pitchFamily="49" charset="0"/>
            </a:endParaRPr>
          </a:p>
          <a:p>
            <a:pPr marL="0" lvl="0" indent="0">
              <a:buNone/>
            </a:pPr>
            <a:r>
              <a:rPr lang="en-US" altLang="en-US" sz="2000" b="1">
                <a:solidFill>
                  <a:srgbClr val="000088"/>
                </a:solidFill>
                <a:latin typeface="Courier New" panose="02070309020205020404" pitchFamily="49" charset="0"/>
                <a:cs typeface="Courier New" panose="02070309020205020404" pitchFamily="49" charset="0"/>
              </a:rPr>
              <a:t>void</a:t>
            </a:r>
            <a:r>
              <a:rPr lang="en-US" altLang="en-US" sz="2000">
                <a:solidFill>
                  <a:srgbClr val="000000"/>
                </a:solidFill>
                <a:latin typeface="Courier New" panose="02070309020205020404" pitchFamily="49" charset="0"/>
                <a:cs typeface="Courier New" panose="02070309020205020404" pitchFamily="49" charset="0"/>
              </a:rPr>
              <a:t> </a:t>
            </a:r>
            <a:r>
              <a:rPr lang="en-US" altLang="en-US" sz="2000" b="1">
                <a:solidFill>
                  <a:srgbClr val="660066"/>
                </a:solidFill>
                <a:latin typeface="Courier New" panose="02070309020205020404" pitchFamily="49" charset="0"/>
                <a:cs typeface="Courier New" panose="02070309020205020404" pitchFamily="49" charset="0"/>
              </a:rPr>
              <a:t>Happy_printText</a:t>
            </a:r>
            <a:r>
              <a:rPr lang="en-US" altLang="en-US" sz="2000">
                <a:solidFill>
                  <a:srgbClr val="000000"/>
                </a:solidFill>
                <a:latin typeface="Courier New" panose="02070309020205020404" pitchFamily="49" charset="0"/>
                <a:cs typeface="Courier New" panose="02070309020205020404" pitchFamily="49" charset="0"/>
              </a:rPr>
              <a:t> </a:t>
            </a:r>
            <a:r>
              <a:rPr lang="en-US" altLang="en-US" sz="2000">
                <a:solidFill>
                  <a:srgbClr val="666600"/>
                </a:solidFill>
                <a:latin typeface="Courier New" panose="02070309020205020404" pitchFamily="49" charset="0"/>
                <a:cs typeface="Courier New" panose="02070309020205020404" pitchFamily="49" charset="0"/>
              </a:rPr>
              <a:t>(</a:t>
            </a:r>
            <a:r>
              <a:rPr lang="en-US" altLang="en-US" sz="2000" b="1">
                <a:solidFill>
                  <a:srgbClr val="000088"/>
                </a:solidFill>
                <a:latin typeface="Courier New" panose="02070309020205020404" pitchFamily="49" charset="0"/>
                <a:cs typeface="Courier New" panose="02070309020205020404" pitchFamily="49" charset="0"/>
              </a:rPr>
              <a:t>struct</a:t>
            </a:r>
            <a:r>
              <a:rPr lang="en-US" altLang="en-US" sz="2000">
                <a:solidFill>
                  <a:srgbClr val="000000"/>
                </a:solidFill>
                <a:latin typeface="Courier New" panose="02070309020205020404" pitchFamily="49" charset="0"/>
                <a:cs typeface="Courier New" panose="02070309020205020404" pitchFamily="49" charset="0"/>
              </a:rPr>
              <a:t> </a:t>
            </a:r>
            <a:r>
              <a:rPr lang="en-US" altLang="en-US" sz="2000" b="1">
                <a:solidFill>
                  <a:srgbClr val="660066"/>
                </a:solidFill>
                <a:latin typeface="Courier New" panose="02070309020205020404" pitchFamily="49" charset="0"/>
                <a:cs typeface="Courier New" panose="02070309020205020404" pitchFamily="49" charset="0"/>
              </a:rPr>
              <a:t>HHappy</a:t>
            </a:r>
            <a:r>
              <a:rPr lang="en-US" altLang="en-US" sz="2000">
                <a:solidFill>
                  <a:srgbClr val="000000"/>
                </a:solidFill>
                <a:latin typeface="Courier New" panose="02070309020205020404" pitchFamily="49" charset="0"/>
                <a:cs typeface="Courier New" panose="02070309020205020404" pitchFamily="49" charset="0"/>
              </a:rPr>
              <a:t> </a:t>
            </a:r>
            <a:r>
              <a:rPr lang="en-US" altLang="en-US" sz="2000">
                <a:solidFill>
                  <a:srgbClr val="666600"/>
                </a:solidFill>
                <a:latin typeface="Courier New" panose="02070309020205020404" pitchFamily="49" charset="0"/>
                <a:cs typeface="Courier New" panose="02070309020205020404" pitchFamily="49" charset="0"/>
              </a:rPr>
              <a:t>*</a:t>
            </a:r>
            <a:r>
              <a:rPr lang="en-US" altLang="en-US" sz="2000" b="1">
                <a:solidFill>
                  <a:srgbClr val="000088"/>
                </a:solidFill>
                <a:latin typeface="Courier New" panose="02070309020205020404" pitchFamily="49" charset="0"/>
                <a:cs typeface="Courier New" panose="02070309020205020404" pitchFamily="49" charset="0"/>
              </a:rPr>
              <a:t>this</a:t>
            </a:r>
            <a:r>
              <a:rPr lang="en-US" altLang="en-US" sz="2000">
                <a:solidFill>
                  <a:srgbClr val="666600"/>
                </a:solidFill>
                <a:latin typeface="Courier New" panose="02070309020205020404" pitchFamily="49" charset="0"/>
                <a:cs typeface="Courier New" panose="02070309020205020404" pitchFamily="49" charset="0"/>
              </a:rPr>
              <a:t>)</a:t>
            </a:r>
            <a:r>
              <a:rPr lang="en-US" altLang="en-US" sz="2000">
                <a:solidFill>
                  <a:srgbClr val="000000"/>
                </a:solidFill>
                <a:latin typeface="Courier New" panose="02070309020205020404" pitchFamily="49" charset="0"/>
                <a:cs typeface="Courier New" panose="02070309020205020404" pitchFamily="49" charset="0"/>
              </a:rPr>
              <a:t> </a:t>
            </a:r>
            <a:r>
              <a:rPr lang="en-US" altLang="en-US" sz="2000">
                <a:solidFill>
                  <a:srgbClr val="666600"/>
                </a:solidFill>
                <a:latin typeface="Courier New" panose="02070309020205020404" pitchFamily="49" charset="0"/>
                <a:cs typeface="Courier New" panose="02070309020205020404" pitchFamily="49" charset="0"/>
              </a:rPr>
              <a:t>{</a:t>
            </a:r>
            <a:r>
              <a:rPr lang="en-US" altLang="en-US" sz="2000">
                <a:solidFill>
                  <a:srgbClr val="000000"/>
                </a:solidFill>
                <a:latin typeface="Courier New" panose="02070309020205020404" pitchFamily="49" charset="0"/>
                <a:cs typeface="Courier New" panose="02070309020205020404" pitchFamily="49" charset="0"/>
              </a:rPr>
              <a:t> </a:t>
            </a:r>
          </a:p>
          <a:p>
            <a:pPr marL="0" lvl="0" indent="0">
              <a:buNone/>
            </a:pPr>
            <a:r>
              <a:rPr lang="en-US" altLang="en-US" sz="2000">
                <a:solidFill>
                  <a:srgbClr val="000000"/>
                </a:solidFill>
                <a:latin typeface="Courier New" panose="02070309020205020404" pitchFamily="49" charset="0"/>
                <a:cs typeface="Courier New" panose="02070309020205020404" pitchFamily="49" charset="0"/>
              </a:rPr>
              <a:t>	puts </a:t>
            </a:r>
            <a:r>
              <a:rPr lang="en-US" altLang="en-US" sz="2000">
                <a:solidFill>
                  <a:srgbClr val="666600"/>
                </a:solidFill>
                <a:latin typeface="Courier New" panose="02070309020205020404" pitchFamily="49" charset="0"/>
                <a:cs typeface="Courier New" panose="02070309020205020404" pitchFamily="49" charset="0"/>
              </a:rPr>
              <a:t>(</a:t>
            </a:r>
            <a:r>
              <a:rPr lang="en-US" altLang="en-US" sz="2000">
                <a:solidFill>
                  <a:srgbClr val="008800"/>
                </a:solidFill>
                <a:latin typeface="Courier New" panose="02070309020205020404" pitchFamily="49" charset="0"/>
                <a:cs typeface="Courier New" panose="02070309020205020404" pitchFamily="49" charset="0"/>
              </a:rPr>
              <a:t>"Happy New Year!!!"</a:t>
            </a:r>
            <a:r>
              <a:rPr lang="en-US" altLang="en-US" sz="2000">
                <a:solidFill>
                  <a:srgbClr val="666600"/>
                </a:solidFill>
                <a:latin typeface="Courier New" panose="02070309020205020404" pitchFamily="49" charset="0"/>
                <a:cs typeface="Courier New" panose="02070309020205020404" pitchFamily="49" charset="0"/>
              </a:rPr>
              <a:t>);</a:t>
            </a:r>
            <a:r>
              <a:rPr lang="en-US" altLang="en-US" sz="2000">
                <a:solidFill>
                  <a:srgbClr val="000000"/>
                </a:solidFill>
                <a:latin typeface="Courier New" panose="02070309020205020404" pitchFamily="49" charset="0"/>
                <a:cs typeface="Courier New" panose="02070309020205020404" pitchFamily="49" charset="0"/>
              </a:rPr>
              <a:t> </a:t>
            </a:r>
          </a:p>
          <a:p>
            <a:pPr marL="0" lvl="0" indent="0">
              <a:buNone/>
            </a:pPr>
            <a:r>
              <a:rPr lang="en-US" altLang="en-US" sz="2000">
                <a:solidFill>
                  <a:srgbClr val="666600"/>
                </a:solidFill>
                <a:latin typeface="Courier New" panose="02070309020205020404" pitchFamily="49" charset="0"/>
                <a:cs typeface="Courier New" panose="02070309020205020404" pitchFamily="49" charset="0"/>
              </a:rPr>
              <a:t>}</a:t>
            </a:r>
            <a:r>
              <a:rPr lang="en-US" altLang="en-US" sz="2000">
                <a:solidFill>
                  <a:srgbClr val="000000"/>
                </a:solidFill>
                <a:latin typeface="Courier New" panose="02070309020205020404" pitchFamily="49" charset="0"/>
                <a:cs typeface="Courier New" panose="02070309020205020404" pitchFamily="49" charset="0"/>
              </a:rPr>
              <a:t> </a:t>
            </a:r>
            <a:endParaRPr lang="en-US" altLang="en-US" sz="2000">
              <a:latin typeface="Arial" panose="020B0604020202020204" pitchFamily="34" charset="0"/>
            </a:endParaRPr>
          </a:p>
          <a:p>
            <a:pPr marL="0" indent="0">
              <a:buNone/>
            </a:pPr>
            <a:endParaRPr lang="en-US"/>
          </a:p>
        </p:txBody>
      </p:sp>
    </p:spTree>
    <p:extLst>
      <p:ext uri="{BB962C8B-B14F-4D97-AF65-F5344CB8AC3E}">
        <p14:creationId xmlns:p14="http://schemas.microsoft.com/office/powerpoint/2010/main" val="26839742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Nội dung</a:t>
            </a:r>
          </a:p>
        </p:txBody>
      </p:sp>
      <p:sp>
        <p:nvSpPr>
          <p:cNvPr id="6" name="Content Placeholder 5"/>
          <p:cNvSpPr>
            <a:spLocks noGrp="1"/>
          </p:cNvSpPr>
          <p:nvPr>
            <p:ph idx="1"/>
          </p:nvPr>
        </p:nvSpPr>
        <p:spPr>
          <a:xfrm>
            <a:off x="838200" y="1371600"/>
            <a:ext cx="5105400" cy="4708381"/>
          </a:xfrm>
        </p:spPr>
        <p:txBody>
          <a:bodyPr>
            <a:normAutofit/>
          </a:bodyPr>
          <a:lstStyle/>
          <a:p>
            <a:pPr marL="457200" indent="-457200">
              <a:buAutoNum type="arabicPeriod"/>
            </a:pPr>
            <a:r>
              <a:rPr lang="en-US" b="1">
                <a:solidFill>
                  <a:srgbClr val="002060"/>
                </a:solidFill>
              </a:rPr>
              <a:t>JVM là gì ?</a:t>
            </a:r>
          </a:p>
          <a:p>
            <a:pPr marL="457200" indent="-457200">
              <a:buAutoNum type="arabicPeriod"/>
            </a:pPr>
            <a:r>
              <a:rPr lang="en-US" b="1">
                <a:solidFill>
                  <a:srgbClr val="002060"/>
                </a:solidFill>
              </a:rPr>
              <a:t>Kiến trúc của JVM</a:t>
            </a:r>
          </a:p>
          <a:p>
            <a:pPr marL="457200" indent="-457200">
              <a:buAutoNum type="arabicPeriod"/>
            </a:pPr>
            <a:r>
              <a:rPr lang="en-US" b="1">
                <a:solidFill>
                  <a:srgbClr val="002060"/>
                </a:solidFill>
              </a:rPr>
              <a:t>Classloader</a:t>
            </a:r>
          </a:p>
          <a:p>
            <a:pPr marL="457200" indent="-457200">
              <a:buAutoNum type="arabicPeriod"/>
            </a:pPr>
            <a:r>
              <a:rPr lang="en-US" b="1">
                <a:solidFill>
                  <a:srgbClr val="002060"/>
                </a:solidFill>
              </a:rPr>
              <a:t>Class (method) Area</a:t>
            </a:r>
          </a:p>
          <a:p>
            <a:pPr marL="457200" indent="-457200">
              <a:buAutoNum type="arabicPeriod"/>
            </a:pPr>
            <a:r>
              <a:rPr lang="en-US" b="1">
                <a:solidFill>
                  <a:srgbClr val="002060"/>
                </a:solidFill>
              </a:rPr>
              <a:t>Heap</a:t>
            </a:r>
          </a:p>
          <a:p>
            <a:pPr marL="457200" indent="-457200">
              <a:buAutoNum type="arabicPeriod"/>
            </a:pPr>
            <a:r>
              <a:rPr lang="en-US" b="1">
                <a:solidFill>
                  <a:srgbClr val="002060"/>
                </a:solidFill>
              </a:rPr>
              <a:t>Stack</a:t>
            </a:r>
          </a:p>
          <a:p>
            <a:pPr marL="457200" indent="-457200">
              <a:buAutoNum type="arabicPeriod"/>
            </a:pPr>
            <a:r>
              <a:rPr lang="en-US" b="1">
                <a:solidFill>
                  <a:srgbClr val="002060"/>
                </a:solidFill>
              </a:rPr>
              <a:t>Program Counter Register</a:t>
            </a:r>
          </a:p>
          <a:p>
            <a:pPr marL="457200" indent="-457200">
              <a:buAutoNum type="arabicPeriod"/>
            </a:pPr>
            <a:r>
              <a:rPr lang="en-US" b="1">
                <a:solidFill>
                  <a:srgbClr val="002060"/>
                </a:solidFill>
              </a:rPr>
              <a:t>Native Method Stack</a:t>
            </a:r>
          </a:p>
          <a:p>
            <a:pPr marL="457200" indent="-457200">
              <a:buAutoNum type="arabicPeriod"/>
            </a:pPr>
            <a:r>
              <a:rPr lang="en-US" b="1">
                <a:solidFill>
                  <a:srgbClr val="002060"/>
                </a:solidFill>
              </a:rPr>
              <a:t>Execution Engine</a:t>
            </a:r>
          </a:p>
        </p:txBody>
      </p:sp>
      <p:sp>
        <p:nvSpPr>
          <p:cNvPr id="7" name="AutoShape 13" descr="https://miixad.com/wp-content/uploads/2014/06/content1.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39" name="Picture 15" descr="Kết quả hình ảnh cho content"/>
          <p:cNvPicPr>
            <a:picLocks noChangeAspect="1" noChangeArrowheads="1"/>
          </p:cNvPicPr>
          <p:nvPr/>
        </p:nvPicPr>
        <p:blipFill rotWithShape="1">
          <a:blip r:embed="rId2">
            <a:extLst>
              <a:ext uri="{28A0092B-C50C-407E-A947-70E740481C1C}">
                <a14:useLocalDpi xmlns:a14="http://schemas.microsoft.com/office/drawing/2010/main" val="0"/>
              </a:ext>
            </a:extLst>
          </a:blip>
          <a:srcRect l="46739" r="7113"/>
          <a:stretch/>
        </p:blipFill>
        <p:spPr bwMode="auto">
          <a:xfrm>
            <a:off x="5715000" y="1219200"/>
            <a:ext cx="2690135" cy="46634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374846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Mở rộng: Native Method</a:t>
            </a:r>
          </a:p>
        </p:txBody>
      </p:sp>
      <p:sp>
        <p:nvSpPr>
          <p:cNvPr id="5" name="Content Placeholder 4"/>
          <p:cNvSpPr>
            <a:spLocks noGrp="1"/>
          </p:cNvSpPr>
          <p:nvPr>
            <p:ph idx="1"/>
          </p:nvPr>
        </p:nvSpPr>
        <p:spPr/>
        <p:txBody>
          <a:bodyPr>
            <a:normAutofit/>
          </a:bodyPr>
          <a:lstStyle/>
          <a:p>
            <a:r>
              <a:rPr lang="en-US"/>
              <a:t>Tạo thư viện chia sẻ code C: </a:t>
            </a:r>
          </a:p>
          <a:p>
            <a:pPr>
              <a:buFont typeface="Wingdings" panose="05000000000000000000" pitchFamily="2" charset="2"/>
              <a:buChar char="Ø"/>
            </a:pPr>
            <a:r>
              <a:rPr lang="en-US" altLang="en-US" sz="2000">
                <a:solidFill>
                  <a:srgbClr val="000000"/>
                </a:solidFill>
                <a:latin typeface="Courier New" panose="02070309020205020404" pitchFamily="49" charset="0"/>
                <a:cs typeface="Courier New" panose="02070309020205020404" pitchFamily="49" charset="0"/>
              </a:rPr>
              <a:t>gcc </a:t>
            </a:r>
            <a:r>
              <a:rPr lang="en-US" altLang="en-US" sz="2000">
                <a:solidFill>
                  <a:srgbClr val="666600"/>
                </a:solidFill>
                <a:latin typeface="Courier New" panose="02070309020205020404" pitchFamily="49" charset="0"/>
                <a:cs typeface="Courier New" panose="02070309020205020404" pitchFamily="49" charset="0"/>
              </a:rPr>
              <a:t>-</a:t>
            </a:r>
            <a:r>
              <a:rPr lang="en-US" altLang="en-US" sz="2000">
                <a:solidFill>
                  <a:srgbClr val="000000"/>
                </a:solidFill>
                <a:latin typeface="Courier New" panose="02070309020205020404" pitchFamily="49" charset="0"/>
                <a:cs typeface="Courier New" panose="02070309020205020404" pitchFamily="49" charset="0"/>
              </a:rPr>
              <a:t>I</a:t>
            </a:r>
            <a:r>
              <a:rPr lang="en-US" altLang="en-US" sz="2000">
                <a:solidFill>
                  <a:srgbClr val="666600"/>
                </a:solidFill>
                <a:latin typeface="Courier New" panose="02070309020205020404" pitchFamily="49" charset="0"/>
                <a:cs typeface="Courier New" panose="02070309020205020404" pitchFamily="49" charset="0"/>
              </a:rPr>
              <a:t>/</a:t>
            </a:r>
            <a:r>
              <a:rPr lang="en-US" altLang="en-US" sz="2000">
                <a:solidFill>
                  <a:srgbClr val="000000"/>
                </a:solidFill>
                <a:latin typeface="Courier New" panose="02070309020205020404" pitchFamily="49" charset="0"/>
                <a:cs typeface="Courier New" panose="02070309020205020404" pitchFamily="49" charset="0"/>
              </a:rPr>
              <a:t>usr</a:t>
            </a:r>
            <a:r>
              <a:rPr lang="en-US" altLang="en-US" sz="2000">
                <a:solidFill>
                  <a:srgbClr val="666600"/>
                </a:solidFill>
                <a:latin typeface="Courier New" panose="02070309020205020404" pitchFamily="49" charset="0"/>
                <a:cs typeface="Courier New" panose="02070309020205020404" pitchFamily="49" charset="0"/>
              </a:rPr>
              <a:t>/</a:t>
            </a:r>
            <a:r>
              <a:rPr lang="en-US" altLang="en-US" sz="2000" b="1">
                <a:solidFill>
                  <a:srgbClr val="000088"/>
                </a:solidFill>
                <a:latin typeface="Courier New" panose="02070309020205020404" pitchFamily="49" charset="0"/>
                <a:cs typeface="Courier New" panose="02070309020205020404" pitchFamily="49" charset="0"/>
              </a:rPr>
              <a:t>local</a:t>
            </a:r>
            <a:r>
              <a:rPr lang="en-US" altLang="en-US" sz="2000">
                <a:solidFill>
                  <a:srgbClr val="666600"/>
                </a:solidFill>
                <a:latin typeface="Courier New" panose="02070309020205020404" pitchFamily="49" charset="0"/>
                <a:cs typeface="Courier New" panose="02070309020205020404" pitchFamily="49" charset="0"/>
              </a:rPr>
              <a:t>/</a:t>
            </a:r>
            <a:r>
              <a:rPr lang="en-US" altLang="en-US" sz="2000">
                <a:solidFill>
                  <a:srgbClr val="000000"/>
                </a:solidFill>
                <a:latin typeface="Courier New" panose="02070309020205020404" pitchFamily="49" charset="0"/>
                <a:cs typeface="Courier New" panose="02070309020205020404" pitchFamily="49" charset="0"/>
              </a:rPr>
              <a:t>java</a:t>
            </a:r>
            <a:r>
              <a:rPr lang="en-US" altLang="en-US" sz="2000">
                <a:solidFill>
                  <a:srgbClr val="666600"/>
                </a:solidFill>
                <a:latin typeface="Courier New" panose="02070309020205020404" pitchFamily="49" charset="0"/>
                <a:cs typeface="Courier New" panose="02070309020205020404" pitchFamily="49" charset="0"/>
              </a:rPr>
              <a:t>/</a:t>
            </a:r>
            <a:r>
              <a:rPr lang="en-US" altLang="en-US" sz="2000">
                <a:solidFill>
                  <a:srgbClr val="000000"/>
                </a:solidFill>
                <a:latin typeface="Courier New" panose="02070309020205020404" pitchFamily="49" charset="0"/>
                <a:cs typeface="Courier New" panose="02070309020205020404" pitchFamily="49" charset="0"/>
              </a:rPr>
              <a:t>include </a:t>
            </a:r>
            <a:r>
              <a:rPr lang="en-US" altLang="en-US" sz="2000">
                <a:solidFill>
                  <a:srgbClr val="666600"/>
                </a:solidFill>
                <a:latin typeface="Courier New" panose="02070309020205020404" pitchFamily="49" charset="0"/>
                <a:cs typeface="Courier New" panose="02070309020205020404" pitchFamily="49" charset="0"/>
              </a:rPr>
              <a:t>-</a:t>
            </a:r>
            <a:r>
              <a:rPr lang="en-US" altLang="en-US" sz="2000">
                <a:solidFill>
                  <a:srgbClr val="000000"/>
                </a:solidFill>
                <a:latin typeface="Courier New" panose="02070309020205020404" pitchFamily="49" charset="0"/>
                <a:cs typeface="Courier New" panose="02070309020205020404" pitchFamily="49" charset="0"/>
              </a:rPr>
              <a:t>I</a:t>
            </a:r>
            <a:r>
              <a:rPr lang="en-US" altLang="en-US" sz="2000">
                <a:solidFill>
                  <a:srgbClr val="666600"/>
                </a:solidFill>
                <a:latin typeface="Courier New" panose="02070309020205020404" pitchFamily="49" charset="0"/>
                <a:cs typeface="Courier New" panose="02070309020205020404" pitchFamily="49" charset="0"/>
              </a:rPr>
              <a:t>/</a:t>
            </a:r>
            <a:r>
              <a:rPr lang="en-US" altLang="en-US" sz="2000">
                <a:solidFill>
                  <a:srgbClr val="000000"/>
                </a:solidFill>
                <a:latin typeface="Courier New" panose="02070309020205020404" pitchFamily="49" charset="0"/>
                <a:cs typeface="Courier New" panose="02070309020205020404" pitchFamily="49" charset="0"/>
              </a:rPr>
              <a:t>usr</a:t>
            </a:r>
            <a:r>
              <a:rPr lang="en-US" altLang="en-US" sz="2000">
                <a:solidFill>
                  <a:srgbClr val="666600"/>
                </a:solidFill>
                <a:latin typeface="Courier New" panose="02070309020205020404" pitchFamily="49" charset="0"/>
                <a:cs typeface="Courier New" panose="02070309020205020404" pitchFamily="49" charset="0"/>
              </a:rPr>
              <a:t>/</a:t>
            </a:r>
            <a:r>
              <a:rPr lang="en-US" altLang="en-US" sz="2000" b="1">
                <a:solidFill>
                  <a:srgbClr val="000088"/>
                </a:solidFill>
                <a:latin typeface="Courier New" panose="02070309020205020404" pitchFamily="49" charset="0"/>
                <a:cs typeface="Courier New" panose="02070309020205020404" pitchFamily="49" charset="0"/>
              </a:rPr>
              <a:t>local</a:t>
            </a:r>
            <a:r>
              <a:rPr lang="en-US" altLang="en-US" sz="2000">
                <a:solidFill>
                  <a:srgbClr val="666600"/>
                </a:solidFill>
                <a:latin typeface="Courier New" panose="02070309020205020404" pitchFamily="49" charset="0"/>
                <a:cs typeface="Courier New" panose="02070309020205020404" pitchFamily="49" charset="0"/>
              </a:rPr>
              <a:t>/</a:t>
            </a:r>
            <a:r>
              <a:rPr lang="en-US" altLang="en-US" sz="2000">
                <a:solidFill>
                  <a:srgbClr val="000000"/>
                </a:solidFill>
                <a:latin typeface="Courier New" panose="02070309020205020404" pitchFamily="49" charset="0"/>
                <a:cs typeface="Courier New" panose="02070309020205020404" pitchFamily="49" charset="0"/>
              </a:rPr>
              <a:t>java</a:t>
            </a:r>
            <a:r>
              <a:rPr lang="en-US" altLang="en-US" sz="2000">
                <a:solidFill>
                  <a:srgbClr val="666600"/>
                </a:solidFill>
                <a:latin typeface="Courier New" panose="02070309020205020404" pitchFamily="49" charset="0"/>
                <a:cs typeface="Courier New" panose="02070309020205020404" pitchFamily="49" charset="0"/>
              </a:rPr>
              <a:t>/</a:t>
            </a:r>
            <a:r>
              <a:rPr lang="en-US" altLang="en-US" sz="2000">
                <a:solidFill>
                  <a:srgbClr val="000000"/>
                </a:solidFill>
                <a:latin typeface="Courier New" panose="02070309020205020404" pitchFamily="49" charset="0"/>
                <a:cs typeface="Courier New" panose="02070309020205020404" pitchFamily="49" charset="0"/>
              </a:rPr>
              <a:t>include</a:t>
            </a:r>
            <a:r>
              <a:rPr lang="en-US" altLang="en-US" sz="2000">
                <a:solidFill>
                  <a:srgbClr val="666600"/>
                </a:solidFill>
                <a:latin typeface="Courier New" panose="02070309020205020404" pitchFamily="49" charset="0"/>
                <a:cs typeface="Courier New" panose="02070309020205020404" pitchFamily="49" charset="0"/>
              </a:rPr>
              <a:t>/</a:t>
            </a:r>
            <a:r>
              <a:rPr lang="en-US" altLang="en-US" sz="2000">
                <a:solidFill>
                  <a:srgbClr val="000000"/>
                </a:solidFill>
                <a:latin typeface="Courier New" panose="02070309020205020404" pitchFamily="49" charset="0"/>
                <a:cs typeface="Courier New" panose="02070309020205020404" pitchFamily="49" charset="0"/>
              </a:rPr>
              <a:t>genunix </a:t>
            </a:r>
            <a:r>
              <a:rPr lang="en-US" altLang="en-US" sz="2000">
                <a:solidFill>
                  <a:srgbClr val="666600"/>
                </a:solidFill>
                <a:latin typeface="Courier New" panose="02070309020205020404" pitchFamily="49" charset="0"/>
                <a:cs typeface="Courier New" panose="02070309020205020404" pitchFamily="49" charset="0"/>
              </a:rPr>
              <a:t>-</a:t>
            </a:r>
            <a:r>
              <a:rPr lang="en-US" altLang="en-US" sz="2000">
                <a:solidFill>
                  <a:srgbClr val="000000"/>
                </a:solidFill>
                <a:latin typeface="Courier New" panose="02070309020205020404" pitchFamily="49" charset="0"/>
                <a:cs typeface="Courier New" panose="02070309020205020404" pitchFamily="49" charset="0"/>
              </a:rPr>
              <a:t>fPIC </a:t>
            </a:r>
            <a:r>
              <a:rPr lang="en-US" altLang="en-US" sz="2000">
                <a:solidFill>
                  <a:srgbClr val="666600"/>
                </a:solidFill>
                <a:latin typeface="Courier New" panose="02070309020205020404" pitchFamily="49" charset="0"/>
                <a:cs typeface="Courier New" panose="02070309020205020404" pitchFamily="49" charset="0"/>
              </a:rPr>
              <a:t>-</a:t>
            </a:r>
            <a:r>
              <a:rPr lang="en-US" altLang="en-US" sz="2000">
                <a:solidFill>
                  <a:srgbClr val="000000"/>
                </a:solidFill>
                <a:latin typeface="Courier New" panose="02070309020205020404" pitchFamily="49" charset="0"/>
                <a:cs typeface="Courier New" panose="02070309020205020404" pitchFamily="49" charset="0"/>
              </a:rPr>
              <a:t>c </a:t>
            </a:r>
            <a:r>
              <a:rPr lang="en-US" altLang="en-US" sz="2000" b="1">
                <a:solidFill>
                  <a:srgbClr val="660066"/>
                </a:solidFill>
                <a:latin typeface="Courier New" panose="02070309020205020404" pitchFamily="49" charset="0"/>
                <a:cs typeface="Courier New" panose="02070309020205020404" pitchFamily="49" charset="0"/>
              </a:rPr>
              <a:t>Happy</a:t>
            </a:r>
            <a:r>
              <a:rPr lang="en-US" altLang="en-US" sz="2000">
                <a:solidFill>
                  <a:srgbClr val="666600"/>
                </a:solidFill>
                <a:latin typeface="Courier New" panose="02070309020205020404" pitchFamily="49" charset="0"/>
                <a:cs typeface="Courier New" panose="02070309020205020404" pitchFamily="49" charset="0"/>
              </a:rPr>
              <a:t>.</a:t>
            </a:r>
            <a:r>
              <a:rPr lang="en-US" altLang="en-US" sz="2000">
                <a:solidFill>
                  <a:srgbClr val="000000"/>
                </a:solidFill>
                <a:latin typeface="Courier New" panose="02070309020205020404" pitchFamily="49" charset="0"/>
                <a:cs typeface="Courier New" panose="02070309020205020404" pitchFamily="49" charset="0"/>
              </a:rPr>
              <a:t>c </a:t>
            </a:r>
            <a:r>
              <a:rPr lang="en-US" altLang="en-US" sz="2000" b="1">
                <a:solidFill>
                  <a:srgbClr val="660066"/>
                </a:solidFill>
                <a:latin typeface="Courier New" panose="02070309020205020404" pitchFamily="49" charset="0"/>
                <a:cs typeface="Courier New" panose="02070309020205020404" pitchFamily="49" charset="0"/>
              </a:rPr>
              <a:t>HappyImp</a:t>
            </a:r>
            <a:r>
              <a:rPr lang="en-US" altLang="en-US" sz="2000">
                <a:solidFill>
                  <a:srgbClr val="666600"/>
                </a:solidFill>
                <a:latin typeface="Courier New" panose="02070309020205020404" pitchFamily="49" charset="0"/>
                <a:cs typeface="Courier New" panose="02070309020205020404" pitchFamily="49" charset="0"/>
              </a:rPr>
              <a:t>.</a:t>
            </a:r>
            <a:r>
              <a:rPr lang="en-US" altLang="en-US" sz="2000">
                <a:solidFill>
                  <a:srgbClr val="000000"/>
                </a:solidFill>
                <a:latin typeface="Courier New" panose="02070309020205020404" pitchFamily="49" charset="0"/>
                <a:cs typeface="Courier New" panose="02070309020205020404" pitchFamily="49" charset="0"/>
              </a:rPr>
              <a:t>c</a:t>
            </a:r>
            <a:r>
              <a:rPr lang="en-US" altLang="en-US" sz="2000"/>
              <a:t> </a:t>
            </a:r>
            <a:endParaRPr lang="en-US" altLang="en-US" sz="2000">
              <a:latin typeface="Arial" panose="020B0604020202020204" pitchFamily="34" charset="0"/>
            </a:endParaRPr>
          </a:p>
          <a:p>
            <a:pPr>
              <a:buFont typeface="Wingdings" panose="05000000000000000000" pitchFamily="2" charset="2"/>
              <a:buChar char="Ø"/>
            </a:pPr>
            <a:r>
              <a:rPr lang="en-US" altLang="en-US" sz="2000">
                <a:solidFill>
                  <a:srgbClr val="000000"/>
                </a:solidFill>
                <a:latin typeface="Courier New" panose="02070309020205020404" pitchFamily="49" charset="0"/>
                <a:cs typeface="Courier New" panose="02070309020205020404" pitchFamily="49" charset="0"/>
              </a:rPr>
              <a:t>gcc </a:t>
            </a:r>
            <a:r>
              <a:rPr lang="en-US" altLang="en-US" sz="2000">
                <a:solidFill>
                  <a:srgbClr val="666600"/>
                </a:solidFill>
                <a:latin typeface="Courier New" panose="02070309020205020404" pitchFamily="49" charset="0"/>
                <a:cs typeface="Courier New" panose="02070309020205020404" pitchFamily="49" charset="0"/>
              </a:rPr>
              <a:t>-</a:t>
            </a:r>
            <a:r>
              <a:rPr lang="en-US" altLang="en-US" sz="2000">
                <a:solidFill>
                  <a:srgbClr val="000000"/>
                </a:solidFill>
                <a:latin typeface="Courier New" panose="02070309020205020404" pitchFamily="49" charset="0"/>
                <a:cs typeface="Courier New" panose="02070309020205020404" pitchFamily="49" charset="0"/>
              </a:rPr>
              <a:t>shared </a:t>
            </a:r>
            <a:r>
              <a:rPr lang="en-US" altLang="en-US" sz="2000">
                <a:solidFill>
                  <a:srgbClr val="666600"/>
                </a:solidFill>
                <a:latin typeface="Courier New" panose="02070309020205020404" pitchFamily="49" charset="0"/>
                <a:cs typeface="Courier New" panose="02070309020205020404" pitchFamily="49" charset="0"/>
              </a:rPr>
              <a:t>-</a:t>
            </a:r>
            <a:r>
              <a:rPr lang="en-US" altLang="en-US" sz="2000" b="1">
                <a:solidFill>
                  <a:srgbClr val="660066"/>
                </a:solidFill>
                <a:latin typeface="Courier New" panose="02070309020205020404" pitchFamily="49" charset="0"/>
                <a:cs typeface="Courier New" panose="02070309020205020404" pitchFamily="49" charset="0"/>
              </a:rPr>
              <a:t>Wl</a:t>
            </a:r>
            <a:r>
              <a:rPr lang="en-US" altLang="en-US" sz="2000">
                <a:solidFill>
                  <a:srgbClr val="666600"/>
                </a:solidFill>
                <a:latin typeface="Courier New" panose="02070309020205020404" pitchFamily="49" charset="0"/>
                <a:cs typeface="Courier New" panose="02070309020205020404" pitchFamily="49" charset="0"/>
              </a:rPr>
              <a:t>,-</a:t>
            </a:r>
            <a:r>
              <a:rPr lang="en-US" altLang="en-US" sz="2000">
                <a:solidFill>
                  <a:srgbClr val="000000"/>
                </a:solidFill>
                <a:latin typeface="Courier New" panose="02070309020205020404" pitchFamily="49" charset="0"/>
                <a:cs typeface="Courier New" panose="02070309020205020404" pitchFamily="49" charset="0"/>
              </a:rPr>
              <a:t>soname</a:t>
            </a:r>
            <a:r>
              <a:rPr lang="en-US" altLang="en-US" sz="2000">
                <a:solidFill>
                  <a:srgbClr val="666600"/>
                </a:solidFill>
                <a:latin typeface="Courier New" panose="02070309020205020404" pitchFamily="49" charset="0"/>
                <a:cs typeface="Courier New" panose="02070309020205020404" pitchFamily="49" charset="0"/>
              </a:rPr>
              <a:t>,</a:t>
            </a:r>
            <a:r>
              <a:rPr lang="en-US" altLang="en-US" sz="2000">
                <a:solidFill>
                  <a:srgbClr val="000000"/>
                </a:solidFill>
                <a:latin typeface="Courier New" panose="02070309020205020404" pitchFamily="49" charset="0"/>
                <a:cs typeface="Courier New" panose="02070309020205020404" pitchFamily="49" charset="0"/>
              </a:rPr>
              <a:t>libhappy</a:t>
            </a:r>
            <a:r>
              <a:rPr lang="en-US" altLang="en-US" sz="2000">
                <a:solidFill>
                  <a:srgbClr val="666600"/>
                </a:solidFill>
                <a:latin typeface="Courier New" panose="02070309020205020404" pitchFamily="49" charset="0"/>
                <a:cs typeface="Courier New" panose="02070309020205020404" pitchFamily="49" charset="0"/>
              </a:rPr>
              <a:t>.</a:t>
            </a:r>
            <a:r>
              <a:rPr lang="en-US" altLang="en-US" sz="2000">
                <a:solidFill>
                  <a:srgbClr val="000000"/>
                </a:solidFill>
                <a:latin typeface="Courier New" panose="02070309020205020404" pitchFamily="49" charset="0"/>
                <a:cs typeface="Courier New" panose="02070309020205020404" pitchFamily="49" charset="0"/>
              </a:rPr>
              <a:t>so</a:t>
            </a:r>
            <a:r>
              <a:rPr lang="en-US" altLang="en-US" sz="2000">
                <a:solidFill>
                  <a:srgbClr val="666600"/>
                </a:solidFill>
                <a:latin typeface="Courier New" panose="02070309020205020404" pitchFamily="49" charset="0"/>
                <a:cs typeface="Courier New" panose="02070309020205020404" pitchFamily="49" charset="0"/>
              </a:rPr>
              <a:t>.</a:t>
            </a:r>
            <a:r>
              <a:rPr lang="en-US" altLang="en-US" sz="2000">
                <a:solidFill>
                  <a:srgbClr val="006666"/>
                </a:solidFill>
                <a:latin typeface="Courier New" panose="02070309020205020404" pitchFamily="49" charset="0"/>
                <a:cs typeface="Courier New" panose="02070309020205020404" pitchFamily="49" charset="0"/>
              </a:rPr>
              <a:t>1</a:t>
            </a:r>
            <a:r>
              <a:rPr lang="en-US" altLang="en-US" sz="2000">
                <a:solidFill>
                  <a:srgbClr val="000000"/>
                </a:solidFill>
                <a:latin typeface="Courier New" panose="02070309020205020404" pitchFamily="49" charset="0"/>
                <a:cs typeface="Courier New" panose="02070309020205020404" pitchFamily="49" charset="0"/>
              </a:rPr>
              <a:t> </a:t>
            </a:r>
            <a:r>
              <a:rPr lang="en-US" altLang="en-US" sz="2000">
                <a:solidFill>
                  <a:srgbClr val="666600"/>
                </a:solidFill>
                <a:latin typeface="Courier New" panose="02070309020205020404" pitchFamily="49" charset="0"/>
                <a:cs typeface="Courier New" panose="02070309020205020404" pitchFamily="49" charset="0"/>
              </a:rPr>
              <a:t>-</a:t>
            </a:r>
            <a:r>
              <a:rPr lang="en-US" altLang="en-US" sz="2000">
                <a:solidFill>
                  <a:srgbClr val="000000"/>
                </a:solidFill>
                <a:latin typeface="Courier New" panose="02070309020205020404" pitchFamily="49" charset="0"/>
                <a:cs typeface="Courier New" panose="02070309020205020404" pitchFamily="49" charset="0"/>
              </a:rPr>
              <a:t>o libhappy</a:t>
            </a:r>
            <a:r>
              <a:rPr lang="en-US" altLang="en-US" sz="2000">
                <a:solidFill>
                  <a:srgbClr val="666600"/>
                </a:solidFill>
                <a:latin typeface="Courier New" panose="02070309020205020404" pitchFamily="49" charset="0"/>
                <a:cs typeface="Courier New" panose="02070309020205020404" pitchFamily="49" charset="0"/>
              </a:rPr>
              <a:t>.</a:t>
            </a:r>
            <a:r>
              <a:rPr lang="en-US" altLang="en-US" sz="2000">
                <a:solidFill>
                  <a:srgbClr val="000000"/>
                </a:solidFill>
                <a:latin typeface="Courier New" panose="02070309020205020404" pitchFamily="49" charset="0"/>
                <a:cs typeface="Courier New" panose="02070309020205020404" pitchFamily="49" charset="0"/>
              </a:rPr>
              <a:t>so</a:t>
            </a:r>
            <a:r>
              <a:rPr lang="en-US" altLang="en-US" sz="2000">
                <a:solidFill>
                  <a:srgbClr val="666600"/>
                </a:solidFill>
                <a:latin typeface="Courier New" panose="02070309020205020404" pitchFamily="49" charset="0"/>
                <a:cs typeface="Courier New" panose="02070309020205020404" pitchFamily="49" charset="0"/>
              </a:rPr>
              <a:t>.</a:t>
            </a:r>
            <a:r>
              <a:rPr lang="en-US" altLang="en-US" sz="2000">
                <a:solidFill>
                  <a:srgbClr val="006666"/>
                </a:solidFill>
                <a:latin typeface="Courier New" panose="02070309020205020404" pitchFamily="49" charset="0"/>
                <a:cs typeface="Courier New" panose="02070309020205020404" pitchFamily="49" charset="0"/>
              </a:rPr>
              <a:t>1.0</a:t>
            </a:r>
            <a:r>
              <a:rPr lang="en-US" altLang="en-US" sz="2000">
                <a:solidFill>
                  <a:srgbClr val="000000"/>
                </a:solidFill>
                <a:latin typeface="Courier New" panose="02070309020205020404" pitchFamily="49" charset="0"/>
                <a:cs typeface="Courier New" panose="02070309020205020404" pitchFamily="49" charset="0"/>
              </a:rPr>
              <a:t> </a:t>
            </a:r>
            <a:r>
              <a:rPr lang="en-US" altLang="en-US" sz="2000" b="1">
                <a:solidFill>
                  <a:srgbClr val="660066"/>
                </a:solidFill>
                <a:latin typeface="Courier New" panose="02070309020205020404" pitchFamily="49" charset="0"/>
                <a:cs typeface="Courier New" panose="02070309020205020404" pitchFamily="49" charset="0"/>
              </a:rPr>
              <a:t>Happy</a:t>
            </a:r>
            <a:r>
              <a:rPr lang="en-US" altLang="en-US" sz="2000">
                <a:solidFill>
                  <a:srgbClr val="666600"/>
                </a:solidFill>
                <a:latin typeface="Courier New" panose="02070309020205020404" pitchFamily="49" charset="0"/>
                <a:cs typeface="Courier New" panose="02070309020205020404" pitchFamily="49" charset="0"/>
              </a:rPr>
              <a:t>.</a:t>
            </a:r>
            <a:r>
              <a:rPr lang="en-US" altLang="en-US" sz="2000">
                <a:solidFill>
                  <a:srgbClr val="000000"/>
                </a:solidFill>
                <a:latin typeface="Courier New" panose="02070309020205020404" pitchFamily="49" charset="0"/>
                <a:cs typeface="Courier New" panose="02070309020205020404" pitchFamily="49" charset="0"/>
              </a:rPr>
              <a:t>o </a:t>
            </a:r>
            <a:r>
              <a:rPr lang="en-US" altLang="en-US" sz="2000" b="1">
                <a:solidFill>
                  <a:srgbClr val="660066"/>
                </a:solidFill>
                <a:latin typeface="Courier New" panose="02070309020205020404" pitchFamily="49" charset="0"/>
                <a:cs typeface="Courier New" panose="02070309020205020404" pitchFamily="49" charset="0"/>
              </a:rPr>
              <a:t>HappyImp</a:t>
            </a:r>
            <a:r>
              <a:rPr lang="en-US" altLang="en-US" sz="2000">
                <a:solidFill>
                  <a:srgbClr val="666600"/>
                </a:solidFill>
                <a:latin typeface="Courier New" panose="02070309020205020404" pitchFamily="49" charset="0"/>
                <a:cs typeface="Courier New" panose="02070309020205020404" pitchFamily="49" charset="0"/>
              </a:rPr>
              <a:t>.</a:t>
            </a:r>
            <a:r>
              <a:rPr lang="en-US" altLang="en-US" sz="2000">
                <a:solidFill>
                  <a:srgbClr val="000000"/>
                </a:solidFill>
                <a:latin typeface="Courier New" panose="02070309020205020404" pitchFamily="49" charset="0"/>
                <a:cs typeface="Courier New" panose="02070309020205020404" pitchFamily="49" charset="0"/>
              </a:rPr>
              <a:t>o</a:t>
            </a:r>
            <a:r>
              <a:rPr lang="en-US" altLang="en-US" sz="2000"/>
              <a:t> </a:t>
            </a:r>
            <a:endParaRPr lang="en-US" altLang="en-US" sz="2000">
              <a:latin typeface="Arial" panose="020B0604020202020204" pitchFamily="34" charset="0"/>
            </a:endParaRPr>
          </a:p>
          <a:p>
            <a:pPr>
              <a:buFont typeface="Wingdings" panose="05000000000000000000" pitchFamily="2" charset="2"/>
              <a:buChar char="Ø"/>
            </a:pPr>
            <a:r>
              <a:rPr lang="en-US" altLang="en-US" sz="2000">
                <a:solidFill>
                  <a:srgbClr val="000000"/>
                </a:solidFill>
                <a:latin typeface="Courier New" panose="02070309020205020404" pitchFamily="49" charset="0"/>
                <a:cs typeface="Courier New" panose="02070309020205020404" pitchFamily="49" charset="0"/>
              </a:rPr>
              <a:t>cp libhappy</a:t>
            </a:r>
            <a:r>
              <a:rPr lang="en-US" altLang="en-US" sz="2000">
                <a:solidFill>
                  <a:srgbClr val="666600"/>
                </a:solidFill>
                <a:latin typeface="Courier New" panose="02070309020205020404" pitchFamily="49" charset="0"/>
                <a:cs typeface="Courier New" panose="02070309020205020404" pitchFamily="49" charset="0"/>
              </a:rPr>
              <a:t>.</a:t>
            </a:r>
            <a:r>
              <a:rPr lang="en-US" altLang="en-US" sz="2000">
                <a:solidFill>
                  <a:srgbClr val="000000"/>
                </a:solidFill>
                <a:latin typeface="Courier New" panose="02070309020205020404" pitchFamily="49" charset="0"/>
                <a:cs typeface="Courier New" panose="02070309020205020404" pitchFamily="49" charset="0"/>
              </a:rPr>
              <a:t>so</a:t>
            </a:r>
            <a:r>
              <a:rPr lang="en-US" altLang="en-US" sz="2000">
                <a:solidFill>
                  <a:srgbClr val="666600"/>
                </a:solidFill>
                <a:latin typeface="Courier New" panose="02070309020205020404" pitchFamily="49" charset="0"/>
                <a:cs typeface="Courier New" panose="02070309020205020404" pitchFamily="49" charset="0"/>
              </a:rPr>
              <a:t>.</a:t>
            </a:r>
            <a:r>
              <a:rPr lang="en-US" altLang="en-US" sz="2000">
                <a:solidFill>
                  <a:srgbClr val="006666"/>
                </a:solidFill>
                <a:latin typeface="Courier New" panose="02070309020205020404" pitchFamily="49" charset="0"/>
                <a:cs typeface="Courier New" panose="02070309020205020404" pitchFamily="49" charset="0"/>
              </a:rPr>
              <a:t>1.0</a:t>
            </a:r>
            <a:r>
              <a:rPr lang="en-US" altLang="en-US" sz="2000">
                <a:solidFill>
                  <a:srgbClr val="000000"/>
                </a:solidFill>
                <a:latin typeface="Courier New" panose="02070309020205020404" pitchFamily="49" charset="0"/>
                <a:cs typeface="Courier New" panose="02070309020205020404" pitchFamily="49" charset="0"/>
              </a:rPr>
              <a:t> libhappy</a:t>
            </a:r>
            <a:r>
              <a:rPr lang="en-US" altLang="en-US" sz="2000">
                <a:solidFill>
                  <a:srgbClr val="666600"/>
                </a:solidFill>
                <a:latin typeface="Courier New" panose="02070309020205020404" pitchFamily="49" charset="0"/>
                <a:cs typeface="Courier New" panose="02070309020205020404" pitchFamily="49" charset="0"/>
              </a:rPr>
              <a:t>.</a:t>
            </a:r>
            <a:r>
              <a:rPr lang="en-US" altLang="en-US" sz="2000">
                <a:solidFill>
                  <a:srgbClr val="000000"/>
                </a:solidFill>
                <a:latin typeface="Courier New" panose="02070309020205020404" pitchFamily="49" charset="0"/>
                <a:cs typeface="Courier New" panose="02070309020205020404" pitchFamily="49" charset="0"/>
              </a:rPr>
              <a:t>so</a:t>
            </a:r>
            <a:r>
              <a:rPr lang="en-US" altLang="en-US" sz="2000"/>
              <a:t> </a:t>
            </a:r>
            <a:endParaRPr lang="en-US" altLang="en-US" sz="2000">
              <a:latin typeface="Arial" panose="020B0604020202020204" pitchFamily="34" charset="0"/>
            </a:endParaRPr>
          </a:p>
          <a:p>
            <a:pPr>
              <a:buFont typeface="Wingdings" panose="05000000000000000000" pitchFamily="2" charset="2"/>
              <a:buChar char="Ø"/>
            </a:pPr>
            <a:r>
              <a:rPr lang="en-US" altLang="en-US" sz="2000" b="1">
                <a:solidFill>
                  <a:srgbClr val="000088"/>
                </a:solidFill>
                <a:latin typeface="Courier New" panose="02070309020205020404" pitchFamily="49" charset="0"/>
                <a:cs typeface="Courier New" panose="02070309020205020404" pitchFamily="49" charset="0"/>
              </a:rPr>
              <a:t>export</a:t>
            </a:r>
            <a:r>
              <a:rPr lang="en-US" altLang="en-US" sz="2000">
                <a:solidFill>
                  <a:srgbClr val="000000"/>
                </a:solidFill>
                <a:latin typeface="Courier New" panose="02070309020205020404" pitchFamily="49" charset="0"/>
                <a:cs typeface="Courier New" panose="02070309020205020404" pitchFamily="49" charset="0"/>
              </a:rPr>
              <a:t> LD_LIBRARY_PATH</a:t>
            </a:r>
            <a:r>
              <a:rPr lang="en-US" altLang="en-US" sz="2000">
                <a:solidFill>
                  <a:srgbClr val="666600"/>
                </a:solidFill>
                <a:latin typeface="Courier New" panose="02070309020205020404" pitchFamily="49" charset="0"/>
                <a:cs typeface="Courier New" panose="02070309020205020404" pitchFamily="49" charset="0"/>
              </a:rPr>
              <a:t>=</a:t>
            </a:r>
            <a:r>
              <a:rPr lang="en-US" altLang="en-US" sz="2000">
                <a:solidFill>
                  <a:srgbClr val="008800"/>
                </a:solidFill>
                <a:latin typeface="Courier New" panose="02070309020205020404" pitchFamily="49" charset="0"/>
                <a:cs typeface="Courier New" panose="02070309020205020404" pitchFamily="49" charset="0"/>
              </a:rPr>
              <a:t>`pwd`</a:t>
            </a:r>
            <a:r>
              <a:rPr lang="en-US" altLang="en-US" sz="2000">
                <a:solidFill>
                  <a:srgbClr val="666600"/>
                </a:solidFill>
                <a:latin typeface="Courier New" panose="02070309020205020404" pitchFamily="49" charset="0"/>
                <a:cs typeface="Courier New" panose="02070309020205020404" pitchFamily="49" charset="0"/>
              </a:rPr>
              <a:t>:</a:t>
            </a:r>
            <a:r>
              <a:rPr lang="en-US" altLang="en-US" sz="2000">
                <a:solidFill>
                  <a:srgbClr val="000000"/>
                </a:solidFill>
                <a:latin typeface="Courier New" panose="02070309020205020404" pitchFamily="49" charset="0"/>
                <a:cs typeface="Courier New" panose="02070309020205020404" pitchFamily="49" charset="0"/>
              </a:rPr>
              <a:t>$LD_LIBRARY_PATH</a:t>
            </a:r>
            <a:r>
              <a:rPr lang="en-US" altLang="en-US" sz="2000"/>
              <a:t> </a:t>
            </a:r>
            <a:endParaRPr lang="en-US" altLang="en-US" sz="2000">
              <a:latin typeface="Arial" panose="020B0604020202020204" pitchFamily="34" charset="0"/>
            </a:endParaRPr>
          </a:p>
          <a:p>
            <a:pPr lvl="0"/>
            <a:r>
              <a:rPr lang="en-US"/>
              <a:t>Kết quả chạy chương trình:</a:t>
            </a:r>
          </a:p>
          <a:p>
            <a:pPr marL="0" lvl="0" indent="0">
              <a:buNone/>
            </a:pPr>
            <a:r>
              <a:rPr lang="en-US"/>
              <a:t>	</a:t>
            </a:r>
            <a:r>
              <a:rPr lang="en-US" altLang="en-US">
                <a:solidFill>
                  <a:srgbClr val="008800"/>
                </a:solidFill>
                <a:latin typeface="Courier New" panose="02070309020205020404" pitchFamily="49" charset="0"/>
                <a:cs typeface="Courier New" panose="02070309020205020404" pitchFamily="49" charset="0"/>
              </a:rPr>
              <a:t>Happy New Year!!!</a:t>
            </a:r>
            <a:endParaRPr lang="en-US"/>
          </a:p>
        </p:txBody>
      </p:sp>
    </p:spTree>
    <p:extLst>
      <p:ext uri="{BB962C8B-B14F-4D97-AF65-F5344CB8AC3E}">
        <p14:creationId xmlns:p14="http://schemas.microsoft.com/office/powerpoint/2010/main" val="4707446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Execution Engine</a:t>
            </a:r>
          </a:p>
        </p:txBody>
      </p:sp>
      <p:pic>
        <p:nvPicPr>
          <p:cNvPr id="4" name="Picture 3"/>
          <p:cNvPicPr/>
          <p:nvPr/>
        </p:nvPicPr>
        <p:blipFill>
          <a:blip r:embed="rId2"/>
          <a:stretch>
            <a:fillRect/>
          </a:stretch>
        </p:blipFill>
        <p:spPr>
          <a:xfrm>
            <a:off x="1752600" y="1600200"/>
            <a:ext cx="5191125" cy="2986405"/>
          </a:xfrm>
          <a:prstGeom prst="rect">
            <a:avLst/>
          </a:prstGeom>
        </p:spPr>
      </p:pic>
      <p:sp>
        <p:nvSpPr>
          <p:cNvPr id="5" name="TextBox 4"/>
          <p:cNvSpPr txBox="1"/>
          <p:nvPr/>
        </p:nvSpPr>
        <p:spPr>
          <a:xfrm>
            <a:off x="2679115" y="4904509"/>
            <a:ext cx="3338093" cy="369332"/>
          </a:xfrm>
          <a:prstGeom prst="rect">
            <a:avLst/>
          </a:prstGeom>
          <a:noFill/>
        </p:spPr>
        <p:txBody>
          <a:bodyPr wrap="none" rtlCol="0">
            <a:spAutoFit/>
          </a:bodyPr>
          <a:lstStyle/>
          <a:p>
            <a:r>
              <a:rPr lang="en-US"/>
              <a:t>Thành phần của Execution Engine</a:t>
            </a:r>
          </a:p>
        </p:txBody>
      </p:sp>
    </p:spTree>
    <p:extLst>
      <p:ext uri="{BB962C8B-B14F-4D97-AF65-F5344CB8AC3E}">
        <p14:creationId xmlns:p14="http://schemas.microsoft.com/office/powerpoint/2010/main" val="20017054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    Native Method Interface (Java Native Interface – JNI), Native Method Library</a:t>
            </a:r>
          </a:p>
        </p:txBody>
      </p:sp>
      <p:sp>
        <p:nvSpPr>
          <p:cNvPr id="3" name="Content Placeholder 2"/>
          <p:cNvSpPr>
            <a:spLocks noGrp="1"/>
          </p:cNvSpPr>
          <p:nvPr>
            <p:ph idx="1"/>
          </p:nvPr>
        </p:nvSpPr>
        <p:spPr/>
        <p:txBody>
          <a:bodyPr/>
          <a:lstStyle/>
          <a:p>
            <a:r>
              <a:rPr lang="vi-VN"/>
              <a:t>JNI - Java Native Interface sẽ tương tác với Native Method Libraries và cung cấp Native Libraries cần thiết cho Execution Engine.</a:t>
            </a:r>
            <a:endParaRPr lang="en-US"/>
          </a:p>
        </p:txBody>
      </p:sp>
    </p:spTree>
    <p:extLst>
      <p:ext uri="{BB962C8B-B14F-4D97-AF65-F5344CB8AC3E}">
        <p14:creationId xmlns:p14="http://schemas.microsoft.com/office/powerpoint/2010/main" val="15860778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Tài liệu tham khảo</a:t>
            </a:r>
          </a:p>
        </p:txBody>
      </p:sp>
      <p:sp>
        <p:nvSpPr>
          <p:cNvPr id="3" name="Content Placeholder 2"/>
          <p:cNvSpPr>
            <a:spLocks noGrp="1"/>
          </p:cNvSpPr>
          <p:nvPr>
            <p:ph idx="1"/>
          </p:nvPr>
        </p:nvSpPr>
        <p:spPr/>
        <p:txBody>
          <a:bodyPr/>
          <a:lstStyle/>
          <a:p>
            <a:pPr marL="0" indent="0">
              <a:buNone/>
            </a:pPr>
            <a:r>
              <a:rPr lang="en-US"/>
              <a:t>[1] </a:t>
            </a:r>
            <a:r>
              <a:rPr lang="en-US" u="sng">
                <a:hlinkClick r:id="rId2"/>
              </a:rPr>
              <a:t>https://dzone.com/articles/understanding-jvm-internals</a:t>
            </a:r>
            <a:endParaRPr lang="en-US"/>
          </a:p>
          <a:p>
            <a:pPr marL="0" indent="0">
              <a:buNone/>
            </a:pPr>
            <a:r>
              <a:rPr lang="en-US"/>
              <a:t>[2] </a:t>
            </a:r>
            <a:r>
              <a:rPr lang="en-US" u="sng">
                <a:hlinkClick r:id="rId3"/>
              </a:rPr>
              <a:t>http://www.artima.com/insidejvm/ed2/jvmP.html</a:t>
            </a:r>
            <a:endParaRPr lang="en-US"/>
          </a:p>
          <a:p>
            <a:pPr marL="0" indent="0">
              <a:buNone/>
            </a:pPr>
            <a:r>
              <a:rPr lang="en-US"/>
              <a:t>[3] </a:t>
            </a:r>
            <a:r>
              <a:rPr lang="en-US" u="sng">
                <a:hlinkClick r:id="rId4"/>
              </a:rPr>
              <a:t>https://docs.oracle.com/javase/specs/jvms/se7/html/jvms-2.html</a:t>
            </a:r>
            <a:endParaRPr lang="en-US"/>
          </a:p>
        </p:txBody>
      </p:sp>
    </p:spTree>
    <p:extLst>
      <p:ext uri="{BB962C8B-B14F-4D97-AF65-F5344CB8AC3E}">
        <p14:creationId xmlns:p14="http://schemas.microsoft.com/office/powerpoint/2010/main" val="2324134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Kết quả hình ảnh cho thank for your listen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143000"/>
            <a:ext cx="8010525" cy="5010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7165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JVM (Java Virtual Machine) là gì?</a:t>
            </a:r>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18641" y="1295400"/>
            <a:ext cx="5756873" cy="4525963"/>
          </a:xfrm>
          <a:prstGeom prst="rect">
            <a:avLst/>
          </a:prstGeom>
          <a:noFill/>
        </p:spPr>
      </p:pic>
      <p:pic>
        <p:nvPicPr>
          <p:cNvPr id="2050" name="Picture 2" descr="Kết quả hình ảnh cho questi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2000" y="3276600"/>
            <a:ext cx="2057400" cy="2057401"/>
          </a:xfrm>
          <a:prstGeom prst="rect">
            <a:avLst/>
          </a:prstGeom>
          <a:noFill/>
          <a:extLst>
            <a:ext uri="{909E8E84-426E-40DD-AFC4-6F175D3DCCD1}">
              <a14:hiddenFill xmlns:a14="http://schemas.microsoft.com/office/drawing/2010/main">
                <a:solidFill>
                  <a:srgbClr val="FFFFFF"/>
                </a:solidFill>
              </a14:hiddenFill>
            </a:ext>
          </a:extLst>
        </p:spPr>
      </p:pic>
      <p:sp>
        <p:nvSpPr>
          <p:cNvPr id="7" name="Cloud Callout 6"/>
          <p:cNvSpPr/>
          <p:nvPr/>
        </p:nvSpPr>
        <p:spPr>
          <a:xfrm>
            <a:off x="2396836" y="2403764"/>
            <a:ext cx="1331191" cy="872836"/>
          </a:xfrm>
          <a:prstGeom prst="cloudCallout">
            <a:avLst>
              <a:gd name="adj1" fmla="val -69376"/>
              <a:gd name="adj2" fmla="val 126088"/>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b="1">
                <a:solidFill>
                  <a:schemeClr val="tx1"/>
                </a:solidFill>
                <a:latin typeface="Times New Roman" pitchFamily="18" charset="0"/>
                <a:cs typeface="Times New Roman" pitchFamily="18" charset="0"/>
              </a:rPr>
              <a:t>JVM ?</a:t>
            </a:r>
          </a:p>
        </p:txBody>
      </p:sp>
    </p:spTree>
    <p:extLst>
      <p:ext uri="{BB962C8B-B14F-4D97-AF65-F5344CB8AC3E}">
        <p14:creationId xmlns:p14="http://schemas.microsoft.com/office/powerpoint/2010/main" val="65400899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Kiến trúc của JVM</a:t>
            </a:r>
          </a:p>
        </p:txBody>
      </p:sp>
      <p:pic>
        <p:nvPicPr>
          <p:cNvPr id="6" name="Content Placeholder 5"/>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2209800" y="1371600"/>
            <a:ext cx="4809980" cy="4525963"/>
          </a:xfrm>
          <a:prstGeom prst="rect">
            <a:avLst/>
          </a:prstGeom>
        </p:spPr>
      </p:pic>
      <p:sp>
        <p:nvSpPr>
          <p:cNvPr id="5" name="TextBox 4"/>
          <p:cNvSpPr txBox="1"/>
          <p:nvPr/>
        </p:nvSpPr>
        <p:spPr>
          <a:xfrm>
            <a:off x="3352800" y="6174509"/>
            <a:ext cx="2918684" cy="369332"/>
          </a:xfrm>
          <a:prstGeom prst="rect">
            <a:avLst/>
          </a:prstGeom>
          <a:noFill/>
        </p:spPr>
        <p:txBody>
          <a:bodyPr wrap="none" rtlCol="0">
            <a:spAutoFit/>
          </a:bodyPr>
          <a:lstStyle/>
          <a:p>
            <a:r>
              <a:rPr lang="en-US" b="1"/>
              <a:t>Tổng quan kiến trúc của JVM</a:t>
            </a:r>
          </a:p>
        </p:txBody>
      </p:sp>
    </p:spTree>
    <p:extLst>
      <p:ext uri="{BB962C8B-B14F-4D97-AF65-F5344CB8AC3E}">
        <p14:creationId xmlns:p14="http://schemas.microsoft.com/office/powerpoint/2010/main" val="104715737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Class Loader</a:t>
            </a:r>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105400" y="1779915"/>
            <a:ext cx="2971800" cy="38506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5029199" y="5715000"/>
            <a:ext cx="2941831" cy="369332"/>
          </a:xfrm>
          <a:prstGeom prst="rect">
            <a:avLst/>
          </a:prstGeom>
          <a:noFill/>
        </p:spPr>
        <p:txBody>
          <a:bodyPr wrap="none" rtlCol="0">
            <a:spAutoFit/>
          </a:bodyPr>
          <a:lstStyle/>
          <a:p>
            <a:r>
              <a:rPr lang="en-US" b="1"/>
              <a:t>Thành phần của Class Loader</a:t>
            </a:r>
          </a:p>
        </p:txBody>
      </p:sp>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3264188"/>
            <a:ext cx="4191000" cy="857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907505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Runtime Data Areas</a:t>
            </a:r>
          </a:p>
        </p:txBody>
      </p:sp>
      <p:pic>
        <p:nvPicPr>
          <p:cNvPr id="4" name="Content Placeholder 3"/>
          <p:cNvPicPr>
            <a:picLocks noGrp="1"/>
          </p:cNvPicPr>
          <p:nvPr>
            <p:ph idx="1"/>
          </p:nvPr>
        </p:nvPicPr>
        <p:blipFill>
          <a:blip r:embed="rId2"/>
          <a:stretch>
            <a:fillRect/>
          </a:stretch>
        </p:blipFill>
        <p:spPr>
          <a:xfrm>
            <a:off x="914400" y="1828800"/>
            <a:ext cx="7258050" cy="3019425"/>
          </a:xfrm>
          <a:prstGeom prst="rect">
            <a:avLst/>
          </a:prstGeom>
        </p:spPr>
      </p:pic>
      <p:sp>
        <p:nvSpPr>
          <p:cNvPr id="5" name="TextBox 4"/>
          <p:cNvSpPr txBox="1"/>
          <p:nvPr/>
        </p:nvSpPr>
        <p:spPr>
          <a:xfrm>
            <a:off x="2667000" y="5117068"/>
            <a:ext cx="3951274" cy="369332"/>
          </a:xfrm>
          <a:prstGeom prst="rect">
            <a:avLst/>
          </a:prstGeom>
          <a:noFill/>
        </p:spPr>
        <p:txBody>
          <a:bodyPr wrap="none" rtlCol="0">
            <a:spAutoFit/>
          </a:bodyPr>
          <a:lstStyle/>
          <a:p>
            <a:r>
              <a:rPr lang="en-US"/>
              <a:t>Các thành phần của Runtime Data Areas</a:t>
            </a:r>
          </a:p>
        </p:txBody>
      </p:sp>
    </p:spTree>
    <p:extLst>
      <p:ext uri="{BB962C8B-B14F-4D97-AF65-F5344CB8AC3E}">
        <p14:creationId xmlns:p14="http://schemas.microsoft.com/office/powerpoint/2010/main" val="202735921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Class (method) Area</a:t>
            </a: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58391" y="1676400"/>
            <a:ext cx="2971800" cy="336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2863991" y="5320269"/>
            <a:ext cx="3360600" cy="369332"/>
          </a:xfrm>
          <a:prstGeom prst="rect">
            <a:avLst/>
          </a:prstGeom>
          <a:noFill/>
        </p:spPr>
        <p:txBody>
          <a:bodyPr wrap="none" rtlCol="0">
            <a:spAutoFit/>
          </a:bodyPr>
          <a:lstStyle/>
          <a:p>
            <a:r>
              <a:rPr lang="en-US"/>
              <a:t>Các thành phần của Method Class</a:t>
            </a:r>
          </a:p>
        </p:txBody>
      </p:sp>
    </p:spTree>
    <p:extLst>
      <p:ext uri="{BB962C8B-B14F-4D97-AF65-F5344CB8AC3E}">
        <p14:creationId xmlns:p14="http://schemas.microsoft.com/office/powerpoint/2010/main" val="56422735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Heap</a:t>
            </a:r>
            <a:endParaRPr lang="en-US"/>
          </a:p>
        </p:txBody>
      </p:sp>
      <p:sp>
        <p:nvSpPr>
          <p:cNvPr id="4" name="Rectangle 3"/>
          <p:cNvSpPr/>
          <p:nvPr/>
        </p:nvSpPr>
        <p:spPr>
          <a:xfrm>
            <a:off x="2650304" y="1905000"/>
            <a:ext cx="4533900" cy="3124200"/>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5" name="Oval 4"/>
          <p:cNvSpPr/>
          <p:nvPr/>
        </p:nvSpPr>
        <p:spPr>
          <a:xfrm>
            <a:off x="3657600" y="2438400"/>
            <a:ext cx="1524000" cy="762000"/>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Object</a:t>
            </a:r>
            <a:endParaRPr lang="en-US" dirty="0"/>
          </a:p>
        </p:txBody>
      </p:sp>
      <p:sp>
        <p:nvSpPr>
          <p:cNvPr id="14" name="Oval 13"/>
          <p:cNvSpPr/>
          <p:nvPr/>
        </p:nvSpPr>
        <p:spPr>
          <a:xfrm>
            <a:off x="5274496" y="3086100"/>
            <a:ext cx="1524000" cy="762000"/>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Object</a:t>
            </a:r>
            <a:endParaRPr lang="en-US" dirty="0"/>
          </a:p>
        </p:txBody>
      </p:sp>
      <p:sp>
        <p:nvSpPr>
          <p:cNvPr id="15" name="Oval 14"/>
          <p:cNvSpPr/>
          <p:nvPr/>
        </p:nvSpPr>
        <p:spPr>
          <a:xfrm>
            <a:off x="3581400" y="3666358"/>
            <a:ext cx="1524000" cy="762000"/>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Object</a:t>
            </a:r>
            <a:endParaRPr lang="en-US" dirty="0"/>
          </a:p>
        </p:txBody>
      </p:sp>
    </p:spTree>
    <p:extLst>
      <p:ext uri="{BB962C8B-B14F-4D97-AF65-F5344CB8AC3E}">
        <p14:creationId xmlns:p14="http://schemas.microsoft.com/office/powerpoint/2010/main" val="199849387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GC-Garbage Collection</a:t>
            </a:r>
            <a:endParaRPr lang="en-US" dirty="0"/>
          </a:p>
        </p:txBody>
      </p:sp>
      <p:sp>
        <p:nvSpPr>
          <p:cNvPr id="4" name="Rectangle 3"/>
          <p:cNvSpPr/>
          <p:nvPr/>
        </p:nvSpPr>
        <p:spPr>
          <a:xfrm>
            <a:off x="1036468" y="2362200"/>
            <a:ext cx="7269332" cy="16764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cxnSp>
        <p:nvCxnSpPr>
          <p:cNvPr id="6" name="Straight Connector 5"/>
          <p:cNvCxnSpPr/>
          <p:nvPr/>
        </p:nvCxnSpPr>
        <p:spPr>
          <a:xfrm>
            <a:off x="3733800" y="2362200"/>
            <a:ext cx="0" cy="1676400"/>
          </a:xfrm>
          <a:prstGeom prst="line">
            <a:avLst/>
          </a:prstGeom>
        </p:spPr>
        <p:style>
          <a:lnRef idx="2">
            <a:schemeClr val="accent3"/>
          </a:lnRef>
          <a:fillRef idx="0">
            <a:schemeClr val="accent3"/>
          </a:fillRef>
          <a:effectRef idx="1">
            <a:schemeClr val="accent3"/>
          </a:effectRef>
          <a:fontRef idx="minor">
            <a:schemeClr val="tx1"/>
          </a:fontRef>
        </p:style>
      </p:cxnSp>
      <p:sp>
        <p:nvSpPr>
          <p:cNvPr id="7" name="Rounded Rectangle 6"/>
          <p:cNvSpPr/>
          <p:nvPr/>
        </p:nvSpPr>
        <p:spPr>
          <a:xfrm>
            <a:off x="4031572" y="4648200"/>
            <a:ext cx="1981200" cy="762000"/>
          </a:xfrm>
          <a:prstGeom prst="roundRect">
            <a:avLst/>
          </a:prstGeom>
          <a:solidFill>
            <a:schemeClr val="accent1">
              <a:lumMod val="50000"/>
            </a:schemeClr>
          </a:solidFill>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Old generation</a:t>
            </a:r>
            <a:endParaRPr lang="en-US" dirty="0"/>
          </a:p>
        </p:txBody>
      </p:sp>
      <p:cxnSp>
        <p:nvCxnSpPr>
          <p:cNvPr id="10" name="Straight Connector 9"/>
          <p:cNvCxnSpPr/>
          <p:nvPr/>
        </p:nvCxnSpPr>
        <p:spPr>
          <a:xfrm>
            <a:off x="6196613" y="2357761"/>
            <a:ext cx="0" cy="1676400"/>
          </a:xfrm>
          <a:prstGeom prst="line">
            <a:avLst/>
          </a:prstGeom>
          <a:ln/>
        </p:spPr>
        <p:style>
          <a:lnRef idx="3">
            <a:schemeClr val="accent3"/>
          </a:lnRef>
          <a:fillRef idx="0">
            <a:schemeClr val="accent3"/>
          </a:fillRef>
          <a:effectRef idx="2">
            <a:schemeClr val="accent3"/>
          </a:effectRef>
          <a:fontRef idx="minor">
            <a:schemeClr val="tx1"/>
          </a:fontRef>
        </p:style>
      </p:cxnSp>
      <p:sp>
        <p:nvSpPr>
          <p:cNvPr id="11" name="Right Brace 10"/>
          <p:cNvSpPr/>
          <p:nvPr/>
        </p:nvSpPr>
        <p:spPr>
          <a:xfrm rot="5400000">
            <a:off x="2263342" y="3025344"/>
            <a:ext cx="228601" cy="2559915"/>
          </a:xfrm>
          <a:prstGeom prst="rightBrace">
            <a:avLst>
              <a:gd name="adj1" fmla="val 190856"/>
              <a:gd name="adj2" fmla="val 49638"/>
            </a:avLst>
          </a:prstGeom>
        </p:spPr>
        <p:style>
          <a:lnRef idx="3">
            <a:schemeClr val="accent2"/>
          </a:lnRef>
          <a:fillRef idx="0">
            <a:schemeClr val="accent2"/>
          </a:fillRef>
          <a:effectRef idx="2">
            <a:schemeClr val="accent2"/>
          </a:effectRef>
          <a:fontRef idx="minor">
            <a:schemeClr val="tx1"/>
          </a:fontRef>
        </p:style>
        <p:txBody>
          <a:bodyPr rtlCol="0" anchor="ctr"/>
          <a:lstStyle/>
          <a:p>
            <a:pPr algn="ctr"/>
            <a:endParaRPr lang="en-US"/>
          </a:p>
        </p:txBody>
      </p:sp>
      <p:sp>
        <p:nvSpPr>
          <p:cNvPr id="12" name="Right Brace 11"/>
          <p:cNvSpPr/>
          <p:nvPr/>
        </p:nvSpPr>
        <p:spPr>
          <a:xfrm rot="5400000">
            <a:off x="4782751" y="3214737"/>
            <a:ext cx="228602" cy="2229959"/>
          </a:xfrm>
          <a:prstGeom prst="rightBrace">
            <a:avLst>
              <a:gd name="adj1" fmla="val 84918"/>
              <a:gd name="adj2" fmla="val 49638"/>
            </a:avLst>
          </a:prstGeom>
        </p:spPr>
        <p:style>
          <a:lnRef idx="3">
            <a:schemeClr val="accent2"/>
          </a:lnRef>
          <a:fillRef idx="0">
            <a:schemeClr val="accent2"/>
          </a:fillRef>
          <a:effectRef idx="2">
            <a:schemeClr val="accent2"/>
          </a:effectRef>
          <a:fontRef idx="minor">
            <a:schemeClr val="tx1"/>
          </a:fontRef>
        </p:style>
        <p:txBody>
          <a:bodyPr rtlCol="0" anchor="ctr"/>
          <a:lstStyle/>
          <a:p>
            <a:pPr algn="ctr"/>
            <a:endParaRPr lang="en-US"/>
          </a:p>
        </p:txBody>
      </p:sp>
      <p:sp>
        <p:nvSpPr>
          <p:cNvPr id="13" name="Flowchart: Alternate Process 12"/>
          <p:cNvSpPr/>
          <p:nvPr/>
        </p:nvSpPr>
        <p:spPr>
          <a:xfrm>
            <a:off x="1272096" y="2895600"/>
            <a:ext cx="933450" cy="612648"/>
          </a:xfrm>
          <a:prstGeom prst="flowChartAlternateProcess">
            <a:avLst/>
          </a:prstGeom>
          <a:solidFill>
            <a:srgbClr val="0070C0"/>
          </a:solidFill>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smtClean="0"/>
              <a:t>Eden</a:t>
            </a:r>
            <a:endParaRPr lang="en-US" dirty="0"/>
          </a:p>
        </p:txBody>
      </p:sp>
      <p:sp>
        <p:nvSpPr>
          <p:cNvPr id="14" name="Flowchart: Alternate Process 13"/>
          <p:cNvSpPr/>
          <p:nvPr/>
        </p:nvSpPr>
        <p:spPr>
          <a:xfrm>
            <a:off x="2184181" y="1447800"/>
            <a:ext cx="1611852" cy="612648"/>
          </a:xfrm>
          <a:prstGeom prst="flowChartAlternateProcess">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a:t>Survivor </a:t>
            </a:r>
            <a:r>
              <a:rPr lang="en-US" dirty="0" smtClean="0"/>
              <a:t>spaces</a:t>
            </a:r>
            <a:endParaRPr lang="en" dirty="0"/>
          </a:p>
        </p:txBody>
      </p:sp>
      <p:sp>
        <p:nvSpPr>
          <p:cNvPr id="8" name="Rounded Rectangle 7"/>
          <p:cNvSpPr/>
          <p:nvPr/>
        </p:nvSpPr>
        <p:spPr>
          <a:xfrm>
            <a:off x="1257575" y="4572000"/>
            <a:ext cx="2316332" cy="762000"/>
          </a:xfrm>
          <a:prstGeom prst="roundRect">
            <a:avLst/>
          </a:prstGeom>
          <a:solidFill>
            <a:srgbClr val="FF0066"/>
          </a:solidFill>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Young generation</a:t>
            </a:r>
            <a:endParaRPr lang="en-US" dirty="0"/>
          </a:p>
        </p:txBody>
      </p:sp>
      <p:sp>
        <p:nvSpPr>
          <p:cNvPr id="15" name="Flowchart: Alternate Process 14"/>
          <p:cNvSpPr/>
          <p:nvPr/>
        </p:nvSpPr>
        <p:spPr>
          <a:xfrm>
            <a:off x="4363652" y="2845204"/>
            <a:ext cx="1066800" cy="612648"/>
          </a:xfrm>
          <a:prstGeom prst="flowChartAlternateProcess">
            <a:avLst/>
          </a:prstGeom>
          <a:solidFill>
            <a:srgbClr val="0070C0"/>
          </a:solidFill>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smtClean="0"/>
              <a:t>Tenured</a:t>
            </a:r>
            <a:endParaRPr lang="en-US" dirty="0"/>
          </a:p>
        </p:txBody>
      </p:sp>
      <p:sp>
        <p:nvSpPr>
          <p:cNvPr id="16" name="Flowchart: Alternate Process 15"/>
          <p:cNvSpPr/>
          <p:nvPr/>
        </p:nvSpPr>
        <p:spPr>
          <a:xfrm>
            <a:off x="6565406" y="2896295"/>
            <a:ext cx="1295400" cy="612648"/>
          </a:xfrm>
          <a:prstGeom prst="flowChartAlternateProcess">
            <a:avLst/>
          </a:prstGeom>
          <a:solidFill>
            <a:srgbClr val="0070C0"/>
          </a:solidFill>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smtClean="0"/>
              <a:t>Permanent</a:t>
            </a:r>
            <a:endParaRPr lang="en-US" dirty="0"/>
          </a:p>
        </p:txBody>
      </p:sp>
      <p:sp>
        <p:nvSpPr>
          <p:cNvPr id="17" name="Right Brace 16"/>
          <p:cNvSpPr/>
          <p:nvPr/>
        </p:nvSpPr>
        <p:spPr>
          <a:xfrm rot="5400000">
            <a:off x="7098805" y="3313592"/>
            <a:ext cx="228602" cy="2032987"/>
          </a:xfrm>
          <a:prstGeom prst="rightBrace">
            <a:avLst>
              <a:gd name="adj1" fmla="val 84918"/>
              <a:gd name="adj2" fmla="val 49638"/>
            </a:avLst>
          </a:prstGeom>
        </p:spPr>
        <p:style>
          <a:lnRef idx="3">
            <a:schemeClr val="accent2"/>
          </a:lnRef>
          <a:fillRef idx="0">
            <a:schemeClr val="accent2"/>
          </a:fillRef>
          <a:effectRef idx="2">
            <a:schemeClr val="accent2"/>
          </a:effectRef>
          <a:fontRef idx="minor">
            <a:schemeClr val="tx1"/>
          </a:fontRef>
        </p:style>
        <p:txBody>
          <a:bodyPr rtlCol="0" anchor="ctr"/>
          <a:lstStyle/>
          <a:p>
            <a:pPr algn="ctr"/>
            <a:endParaRPr lang="en-US"/>
          </a:p>
        </p:txBody>
      </p:sp>
      <p:sp>
        <p:nvSpPr>
          <p:cNvPr id="18" name="Rounded Rectangle 17"/>
          <p:cNvSpPr/>
          <p:nvPr/>
        </p:nvSpPr>
        <p:spPr>
          <a:xfrm>
            <a:off x="6324600" y="4648200"/>
            <a:ext cx="1981200" cy="762000"/>
          </a:xfrm>
          <a:prstGeom prst="roundRect">
            <a:avLst/>
          </a:prstGeom>
          <a:solidFill>
            <a:srgbClr val="00B0F0"/>
          </a:solidFill>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Permanent generation</a:t>
            </a:r>
            <a:endParaRPr lang="en-US" dirty="0"/>
          </a:p>
        </p:txBody>
      </p:sp>
      <p:sp>
        <p:nvSpPr>
          <p:cNvPr id="19" name="Flowchart: Alternate Process 18"/>
          <p:cNvSpPr/>
          <p:nvPr/>
        </p:nvSpPr>
        <p:spPr>
          <a:xfrm>
            <a:off x="2286000" y="2896295"/>
            <a:ext cx="533400" cy="612648"/>
          </a:xfrm>
          <a:prstGeom prst="flowChartAlternateProcess">
            <a:avLst/>
          </a:prstGeom>
          <a:solidFill>
            <a:srgbClr val="0070C0"/>
          </a:solidFill>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smtClean="0"/>
              <a:t>S0</a:t>
            </a:r>
            <a:endParaRPr lang="en-US" dirty="0"/>
          </a:p>
        </p:txBody>
      </p:sp>
      <p:sp>
        <p:nvSpPr>
          <p:cNvPr id="20" name="Flowchart: Alternate Process 19"/>
          <p:cNvSpPr/>
          <p:nvPr/>
        </p:nvSpPr>
        <p:spPr>
          <a:xfrm>
            <a:off x="2872296" y="2896295"/>
            <a:ext cx="533400" cy="612648"/>
          </a:xfrm>
          <a:prstGeom prst="flowChartAlternateProcess">
            <a:avLst/>
          </a:prstGeom>
          <a:solidFill>
            <a:srgbClr val="0070C0"/>
          </a:solidFill>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smtClean="0"/>
              <a:t>S1</a:t>
            </a:r>
            <a:endParaRPr lang="en-US" dirty="0"/>
          </a:p>
        </p:txBody>
      </p:sp>
      <p:sp>
        <p:nvSpPr>
          <p:cNvPr id="21" name="Right Brace 20"/>
          <p:cNvSpPr/>
          <p:nvPr/>
        </p:nvSpPr>
        <p:spPr>
          <a:xfrm rot="16200000">
            <a:off x="2885520" y="1516970"/>
            <a:ext cx="228602" cy="1467957"/>
          </a:xfrm>
          <a:prstGeom prst="rightBrace">
            <a:avLst>
              <a:gd name="adj1" fmla="val 84918"/>
              <a:gd name="adj2" fmla="val 49638"/>
            </a:avLst>
          </a:prstGeom>
        </p:spPr>
        <p:style>
          <a:lnRef idx="3">
            <a:schemeClr val="accent2"/>
          </a:lnRef>
          <a:fillRef idx="0">
            <a:schemeClr val="accent2"/>
          </a:fillRef>
          <a:effectRef idx="2">
            <a:schemeClr val="accent2"/>
          </a:effectRef>
          <a:fontRef idx="minor">
            <a:schemeClr val="tx1"/>
          </a:fontRef>
        </p:style>
        <p:txBody>
          <a:bodyPr rtlCol="0" anchor="ctr"/>
          <a:lstStyle/>
          <a:p>
            <a:pPr algn="ctr"/>
            <a:endParaRPr lang="en-US"/>
          </a:p>
        </p:txBody>
      </p:sp>
      <p:grpSp>
        <p:nvGrpSpPr>
          <p:cNvPr id="23" name="Group 22"/>
          <p:cNvGrpSpPr/>
          <p:nvPr/>
        </p:nvGrpSpPr>
        <p:grpSpPr>
          <a:xfrm>
            <a:off x="2012231" y="1456649"/>
            <a:ext cx="1147713" cy="1409700"/>
            <a:chOff x="1201380" y="1404643"/>
            <a:chExt cx="1147713" cy="1409700"/>
          </a:xfrm>
        </p:grpSpPr>
        <p:sp>
          <p:nvSpPr>
            <p:cNvPr id="24" name="Oval 23"/>
            <p:cNvSpPr/>
            <p:nvPr/>
          </p:nvSpPr>
          <p:spPr>
            <a:xfrm>
              <a:off x="1201380" y="1404643"/>
              <a:ext cx="1147713" cy="990600"/>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b="1" dirty="0" smtClean="0">
                  <a:solidFill>
                    <a:srgbClr val="FF0000"/>
                  </a:solidFill>
                </a:rPr>
                <a:t>Object</a:t>
              </a:r>
              <a:endParaRPr lang="en-US" b="1" dirty="0">
                <a:solidFill>
                  <a:srgbClr val="FF0000"/>
                </a:solidFill>
              </a:endParaRPr>
            </a:p>
          </p:txBody>
        </p:sp>
        <p:cxnSp>
          <p:nvCxnSpPr>
            <p:cNvPr id="25" name="Straight Arrow Connector 24"/>
            <p:cNvCxnSpPr>
              <a:stCxn id="24" idx="4"/>
            </p:cNvCxnSpPr>
            <p:nvPr/>
          </p:nvCxnSpPr>
          <p:spPr>
            <a:xfrm>
              <a:off x="1775237" y="2395243"/>
              <a:ext cx="2614" cy="419100"/>
            </a:xfrm>
            <a:prstGeom prst="straightConnector1">
              <a:avLst/>
            </a:prstGeom>
            <a:ln w="57150">
              <a:solidFill>
                <a:srgbClr val="FF0000"/>
              </a:solidFill>
              <a:tailEnd type="triangle"/>
            </a:ln>
          </p:spPr>
          <p:style>
            <a:lnRef idx="3">
              <a:schemeClr val="accent2"/>
            </a:lnRef>
            <a:fillRef idx="0">
              <a:schemeClr val="accent2"/>
            </a:fillRef>
            <a:effectRef idx="2">
              <a:schemeClr val="accent2"/>
            </a:effectRef>
            <a:fontRef idx="minor">
              <a:schemeClr val="tx1"/>
            </a:fontRef>
          </p:style>
        </p:cxnSp>
      </p:grpSp>
      <p:grpSp>
        <p:nvGrpSpPr>
          <p:cNvPr id="26" name="Group 25"/>
          <p:cNvGrpSpPr/>
          <p:nvPr/>
        </p:nvGrpSpPr>
        <p:grpSpPr>
          <a:xfrm>
            <a:off x="2586846" y="1408654"/>
            <a:ext cx="1147713" cy="1409700"/>
            <a:chOff x="1201380" y="1404643"/>
            <a:chExt cx="1147713" cy="1409700"/>
          </a:xfrm>
        </p:grpSpPr>
        <p:sp>
          <p:nvSpPr>
            <p:cNvPr id="27" name="Oval 26"/>
            <p:cNvSpPr/>
            <p:nvPr/>
          </p:nvSpPr>
          <p:spPr>
            <a:xfrm>
              <a:off x="1201380" y="1404643"/>
              <a:ext cx="1147713" cy="990600"/>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b="1" dirty="0" smtClean="0">
                  <a:solidFill>
                    <a:srgbClr val="FF0000"/>
                  </a:solidFill>
                </a:rPr>
                <a:t>Object</a:t>
              </a:r>
              <a:endParaRPr lang="en-US" b="1" dirty="0">
                <a:solidFill>
                  <a:srgbClr val="FF0000"/>
                </a:solidFill>
              </a:endParaRPr>
            </a:p>
          </p:txBody>
        </p:sp>
        <p:cxnSp>
          <p:nvCxnSpPr>
            <p:cNvPr id="28" name="Straight Arrow Connector 27"/>
            <p:cNvCxnSpPr>
              <a:stCxn id="27" idx="4"/>
            </p:cNvCxnSpPr>
            <p:nvPr/>
          </p:nvCxnSpPr>
          <p:spPr>
            <a:xfrm>
              <a:off x="1775237" y="2395243"/>
              <a:ext cx="2614" cy="419100"/>
            </a:xfrm>
            <a:prstGeom prst="straightConnector1">
              <a:avLst/>
            </a:prstGeom>
            <a:ln w="57150">
              <a:solidFill>
                <a:srgbClr val="FF0000"/>
              </a:solidFill>
              <a:tailEnd type="triangle"/>
            </a:ln>
          </p:spPr>
          <p:style>
            <a:lnRef idx="3">
              <a:schemeClr val="accent2"/>
            </a:lnRef>
            <a:fillRef idx="0">
              <a:schemeClr val="accent2"/>
            </a:fillRef>
            <a:effectRef idx="2">
              <a:schemeClr val="accent2"/>
            </a:effectRef>
            <a:fontRef idx="minor">
              <a:schemeClr val="tx1"/>
            </a:fontRef>
          </p:style>
        </p:cxnSp>
      </p:grpSp>
      <p:grpSp>
        <p:nvGrpSpPr>
          <p:cNvPr id="38" name="Group 37"/>
          <p:cNvGrpSpPr/>
          <p:nvPr/>
        </p:nvGrpSpPr>
        <p:grpSpPr>
          <a:xfrm>
            <a:off x="1201380" y="1404643"/>
            <a:ext cx="1616174" cy="5024231"/>
            <a:chOff x="1201380" y="1404643"/>
            <a:chExt cx="1616174" cy="5024231"/>
          </a:xfrm>
        </p:grpSpPr>
        <p:grpSp>
          <p:nvGrpSpPr>
            <p:cNvPr id="22" name="Group 21"/>
            <p:cNvGrpSpPr/>
            <p:nvPr/>
          </p:nvGrpSpPr>
          <p:grpSpPr>
            <a:xfrm>
              <a:off x="1201380" y="1404643"/>
              <a:ext cx="1147713" cy="1409700"/>
              <a:chOff x="1201380" y="1404643"/>
              <a:chExt cx="1147713" cy="1409700"/>
            </a:xfrm>
          </p:grpSpPr>
          <p:sp>
            <p:nvSpPr>
              <p:cNvPr id="3" name="Oval 2"/>
              <p:cNvSpPr/>
              <p:nvPr/>
            </p:nvSpPr>
            <p:spPr>
              <a:xfrm>
                <a:off x="1201380" y="1404643"/>
                <a:ext cx="1147713" cy="990600"/>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b="1" dirty="0" smtClean="0">
                    <a:solidFill>
                      <a:srgbClr val="FF0000"/>
                    </a:solidFill>
                  </a:rPr>
                  <a:t>Object</a:t>
                </a:r>
                <a:endParaRPr lang="en-US" b="1" dirty="0">
                  <a:solidFill>
                    <a:srgbClr val="FF0000"/>
                  </a:solidFill>
                </a:endParaRPr>
              </a:p>
            </p:txBody>
          </p:sp>
          <p:cxnSp>
            <p:nvCxnSpPr>
              <p:cNvPr id="9" name="Straight Arrow Connector 8"/>
              <p:cNvCxnSpPr>
                <a:stCxn id="3" idx="4"/>
              </p:cNvCxnSpPr>
              <p:nvPr/>
            </p:nvCxnSpPr>
            <p:spPr>
              <a:xfrm>
                <a:off x="1775237" y="2395243"/>
                <a:ext cx="2614" cy="419100"/>
              </a:xfrm>
              <a:prstGeom prst="straightConnector1">
                <a:avLst/>
              </a:prstGeom>
              <a:ln w="57150">
                <a:solidFill>
                  <a:srgbClr val="FF0000"/>
                </a:solidFill>
                <a:tailEnd type="triangle"/>
              </a:ln>
            </p:spPr>
            <p:style>
              <a:lnRef idx="3">
                <a:schemeClr val="accent2"/>
              </a:lnRef>
              <a:fillRef idx="0">
                <a:schemeClr val="accent2"/>
              </a:fillRef>
              <a:effectRef idx="2">
                <a:schemeClr val="accent2"/>
              </a:effectRef>
              <a:fontRef idx="minor">
                <a:schemeClr val="tx1"/>
              </a:fontRef>
            </p:style>
          </p:cxnSp>
        </p:grpSp>
        <p:sp>
          <p:nvSpPr>
            <p:cNvPr id="35" name="Right Arrow 34"/>
            <p:cNvSpPr/>
            <p:nvPr/>
          </p:nvSpPr>
          <p:spPr>
            <a:xfrm rot="16200000">
              <a:off x="1851015" y="5462336"/>
              <a:ext cx="942477" cy="990600"/>
            </a:xfrm>
            <a:prstGeom prst="rightArrow">
              <a:avLst/>
            </a:prstGeom>
            <a:solidFill>
              <a:srgbClr val="FF0000"/>
            </a:solidFill>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a:p>
          </p:txBody>
        </p:sp>
      </p:grpSp>
      <p:grpSp>
        <p:nvGrpSpPr>
          <p:cNvPr id="39" name="Group 38"/>
          <p:cNvGrpSpPr/>
          <p:nvPr/>
        </p:nvGrpSpPr>
        <p:grpSpPr>
          <a:xfrm>
            <a:off x="4349673" y="1485900"/>
            <a:ext cx="1147713" cy="5005139"/>
            <a:chOff x="4349673" y="1485900"/>
            <a:chExt cx="1147713" cy="5005139"/>
          </a:xfrm>
        </p:grpSpPr>
        <p:grpSp>
          <p:nvGrpSpPr>
            <p:cNvPr id="29" name="Group 28"/>
            <p:cNvGrpSpPr/>
            <p:nvPr/>
          </p:nvGrpSpPr>
          <p:grpSpPr>
            <a:xfrm>
              <a:off x="4349673" y="1485900"/>
              <a:ext cx="1147713" cy="1409700"/>
              <a:chOff x="1201380" y="1404643"/>
              <a:chExt cx="1147713" cy="1409700"/>
            </a:xfrm>
          </p:grpSpPr>
          <p:sp>
            <p:nvSpPr>
              <p:cNvPr id="30" name="Oval 29"/>
              <p:cNvSpPr/>
              <p:nvPr/>
            </p:nvSpPr>
            <p:spPr>
              <a:xfrm>
                <a:off x="1201380" y="1404643"/>
                <a:ext cx="1147713" cy="990600"/>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b="1" dirty="0" smtClean="0">
                    <a:solidFill>
                      <a:srgbClr val="FF0000"/>
                    </a:solidFill>
                  </a:rPr>
                  <a:t>Object</a:t>
                </a:r>
                <a:endParaRPr lang="en-US" b="1" dirty="0">
                  <a:solidFill>
                    <a:srgbClr val="FF0000"/>
                  </a:solidFill>
                </a:endParaRPr>
              </a:p>
            </p:txBody>
          </p:sp>
          <p:cxnSp>
            <p:nvCxnSpPr>
              <p:cNvPr id="31" name="Straight Arrow Connector 30"/>
              <p:cNvCxnSpPr>
                <a:stCxn id="30" idx="4"/>
              </p:cNvCxnSpPr>
              <p:nvPr/>
            </p:nvCxnSpPr>
            <p:spPr>
              <a:xfrm>
                <a:off x="1775237" y="2395243"/>
                <a:ext cx="2614" cy="419100"/>
              </a:xfrm>
              <a:prstGeom prst="straightConnector1">
                <a:avLst/>
              </a:prstGeom>
              <a:ln w="57150">
                <a:solidFill>
                  <a:srgbClr val="FF0000"/>
                </a:solidFill>
                <a:tailEnd type="triangle"/>
              </a:ln>
            </p:spPr>
            <p:style>
              <a:lnRef idx="3">
                <a:schemeClr val="accent2"/>
              </a:lnRef>
              <a:fillRef idx="0">
                <a:schemeClr val="accent2"/>
              </a:fillRef>
              <a:effectRef idx="2">
                <a:schemeClr val="accent2"/>
              </a:effectRef>
              <a:fontRef idx="minor">
                <a:schemeClr val="tx1"/>
              </a:fontRef>
            </p:style>
          </p:cxnSp>
        </p:grpSp>
        <p:sp>
          <p:nvSpPr>
            <p:cNvPr id="36" name="Right Arrow 35"/>
            <p:cNvSpPr/>
            <p:nvPr/>
          </p:nvSpPr>
          <p:spPr>
            <a:xfrm rot="16200000">
              <a:off x="4387714" y="5524501"/>
              <a:ext cx="942477" cy="990600"/>
            </a:xfrm>
            <a:prstGeom prst="rightArrow">
              <a:avLst/>
            </a:prstGeom>
            <a:solidFill>
              <a:srgbClr val="FF0000"/>
            </a:solidFill>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a:p>
          </p:txBody>
        </p:sp>
      </p:grpSp>
      <p:sp>
        <p:nvSpPr>
          <p:cNvPr id="37" name="Right Arrow 36"/>
          <p:cNvSpPr/>
          <p:nvPr/>
        </p:nvSpPr>
        <p:spPr>
          <a:xfrm rot="16200000">
            <a:off x="6843962" y="5524500"/>
            <a:ext cx="942477" cy="990600"/>
          </a:xfrm>
          <a:prstGeom prst="rightArrow">
            <a:avLst/>
          </a:prstGeom>
          <a:solidFill>
            <a:srgbClr val="FF0000"/>
          </a:solidFill>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728513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randombar(horizontal)">
                                      <p:cBhvr>
                                        <p:cTn id="7" dur="500"/>
                                        <p:tgtEl>
                                          <p:spTgt spid="38"/>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xit" presetSubtype="10" fill="hold" nodeType="clickEffect">
                                  <p:stCondLst>
                                    <p:cond delay="0"/>
                                  </p:stCondLst>
                                  <p:childTnLst>
                                    <p:animEffect transition="out" filter="randombar(horizontal)">
                                      <p:cBhvr>
                                        <p:cTn id="11" dur="500"/>
                                        <p:tgtEl>
                                          <p:spTgt spid="38"/>
                                        </p:tgtEl>
                                      </p:cBhvr>
                                    </p:animEffect>
                                    <p:set>
                                      <p:cBhvr>
                                        <p:cTn id="12" dur="1" fill="hold">
                                          <p:stCondLst>
                                            <p:cond delay="499"/>
                                          </p:stCondLst>
                                        </p:cTn>
                                        <p:tgtEl>
                                          <p:spTgt spid="38"/>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circle(in)">
                                      <p:cBhvr>
                                        <p:cTn id="17" dur="500"/>
                                        <p:tgtEl>
                                          <p:spTgt spid="23"/>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xit" presetSubtype="10" fill="hold" nodeType="clickEffect">
                                  <p:stCondLst>
                                    <p:cond delay="0"/>
                                  </p:stCondLst>
                                  <p:childTnLst>
                                    <p:animEffect transition="out" filter="randombar(horizontal)">
                                      <p:cBhvr>
                                        <p:cTn id="21" dur="500"/>
                                        <p:tgtEl>
                                          <p:spTgt spid="23"/>
                                        </p:tgtEl>
                                      </p:cBhvr>
                                    </p:animEffect>
                                    <p:set>
                                      <p:cBhvr>
                                        <p:cTn id="22" dur="1" fill="hold">
                                          <p:stCondLst>
                                            <p:cond delay="499"/>
                                          </p:stCondLst>
                                        </p:cTn>
                                        <p:tgtEl>
                                          <p:spTgt spid="23"/>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nodeType="click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circle(in)">
                                      <p:cBhvr>
                                        <p:cTn id="27" dur="500"/>
                                        <p:tgtEl>
                                          <p:spTgt spid="26"/>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xit" presetSubtype="10" fill="hold" nodeType="clickEffect">
                                  <p:stCondLst>
                                    <p:cond delay="0"/>
                                  </p:stCondLst>
                                  <p:childTnLst>
                                    <p:animEffect transition="out" filter="randombar(horizontal)">
                                      <p:cBhvr>
                                        <p:cTn id="31" dur="500"/>
                                        <p:tgtEl>
                                          <p:spTgt spid="26"/>
                                        </p:tgtEl>
                                      </p:cBhvr>
                                    </p:animEffect>
                                    <p:set>
                                      <p:cBhvr>
                                        <p:cTn id="32" dur="1" fill="hold">
                                          <p:stCondLst>
                                            <p:cond delay="499"/>
                                          </p:stCondLst>
                                        </p:cTn>
                                        <p:tgtEl>
                                          <p:spTgt spid="26"/>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nodeType="clickEffect">
                                  <p:stCondLst>
                                    <p:cond delay="0"/>
                                  </p:stCondLst>
                                  <p:childTnLst>
                                    <p:set>
                                      <p:cBhvr>
                                        <p:cTn id="36" dur="1" fill="hold">
                                          <p:stCondLst>
                                            <p:cond delay="0"/>
                                          </p:stCondLst>
                                        </p:cTn>
                                        <p:tgtEl>
                                          <p:spTgt spid="39"/>
                                        </p:tgtEl>
                                        <p:attrNameLst>
                                          <p:attrName>style.visibility</p:attrName>
                                        </p:attrNameLst>
                                      </p:cBhvr>
                                      <p:to>
                                        <p:strVal val="visible"/>
                                      </p:to>
                                    </p:set>
                                    <p:animEffect transition="in" filter="randombar(horizontal)">
                                      <p:cBhvr>
                                        <p:cTn id="37" dur="500"/>
                                        <p:tgtEl>
                                          <p:spTgt spid="39"/>
                                        </p:tgtEl>
                                      </p:cBhvr>
                                    </p:animEffect>
                                  </p:childTnLst>
                                </p:cTn>
                              </p:par>
                            </p:childTnLst>
                          </p:cTn>
                        </p:par>
                      </p:childTnLst>
                    </p:cTn>
                  </p:par>
                  <p:par>
                    <p:cTn id="38" fill="hold">
                      <p:stCondLst>
                        <p:cond delay="indefinite"/>
                      </p:stCondLst>
                      <p:childTnLst>
                        <p:par>
                          <p:cTn id="39" fill="hold">
                            <p:stCondLst>
                              <p:cond delay="0"/>
                            </p:stCondLst>
                            <p:childTnLst>
                              <p:par>
                                <p:cTn id="40" presetID="14" presetClass="exit" presetSubtype="10" fill="hold" nodeType="clickEffect">
                                  <p:stCondLst>
                                    <p:cond delay="0"/>
                                  </p:stCondLst>
                                  <p:childTnLst>
                                    <p:animEffect transition="out" filter="randombar(horizontal)">
                                      <p:cBhvr>
                                        <p:cTn id="41" dur="500"/>
                                        <p:tgtEl>
                                          <p:spTgt spid="39"/>
                                        </p:tgtEl>
                                      </p:cBhvr>
                                    </p:animEffect>
                                    <p:set>
                                      <p:cBhvr>
                                        <p:cTn id="42" dur="1" fill="hold">
                                          <p:stCondLst>
                                            <p:cond delay="499"/>
                                          </p:stCondLst>
                                        </p:cTn>
                                        <p:tgtEl>
                                          <p:spTgt spid="39"/>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grpId="0" nodeType="clickEffect">
                                  <p:stCondLst>
                                    <p:cond delay="0"/>
                                  </p:stCondLst>
                                  <p:childTnLst>
                                    <p:set>
                                      <p:cBhvr>
                                        <p:cTn id="46" dur="1" fill="hold">
                                          <p:stCondLst>
                                            <p:cond delay="0"/>
                                          </p:stCondLst>
                                        </p:cTn>
                                        <p:tgtEl>
                                          <p:spTgt spid="37"/>
                                        </p:tgtEl>
                                        <p:attrNameLst>
                                          <p:attrName>style.visibility</p:attrName>
                                        </p:attrNameLst>
                                      </p:cBhvr>
                                      <p:to>
                                        <p:strVal val="visible"/>
                                      </p:to>
                                    </p:set>
                                    <p:animEffect transition="in" filter="fade">
                                      <p:cBhvr>
                                        <p:cTn id="47" dur="500"/>
                                        <p:tgtEl>
                                          <p:spTgt spid="37"/>
                                        </p:tgtEl>
                                      </p:cBhvr>
                                    </p:animEffect>
                                    <p:anim calcmode="lin" valueType="num">
                                      <p:cBhvr>
                                        <p:cTn id="48" dur="500" fill="hold"/>
                                        <p:tgtEl>
                                          <p:spTgt spid="37"/>
                                        </p:tgtEl>
                                        <p:attrNameLst>
                                          <p:attrName>ppt_x</p:attrName>
                                        </p:attrNameLst>
                                      </p:cBhvr>
                                      <p:tavLst>
                                        <p:tav tm="0">
                                          <p:val>
                                            <p:strVal val="#ppt_x"/>
                                          </p:val>
                                        </p:tav>
                                        <p:tav tm="100000">
                                          <p:val>
                                            <p:strVal val="#ppt_x"/>
                                          </p:val>
                                        </p:tav>
                                      </p:tavLst>
                                    </p:anim>
                                    <p:anim calcmode="lin" valueType="num">
                                      <p:cBhvr>
                                        <p:cTn id="49" dur="500" fill="hold"/>
                                        <p:tgtEl>
                                          <p:spTgt spid="3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580</TotalTime>
  <Words>673</Words>
  <Application>Microsoft Office PowerPoint</Application>
  <PresentationFormat>On-screen Show (4:3)</PresentationFormat>
  <Paragraphs>224</Paragraphs>
  <Slides>24</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Arial</vt:lpstr>
      <vt:lpstr>Calibri</vt:lpstr>
      <vt:lpstr>Consolas</vt:lpstr>
      <vt:lpstr>Courier New</vt:lpstr>
      <vt:lpstr>Times New Roman</vt:lpstr>
      <vt:lpstr>Wingdings</vt:lpstr>
      <vt:lpstr>Office Theme</vt:lpstr>
      <vt:lpstr>JAVA VIRTUAL MACHINE</vt:lpstr>
      <vt:lpstr>Nội dung</vt:lpstr>
      <vt:lpstr>JVM (Java Virtual Machine) là gì?</vt:lpstr>
      <vt:lpstr>Kiến trúc của JVM</vt:lpstr>
      <vt:lpstr>Class Loader</vt:lpstr>
      <vt:lpstr>Runtime Data Areas</vt:lpstr>
      <vt:lpstr>Class (method) Area</vt:lpstr>
      <vt:lpstr>Heap</vt:lpstr>
      <vt:lpstr>GC-Garbage Collection</vt:lpstr>
      <vt:lpstr>GC-Garbage Collection</vt:lpstr>
      <vt:lpstr>Heap</vt:lpstr>
      <vt:lpstr>Heap</vt:lpstr>
      <vt:lpstr>Heap</vt:lpstr>
      <vt:lpstr>Stack</vt:lpstr>
      <vt:lpstr>Ví dụ demo của stack</vt:lpstr>
      <vt:lpstr>Program counter (PC) register</vt:lpstr>
      <vt:lpstr>Native Method Stack</vt:lpstr>
      <vt:lpstr>Mở rộng: Native Method</vt:lpstr>
      <vt:lpstr>Mở rộng: Native Method</vt:lpstr>
      <vt:lpstr>Mở rộng: Native Method</vt:lpstr>
      <vt:lpstr>Execution Engine</vt:lpstr>
      <vt:lpstr>    Native Method Interface (Java Native Interface – JNI), Native Method Library</vt:lpstr>
      <vt:lpstr>Tài liệu tham khảo</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VIRTUAL MACHINE</dc:title>
  <dc:creator>hv</dc:creator>
  <cp:lastModifiedBy>Microsoft</cp:lastModifiedBy>
  <cp:revision>35</cp:revision>
  <dcterms:created xsi:type="dcterms:W3CDTF">2016-09-28T02:59:23Z</dcterms:created>
  <dcterms:modified xsi:type="dcterms:W3CDTF">2016-10-02T14:36:24Z</dcterms:modified>
</cp:coreProperties>
</file>