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1"/>
  </p:notesMasterIdLst>
  <p:sldIdLst>
    <p:sldId id="256" r:id="rId2"/>
    <p:sldId id="258" r:id="rId3"/>
    <p:sldId id="259" r:id="rId4"/>
    <p:sldId id="260" r:id="rId5"/>
    <p:sldId id="264" r:id="rId6"/>
    <p:sldId id="261" r:id="rId7"/>
    <p:sldId id="265" r:id="rId8"/>
    <p:sldId id="262" r:id="rId9"/>
    <p:sldId id="263" r:id="rId10"/>
  </p:sldIdLst>
  <p:sldSz cx="12192000" cy="6858000"/>
  <p:notesSz cx="6858000" cy="9144000"/>
  <p:embeddedFontLst>
    <p:embeddedFont>
      <p:font typeface="Arial Narrow" panose="020B0606020202030204" pitchFamily="34" charset="0"/>
      <p:regular r:id="rId12"/>
      <p:bold r:id="rId13"/>
      <p:italic r:id="rId14"/>
      <p:boldItalic r:id="rId15"/>
    </p:embeddedFont>
    <p:embeddedFont>
      <p:font typeface="Calibri" panose="020F050202020403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D9087C7-CDDE-442B-B838-0920BD7C89CA}">
  <a:tblStyle styleId="{DD9087C7-CDDE-442B-B838-0920BD7C89CA}"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91" name="Shape 9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4" name="Shape 12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25" name="Shape 12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6" name="Shape 136"/>
          <p:cNvSpPr txBox="1">
            <a:spLocks noGrp="1"/>
          </p:cNvSpPr>
          <p:nvPr>
            <p:ph type="body" idx="1"/>
          </p:nvPr>
        </p:nvSpPr>
        <p:spPr>
          <a:xfrm>
            <a:off x="685800" y="4400550"/>
            <a:ext cx="5486400" cy="36006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37" name="Shape 137"/>
          <p:cNvSpPr txBox="1">
            <a:spLocks noGrp="1"/>
          </p:cNvSpPr>
          <p:nvPr>
            <p:ph type="sldNum" idx="12"/>
          </p:nvPr>
        </p:nvSpPr>
        <p:spPr>
          <a:xfrm>
            <a:off x="3884612" y="8685213"/>
            <a:ext cx="2971800" cy="4587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3</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400550"/>
            <a:ext cx="5486400" cy="36006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50" name="Shape 150"/>
          <p:cNvSpPr txBox="1">
            <a:spLocks noGrp="1"/>
          </p:cNvSpPr>
          <p:nvPr>
            <p:ph type="sldNum" idx="12"/>
          </p:nvPr>
        </p:nvSpPr>
        <p:spPr>
          <a:xfrm>
            <a:off x="3884612" y="8685213"/>
            <a:ext cx="2971800" cy="4587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4</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1" name="Shape 161"/>
          <p:cNvSpPr txBox="1">
            <a:spLocks noGrp="1"/>
          </p:cNvSpPr>
          <p:nvPr>
            <p:ph type="body" idx="1"/>
          </p:nvPr>
        </p:nvSpPr>
        <p:spPr>
          <a:xfrm>
            <a:off x="685800" y="4400550"/>
            <a:ext cx="5486400" cy="36006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62" name="Shape 162"/>
          <p:cNvSpPr txBox="1">
            <a:spLocks noGrp="1"/>
          </p:cNvSpPr>
          <p:nvPr>
            <p:ph type="sldNum" idx="12"/>
          </p:nvPr>
        </p:nvSpPr>
        <p:spPr>
          <a:xfrm>
            <a:off x="3884612" y="8685213"/>
            <a:ext cx="2971800" cy="4587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5</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65074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1" name="Shape 161"/>
          <p:cNvSpPr txBox="1">
            <a:spLocks noGrp="1"/>
          </p:cNvSpPr>
          <p:nvPr>
            <p:ph type="body" idx="1"/>
          </p:nvPr>
        </p:nvSpPr>
        <p:spPr>
          <a:xfrm>
            <a:off x="685800" y="4400550"/>
            <a:ext cx="5486400" cy="36006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62" name="Shape 162"/>
          <p:cNvSpPr txBox="1">
            <a:spLocks noGrp="1"/>
          </p:cNvSpPr>
          <p:nvPr>
            <p:ph type="sldNum" idx="12"/>
          </p:nvPr>
        </p:nvSpPr>
        <p:spPr>
          <a:xfrm>
            <a:off x="3884612" y="8685213"/>
            <a:ext cx="2971800" cy="4587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6</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1" name="Shape 161"/>
          <p:cNvSpPr txBox="1">
            <a:spLocks noGrp="1"/>
          </p:cNvSpPr>
          <p:nvPr>
            <p:ph type="body" idx="1"/>
          </p:nvPr>
        </p:nvSpPr>
        <p:spPr>
          <a:xfrm>
            <a:off x="685800" y="4400550"/>
            <a:ext cx="5486400" cy="36006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62" name="Shape 162"/>
          <p:cNvSpPr txBox="1">
            <a:spLocks noGrp="1"/>
          </p:cNvSpPr>
          <p:nvPr>
            <p:ph type="sldNum" idx="12"/>
          </p:nvPr>
        </p:nvSpPr>
        <p:spPr>
          <a:xfrm>
            <a:off x="3884612" y="8685213"/>
            <a:ext cx="2971800" cy="4587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7</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93985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74" name="Shape 1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85" name="Shape 1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838200" y="6356362"/>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7" name="Shape 17"/>
          <p:cNvSpPr txBox="1">
            <a:spLocks noGrp="1"/>
          </p:cNvSpPr>
          <p:nvPr>
            <p:ph type="ftr" idx="11"/>
          </p:nvPr>
        </p:nvSpPr>
        <p:spPr>
          <a:xfrm>
            <a:off x="4038600" y="6356362"/>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sldNum" idx="12"/>
          </p:nvPr>
        </p:nvSpPr>
        <p:spPr>
          <a:xfrm>
            <a:off x="8610600" y="6356362"/>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838200" y="365129"/>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4" name="Shape 74"/>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228578" marR="0" lvl="0" indent="-50778"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734" marR="0" lvl="1" indent="-88834"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2886" marR="0" lvl="2" indent="-114185"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040" marR="0" lvl="3" indent="-12684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195" marR="0" lvl="4" indent="-126794"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349" marR="0" lvl="5" indent="-126749"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504" marR="0" lvl="6" indent="-126704"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8658" marR="0" lvl="7" indent="-126658"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5814" marR="0" lvl="8" indent="-126613"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838200" y="6356362"/>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4038600" y="6356362"/>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8610600" y="6356362"/>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7133433" y="1956594"/>
            <a:ext cx="5811838" cy="26288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0" name="Shape 80"/>
          <p:cNvSpPr txBox="1">
            <a:spLocks noGrp="1"/>
          </p:cNvSpPr>
          <p:nvPr>
            <p:ph type="body" idx="1"/>
          </p:nvPr>
        </p:nvSpPr>
        <p:spPr>
          <a:xfrm rot="5400000">
            <a:off x="1799434" y="-596105"/>
            <a:ext cx="5811838" cy="7734299"/>
          </a:xfrm>
          <a:prstGeom prst="rect">
            <a:avLst/>
          </a:prstGeom>
          <a:noFill/>
          <a:ln>
            <a:noFill/>
          </a:ln>
        </p:spPr>
        <p:txBody>
          <a:bodyPr lIns="91425" tIns="91425" rIns="91425" bIns="91425" anchor="t" anchorCtr="0"/>
          <a:lstStyle>
            <a:lvl1pPr marL="228578" marR="0" lvl="0" indent="-50778"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734" marR="0" lvl="1" indent="-88834"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2886" marR="0" lvl="2" indent="-114185"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040" marR="0" lvl="3" indent="-12684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195" marR="0" lvl="4" indent="-126794"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349" marR="0" lvl="5" indent="-126749"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504" marR="0" lvl="6" indent="-126704"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8658" marR="0" lvl="7" indent="-126658"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5814" marR="0" lvl="8" indent="-126613"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838200" y="6356362"/>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4038600" y="6356362"/>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8610600" y="6356362"/>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model2">
    <p:bg>
      <p:bgPr>
        <a:gradFill>
          <a:gsLst>
            <a:gs pos="0">
              <a:srgbClr val="1181AE"/>
            </a:gs>
            <a:gs pos="55000">
              <a:srgbClr val="1181AE"/>
            </a:gs>
            <a:gs pos="100000">
              <a:srgbClr val="095474"/>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218681" y="2870646"/>
            <a:ext cx="5932223" cy="711081"/>
          </a:xfrm>
          <a:prstGeom prst="rect">
            <a:avLst/>
          </a:prstGeom>
          <a:noFill/>
          <a:ln>
            <a:noFill/>
          </a:ln>
        </p:spPr>
        <p:txBody>
          <a:bodyPr lIns="91425" tIns="91425" rIns="91425" bIns="91425" anchor="ctr" anchorCtr="0"/>
          <a:lstStyle>
            <a:lvl1pPr marL="0" marR="0" lvl="0" indent="0" algn="ctr" rtl="0">
              <a:lnSpc>
                <a:spcPct val="90000"/>
              </a:lnSpc>
              <a:spcBef>
                <a:spcPts val="0"/>
              </a:spcBef>
              <a:buClr>
                <a:schemeClr val="lt1"/>
              </a:buClr>
              <a:buFont typeface="Calibri"/>
              <a:buNone/>
              <a:defRPr sz="3600" b="0"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6" name="Shape 86"/>
          <p:cNvSpPr txBox="1">
            <a:spLocks noGrp="1"/>
          </p:cNvSpPr>
          <p:nvPr>
            <p:ph type="dt" idx="10"/>
          </p:nvPr>
        </p:nvSpPr>
        <p:spPr>
          <a:xfrm>
            <a:off x="838200" y="6356362"/>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ftr" idx="11"/>
          </p:nvPr>
        </p:nvSpPr>
        <p:spPr>
          <a:xfrm>
            <a:off x="4038600" y="6356362"/>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8" name="Shape 88"/>
          <p:cNvSpPr txBox="1">
            <a:spLocks noGrp="1"/>
          </p:cNvSpPr>
          <p:nvPr>
            <p:ph type="sldNum" idx="12"/>
          </p:nvPr>
        </p:nvSpPr>
        <p:spPr>
          <a:xfrm>
            <a:off x="8610600" y="6356362"/>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9"/>
        <p:cNvGrpSpPr/>
        <p:nvPr/>
      </p:nvGrpSpPr>
      <p:grpSpPr>
        <a:xfrm>
          <a:off x="0" y="0"/>
          <a:ext cx="0" cy="0"/>
          <a:chOff x="0" y="0"/>
          <a:chExt cx="0" cy="0"/>
        </a:xfrm>
      </p:grpSpPr>
      <p:sp>
        <p:nvSpPr>
          <p:cNvPr id="20" name="Shape 20"/>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1" name="Shape 21"/>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1000"/>
              </a:spcBef>
              <a:buClr>
                <a:schemeClr val="dk1"/>
              </a:buClr>
              <a:buFont typeface="Arial"/>
              <a:buNone/>
              <a:defRPr sz="2400" b="0" i="0" u="none" strike="noStrike" cap="none">
                <a:solidFill>
                  <a:schemeClr val="dk1"/>
                </a:solidFill>
                <a:latin typeface="Calibri"/>
                <a:ea typeface="Calibri"/>
                <a:cs typeface="Calibri"/>
                <a:sym typeface="Calibri"/>
              </a:defRPr>
            </a:lvl1pPr>
            <a:lvl2pPr marL="457155" marR="0" lvl="1" indent="-12654" algn="ctr"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2pPr>
            <a:lvl3pPr marL="914309" marR="0" lvl="2" indent="-12609" algn="ctr"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3pPr>
            <a:lvl4pPr marL="1371464" marR="0" lvl="3" indent="-12563"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4pPr>
            <a:lvl5pPr marL="1828618" marR="0" lvl="4" indent="-12518"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5pPr>
            <a:lvl6pPr marL="2285774" marR="0" lvl="5" indent="-12474"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2926" marR="0" lvl="6" indent="-12425"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200080" marR="0" lvl="7" indent="-1238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7235" marR="0" lvl="8" indent="-12334"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dt" idx="10"/>
          </p:nvPr>
        </p:nvSpPr>
        <p:spPr>
          <a:xfrm>
            <a:off x="838200" y="6356362"/>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ftr" idx="11"/>
          </p:nvPr>
        </p:nvSpPr>
        <p:spPr>
          <a:xfrm>
            <a:off x="4038600" y="6356362"/>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sldNum" idx="12"/>
          </p:nvPr>
        </p:nvSpPr>
        <p:spPr>
          <a:xfrm>
            <a:off x="8610600" y="6356362"/>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838200" y="365129"/>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578" marR="0" lvl="0" indent="-50778"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734" marR="0" lvl="1" indent="-88834"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2886" marR="0" lvl="2" indent="-114185"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040" marR="0" lvl="3" indent="-12684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195" marR="0" lvl="4" indent="-126794"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349" marR="0" lvl="5" indent="-126749"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504" marR="0" lvl="6" indent="-126704"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8658" marR="0" lvl="7" indent="-126658"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5814" marR="0" lvl="8" indent="-126613"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dt" idx="10"/>
          </p:nvPr>
        </p:nvSpPr>
        <p:spPr>
          <a:xfrm>
            <a:off x="838200" y="6356362"/>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ftr" idx="11"/>
          </p:nvPr>
        </p:nvSpPr>
        <p:spPr>
          <a:xfrm>
            <a:off x="4038600" y="6356362"/>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sldNum" idx="12"/>
          </p:nvPr>
        </p:nvSpPr>
        <p:spPr>
          <a:xfrm>
            <a:off x="8610600" y="6356362"/>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831850" y="1709750"/>
            <a:ext cx="10515599"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3" name="Shape 33"/>
          <p:cNvSpPr txBox="1">
            <a:spLocks noGrp="1"/>
          </p:cNvSpPr>
          <p:nvPr>
            <p:ph type="body" idx="1"/>
          </p:nvPr>
        </p:nvSpPr>
        <p:spPr>
          <a:xfrm>
            <a:off x="831850" y="4589475"/>
            <a:ext cx="10515599" cy="1500187"/>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888888"/>
              </a:buClr>
              <a:buFont typeface="Arial"/>
              <a:buNone/>
              <a:defRPr sz="2400" b="0" i="0" u="none" strike="noStrike" cap="none">
                <a:solidFill>
                  <a:srgbClr val="888888"/>
                </a:solidFill>
                <a:latin typeface="Calibri"/>
                <a:ea typeface="Calibri"/>
                <a:cs typeface="Calibri"/>
                <a:sym typeface="Calibri"/>
              </a:defRPr>
            </a:lvl1pPr>
            <a:lvl2pPr marL="457155" marR="0" lvl="1" indent="-12654" algn="l" rtl="0">
              <a:lnSpc>
                <a:spcPct val="90000"/>
              </a:lnSpc>
              <a:spcBef>
                <a:spcPts val="500"/>
              </a:spcBef>
              <a:buClr>
                <a:srgbClr val="888888"/>
              </a:buClr>
              <a:buFont typeface="Arial"/>
              <a:buNone/>
              <a:defRPr sz="2000" b="0" i="0" u="none" strike="noStrike" cap="none">
                <a:solidFill>
                  <a:srgbClr val="888888"/>
                </a:solidFill>
                <a:latin typeface="Calibri"/>
                <a:ea typeface="Calibri"/>
                <a:cs typeface="Calibri"/>
                <a:sym typeface="Calibri"/>
              </a:defRPr>
            </a:lvl2pPr>
            <a:lvl3pPr marL="914309" marR="0" lvl="2" indent="-12609" algn="l" rtl="0">
              <a:lnSpc>
                <a:spcPct val="90000"/>
              </a:lnSpc>
              <a:spcBef>
                <a:spcPts val="500"/>
              </a:spcBef>
              <a:buClr>
                <a:srgbClr val="888888"/>
              </a:buClr>
              <a:buFont typeface="Arial"/>
              <a:buNone/>
              <a:defRPr sz="1800" b="0" i="0" u="none" strike="noStrike" cap="none">
                <a:solidFill>
                  <a:srgbClr val="888888"/>
                </a:solidFill>
                <a:latin typeface="Calibri"/>
                <a:ea typeface="Calibri"/>
                <a:cs typeface="Calibri"/>
                <a:sym typeface="Calibri"/>
              </a:defRPr>
            </a:lvl3pPr>
            <a:lvl4pPr marL="1371464" marR="0" lvl="3" indent="-12563"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4pPr>
            <a:lvl5pPr marL="1828618" marR="0" lvl="4" indent="-12518"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5pPr>
            <a:lvl6pPr marL="2285774" marR="0" lvl="5" indent="-12474"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6pPr>
            <a:lvl7pPr marL="2742926" marR="0" lvl="6" indent="-12425"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7pPr>
            <a:lvl8pPr marL="3200080" marR="0" lvl="7" indent="-1238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8pPr>
            <a:lvl9pPr marL="3657235" marR="0" lvl="8" indent="-12334"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4" name="Shape 34"/>
          <p:cNvSpPr txBox="1">
            <a:spLocks noGrp="1"/>
          </p:cNvSpPr>
          <p:nvPr>
            <p:ph type="dt" idx="10"/>
          </p:nvPr>
        </p:nvSpPr>
        <p:spPr>
          <a:xfrm>
            <a:off x="838200" y="6356362"/>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ftr" idx="11"/>
          </p:nvPr>
        </p:nvSpPr>
        <p:spPr>
          <a:xfrm>
            <a:off x="4038600" y="6356362"/>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sldNum" idx="12"/>
          </p:nvPr>
        </p:nvSpPr>
        <p:spPr>
          <a:xfrm>
            <a:off x="8610600" y="6356362"/>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838200" y="365129"/>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578" marR="0" lvl="0" indent="-50778"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734" marR="0" lvl="1" indent="-88834"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2886" marR="0" lvl="2" indent="-114185"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040" marR="0" lvl="3" indent="-12684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195" marR="0" lvl="4" indent="-126794"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349" marR="0" lvl="5" indent="-126749"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504" marR="0" lvl="6" indent="-126704"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8658" marR="0" lvl="7" indent="-126658"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5814" marR="0" lvl="8" indent="-126613"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578" marR="0" lvl="0" indent="-50778"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734" marR="0" lvl="1" indent="-88834"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2886" marR="0" lvl="2" indent="-114185"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040" marR="0" lvl="3" indent="-12684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195" marR="0" lvl="4" indent="-126794"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349" marR="0" lvl="5" indent="-126749"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504" marR="0" lvl="6" indent="-126704"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8658" marR="0" lvl="7" indent="-126658"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5814" marR="0" lvl="8" indent="-126613"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dt" idx="10"/>
          </p:nvPr>
        </p:nvSpPr>
        <p:spPr>
          <a:xfrm>
            <a:off x="838200" y="6356362"/>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ftr" idx="11"/>
          </p:nvPr>
        </p:nvSpPr>
        <p:spPr>
          <a:xfrm>
            <a:off x="4038600" y="6356362"/>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sldNum" idx="12"/>
          </p:nvPr>
        </p:nvSpPr>
        <p:spPr>
          <a:xfrm>
            <a:off x="8610600" y="6356362"/>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839787" y="365129"/>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6" name="Shape 46"/>
          <p:cNvSpPr txBox="1">
            <a:spLocks noGrp="1"/>
          </p:cNvSpPr>
          <p:nvPr>
            <p:ph type="body" idx="1"/>
          </p:nvPr>
        </p:nvSpPr>
        <p:spPr>
          <a:xfrm>
            <a:off x="839788" y="1681163"/>
            <a:ext cx="51577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155" marR="0" lvl="1" indent="-12654"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309" marR="0" lvl="2" indent="-12609"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464" marR="0" lvl="3" indent="-12563"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618" marR="0" lvl="4" indent="-12518"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5774" marR="0" lvl="5" indent="-12474"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2926" marR="0" lvl="6" indent="-12425"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080" marR="0" lvl="7" indent="-1238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235" marR="0" lvl="8" indent="-12334"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body" idx="2"/>
          </p:nvPr>
        </p:nvSpPr>
        <p:spPr>
          <a:xfrm>
            <a:off x="839788" y="2505075"/>
            <a:ext cx="5157787" cy="3684588"/>
          </a:xfrm>
          <a:prstGeom prst="rect">
            <a:avLst/>
          </a:prstGeom>
          <a:noFill/>
          <a:ln>
            <a:noFill/>
          </a:ln>
        </p:spPr>
        <p:txBody>
          <a:bodyPr lIns="91425" tIns="91425" rIns="91425" bIns="91425" anchor="t" anchorCtr="0"/>
          <a:lstStyle>
            <a:lvl1pPr marL="228578" marR="0" lvl="0" indent="-50778"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734" marR="0" lvl="1" indent="-88834"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2886" marR="0" lvl="2" indent="-114185"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040" marR="0" lvl="3" indent="-12684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195" marR="0" lvl="4" indent="-126794"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349" marR="0" lvl="5" indent="-126749"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504" marR="0" lvl="6" indent="-126704"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8658" marR="0" lvl="7" indent="-126658"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5814" marR="0" lvl="8" indent="-126613"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3"/>
          </p:nvPr>
        </p:nvSpPr>
        <p:spPr>
          <a:xfrm>
            <a:off x="6172203" y="1681163"/>
            <a:ext cx="51831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155" marR="0" lvl="1" indent="-12654"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309" marR="0" lvl="2" indent="-12609"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464" marR="0" lvl="3" indent="-12563"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618" marR="0" lvl="4" indent="-12518"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5774" marR="0" lvl="5" indent="-12474"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2926" marR="0" lvl="6" indent="-12425"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080" marR="0" lvl="7" indent="-1238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235" marR="0" lvl="8" indent="-12334"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4"/>
          </p:nvPr>
        </p:nvSpPr>
        <p:spPr>
          <a:xfrm>
            <a:off x="6172203" y="2505075"/>
            <a:ext cx="5183187" cy="3684588"/>
          </a:xfrm>
          <a:prstGeom prst="rect">
            <a:avLst/>
          </a:prstGeom>
          <a:noFill/>
          <a:ln>
            <a:noFill/>
          </a:ln>
        </p:spPr>
        <p:txBody>
          <a:bodyPr lIns="91425" tIns="91425" rIns="91425" bIns="91425" anchor="t" anchorCtr="0"/>
          <a:lstStyle>
            <a:lvl1pPr marL="228578" marR="0" lvl="0" indent="-50778"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734" marR="0" lvl="1" indent="-88834"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2886" marR="0" lvl="2" indent="-114185"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040" marR="0" lvl="3" indent="-12684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195" marR="0" lvl="4" indent="-126794"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349" marR="0" lvl="5" indent="-126749"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504" marR="0" lvl="6" indent="-126704"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8658" marR="0" lvl="7" indent="-126658"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5814" marR="0" lvl="8" indent="-126613"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dt" idx="10"/>
          </p:nvPr>
        </p:nvSpPr>
        <p:spPr>
          <a:xfrm>
            <a:off x="838200" y="6356362"/>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ftr" idx="11"/>
          </p:nvPr>
        </p:nvSpPr>
        <p:spPr>
          <a:xfrm>
            <a:off x="4038600" y="6356362"/>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sldNum" idx="12"/>
          </p:nvPr>
        </p:nvSpPr>
        <p:spPr>
          <a:xfrm>
            <a:off x="8610600" y="6356362"/>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838200" y="365129"/>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dt" idx="10"/>
          </p:nvPr>
        </p:nvSpPr>
        <p:spPr>
          <a:xfrm>
            <a:off x="838200" y="6356362"/>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4038600" y="6356362"/>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8610600" y="6356362"/>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5183187" y="987437"/>
            <a:ext cx="6172199" cy="4873624"/>
          </a:xfrm>
          <a:prstGeom prst="rect">
            <a:avLst/>
          </a:prstGeom>
          <a:noFill/>
          <a:ln>
            <a:noFill/>
          </a:ln>
        </p:spPr>
        <p:txBody>
          <a:bodyPr lIns="91425" tIns="91425" rIns="91425" bIns="91425" anchor="t" anchorCtr="0"/>
          <a:lstStyle>
            <a:lvl1pPr marL="228578" marR="0" lvl="0" indent="-25378" algn="l" rtl="0">
              <a:lnSpc>
                <a:spcPct val="90000"/>
              </a:lnSpc>
              <a:spcBef>
                <a:spcPts val="100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734" marR="0" lvl="1" indent="-63434" algn="l" rtl="0">
              <a:lnSpc>
                <a:spcPct val="90000"/>
              </a:lnSpc>
              <a:spcBef>
                <a:spcPts val="5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2886" marR="0" lvl="2" indent="-88785"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040" marR="0" lvl="3" indent="-11414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195" marR="0" lvl="4" indent="-114094"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349" marR="0" lvl="5" indent="-114049"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504" marR="0" lvl="6" indent="-114004"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8658" marR="0" lvl="7" indent="-113958"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5814" marR="0" lvl="8" indent="-113913"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155" marR="0" lvl="1" indent="-12654"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309" marR="0" lvl="2" indent="-12609"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464" marR="0" lvl="3" indent="-12563"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618" marR="0" lvl="4" indent="-12518"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5774" marR="0" lvl="5" indent="-12474"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2926" marR="0" lvl="6" indent="-12425"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080" marR="0" lvl="7" indent="-1238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235" marR="0" lvl="8" indent="-12334"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838200" y="6356362"/>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4038600" y="6356362"/>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8610600" y="6356362"/>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7" name="Shape 67"/>
          <p:cNvSpPr>
            <a:spLocks noGrp="1"/>
          </p:cNvSpPr>
          <p:nvPr>
            <p:ph type="pic" idx="2"/>
          </p:nvPr>
        </p:nvSpPr>
        <p:spPr>
          <a:xfrm>
            <a:off x="5183187" y="987437"/>
            <a:ext cx="6172199" cy="4873624"/>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1pPr>
            <a:lvl2pPr marL="457155" marR="0" lvl="1" indent="-12654" algn="l" rtl="0">
              <a:lnSpc>
                <a:spcPct val="90000"/>
              </a:lnSpc>
              <a:spcBef>
                <a:spcPts val="500"/>
              </a:spcBef>
              <a:buClr>
                <a:schemeClr val="dk1"/>
              </a:buClr>
              <a:buFont typeface="Arial"/>
              <a:buNone/>
              <a:defRPr sz="2800" b="0" i="0" u="none" strike="noStrike" cap="none">
                <a:solidFill>
                  <a:schemeClr val="dk1"/>
                </a:solidFill>
                <a:latin typeface="Calibri"/>
                <a:ea typeface="Calibri"/>
                <a:cs typeface="Calibri"/>
                <a:sym typeface="Calibri"/>
              </a:defRPr>
            </a:lvl2pPr>
            <a:lvl3pPr marL="914309" marR="0" lvl="2" indent="-12609"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464" marR="0" lvl="3" indent="-12563"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618" marR="0" lvl="4" indent="-12518"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5774" marR="0" lvl="5" indent="-12474"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2926" marR="0" lvl="6" indent="-12425"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080" marR="0" lvl="7" indent="-1238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235" marR="0" lvl="8" indent="-12334"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155" marR="0" lvl="1" indent="-12654"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309" marR="0" lvl="2" indent="-12609"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464" marR="0" lvl="3" indent="-12563"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618" marR="0" lvl="4" indent="-12518"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5774" marR="0" lvl="5" indent="-12474"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2926" marR="0" lvl="6" indent="-12425"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080" marR="0" lvl="7" indent="-1238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235" marR="0" lvl="8" indent="-12334"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838200" y="6356362"/>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4038600" y="6356362"/>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8610600" y="6356362"/>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9"/>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578" marR="0" lvl="0" indent="-50778"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734" marR="0" lvl="1" indent="-88834"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2886" marR="0" lvl="2" indent="-114185"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040" marR="0" lvl="3" indent="-12684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195" marR="0" lvl="4" indent="-126794"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349" marR="0" lvl="5" indent="-126749"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504" marR="0" lvl="6" indent="-126704"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8658" marR="0" lvl="7" indent="-126658"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5814" marR="0" lvl="8" indent="-126613"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838200" y="6356362"/>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4038600" y="6356362"/>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8610600" y="6356362"/>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tackoverflow.com/questions/4450045/difference-between-matches-and-find-in-java-regex"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46000">
              <a:srgbClr val="F2F2F2"/>
            </a:gs>
            <a:gs pos="100000">
              <a:srgbClr val="BFBFBF"/>
            </a:gs>
          </a:gsLst>
          <a:path path="circle">
            <a:fillToRect l="50000" t="50000" r="50000" b="50000"/>
          </a:path>
          <a:tileRect/>
        </a:gradFill>
        <a:effectLst/>
      </p:bgPr>
    </p:bg>
    <p:spTree>
      <p:nvGrpSpPr>
        <p:cNvPr id="1" name="Shape 92"/>
        <p:cNvGrpSpPr/>
        <p:nvPr/>
      </p:nvGrpSpPr>
      <p:grpSpPr>
        <a:xfrm>
          <a:off x="0" y="0"/>
          <a:ext cx="0" cy="0"/>
          <a:chOff x="0" y="0"/>
          <a:chExt cx="0" cy="0"/>
        </a:xfrm>
      </p:grpSpPr>
      <p:sp>
        <p:nvSpPr>
          <p:cNvPr id="93" name="Shape 93"/>
          <p:cNvSpPr/>
          <p:nvPr/>
        </p:nvSpPr>
        <p:spPr>
          <a:xfrm>
            <a:off x="0" y="1163783"/>
            <a:ext cx="12192000" cy="2885703"/>
          </a:xfrm>
          <a:prstGeom prst="rect">
            <a:avLst/>
          </a:prstGeom>
          <a:solidFill>
            <a:srgbClr val="0B476B"/>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000000"/>
              </a:solidFill>
              <a:latin typeface="Calibri"/>
              <a:ea typeface="Calibri"/>
              <a:cs typeface="Calibri"/>
              <a:sym typeface="Calibri"/>
            </a:endParaRPr>
          </a:p>
        </p:txBody>
      </p:sp>
      <p:sp>
        <p:nvSpPr>
          <p:cNvPr id="94" name="Shape 94"/>
          <p:cNvSpPr/>
          <p:nvPr/>
        </p:nvSpPr>
        <p:spPr>
          <a:xfrm>
            <a:off x="5323142" y="4485775"/>
            <a:ext cx="132778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1" i="0" u="none" strike="noStrike" cap="none">
                <a:solidFill>
                  <a:srgbClr val="595959"/>
                </a:solidFill>
                <a:latin typeface="Arial"/>
                <a:ea typeface="Arial"/>
                <a:cs typeface="Arial"/>
                <a:sym typeface="Arial"/>
              </a:rPr>
              <a:t>Thực hiện</a:t>
            </a:r>
          </a:p>
        </p:txBody>
      </p:sp>
      <p:sp>
        <p:nvSpPr>
          <p:cNvPr id="95" name="Shape 95"/>
          <p:cNvSpPr/>
          <p:nvPr/>
        </p:nvSpPr>
        <p:spPr>
          <a:xfrm>
            <a:off x="1506145" y="1829097"/>
            <a:ext cx="9179720" cy="156966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4800" b="1">
                <a:solidFill>
                  <a:schemeClr val="lt1"/>
                </a:solidFill>
              </a:rPr>
              <a:t>So sánh Find và Matches Regular Expression </a:t>
            </a:r>
            <a:r>
              <a:rPr lang="en-US" sz="4800" b="1" i="0" u="none" strike="noStrike" cap="none">
                <a:solidFill>
                  <a:schemeClr val="lt1"/>
                </a:solidFill>
                <a:latin typeface="Arial"/>
                <a:ea typeface="Arial"/>
                <a:cs typeface="Arial"/>
                <a:sym typeface="Arial"/>
              </a:rPr>
              <a:t>trong Java</a:t>
            </a:r>
          </a:p>
        </p:txBody>
      </p:sp>
      <p:grpSp>
        <p:nvGrpSpPr>
          <p:cNvPr id="96" name="Shape 96"/>
          <p:cNvGrpSpPr/>
          <p:nvPr/>
        </p:nvGrpSpPr>
        <p:grpSpPr>
          <a:xfrm>
            <a:off x="0" y="6476836"/>
            <a:ext cx="12192000" cy="423334"/>
            <a:chOff x="0" y="6434667"/>
            <a:chExt cx="12192000" cy="423333"/>
          </a:xfrm>
        </p:grpSpPr>
        <p:sp>
          <p:nvSpPr>
            <p:cNvPr id="97" name="Shape 97"/>
            <p:cNvSpPr/>
            <p:nvPr/>
          </p:nvSpPr>
          <p:spPr>
            <a:xfrm>
              <a:off x="0" y="6434667"/>
              <a:ext cx="12192000" cy="423333"/>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000000"/>
                </a:solidFill>
                <a:latin typeface="Calibri"/>
                <a:ea typeface="Calibri"/>
                <a:cs typeface="Calibri"/>
                <a:sym typeface="Calibri"/>
              </a:endParaRPr>
            </a:p>
          </p:txBody>
        </p:sp>
        <p:sp>
          <p:nvSpPr>
            <p:cNvPr id="98" name="Shape 98"/>
            <p:cNvSpPr txBox="1"/>
            <p:nvPr/>
          </p:nvSpPr>
          <p:spPr>
            <a:xfrm>
              <a:off x="80189" y="6461667"/>
              <a:ext cx="2995629" cy="369330"/>
            </a:xfrm>
            <a:prstGeom prst="rect">
              <a:avLst/>
            </a:prstGeom>
            <a:solidFill>
              <a:schemeClr val="dk1"/>
            </a:solidFill>
            <a:ln>
              <a:noFill/>
            </a:ln>
          </p:spPr>
          <p:txBody>
            <a:bodyPr lIns="91425" tIns="45700" rIns="91425" bIns="45700" anchor="t" anchorCtr="0">
              <a:noAutofit/>
            </a:bodyPr>
            <a:lstStyle/>
            <a:p>
              <a:pPr marL="0" marR="0" lvl="0" indent="0" rtl="0">
                <a:spcBef>
                  <a:spcPts val="0"/>
                </a:spcBef>
                <a:buSzPct val="25000"/>
                <a:buNone/>
              </a:pPr>
              <a:r>
                <a:rPr lang="en-US" sz="1800" b="1" i="0" u="none" strike="noStrike" cap="none">
                  <a:solidFill>
                    <a:schemeClr val="lt1"/>
                  </a:solidFill>
                  <a:latin typeface="Arial Narrow"/>
                  <a:ea typeface="Arial Narrow"/>
                  <a:cs typeface="Arial Narrow"/>
                  <a:sym typeface="Arial Narrow"/>
                </a:rPr>
                <a:t>Java SE8 Fundamentals</a:t>
              </a:r>
            </a:p>
          </p:txBody>
        </p:sp>
      </p:grpSp>
      <p:sp>
        <p:nvSpPr>
          <p:cNvPr id="99" name="Shape 99"/>
          <p:cNvSpPr/>
          <p:nvPr/>
        </p:nvSpPr>
        <p:spPr>
          <a:xfrm>
            <a:off x="4618775" y="4954089"/>
            <a:ext cx="2736600" cy="3693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0" i="0" u="none" strike="noStrike" cap="none">
                <a:solidFill>
                  <a:srgbClr val="595959"/>
                </a:solidFill>
                <a:latin typeface="Arial"/>
                <a:ea typeface="Arial"/>
                <a:cs typeface="Arial"/>
                <a:sym typeface="Arial"/>
              </a:rPr>
              <a:t>Nguyễn Trọng Thuận</a:t>
            </a:r>
          </a:p>
        </p:txBody>
      </p:sp>
      <p:pic>
        <p:nvPicPr>
          <p:cNvPr id="100" name="Shape 100"/>
          <p:cNvPicPr preferRelativeResize="0"/>
          <p:nvPr/>
        </p:nvPicPr>
        <p:blipFill rotWithShape="1">
          <a:blip r:embed="rId3">
            <a:alphaModFix/>
          </a:blip>
          <a:srcRect/>
          <a:stretch/>
        </p:blipFill>
        <p:spPr>
          <a:xfrm>
            <a:off x="80189" y="4011469"/>
            <a:ext cx="2438399" cy="2438399"/>
          </a:xfrm>
          <a:prstGeom prst="rect">
            <a:avLst/>
          </a:prstGeom>
          <a:noFill/>
          <a:ln>
            <a:noFill/>
          </a:ln>
        </p:spPr>
      </p:pic>
      <p:sp>
        <p:nvSpPr>
          <p:cNvPr id="101" name="Shape 101"/>
          <p:cNvSpPr txBox="1">
            <a:spLocks noGrp="1"/>
          </p:cNvSpPr>
          <p:nvPr>
            <p:ph type="sldNum" idx="12"/>
          </p:nvPr>
        </p:nvSpPr>
        <p:spPr>
          <a:xfrm>
            <a:off x="8610600" y="6356362"/>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1</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grpSp>
        <p:nvGrpSpPr>
          <p:cNvPr id="127" name="Shape 127"/>
          <p:cNvGrpSpPr/>
          <p:nvPr/>
        </p:nvGrpSpPr>
        <p:grpSpPr>
          <a:xfrm>
            <a:off x="0" y="6476836"/>
            <a:ext cx="12192000" cy="423334"/>
            <a:chOff x="0" y="6434667"/>
            <a:chExt cx="12192000" cy="423333"/>
          </a:xfrm>
        </p:grpSpPr>
        <p:sp>
          <p:nvSpPr>
            <p:cNvPr id="128" name="Shape 128"/>
            <p:cNvSpPr/>
            <p:nvPr/>
          </p:nvSpPr>
          <p:spPr>
            <a:xfrm>
              <a:off x="0" y="6434667"/>
              <a:ext cx="12192000" cy="423333"/>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a:solidFill>
                  <a:srgbClr val="000000"/>
                </a:solidFill>
                <a:latin typeface="Calibri"/>
                <a:ea typeface="Calibri"/>
                <a:cs typeface="Calibri"/>
                <a:sym typeface="Calibri"/>
              </a:endParaRPr>
            </a:p>
          </p:txBody>
        </p:sp>
        <p:sp>
          <p:nvSpPr>
            <p:cNvPr id="129" name="Shape 129"/>
            <p:cNvSpPr txBox="1"/>
            <p:nvPr/>
          </p:nvSpPr>
          <p:spPr>
            <a:xfrm>
              <a:off x="80189" y="6461667"/>
              <a:ext cx="2995629" cy="369330"/>
            </a:xfrm>
            <a:prstGeom prst="rect">
              <a:avLst/>
            </a:prstGeom>
            <a:solidFill>
              <a:schemeClr val="dk1"/>
            </a:solid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lt1"/>
                  </a:solidFill>
                  <a:latin typeface="Arial Narrow"/>
                  <a:ea typeface="Arial Narrow"/>
                  <a:cs typeface="Arial Narrow"/>
                  <a:sym typeface="Arial Narrow"/>
                </a:rPr>
                <a:t>Java SE8 Fundamentals</a:t>
              </a:r>
            </a:p>
          </p:txBody>
        </p:sp>
      </p:grpSp>
      <p:sp>
        <p:nvSpPr>
          <p:cNvPr id="130" name="Shape 130"/>
          <p:cNvSpPr txBox="1">
            <a:spLocks noGrp="1"/>
          </p:cNvSpPr>
          <p:nvPr>
            <p:ph type="sldNum" idx="12"/>
          </p:nvPr>
        </p:nvSpPr>
        <p:spPr>
          <a:xfrm>
            <a:off x="8610600" y="6356362"/>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2</a:t>
            </a:fld>
            <a:endParaRPr lang="en-US" sz="1200">
              <a:solidFill>
                <a:srgbClr val="888888"/>
              </a:solidFill>
              <a:latin typeface="Calibri"/>
              <a:ea typeface="Calibri"/>
              <a:cs typeface="Calibri"/>
              <a:sym typeface="Calibri"/>
            </a:endParaRPr>
          </a:p>
        </p:txBody>
      </p:sp>
      <p:sp>
        <p:nvSpPr>
          <p:cNvPr id="131" name="Shape 131"/>
          <p:cNvSpPr/>
          <p:nvPr/>
        </p:nvSpPr>
        <p:spPr>
          <a:xfrm rot="5400000">
            <a:off x="3235491" y="-2987654"/>
            <a:ext cx="663912" cy="7134899"/>
          </a:xfrm>
          <a:prstGeom prst="round2SameRect">
            <a:avLst>
              <a:gd name="adj1" fmla="val 50000"/>
              <a:gd name="adj2" fmla="val 0"/>
            </a:avLst>
          </a:prstGeom>
          <a:solidFill>
            <a:srgbClr val="0C0C0C"/>
          </a:solidFill>
          <a:ln>
            <a:noFill/>
          </a:ln>
        </p:spPr>
        <p:txBody>
          <a:bodyPr lIns="91425" tIns="91425" rIns="91425" bIns="91425" anchor="ctr" anchorCtr="0">
            <a:noAutofit/>
          </a:bodyPr>
          <a:lstStyle/>
          <a:p>
            <a:pPr lvl="0">
              <a:spcBef>
                <a:spcPts val="0"/>
              </a:spcBef>
              <a:buNone/>
            </a:pPr>
            <a:endParaRPr/>
          </a:p>
        </p:txBody>
      </p:sp>
      <p:sp>
        <p:nvSpPr>
          <p:cNvPr id="132" name="Shape 132"/>
          <p:cNvSpPr txBox="1"/>
          <p:nvPr/>
        </p:nvSpPr>
        <p:spPr>
          <a:xfrm>
            <a:off x="-18" y="345069"/>
            <a:ext cx="7037672" cy="469459"/>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2800">
                <a:solidFill>
                  <a:schemeClr val="lt1"/>
                </a:solidFill>
              </a:rPr>
              <a:t>So sánh</a:t>
            </a:r>
          </a:p>
        </p:txBody>
      </p:sp>
      <p:graphicFrame>
        <p:nvGraphicFramePr>
          <p:cNvPr id="133" name="Shape 133"/>
          <p:cNvGraphicFramePr/>
          <p:nvPr>
            <p:extLst>
              <p:ext uri="{D42A27DB-BD31-4B8C-83A1-F6EECF244321}">
                <p14:modId xmlns:p14="http://schemas.microsoft.com/office/powerpoint/2010/main" val="4220850331"/>
              </p:ext>
            </p:extLst>
          </p:nvPr>
        </p:nvGraphicFramePr>
        <p:xfrm>
          <a:off x="952500" y="1483168"/>
          <a:ext cx="10287000" cy="3551774"/>
        </p:xfrm>
        <a:graphic>
          <a:graphicData uri="http://schemas.openxmlformats.org/drawingml/2006/table">
            <a:tbl>
              <a:tblPr>
                <a:noFill/>
                <a:tableStyleId>{DD9087C7-CDDE-442B-B838-0920BD7C89CA}</a:tableStyleId>
              </a:tblPr>
              <a:tblGrid>
                <a:gridCol w="3429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3429000">
                  <a:extLst>
                    <a:ext uri="{9D8B030D-6E8A-4147-A177-3AD203B41FA5}">
                      <a16:colId xmlns:a16="http://schemas.microsoft.com/office/drawing/2014/main" val="20002"/>
                    </a:ext>
                  </a:extLst>
                </a:gridCol>
              </a:tblGrid>
              <a:tr h="682175">
                <a:tc>
                  <a:txBody>
                    <a:bodyPr/>
                    <a:lstStyle/>
                    <a:p>
                      <a:pPr lvl="0" algn="ctr" rtl="0">
                        <a:lnSpc>
                          <a:spcPct val="150000"/>
                        </a:lnSpc>
                        <a:spcBef>
                          <a:spcPts val="0"/>
                        </a:spcBef>
                        <a:buNone/>
                      </a:pPr>
                      <a:endParaRPr sz="2000" b="1"/>
                    </a:p>
                  </a:txBody>
                  <a:tcPr marL="91425" marR="91425" marT="91425" marB="91425"/>
                </a:tc>
                <a:tc>
                  <a:txBody>
                    <a:bodyPr/>
                    <a:lstStyle/>
                    <a:p>
                      <a:pPr lvl="0" algn="ctr">
                        <a:lnSpc>
                          <a:spcPct val="150000"/>
                        </a:lnSpc>
                        <a:spcBef>
                          <a:spcPts val="0"/>
                        </a:spcBef>
                        <a:buNone/>
                      </a:pPr>
                      <a:r>
                        <a:rPr lang="en-US" sz="2000" b="1"/>
                        <a:t>Find</a:t>
                      </a:r>
                    </a:p>
                  </a:txBody>
                  <a:tcPr marL="91425" marR="91425" marT="91425" marB="91425"/>
                </a:tc>
                <a:tc>
                  <a:txBody>
                    <a:bodyPr/>
                    <a:lstStyle/>
                    <a:p>
                      <a:pPr lvl="0" algn="ctr">
                        <a:lnSpc>
                          <a:spcPct val="150000"/>
                        </a:lnSpc>
                        <a:spcBef>
                          <a:spcPts val="0"/>
                        </a:spcBef>
                        <a:buNone/>
                      </a:pPr>
                      <a:r>
                        <a:rPr lang="en-US" sz="2000" b="1"/>
                        <a:t>Matches</a:t>
                      </a:r>
                    </a:p>
                  </a:txBody>
                  <a:tcPr marL="91425" marR="91425" marT="91425" marB="91425"/>
                </a:tc>
                <a:extLst>
                  <a:ext uri="{0D108BD9-81ED-4DB2-BD59-A6C34878D82A}">
                    <a16:rowId xmlns:a16="http://schemas.microsoft.com/office/drawing/2014/main" val="10000"/>
                  </a:ext>
                </a:extLst>
              </a:tr>
              <a:tr h="2006025">
                <a:tc>
                  <a:txBody>
                    <a:bodyPr/>
                    <a:lstStyle/>
                    <a:p>
                      <a:pPr lvl="0" algn="ctr" rtl="0">
                        <a:lnSpc>
                          <a:spcPct val="150000"/>
                        </a:lnSpc>
                        <a:spcBef>
                          <a:spcPts val="0"/>
                        </a:spcBef>
                        <a:buNone/>
                      </a:pPr>
                      <a:r>
                        <a:rPr lang="en-US" sz="2000"/>
                        <a:t>Trường hợp </a:t>
                      </a:r>
                      <a:r>
                        <a:rPr lang="en-US" sz="2000">
                          <a:solidFill>
                            <a:srgbClr val="FF0000"/>
                          </a:solidFill>
                        </a:rPr>
                        <a:t>không </a:t>
                      </a:r>
                      <a:r>
                        <a:rPr lang="en-US" sz="2000"/>
                        <a:t>có dấu bắt đầu (^) và dấu kết thúc dòng ($)</a:t>
                      </a:r>
                    </a:p>
                  </a:txBody>
                  <a:tcPr marL="91425" marR="91425" marT="91425" marB="91425"/>
                </a:tc>
                <a:tc>
                  <a:txBody>
                    <a:bodyPr/>
                    <a:lstStyle/>
                    <a:p>
                      <a:pPr lvl="0">
                        <a:lnSpc>
                          <a:spcPct val="150000"/>
                        </a:lnSpc>
                        <a:spcBef>
                          <a:spcPts val="0"/>
                        </a:spcBef>
                        <a:buNone/>
                      </a:pPr>
                      <a:r>
                        <a:rPr lang="en-US" sz="2000"/>
                        <a:t>So sánh chuỗi với biểu thức chính qui, nếu như </a:t>
                      </a:r>
                      <a:r>
                        <a:rPr lang="en-US" sz="2000">
                          <a:solidFill>
                            <a:srgbClr val="FF0000"/>
                          </a:solidFill>
                        </a:rPr>
                        <a:t>một chuỗi con</a:t>
                      </a:r>
                      <a:r>
                        <a:rPr lang="en-US" sz="2000"/>
                        <a:t> trong chuỗi thỏa biểu thức chính quy thì trả về </a:t>
                      </a:r>
                      <a:r>
                        <a:rPr lang="en-US" sz="2000">
                          <a:solidFill>
                            <a:srgbClr val="FF0000"/>
                          </a:solidFill>
                        </a:rPr>
                        <a:t>true</a:t>
                      </a:r>
                      <a:r>
                        <a:rPr lang="en-US" sz="2000"/>
                        <a:t>, ngược lại trả về false.</a:t>
                      </a:r>
                    </a:p>
                  </a:txBody>
                  <a:tcPr marL="91425" marR="91425" marT="91425" marB="91425"/>
                </a:tc>
                <a:tc>
                  <a:txBody>
                    <a:bodyPr/>
                    <a:lstStyle/>
                    <a:p>
                      <a:pPr lvl="0">
                        <a:lnSpc>
                          <a:spcPct val="150000"/>
                        </a:lnSpc>
                        <a:spcBef>
                          <a:spcPts val="0"/>
                        </a:spcBef>
                        <a:buNone/>
                      </a:pPr>
                      <a:r>
                        <a:rPr lang="en-US" sz="2000"/>
                        <a:t>So sánh chuỗi với biểu thức chính qui, </a:t>
                      </a:r>
                      <a:r>
                        <a:rPr lang="en-US" sz="2000">
                          <a:solidFill>
                            <a:srgbClr val="FF0000"/>
                          </a:solidFill>
                        </a:rPr>
                        <a:t>toàn bộ chuỗi </a:t>
                      </a:r>
                      <a:r>
                        <a:rPr lang="en-US" sz="2000"/>
                        <a:t>phải thỏa biểu thức chính qui thì trả về </a:t>
                      </a:r>
                      <a:r>
                        <a:rPr lang="en-US" sz="2000">
                          <a:solidFill>
                            <a:srgbClr val="FF0000"/>
                          </a:solidFill>
                        </a:rPr>
                        <a:t>true</a:t>
                      </a:r>
                      <a:r>
                        <a:rPr lang="en-US" sz="2000"/>
                        <a:t>, ngược lại thì trả về false.</a:t>
                      </a: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grpSp>
        <p:nvGrpSpPr>
          <p:cNvPr id="139" name="Shape 139"/>
          <p:cNvGrpSpPr/>
          <p:nvPr/>
        </p:nvGrpSpPr>
        <p:grpSpPr>
          <a:xfrm>
            <a:off x="0" y="6476820"/>
            <a:ext cx="12192000" cy="423300"/>
            <a:chOff x="0" y="6434667"/>
            <a:chExt cx="12192000" cy="423300"/>
          </a:xfrm>
        </p:grpSpPr>
        <p:sp>
          <p:nvSpPr>
            <p:cNvPr id="140" name="Shape 140"/>
            <p:cNvSpPr/>
            <p:nvPr/>
          </p:nvSpPr>
          <p:spPr>
            <a:xfrm>
              <a:off x="0" y="6434667"/>
              <a:ext cx="12192000" cy="423300"/>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a:solidFill>
                  <a:srgbClr val="000000"/>
                </a:solidFill>
                <a:latin typeface="Calibri"/>
                <a:ea typeface="Calibri"/>
                <a:cs typeface="Calibri"/>
                <a:sym typeface="Calibri"/>
              </a:endParaRPr>
            </a:p>
          </p:txBody>
        </p:sp>
        <p:sp>
          <p:nvSpPr>
            <p:cNvPr id="141" name="Shape 141"/>
            <p:cNvSpPr txBox="1"/>
            <p:nvPr/>
          </p:nvSpPr>
          <p:spPr>
            <a:xfrm>
              <a:off x="80189" y="6461667"/>
              <a:ext cx="2995500" cy="369300"/>
            </a:xfrm>
            <a:prstGeom prst="rect">
              <a:avLst/>
            </a:prstGeom>
            <a:solidFill>
              <a:schemeClr val="dk1"/>
            </a:solid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lt1"/>
                  </a:solidFill>
                  <a:latin typeface="Arial Narrow"/>
                  <a:ea typeface="Arial Narrow"/>
                  <a:cs typeface="Arial Narrow"/>
                  <a:sym typeface="Arial Narrow"/>
                </a:rPr>
                <a:t>Java SE8 Fundamentals</a:t>
              </a:r>
            </a:p>
          </p:txBody>
        </p:sp>
      </p:grpSp>
      <p:sp>
        <p:nvSpPr>
          <p:cNvPr id="142" name="Shape 142"/>
          <p:cNvSpPr txBox="1">
            <a:spLocks noGrp="1"/>
          </p:cNvSpPr>
          <p:nvPr>
            <p:ph type="sldNum" idx="12"/>
          </p:nvPr>
        </p:nvSpPr>
        <p:spPr>
          <a:xfrm>
            <a:off x="8610600" y="6356362"/>
            <a:ext cx="2743200" cy="3650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3</a:t>
            </a:fld>
            <a:endParaRPr lang="en-US" sz="1200">
              <a:solidFill>
                <a:srgbClr val="888888"/>
              </a:solidFill>
              <a:latin typeface="Calibri"/>
              <a:ea typeface="Calibri"/>
              <a:cs typeface="Calibri"/>
              <a:sym typeface="Calibri"/>
            </a:endParaRPr>
          </a:p>
        </p:txBody>
      </p:sp>
      <p:sp>
        <p:nvSpPr>
          <p:cNvPr id="143" name="Shape 143"/>
          <p:cNvSpPr/>
          <p:nvPr/>
        </p:nvSpPr>
        <p:spPr>
          <a:xfrm rot="5400000">
            <a:off x="3235497" y="-2987661"/>
            <a:ext cx="663900" cy="7134900"/>
          </a:xfrm>
          <a:prstGeom prst="round2SameRect">
            <a:avLst>
              <a:gd name="adj1" fmla="val 50000"/>
              <a:gd name="adj2" fmla="val 0"/>
            </a:avLst>
          </a:prstGeom>
          <a:solidFill>
            <a:srgbClr val="0C0C0C"/>
          </a:solidFill>
          <a:ln>
            <a:noFill/>
          </a:ln>
        </p:spPr>
        <p:txBody>
          <a:bodyPr lIns="91425" tIns="91425" rIns="91425" bIns="91425" anchor="ctr" anchorCtr="0">
            <a:noAutofit/>
          </a:bodyPr>
          <a:lstStyle/>
          <a:p>
            <a:pPr lvl="0">
              <a:spcBef>
                <a:spcPts val="0"/>
              </a:spcBef>
              <a:buNone/>
            </a:pPr>
            <a:endParaRPr/>
          </a:p>
        </p:txBody>
      </p:sp>
      <p:sp>
        <p:nvSpPr>
          <p:cNvPr id="144" name="Shape 144"/>
          <p:cNvSpPr txBox="1"/>
          <p:nvPr/>
        </p:nvSpPr>
        <p:spPr>
          <a:xfrm>
            <a:off x="-18" y="345069"/>
            <a:ext cx="7037700" cy="469500"/>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2800">
                <a:solidFill>
                  <a:schemeClr val="lt1"/>
                </a:solidFill>
                <a:latin typeface="Arial"/>
                <a:ea typeface="Arial"/>
                <a:cs typeface="Arial"/>
                <a:sym typeface="Arial"/>
              </a:rPr>
              <a:t>Ví dụ</a:t>
            </a:r>
          </a:p>
        </p:txBody>
      </p:sp>
      <p:sp>
        <p:nvSpPr>
          <p:cNvPr id="145" name="Shape 145"/>
          <p:cNvSpPr txBox="1"/>
          <p:nvPr/>
        </p:nvSpPr>
        <p:spPr>
          <a:xfrm>
            <a:off x="1173708" y="3442626"/>
            <a:ext cx="10317707" cy="2119425"/>
          </a:xfrm>
          <a:prstGeom prst="rect">
            <a:avLst/>
          </a:prstGeom>
          <a:noFill/>
          <a:ln>
            <a:noFill/>
          </a:ln>
        </p:spPr>
        <p:txBody>
          <a:bodyPr lIns="91425" tIns="91425" rIns="91425" bIns="91425" anchor="t" anchorCtr="0">
            <a:noAutofit/>
          </a:bodyPr>
          <a:lstStyle/>
          <a:p>
            <a:pPr marL="342900" lvl="0" indent="-342900">
              <a:lnSpc>
                <a:spcPct val="150000"/>
              </a:lnSpc>
              <a:spcBef>
                <a:spcPts val="0"/>
              </a:spcBef>
              <a:buFont typeface="Arial" panose="020B0604020202020204" pitchFamily="34" charset="0"/>
              <a:buChar char="•"/>
            </a:pPr>
            <a:r>
              <a:rPr lang="en-US" sz="2000"/>
              <a:t>Trong trường hợp này, Find() kiểm tra thấy trong chuỗi con có </a:t>
            </a:r>
            <a:r>
              <a:rPr lang="en-US" sz="2000">
                <a:solidFill>
                  <a:srgbClr val="FF0000"/>
                </a:solidFill>
              </a:rPr>
              <a:t>3 kí tự thỏa biểu thức chính qui </a:t>
            </a:r>
            <a:r>
              <a:rPr lang="en-US" sz="2000"/>
              <a:t>nên trả về </a:t>
            </a:r>
            <a:r>
              <a:rPr lang="en-US" sz="2000">
                <a:solidFill>
                  <a:srgbClr val="FF0000"/>
                </a:solidFill>
              </a:rPr>
              <a:t>true</a:t>
            </a:r>
            <a:r>
              <a:rPr lang="en-US" sz="2000"/>
              <a:t>.</a:t>
            </a:r>
          </a:p>
          <a:p>
            <a:pPr marL="342900" lvl="0" indent="-342900">
              <a:lnSpc>
                <a:spcPct val="150000"/>
              </a:lnSpc>
              <a:spcBef>
                <a:spcPts val="0"/>
              </a:spcBef>
              <a:buFont typeface="Arial" panose="020B0604020202020204" pitchFamily="34" charset="0"/>
              <a:buChar char="•"/>
            </a:pPr>
            <a:r>
              <a:rPr lang="en-US" sz="2000"/>
              <a:t>Ngược lại, Matches() kiểm tra thấy </a:t>
            </a:r>
            <a:r>
              <a:rPr lang="en-US" sz="2000">
                <a:solidFill>
                  <a:srgbClr val="FF0000"/>
                </a:solidFill>
              </a:rPr>
              <a:t>toàn bộ chuỗi không thỏa biểu thức chính qui </a:t>
            </a:r>
            <a:r>
              <a:rPr lang="en-US" sz="2000"/>
              <a:t>nên trả về </a:t>
            </a:r>
            <a:r>
              <a:rPr lang="en-US" sz="2000">
                <a:solidFill>
                  <a:srgbClr val="FF0000"/>
                </a:solidFill>
              </a:rPr>
              <a:t>false</a:t>
            </a:r>
            <a:r>
              <a:rPr lang="en-US" sz="2000"/>
              <a:t>.</a:t>
            </a:r>
          </a:p>
        </p:txBody>
      </p:sp>
      <p:pic>
        <p:nvPicPr>
          <p:cNvPr id="146" name="Shape 146"/>
          <p:cNvPicPr preferRelativeResize="0"/>
          <p:nvPr/>
        </p:nvPicPr>
        <p:blipFill>
          <a:blip r:embed="rId3">
            <a:alphaModFix/>
          </a:blip>
          <a:stretch>
            <a:fillRect/>
          </a:stretch>
        </p:blipFill>
        <p:spPr>
          <a:xfrm>
            <a:off x="2886645" y="2071345"/>
            <a:ext cx="5647450" cy="1399066"/>
          </a:xfrm>
          <a:prstGeom prst="rect">
            <a:avLst/>
          </a:prstGeom>
          <a:noFill/>
          <a:ln>
            <a:noFill/>
          </a:ln>
        </p:spPr>
      </p:pic>
      <p:sp>
        <p:nvSpPr>
          <p:cNvPr id="10" name="Shape 145"/>
          <p:cNvSpPr txBox="1"/>
          <p:nvPr/>
        </p:nvSpPr>
        <p:spPr>
          <a:xfrm>
            <a:off x="1191600" y="1521507"/>
            <a:ext cx="2375847" cy="549838"/>
          </a:xfrm>
          <a:prstGeom prst="rect">
            <a:avLst/>
          </a:prstGeom>
          <a:noFill/>
          <a:ln>
            <a:noFill/>
          </a:ln>
        </p:spPr>
        <p:txBody>
          <a:bodyPr lIns="91425" tIns="91425" rIns="91425" bIns="91425" anchor="t" anchorCtr="0">
            <a:noAutofit/>
          </a:bodyPr>
          <a:lstStyle/>
          <a:p>
            <a:pPr marL="342900" lvl="0" indent="-342900">
              <a:lnSpc>
                <a:spcPct val="150000"/>
              </a:lnSpc>
              <a:spcBef>
                <a:spcPts val="0"/>
              </a:spcBef>
              <a:buFont typeface="Arial" panose="020B0604020202020204" pitchFamily="34" charset="0"/>
              <a:buChar char="•"/>
            </a:pPr>
            <a:r>
              <a:rPr lang="en-US" sz="2000"/>
              <a:t>Code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grpSp>
        <p:nvGrpSpPr>
          <p:cNvPr id="152" name="Shape 152"/>
          <p:cNvGrpSpPr/>
          <p:nvPr/>
        </p:nvGrpSpPr>
        <p:grpSpPr>
          <a:xfrm>
            <a:off x="0" y="6476820"/>
            <a:ext cx="12192000" cy="423300"/>
            <a:chOff x="0" y="6434667"/>
            <a:chExt cx="12192000" cy="423300"/>
          </a:xfrm>
        </p:grpSpPr>
        <p:sp>
          <p:nvSpPr>
            <p:cNvPr id="153" name="Shape 153"/>
            <p:cNvSpPr/>
            <p:nvPr/>
          </p:nvSpPr>
          <p:spPr>
            <a:xfrm>
              <a:off x="0" y="6434667"/>
              <a:ext cx="12192000" cy="423300"/>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a:solidFill>
                  <a:srgbClr val="000000"/>
                </a:solidFill>
                <a:latin typeface="Calibri"/>
                <a:ea typeface="Calibri"/>
                <a:cs typeface="Calibri"/>
                <a:sym typeface="Calibri"/>
              </a:endParaRPr>
            </a:p>
          </p:txBody>
        </p:sp>
        <p:sp>
          <p:nvSpPr>
            <p:cNvPr id="154" name="Shape 154"/>
            <p:cNvSpPr txBox="1"/>
            <p:nvPr/>
          </p:nvSpPr>
          <p:spPr>
            <a:xfrm>
              <a:off x="80189" y="6461667"/>
              <a:ext cx="2995500" cy="369300"/>
            </a:xfrm>
            <a:prstGeom prst="rect">
              <a:avLst/>
            </a:prstGeom>
            <a:solidFill>
              <a:schemeClr val="dk1"/>
            </a:solid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lt1"/>
                  </a:solidFill>
                  <a:latin typeface="Arial Narrow"/>
                  <a:ea typeface="Arial Narrow"/>
                  <a:cs typeface="Arial Narrow"/>
                  <a:sym typeface="Arial Narrow"/>
                </a:rPr>
                <a:t>Java SE8 Fundamentals</a:t>
              </a:r>
            </a:p>
          </p:txBody>
        </p:sp>
      </p:grpSp>
      <p:sp>
        <p:nvSpPr>
          <p:cNvPr id="155" name="Shape 155"/>
          <p:cNvSpPr txBox="1">
            <a:spLocks noGrp="1"/>
          </p:cNvSpPr>
          <p:nvPr>
            <p:ph type="sldNum" idx="12"/>
          </p:nvPr>
        </p:nvSpPr>
        <p:spPr>
          <a:xfrm>
            <a:off x="8610600" y="6356362"/>
            <a:ext cx="2743200" cy="3650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4</a:t>
            </a:fld>
            <a:endParaRPr lang="en-US" sz="1200">
              <a:solidFill>
                <a:srgbClr val="888888"/>
              </a:solidFill>
              <a:latin typeface="Calibri"/>
              <a:ea typeface="Calibri"/>
              <a:cs typeface="Calibri"/>
              <a:sym typeface="Calibri"/>
            </a:endParaRPr>
          </a:p>
        </p:txBody>
      </p:sp>
      <p:sp>
        <p:nvSpPr>
          <p:cNvPr id="156" name="Shape 156"/>
          <p:cNvSpPr/>
          <p:nvPr/>
        </p:nvSpPr>
        <p:spPr>
          <a:xfrm rot="5400000">
            <a:off x="3235497" y="-2987661"/>
            <a:ext cx="663900" cy="7134900"/>
          </a:xfrm>
          <a:prstGeom prst="round2SameRect">
            <a:avLst>
              <a:gd name="adj1" fmla="val 50000"/>
              <a:gd name="adj2" fmla="val 0"/>
            </a:avLst>
          </a:prstGeom>
          <a:solidFill>
            <a:srgbClr val="0C0C0C"/>
          </a:solidFill>
          <a:ln>
            <a:noFill/>
          </a:ln>
        </p:spPr>
        <p:txBody>
          <a:bodyPr lIns="91425" tIns="91425" rIns="91425" bIns="91425" anchor="ctr" anchorCtr="0">
            <a:noAutofit/>
          </a:bodyPr>
          <a:lstStyle/>
          <a:p>
            <a:pPr lvl="0">
              <a:spcBef>
                <a:spcPts val="0"/>
              </a:spcBef>
              <a:buNone/>
            </a:pPr>
            <a:endParaRPr/>
          </a:p>
        </p:txBody>
      </p:sp>
      <p:sp>
        <p:nvSpPr>
          <p:cNvPr id="157" name="Shape 157"/>
          <p:cNvSpPr txBox="1"/>
          <p:nvPr/>
        </p:nvSpPr>
        <p:spPr>
          <a:xfrm>
            <a:off x="-18" y="345069"/>
            <a:ext cx="7037700" cy="469500"/>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2800">
                <a:solidFill>
                  <a:schemeClr val="lt1"/>
                </a:solidFill>
              </a:rPr>
              <a:t>So sánh (tt)</a:t>
            </a:r>
          </a:p>
        </p:txBody>
      </p:sp>
      <p:graphicFrame>
        <p:nvGraphicFramePr>
          <p:cNvPr id="158" name="Shape 158"/>
          <p:cNvGraphicFramePr/>
          <p:nvPr>
            <p:extLst>
              <p:ext uri="{D42A27DB-BD31-4B8C-83A1-F6EECF244321}">
                <p14:modId xmlns:p14="http://schemas.microsoft.com/office/powerpoint/2010/main" val="810839138"/>
              </p:ext>
            </p:extLst>
          </p:nvPr>
        </p:nvGraphicFramePr>
        <p:xfrm>
          <a:off x="952500" y="1490950"/>
          <a:ext cx="10287000" cy="3094574"/>
        </p:xfrm>
        <a:graphic>
          <a:graphicData uri="http://schemas.openxmlformats.org/drawingml/2006/table">
            <a:tbl>
              <a:tblPr>
                <a:noFill/>
                <a:tableStyleId>{DD9087C7-CDDE-442B-B838-0920BD7C89CA}</a:tableStyleId>
              </a:tblPr>
              <a:tblGrid>
                <a:gridCol w="3429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3429000">
                  <a:extLst>
                    <a:ext uri="{9D8B030D-6E8A-4147-A177-3AD203B41FA5}">
                      <a16:colId xmlns:a16="http://schemas.microsoft.com/office/drawing/2014/main" val="20002"/>
                    </a:ext>
                  </a:extLst>
                </a:gridCol>
              </a:tblGrid>
              <a:tr h="682175">
                <a:tc>
                  <a:txBody>
                    <a:bodyPr/>
                    <a:lstStyle/>
                    <a:p>
                      <a:pPr lvl="0" algn="ctr" rtl="0">
                        <a:lnSpc>
                          <a:spcPct val="150000"/>
                        </a:lnSpc>
                        <a:spcBef>
                          <a:spcPts val="0"/>
                        </a:spcBef>
                        <a:buNone/>
                      </a:pPr>
                      <a:endParaRPr sz="2000" b="1"/>
                    </a:p>
                  </a:txBody>
                  <a:tcPr marL="91425" marR="91425" marT="91425" marB="91425"/>
                </a:tc>
                <a:tc>
                  <a:txBody>
                    <a:bodyPr/>
                    <a:lstStyle/>
                    <a:p>
                      <a:pPr lvl="0" algn="ctr" rtl="0">
                        <a:lnSpc>
                          <a:spcPct val="150000"/>
                        </a:lnSpc>
                        <a:spcBef>
                          <a:spcPts val="0"/>
                        </a:spcBef>
                        <a:buNone/>
                      </a:pPr>
                      <a:r>
                        <a:rPr lang="en-US" sz="2000" b="1"/>
                        <a:t>Find</a:t>
                      </a:r>
                    </a:p>
                  </a:txBody>
                  <a:tcPr marL="91425" marR="91425" marT="91425" marB="91425"/>
                </a:tc>
                <a:tc>
                  <a:txBody>
                    <a:bodyPr/>
                    <a:lstStyle/>
                    <a:p>
                      <a:pPr lvl="0" algn="ctr" rtl="0">
                        <a:lnSpc>
                          <a:spcPct val="150000"/>
                        </a:lnSpc>
                        <a:spcBef>
                          <a:spcPts val="0"/>
                        </a:spcBef>
                        <a:buNone/>
                      </a:pPr>
                      <a:r>
                        <a:rPr lang="en-US" sz="2000" b="1"/>
                        <a:t>Matches</a:t>
                      </a:r>
                    </a:p>
                  </a:txBody>
                  <a:tcPr marL="91425" marR="91425" marT="91425" marB="91425"/>
                </a:tc>
                <a:extLst>
                  <a:ext uri="{0D108BD9-81ED-4DB2-BD59-A6C34878D82A}">
                    <a16:rowId xmlns:a16="http://schemas.microsoft.com/office/drawing/2014/main" val="10000"/>
                  </a:ext>
                </a:extLst>
              </a:tr>
              <a:tr h="2006025">
                <a:tc>
                  <a:txBody>
                    <a:bodyPr/>
                    <a:lstStyle/>
                    <a:p>
                      <a:pPr lvl="0" rtl="0">
                        <a:lnSpc>
                          <a:spcPct val="150000"/>
                        </a:lnSpc>
                        <a:spcBef>
                          <a:spcPts val="0"/>
                        </a:spcBef>
                        <a:buNone/>
                      </a:pPr>
                      <a:r>
                        <a:rPr lang="en-US" sz="2000"/>
                        <a:t>Trường hợp </a:t>
                      </a:r>
                      <a:r>
                        <a:rPr lang="en-US" sz="2000">
                          <a:solidFill>
                            <a:srgbClr val="FF0000"/>
                          </a:solidFill>
                        </a:rPr>
                        <a:t>có </a:t>
                      </a:r>
                      <a:r>
                        <a:rPr lang="en-US" sz="2000"/>
                        <a:t>dấu bắt đầu (^) và dấu kết thúc dòng ($)</a:t>
                      </a:r>
                    </a:p>
                  </a:txBody>
                  <a:tcPr marL="91425" marR="91425" marT="91425" marB="91425"/>
                </a:tc>
                <a:tc>
                  <a:txBody>
                    <a:bodyPr/>
                    <a:lstStyle/>
                    <a:p>
                      <a:pPr lvl="0" rtl="0">
                        <a:lnSpc>
                          <a:spcPct val="150000"/>
                        </a:lnSpc>
                        <a:spcBef>
                          <a:spcPts val="0"/>
                        </a:spcBef>
                        <a:buNone/>
                      </a:pPr>
                      <a:r>
                        <a:rPr lang="en-US" sz="2000"/>
                        <a:t>So sánh chuỗi với biểu thức chính qui, nếu như </a:t>
                      </a:r>
                      <a:r>
                        <a:rPr lang="en-US" sz="2000">
                          <a:solidFill>
                            <a:srgbClr val="FF0000"/>
                          </a:solidFill>
                        </a:rPr>
                        <a:t>toàn bộ chuỗi</a:t>
                      </a:r>
                      <a:r>
                        <a:rPr lang="en-US" sz="2000"/>
                        <a:t> trong chuỗi thỏa biểu thức chính quy thì trả về </a:t>
                      </a:r>
                      <a:r>
                        <a:rPr lang="en-US" sz="2000">
                          <a:solidFill>
                            <a:srgbClr val="FF0000"/>
                          </a:solidFill>
                        </a:rPr>
                        <a:t>true</a:t>
                      </a:r>
                      <a:r>
                        <a:rPr lang="en-US" sz="2000"/>
                        <a:t>, ngược lại trả về false.</a:t>
                      </a:r>
                    </a:p>
                  </a:txBody>
                  <a:tcPr marL="91425" marR="91425" marT="91425" marB="91425"/>
                </a:tc>
                <a:tc>
                  <a:txBody>
                    <a:bodyPr/>
                    <a:lstStyle/>
                    <a:p>
                      <a:pPr lvl="0" rtl="0">
                        <a:lnSpc>
                          <a:spcPct val="150000"/>
                        </a:lnSpc>
                        <a:spcBef>
                          <a:spcPts val="0"/>
                        </a:spcBef>
                        <a:buNone/>
                      </a:pPr>
                      <a:r>
                        <a:rPr lang="en-US" sz="2000"/>
                        <a:t>So sánh chuỗi với biểu thức chính qui, </a:t>
                      </a:r>
                      <a:r>
                        <a:rPr lang="en-US" sz="2000">
                          <a:solidFill>
                            <a:srgbClr val="FF0000"/>
                          </a:solidFill>
                        </a:rPr>
                        <a:t>toàn bộ chuỗi </a:t>
                      </a:r>
                      <a:r>
                        <a:rPr lang="en-US" sz="2000"/>
                        <a:t>phải thỏa biểu thức chính qui thì trả về </a:t>
                      </a:r>
                      <a:r>
                        <a:rPr lang="en-US" sz="2000">
                          <a:solidFill>
                            <a:srgbClr val="FF0000"/>
                          </a:solidFill>
                        </a:rPr>
                        <a:t>true</a:t>
                      </a:r>
                      <a:r>
                        <a:rPr lang="en-US" sz="2000"/>
                        <a:t>, ngược lại thì trả về false.</a:t>
                      </a: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grpSp>
        <p:nvGrpSpPr>
          <p:cNvPr id="164" name="Shape 164"/>
          <p:cNvGrpSpPr/>
          <p:nvPr/>
        </p:nvGrpSpPr>
        <p:grpSpPr>
          <a:xfrm>
            <a:off x="0" y="6476820"/>
            <a:ext cx="12192000" cy="423300"/>
            <a:chOff x="0" y="6434667"/>
            <a:chExt cx="12192000" cy="423300"/>
          </a:xfrm>
        </p:grpSpPr>
        <p:sp>
          <p:nvSpPr>
            <p:cNvPr id="165" name="Shape 165"/>
            <p:cNvSpPr/>
            <p:nvPr/>
          </p:nvSpPr>
          <p:spPr>
            <a:xfrm>
              <a:off x="0" y="6434667"/>
              <a:ext cx="12192000" cy="423300"/>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a:solidFill>
                  <a:srgbClr val="000000"/>
                </a:solidFill>
                <a:latin typeface="Calibri"/>
                <a:ea typeface="Calibri"/>
                <a:cs typeface="Calibri"/>
                <a:sym typeface="Calibri"/>
              </a:endParaRPr>
            </a:p>
          </p:txBody>
        </p:sp>
        <p:sp>
          <p:nvSpPr>
            <p:cNvPr id="166" name="Shape 166"/>
            <p:cNvSpPr txBox="1"/>
            <p:nvPr/>
          </p:nvSpPr>
          <p:spPr>
            <a:xfrm>
              <a:off x="80189" y="6461667"/>
              <a:ext cx="2995500" cy="369300"/>
            </a:xfrm>
            <a:prstGeom prst="rect">
              <a:avLst/>
            </a:prstGeom>
            <a:solidFill>
              <a:schemeClr val="dk1"/>
            </a:solid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lt1"/>
                  </a:solidFill>
                  <a:latin typeface="Arial Narrow"/>
                  <a:ea typeface="Arial Narrow"/>
                  <a:cs typeface="Arial Narrow"/>
                  <a:sym typeface="Arial Narrow"/>
                </a:rPr>
                <a:t>Java SE8 Fundamentals</a:t>
              </a:r>
            </a:p>
          </p:txBody>
        </p:sp>
      </p:grpSp>
      <p:sp>
        <p:nvSpPr>
          <p:cNvPr id="167" name="Shape 167"/>
          <p:cNvSpPr txBox="1">
            <a:spLocks noGrp="1"/>
          </p:cNvSpPr>
          <p:nvPr>
            <p:ph type="sldNum" idx="12"/>
          </p:nvPr>
        </p:nvSpPr>
        <p:spPr>
          <a:xfrm>
            <a:off x="8610600" y="6356362"/>
            <a:ext cx="2743200" cy="3650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5</a:t>
            </a:fld>
            <a:endParaRPr lang="en-US" sz="1200">
              <a:solidFill>
                <a:srgbClr val="888888"/>
              </a:solidFill>
              <a:latin typeface="Calibri"/>
              <a:ea typeface="Calibri"/>
              <a:cs typeface="Calibri"/>
              <a:sym typeface="Calibri"/>
            </a:endParaRPr>
          </a:p>
        </p:txBody>
      </p:sp>
      <p:sp>
        <p:nvSpPr>
          <p:cNvPr id="168" name="Shape 168"/>
          <p:cNvSpPr/>
          <p:nvPr/>
        </p:nvSpPr>
        <p:spPr>
          <a:xfrm rot="5400000">
            <a:off x="3235497" y="-2987661"/>
            <a:ext cx="663900" cy="7134900"/>
          </a:xfrm>
          <a:prstGeom prst="round2SameRect">
            <a:avLst>
              <a:gd name="adj1" fmla="val 50000"/>
              <a:gd name="adj2" fmla="val 0"/>
            </a:avLst>
          </a:prstGeom>
          <a:solidFill>
            <a:srgbClr val="0C0C0C"/>
          </a:solidFill>
          <a:ln>
            <a:noFill/>
          </a:ln>
        </p:spPr>
        <p:txBody>
          <a:bodyPr lIns="91425" tIns="91425" rIns="91425" bIns="91425" anchor="ctr" anchorCtr="0">
            <a:noAutofit/>
          </a:bodyPr>
          <a:lstStyle/>
          <a:p>
            <a:pPr lvl="0">
              <a:spcBef>
                <a:spcPts val="0"/>
              </a:spcBef>
              <a:buNone/>
            </a:pPr>
            <a:endParaRPr/>
          </a:p>
        </p:txBody>
      </p:sp>
      <p:sp>
        <p:nvSpPr>
          <p:cNvPr id="169" name="Shape 169"/>
          <p:cNvSpPr txBox="1"/>
          <p:nvPr/>
        </p:nvSpPr>
        <p:spPr>
          <a:xfrm>
            <a:off x="-18" y="345069"/>
            <a:ext cx="7037700" cy="469500"/>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2800">
                <a:solidFill>
                  <a:schemeClr val="lt1"/>
                </a:solidFill>
                <a:latin typeface="Arial"/>
                <a:ea typeface="Arial"/>
                <a:cs typeface="Arial"/>
                <a:sym typeface="Arial"/>
              </a:rPr>
              <a:t>Ví dụ</a:t>
            </a:r>
          </a:p>
        </p:txBody>
      </p:sp>
      <p:sp>
        <p:nvSpPr>
          <p:cNvPr id="170" name="Shape 170"/>
          <p:cNvSpPr txBox="1"/>
          <p:nvPr/>
        </p:nvSpPr>
        <p:spPr>
          <a:xfrm>
            <a:off x="873458" y="1187355"/>
            <a:ext cx="10345002" cy="4303045"/>
          </a:xfrm>
          <a:prstGeom prst="rect">
            <a:avLst/>
          </a:prstGeom>
          <a:noFill/>
          <a:ln>
            <a:noFill/>
          </a:ln>
        </p:spPr>
        <p:txBody>
          <a:bodyPr lIns="91425" tIns="91425" rIns="91425" bIns="91425" anchor="t" anchorCtr="0">
            <a:noAutofit/>
          </a:bodyPr>
          <a:lstStyle/>
          <a:p>
            <a:pPr lvl="0" indent="457200" rtl="0">
              <a:lnSpc>
                <a:spcPct val="150000"/>
              </a:lnSpc>
              <a:spcBef>
                <a:spcPts val="0"/>
              </a:spcBef>
              <a:buNone/>
            </a:pPr>
            <a:r>
              <a:rPr lang="en-US" sz="2000" u="sng"/>
              <a:t>Ví dụ 1</a:t>
            </a:r>
            <a:r>
              <a:rPr lang="en-US" sz="2000"/>
              <a:t>: Find và Matches kiểm tra thấy </a:t>
            </a:r>
            <a:r>
              <a:rPr lang="en-US" sz="2000">
                <a:solidFill>
                  <a:srgbClr val="FF0000"/>
                </a:solidFill>
              </a:rPr>
              <a:t>toàn bộ chuỗi không thỏa điều kiện của biểu thức chính qui </a:t>
            </a:r>
            <a:r>
              <a:rPr lang="en-US" sz="2000"/>
              <a:t>nên trả về </a:t>
            </a:r>
            <a:r>
              <a:rPr lang="en-US" sz="2000">
                <a:solidFill>
                  <a:srgbClr val="FF0000"/>
                </a:solidFill>
              </a:rPr>
              <a:t>false</a:t>
            </a:r>
            <a:r>
              <a:rPr lang="en-US" sz="2000"/>
              <a:t>.</a:t>
            </a:r>
          </a:p>
          <a:p>
            <a:pPr lvl="0" indent="457200" rtl="0">
              <a:lnSpc>
                <a:spcPct val="150000"/>
              </a:lnSpc>
              <a:spcBef>
                <a:spcPts val="0"/>
              </a:spcBef>
              <a:buNone/>
            </a:pPr>
            <a:endParaRPr lang="en-US" sz="2000"/>
          </a:p>
          <a:p>
            <a:pPr lvl="0" indent="457200" rtl="0">
              <a:lnSpc>
                <a:spcPct val="150000"/>
              </a:lnSpc>
              <a:spcBef>
                <a:spcPts val="0"/>
              </a:spcBef>
              <a:buNone/>
            </a:pPr>
            <a:endParaRPr lang="en-US" sz="2000"/>
          </a:p>
          <a:p>
            <a:pPr lvl="0" indent="457200" rtl="0">
              <a:lnSpc>
                <a:spcPct val="150000"/>
              </a:lnSpc>
              <a:spcBef>
                <a:spcPts val="0"/>
              </a:spcBef>
              <a:buNone/>
            </a:pPr>
            <a:endParaRPr lang="en-US" sz="2000"/>
          </a:p>
          <a:p>
            <a:pPr lvl="0" indent="387350" rtl="0">
              <a:lnSpc>
                <a:spcPct val="150000"/>
              </a:lnSpc>
              <a:spcBef>
                <a:spcPts val="0"/>
              </a:spcBef>
              <a:buClr>
                <a:schemeClr val="dk1"/>
              </a:buClr>
              <a:buSzPct val="55000"/>
              <a:buFont typeface="Arial"/>
              <a:buNone/>
            </a:pPr>
            <a:r>
              <a:rPr lang="en-US" sz="2000" u="sng">
                <a:solidFill>
                  <a:schemeClr val="dk1"/>
                </a:solidFill>
              </a:rPr>
              <a:t>Ví dụ 2</a:t>
            </a:r>
            <a:r>
              <a:rPr lang="en-US" sz="2000">
                <a:solidFill>
                  <a:schemeClr val="dk1"/>
                </a:solidFill>
              </a:rPr>
              <a:t>: Find và Matches kiểm tra thấy </a:t>
            </a:r>
            <a:r>
              <a:rPr lang="en-US" sz="2000">
                <a:solidFill>
                  <a:srgbClr val="FF0000"/>
                </a:solidFill>
              </a:rPr>
              <a:t>toàn bộ chuỗi thỏa điều kiện của biểu thức chính qui</a:t>
            </a:r>
            <a:r>
              <a:rPr lang="en-US" sz="2000">
                <a:solidFill>
                  <a:schemeClr val="dk1"/>
                </a:solidFill>
              </a:rPr>
              <a:t> nên trả về </a:t>
            </a:r>
            <a:r>
              <a:rPr lang="en-US" sz="2000">
                <a:solidFill>
                  <a:srgbClr val="FF0000"/>
                </a:solidFill>
              </a:rPr>
              <a:t>true</a:t>
            </a:r>
            <a:r>
              <a:rPr lang="en-US" sz="2000">
                <a:solidFill>
                  <a:schemeClr val="dk1"/>
                </a:solidFill>
              </a:rPr>
              <a:t>.</a:t>
            </a:r>
          </a:p>
        </p:txBody>
      </p:sp>
      <p:pic>
        <p:nvPicPr>
          <p:cNvPr id="3" name="Picture 2"/>
          <p:cNvPicPr>
            <a:picLocks noChangeAspect="1"/>
          </p:cNvPicPr>
          <p:nvPr/>
        </p:nvPicPr>
        <p:blipFill>
          <a:blip r:embed="rId3"/>
          <a:stretch>
            <a:fillRect/>
          </a:stretch>
        </p:blipFill>
        <p:spPr>
          <a:xfrm>
            <a:off x="3075689" y="4490399"/>
            <a:ext cx="5876768" cy="1414466"/>
          </a:xfrm>
          <a:prstGeom prst="rect">
            <a:avLst/>
          </a:prstGeom>
        </p:spPr>
      </p:pic>
      <p:pic>
        <p:nvPicPr>
          <p:cNvPr id="4" name="Picture 3"/>
          <p:cNvPicPr>
            <a:picLocks noChangeAspect="1"/>
          </p:cNvPicPr>
          <p:nvPr/>
        </p:nvPicPr>
        <p:blipFill>
          <a:blip r:embed="rId4"/>
          <a:stretch>
            <a:fillRect/>
          </a:stretch>
        </p:blipFill>
        <p:spPr>
          <a:xfrm>
            <a:off x="3075689" y="2344227"/>
            <a:ext cx="5534911" cy="1205311"/>
          </a:xfrm>
          <a:prstGeom prst="rect">
            <a:avLst/>
          </a:prstGeom>
        </p:spPr>
      </p:pic>
    </p:spTree>
    <p:extLst>
      <p:ext uri="{BB962C8B-B14F-4D97-AF65-F5344CB8AC3E}">
        <p14:creationId xmlns:p14="http://schemas.microsoft.com/office/powerpoint/2010/main" val="432083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grpSp>
        <p:nvGrpSpPr>
          <p:cNvPr id="164" name="Shape 164"/>
          <p:cNvGrpSpPr/>
          <p:nvPr/>
        </p:nvGrpSpPr>
        <p:grpSpPr>
          <a:xfrm>
            <a:off x="0" y="6476820"/>
            <a:ext cx="12192000" cy="423300"/>
            <a:chOff x="0" y="6434667"/>
            <a:chExt cx="12192000" cy="423300"/>
          </a:xfrm>
        </p:grpSpPr>
        <p:sp>
          <p:nvSpPr>
            <p:cNvPr id="165" name="Shape 165"/>
            <p:cNvSpPr/>
            <p:nvPr/>
          </p:nvSpPr>
          <p:spPr>
            <a:xfrm>
              <a:off x="0" y="6434667"/>
              <a:ext cx="12192000" cy="423300"/>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a:solidFill>
                  <a:srgbClr val="000000"/>
                </a:solidFill>
                <a:latin typeface="Calibri"/>
                <a:ea typeface="Calibri"/>
                <a:cs typeface="Calibri"/>
                <a:sym typeface="Calibri"/>
              </a:endParaRPr>
            </a:p>
          </p:txBody>
        </p:sp>
        <p:sp>
          <p:nvSpPr>
            <p:cNvPr id="166" name="Shape 166"/>
            <p:cNvSpPr txBox="1"/>
            <p:nvPr/>
          </p:nvSpPr>
          <p:spPr>
            <a:xfrm>
              <a:off x="80189" y="6461667"/>
              <a:ext cx="2995500" cy="369300"/>
            </a:xfrm>
            <a:prstGeom prst="rect">
              <a:avLst/>
            </a:prstGeom>
            <a:solidFill>
              <a:schemeClr val="dk1"/>
            </a:solid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lt1"/>
                  </a:solidFill>
                  <a:latin typeface="Arial Narrow"/>
                  <a:ea typeface="Arial Narrow"/>
                  <a:cs typeface="Arial Narrow"/>
                  <a:sym typeface="Arial Narrow"/>
                </a:rPr>
                <a:t>Java SE8 Fundamentals</a:t>
              </a:r>
            </a:p>
          </p:txBody>
        </p:sp>
      </p:grpSp>
      <p:sp>
        <p:nvSpPr>
          <p:cNvPr id="167" name="Shape 167"/>
          <p:cNvSpPr txBox="1">
            <a:spLocks noGrp="1"/>
          </p:cNvSpPr>
          <p:nvPr>
            <p:ph type="sldNum" idx="12"/>
          </p:nvPr>
        </p:nvSpPr>
        <p:spPr>
          <a:xfrm>
            <a:off x="8610600" y="6356362"/>
            <a:ext cx="2743200" cy="3650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6</a:t>
            </a:fld>
            <a:endParaRPr lang="en-US" sz="1200">
              <a:solidFill>
                <a:srgbClr val="888888"/>
              </a:solidFill>
              <a:latin typeface="Calibri"/>
              <a:ea typeface="Calibri"/>
              <a:cs typeface="Calibri"/>
              <a:sym typeface="Calibri"/>
            </a:endParaRPr>
          </a:p>
        </p:txBody>
      </p:sp>
      <p:sp>
        <p:nvSpPr>
          <p:cNvPr id="168" name="Shape 168"/>
          <p:cNvSpPr/>
          <p:nvPr/>
        </p:nvSpPr>
        <p:spPr>
          <a:xfrm rot="5400000">
            <a:off x="3235497" y="-2987661"/>
            <a:ext cx="663900" cy="7134900"/>
          </a:xfrm>
          <a:prstGeom prst="round2SameRect">
            <a:avLst>
              <a:gd name="adj1" fmla="val 50000"/>
              <a:gd name="adj2" fmla="val 0"/>
            </a:avLst>
          </a:prstGeom>
          <a:solidFill>
            <a:srgbClr val="0C0C0C"/>
          </a:solidFill>
          <a:ln>
            <a:noFill/>
          </a:ln>
        </p:spPr>
        <p:txBody>
          <a:bodyPr lIns="91425" tIns="91425" rIns="91425" bIns="91425" anchor="ctr" anchorCtr="0">
            <a:noAutofit/>
          </a:bodyPr>
          <a:lstStyle/>
          <a:p>
            <a:pPr lvl="0">
              <a:spcBef>
                <a:spcPts val="0"/>
              </a:spcBef>
              <a:buNone/>
            </a:pPr>
            <a:endParaRPr/>
          </a:p>
        </p:txBody>
      </p:sp>
      <p:sp>
        <p:nvSpPr>
          <p:cNvPr id="169" name="Shape 169"/>
          <p:cNvSpPr txBox="1"/>
          <p:nvPr/>
        </p:nvSpPr>
        <p:spPr>
          <a:xfrm>
            <a:off x="-18" y="345069"/>
            <a:ext cx="7037700" cy="469500"/>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2800">
                <a:solidFill>
                  <a:schemeClr val="lt1"/>
                </a:solidFill>
                <a:latin typeface="Arial"/>
                <a:ea typeface="Arial"/>
                <a:cs typeface="Arial"/>
                <a:sym typeface="Arial"/>
              </a:rPr>
              <a:t>So sánh</a:t>
            </a:r>
          </a:p>
        </p:txBody>
      </p:sp>
      <p:sp>
        <p:nvSpPr>
          <p:cNvPr id="170" name="Shape 170"/>
          <p:cNvSpPr txBox="1"/>
          <p:nvPr/>
        </p:nvSpPr>
        <p:spPr>
          <a:xfrm>
            <a:off x="873458" y="1187355"/>
            <a:ext cx="10345002" cy="4303045"/>
          </a:xfrm>
          <a:prstGeom prst="rect">
            <a:avLst/>
          </a:prstGeom>
          <a:noFill/>
          <a:ln>
            <a:noFill/>
          </a:ln>
        </p:spPr>
        <p:txBody>
          <a:bodyPr lIns="91425" tIns="91425" rIns="91425" bIns="91425" anchor="t" anchorCtr="0">
            <a:noAutofit/>
          </a:bodyPr>
          <a:lstStyle/>
          <a:p>
            <a:pPr marL="342900" lvl="0" indent="-342900" rtl="0">
              <a:lnSpc>
                <a:spcPct val="150000"/>
              </a:lnSpc>
              <a:spcBef>
                <a:spcPts val="0"/>
              </a:spcBef>
              <a:buFont typeface="Arial" panose="020B0604020202020204" pitchFamily="34" charset="0"/>
              <a:buChar char="•"/>
            </a:pPr>
            <a:r>
              <a:rPr lang="en-US" sz="2000">
                <a:solidFill>
                  <a:schemeClr val="tx1"/>
                </a:solidFill>
              </a:rPr>
              <a:t>Matches() sẽ trả về true nếu như toàn bộ chuỗi thỏa biểu thức chính qui, còn find() sẽ lần lượt từng chuỗi con xem có thỏa biểu thức chính qui không, nếu không sẽ tiếp tục thực hiện tới chuỗi con kế tiếp cho đến khi kết thúc chuỗi. </a:t>
            </a:r>
          </a:p>
          <a:p>
            <a:pPr marL="342900" lvl="0" indent="-342900" rtl="0">
              <a:lnSpc>
                <a:spcPct val="150000"/>
              </a:lnSpc>
              <a:spcBef>
                <a:spcPts val="0"/>
              </a:spcBef>
              <a:buFont typeface="Arial" panose="020B0604020202020204" pitchFamily="34" charset="0"/>
              <a:buChar char="•"/>
            </a:pPr>
            <a:r>
              <a:rPr lang="en-US" sz="2000">
                <a:solidFill>
                  <a:schemeClr val="tx1"/>
                </a:solidFill>
              </a:rPr>
              <a:t>Do đó khi </a:t>
            </a:r>
            <a:r>
              <a:rPr lang="en-US" sz="2000" b="1">
                <a:solidFill>
                  <a:schemeClr val="tx1"/>
                </a:solidFill>
              </a:rPr>
              <a:t>gọi find() ở các thời điểm khác nhau sẽ cho kết quả khác nhau</a:t>
            </a:r>
            <a:r>
              <a:rPr lang="en-US" sz="2000">
                <a:solidFill>
                  <a:schemeClr val="tx1"/>
                </a:solidFill>
              </a:rPr>
              <a:t>. Trong find() ta gọi start() để trả về vị trí mà chuỗi con thỏa biểu thức chính qui.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grpSp>
        <p:nvGrpSpPr>
          <p:cNvPr id="164" name="Shape 164"/>
          <p:cNvGrpSpPr/>
          <p:nvPr/>
        </p:nvGrpSpPr>
        <p:grpSpPr>
          <a:xfrm>
            <a:off x="0" y="6476820"/>
            <a:ext cx="12192000" cy="423300"/>
            <a:chOff x="0" y="6434667"/>
            <a:chExt cx="12192000" cy="423300"/>
          </a:xfrm>
        </p:grpSpPr>
        <p:sp>
          <p:nvSpPr>
            <p:cNvPr id="165" name="Shape 165"/>
            <p:cNvSpPr/>
            <p:nvPr/>
          </p:nvSpPr>
          <p:spPr>
            <a:xfrm>
              <a:off x="0" y="6434667"/>
              <a:ext cx="12192000" cy="423300"/>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a:solidFill>
                  <a:srgbClr val="000000"/>
                </a:solidFill>
                <a:latin typeface="Calibri"/>
                <a:ea typeface="Calibri"/>
                <a:cs typeface="Calibri"/>
                <a:sym typeface="Calibri"/>
              </a:endParaRPr>
            </a:p>
          </p:txBody>
        </p:sp>
        <p:sp>
          <p:nvSpPr>
            <p:cNvPr id="166" name="Shape 166"/>
            <p:cNvSpPr txBox="1"/>
            <p:nvPr/>
          </p:nvSpPr>
          <p:spPr>
            <a:xfrm>
              <a:off x="80189" y="6461667"/>
              <a:ext cx="2995500" cy="369300"/>
            </a:xfrm>
            <a:prstGeom prst="rect">
              <a:avLst/>
            </a:prstGeom>
            <a:solidFill>
              <a:schemeClr val="dk1"/>
            </a:solid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lt1"/>
                  </a:solidFill>
                  <a:latin typeface="Arial Narrow"/>
                  <a:ea typeface="Arial Narrow"/>
                  <a:cs typeface="Arial Narrow"/>
                  <a:sym typeface="Arial Narrow"/>
                </a:rPr>
                <a:t>Java SE8 Fundamentals</a:t>
              </a:r>
            </a:p>
          </p:txBody>
        </p:sp>
      </p:grpSp>
      <p:sp>
        <p:nvSpPr>
          <p:cNvPr id="167" name="Shape 167"/>
          <p:cNvSpPr txBox="1">
            <a:spLocks noGrp="1"/>
          </p:cNvSpPr>
          <p:nvPr>
            <p:ph type="sldNum" idx="12"/>
          </p:nvPr>
        </p:nvSpPr>
        <p:spPr>
          <a:xfrm>
            <a:off x="8610600" y="6356362"/>
            <a:ext cx="2743200" cy="3650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7</a:t>
            </a:fld>
            <a:endParaRPr lang="en-US" sz="1200">
              <a:solidFill>
                <a:srgbClr val="888888"/>
              </a:solidFill>
              <a:latin typeface="Calibri"/>
              <a:ea typeface="Calibri"/>
              <a:cs typeface="Calibri"/>
              <a:sym typeface="Calibri"/>
            </a:endParaRPr>
          </a:p>
        </p:txBody>
      </p:sp>
      <p:sp>
        <p:nvSpPr>
          <p:cNvPr id="168" name="Shape 168"/>
          <p:cNvSpPr/>
          <p:nvPr/>
        </p:nvSpPr>
        <p:spPr>
          <a:xfrm rot="5400000">
            <a:off x="3235497" y="-2987661"/>
            <a:ext cx="663900" cy="7134900"/>
          </a:xfrm>
          <a:prstGeom prst="round2SameRect">
            <a:avLst>
              <a:gd name="adj1" fmla="val 50000"/>
              <a:gd name="adj2" fmla="val 0"/>
            </a:avLst>
          </a:prstGeom>
          <a:solidFill>
            <a:srgbClr val="0C0C0C"/>
          </a:solidFill>
          <a:ln>
            <a:noFill/>
          </a:ln>
        </p:spPr>
        <p:txBody>
          <a:bodyPr lIns="91425" tIns="91425" rIns="91425" bIns="91425" anchor="ctr" anchorCtr="0">
            <a:noAutofit/>
          </a:bodyPr>
          <a:lstStyle/>
          <a:p>
            <a:pPr lvl="0">
              <a:spcBef>
                <a:spcPts val="0"/>
              </a:spcBef>
              <a:buNone/>
            </a:pPr>
            <a:endParaRPr/>
          </a:p>
        </p:txBody>
      </p:sp>
      <p:sp>
        <p:nvSpPr>
          <p:cNvPr id="169" name="Shape 169"/>
          <p:cNvSpPr txBox="1"/>
          <p:nvPr/>
        </p:nvSpPr>
        <p:spPr>
          <a:xfrm>
            <a:off x="-18" y="345069"/>
            <a:ext cx="7037700" cy="469500"/>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2800">
                <a:solidFill>
                  <a:schemeClr val="lt1"/>
                </a:solidFill>
                <a:latin typeface="Arial"/>
                <a:ea typeface="Arial"/>
                <a:cs typeface="Arial"/>
                <a:sym typeface="Arial"/>
              </a:rPr>
              <a:t>Ví dụ</a:t>
            </a:r>
          </a:p>
        </p:txBody>
      </p:sp>
      <p:sp>
        <p:nvSpPr>
          <p:cNvPr id="170" name="Shape 170"/>
          <p:cNvSpPr txBox="1"/>
          <p:nvPr/>
        </p:nvSpPr>
        <p:spPr>
          <a:xfrm>
            <a:off x="535106" y="4926060"/>
            <a:ext cx="11121788" cy="781730"/>
          </a:xfrm>
          <a:prstGeom prst="rect">
            <a:avLst/>
          </a:prstGeom>
          <a:noFill/>
          <a:ln>
            <a:noFill/>
          </a:ln>
        </p:spPr>
        <p:txBody>
          <a:bodyPr lIns="91425" tIns="91425" rIns="91425" bIns="91425" anchor="t" anchorCtr="0">
            <a:noAutofit/>
          </a:bodyPr>
          <a:lstStyle/>
          <a:p>
            <a:pPr marL="342900" lvl="0" indent="-342900" rtl="0">
              <a:lnSpc>
                <a:spcPct val="150000"/>
              </a:lnSpc>
              <a:spcBef>
                <a:spcPts val="0"/>
              </a:spcBef>
              <a:buFont typeface="Arial" panose="020B0604020202020204" pitchFamily="34" charset="0"/>
              <a:buChar char="•"/>
            </a:pPr>
            <a:r>
              <a:rPr lang="en-US" sz="2000">
                <a:solidFill>
                  <a:schemeClr val="tx1"/>
                </a:solidFill>
              </a:rPr>
              <a:t>Ta gọi find() tại nhiều thời điểm khác nhau cho kết quả khác nhau, còn matches() cho cùng một kết quả.</a:t>
            </a:r>
          </a:p>
        </p:txBody>
      </p:sp>
      <p:pic>
        <p:nvPicPr>
          <p:cNvPr id="2" name="Picture 1"/>
          <p:cNvPicPr>
            <a:picLocks noChangeAspect="1"/>
          </p:cNvPicPr>
          <p:nvPr/>
        </p:nvPicPr>
        <p:blipFill>
          <a:blip r:embed="rId3"/>
          <a:stretch>
            <a:fillRect/>
          </a:stretch>
        </p:blipFill>
        <p:spPr>
          <a:xfrm>
            <a:off x="405425" y="1160355"/>
            <a:ext cx="8329142" cy="3699006"/>
          </a:xfrm>
          <a:prstGeom prst="rect">
            <a:avLst/>
          </a:prstGeom>
        </p:spPr>
      </p:pic>
      <p:pic>
        <p:nvPicPr>
          <p:cNvPr id="3" name="Picture 2"/>
          <p:cNvPicPr>
            <a:picLocks noChangeAspect="1"/>
          </p:cNvPicPr>
          <p:nvPr/>
        </p:nvPicPr>
        <p:blipFill>
          <a:blip r:embed="rId4"/>
          <a:stretch>
            <a:fillRect/>
          </a:stretch>
        </p:blipFill>
        <p:spPr>
          <a:xfrm>
            <a:off x="9777484" y="1693104"/>
            <a:ext cx="2238034" cy="2988078"/>
          </a:xfrm>
          <a:prstGeom prst="rect">
            <a:avLst/>
          </a:prstGeom>
        </p:spPr>
      </p:pic>
      <p:sp>
        <p:nvSpPr>
          <p:cNvPr id="4" name="Right Arrow 3"/>
          <p:cNvSpPr/>
          <p:nvPr/>
        </p:nvSpPr>
        <p:spPr>
          <a:xfrm>
            <a:off x="8830102" y="3187143"/>
            <a:ext cx="736980" cy="56988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777484" y="1937982"/>
            <a:ext cx="2238034" cy="9689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9777484" y="3238411"/>
            <a:ext cx="2238034" cy="623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1611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46000">
              <a:srgbClr val="F2F2F2"/>
            </a:gs>
            <a:gs pos="100000">
              <a:srgbClr val="BFBFBF"/>
            </a:gs>
          </a:gsLst>
          <a:path path="circle">
            <a:fillToRect l="50000" t="50000" r="50000" b="50000"/>
          </a:path>
          <a:tileRect/>
        </a:gradFill>
        <a:effectLst/>
      </p:bgPr>
    </p:bg>
    <p:spTree>
      <p:nvGrpSpPr>
        <p:cNvPr id="1" name="Shape 175"/>
        <p:cNvGrpSpPr/>
        <p:nvPr/>
      </p:nvGrpSpPr>
      <p:grpSpPr>
        <a:xfrm>
          <a:off x="0" y="0"/>
          <a:ext cx="0" cy="0"/>
          <a:chOff x="0" y="0"/>
          <a:chExt cx="0" cy="0"/>
        </a:xfrm>
      </p:grpSpPr>
      <p:grpSp>
        <p:nvGrpSpPr>
          <p:cNvPr id="176" name="Shape 176"/>
          <p:cNvGrpSpPr/>
          <p:nvPr/>
        </p:nvGrpSpPr>
        <p:grpSpPr>
          <a:xfrm>
            <a:off x="0" y="6476836"/>
            <a:ext cx="12192000" cy="423334"/>
            <a:chOff x="0" y="6434667"/>
            <a:chExt cx="12192000" cy="423333"/>
          </a:xfrm>
        </p:grpSpPr>
        <p:sp>
          <p:nvSpPr>
            <p:cNvPr id="177" name="Shape 177"/>
            <p:cNvSpPr/>
            <p:nvPr/>
          </p:nvSpPr>
          <p:spPr>
            <a:xfrm>
              <a:off x="0" y="6434667"/>
              <a:ext cx="12192000" cy="423333"/>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a:solidFill>
                  <a:srgbClr val="000000"/>
                </a:solidFill>
                <a:latin typeface="Calibri"/>
                <a:ea typeface="Calibri"/>
                <a:cs typeface="Calibri"/>
                <a:sym typeface="Calibri"/>
              </a:endParaRPr>
            </a:p>
          </p:txBody>
        </p:sp>
        <p:sp>
          <p:nvSpPr>
            <p:cNvPr id="178" name="Shape 178"/>
            <p:cNvSpPr txBox="1"/>
            <p:nvPr/>
          </p:nvSpPr>
          <p:spPr>
            <a:xfrm>
              <a:off x="80189" y="6461667"/>
              <a:ext cx="2995629" cy="369330"/>
            </a:xfrm>
            <a:prstGeom prst="rect">
              <a:avLst/>
            </a:prstGeom>
            <a:solidFill>
              <a:schemeClr val="dk1"/>
            </a:solid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lt1"/>
                  </a:solidFill>
                  <a:latin typeface="Arial Narrow"/>
                  <a:ea typeface="Arial Narrow"/>
                  <a:cs typeface="Arial Narrow"/>
                  <a:sym typeface="Arial Narrow"/>
                </a:rPr>
                <a:t>Java SE8 Fundamentals</a:t>
              </a:r>
            </a:p>
          </p:txBody>
        </p:sp>
      </p:grpSp>
      <p:sp>
        <p:nvSpPr>
          <p:cNvPr id="179" name="Shape 179"/>
          <p:cNvSpPr/>
          <p:nvPr/>
        </p:nvSpPr>
        <p:spPr>
          <a:xfrm rot="5400000">
            <a:off x="3235491" y="-2987654"/>
            <a:ext cx="663912" cy="7134899"/>
          </a:xfrm>
          <a:prstGeom prst="round2SameRect">
            <a:avLst>
              <a:gd name="adj1" fmla="val 50000"/>
              <a:gd name="adj2" fmla="val 0"/>
            </a:avLst>
          </a:prstGeom>
          <a:solidFill>
            <a:srgbClr val="0C0C0C"/>
          </a:solidFill>
          <a:ln>
            <a:noFill/>
          </a:ln>
        </p:spPr>
        <p:txBody>
          <a:bodyPr lIns="91425" tIns="91425" rIns="91425" bIns="91425" anchor="ctr" anchorCtr="0">
            <a:noAutofit/>
          </a:bodyPr>
          <a:lstStyle/>
          <a:p>
            <a:pPr lvl="0">
              <a:spcBef>
                <a:spcPts val="0"/>
              </a:spcBef>
              <a:buNone/>
            </a:pPr>
            <a:endParaRPr/>
          </a:p>
        </p:txBody>
      </p:sp>
      <p:sp>
        <p:nvSpPr>
          <p:cNvPr id="180" name="Shape 180"/>
          <p:cNvSpPr txBox="1"/>
          <p:nvPr/>
        </p:nvSpPr>
        <p:spPr>
          <a:xfrm>
            <a:off x="-18" y="345069"/>
            <a:ext cx="7037672" cy="469459"/>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2800">
                <a:solidFill>
                  <a:schemeClr val="lt1"/>
                </a:solidFill>
                <a:latin typeface="Arial"/>
                <a:ea typeface="Arial"/>
                <a:cs typeface="Arial"/>
                <a:sym typeface="Arial"/>
              </a:rPr>
              <a:t>Tài liệu tham khảo</a:t>
            </a:r>
          </a:p>
        </p:txBody>
      </p:sp>
      <p:sp>
        <p:nvSpPr>
          <p:cNvPr id="181" name="Shape 181"/>
          <p:cNvSpPr txBox="1">
            <a:spLocks noGrp="1"/>
          </p:cNvSpPr>
          <p:nvPr>
            <p:ph type="sldNum" idx="12"/>
          </p:nvPr>
        </p:nvSpPr>
        <p:spPr>
          <a:xfrm>
            <a:off x="8610600" y="6356362"/>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8</a:t>
            </a:fld>
            <a:endParaRPr lang="en-US" sz="1200">
              <a:solidFill>
                <a:srgbClr val="888888"/>
              </a:solidFill>
              <a:latin typeface="Calibri"/>
              <a:ea typeface="Calibri"/>
              <a:cs typeface="Calibri"/>
              <a:sym typeface="Calibri"/>
            </a:endParaRPr>
          </a:p>
        </p:txBody>
      </p:sp>
      <p:sp>
        <p:nvSpPr>
          <p:cNvPr id="182" name="Shape 182"/>
          <p:cNvSpPr txBox="1"/>
          <p:nvPr/>
        </p:nvSpPr>
        <p:spPr>
          <a:xfrm>
            <a:off x="1174715" y="1634829"/>
            <a:ext cx="9842570" cy="1938991"/>
          </a:xfrm>
          <a:prstGeom prst="rect">
            <a:avLst/>
          </a:prstGeom>
          <a:noFill/>
          <a:ln>
            <a:noFill/>
          </a:ln>
        </p:spPr>
        <p:txBody>
          <a:bodyPr lIns="91425" tIns="45700" rIns="91425" bIns="45700" anchor="t" anchorCtr="0">
            <a:noAutofit/>
          </a:bodyPr>
          <a:lstStyle/>
          <a:p>
            <a:pPr marL="342900" lvl="0" indent="-342900">
              <a:lnSpc>
                <a:spcPct val="150000"/>
              </a:lnSpc>
              <a:buFont typeface="Arial" panose="020B0604020202020204" pitchFamily="34" charset="0"/>
              <a:buChar char="•"/>
            </a:pPr>
            <a:r>
              <a:rPr lang="en-US" sz="2000">
                <a:solidFill>
                  <a:schemeClr val="dk1"/>
                </a:solidFill>
                <a:hlinkClick r:id="rId3"/>
              </a:rPr>
              <a:t>http</a:t>
            </a:r>
            <a:r>
              <a:rPr lang="en-US" sz="2000">
                <a:solidFill>
                  <a:schemeClr val="dk1"/>
                </a:solidFill>
                <a:hlinkClick r:id="rId3"/>
              </a:rPr>
              <a:t>://stackoverflow.com/questions/4450045/difference-between-matches-and-find-in-java-regex</a:t>
            </a:r>
            <a:endParaRPr lang="en-US" sz="2000">
              <a:solidFill>
                <a:schemeClr val="dk1"/>
              </a:solidFill>
            </a:endParaRPr>
          </a:p>
          <a:p>
            <a:pPr marL="342900" lvl="0" indent="-342900">
              <a:lnSpc>
                <a:spcPct val="150000"/>
              </a:lnSpc>
              <a:buFont typeface="Arial" panose="020B0604020202020204" pitchFamily="34" charset="0"/>
              <a:buChar char="•"/>
            </a:pPr>
            <a:endParaRPr lang="en-US" sz="2000">
              <a:solidFill>
                <a:schemeClr val="dk1"/>
              </a:solidFill>
            </a:endParaRPr>
          </a:p>
          <a:p>
            <a:pPr lvl="0">
              <a:lnSpc>
                <a:spcPct val="150000"/>
              </a:lnSpc>
            </a:pPr>
            <a:endParaRPr sz="20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46000">
              <a:srgbClr val="F2F2F2"/>
            </a:gs>
            <a:gs pos="100000">
              <a:srgbClr val="BFBFBF"/>
            </a:gs>
          </a:gsLst>
          <a:path path="circle">
            <a:fillToRect l="50000" t="50000" r="50000" b="50000"/>
          </a:path>
          <a:tileRect/>
        </a:gradFill>
        <a:effectLst/>
      </p:bgPr>
    </p:bg>
    <p:spTree>
      <p:nvGrpSpPr>
        <p:cNvPr id="1" name="Shape 186"/>
        <p:cNvGrpSpPr/>
        <p:nvPr/>
      </p:nvGrpSpPr>
      <p:grpSpPr>
        <a:xfrm>
          <a:off x="0" y="0"/>
          <a:ext cx="0" cy="0"/>
          <a:chOff x="0" y="0"/>
          <a:chExt cx="0" cy="0"/>
        </a:xfrm>
      </p:grpSpPr>
      <p:grpSp>
        <p:nvGrpSpPr>
          <p:cNvPr id="187" name="Shape 187"/>
          <p:cNvGrpSpPr/>
          <p:nvPr/>
        </p:nvGrpSpPr>
        <p:grpSpPr>
          <a:xfrm>
            <a:off x="0" y="6476836"/>
            <a:ext cx="12192000" cy="423334"/>
            <a:chOff x="0" y="6434667"/>
            <a:chExt cx="12192000" cy="423333"/>
          </a:xfrm>
        </p:grpSpPr>
        <p:sp>
          <p:nvSpPr>
            <p:cNvPr id="188" name="Shape 188"/>
            <p:cNvSpPr/>
            <p:nvPr/>
          </p:nvSpPr>
          <p:spPr>
            <a:xfrm>
              <a:off x="0" y="6434667"/>
              <a:ext cx="12192000" cy="423333"/>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a:solidFill>
                  <a:srgbClr val="000000"/>
                </a:solidFill>
                <a:latin typeface="Calibri"/>
                <a:ea typeface="Calibri"/>
                <a:cs typeface="Calibri"/>
                <a:sym typeface="Calibri"/>
              </a:endParaRPr>
            </a:p>
          </p:txBody>
        </p:sp>
        <p:sp>
          <p:nvSpPr>
            <p:cNvPr id="189" name="Shape 189"/>
            <p:cNvSpPr txBox="1"/>
            <p:nvPr/>
          </p:nvSpPr>
          <p:spPr>
            <a:xfrm>
              <a:off x="80189" y="6461667"/>
              <a:ext cx="2995629" cy="369330"/>
            </a:xfrm>
            <a:prstGeom prst="rect">
              <a:avLst/>
            </a:prstGeom>
            <a:solidFill>
              <a:schemeClr val="dk1"/>
            </a:solid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lt1"/>
                  </a:solidFill>
                  <a:latin typeface="Arial Narrow"/>
                  <a:ea typeface="Arial Narrow"/>
                  <a:cs typeface="Arial Narrow"/>
                  <a:sym typeface="Arial Narrow"/>
                </a:rPr>
                <a:t>Java SE8 Fundamentals</a:t>
              </a:r>
            </a:p>
          </p:txBody>
        </p:sp>
      </p:grpSp>
      <p:sp>
        <p:nvSpPr>
          <p:cNvPr id="190" name="Shape 190"/>
          <p:cNvSpPr txBox="1">
            <a:spLocks noGrp="1"/>
          </p:cNvSpPr>
          <p:nvPr>
            <p:ph type="sldNum" idx="12"/>
          </p:nvPr>
        </p:nvSpPr>
        <p:spPr>
          <a:xfrm>
            <a:off x="8610600" y="6356362"/>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9</a:t>
            </a:fld>
            <a:endParaRPr lang="en-US" sz="1200">
              <a:solidFill>
                <a:srgbClr val="888888"/>
              </a:solidFill>
              <a:latin typeface="Calibri"/>
              <a:ea typeface="Calibri"/>
              <a:cs typeface="Calibri"/>
              <a:sym typeface="Calibri"/>
            </a:endParaRPr>
          </a:p>
        </p:txBody>
      </p:sp>
      <p:pic>
        <p:nvPicPr>
          <p:cNvPr id="191" name="Shape 191"/>
          <p:cNvPicPr preferRelativeResize="0"/>
          <p:nvPr/>
        </p:nvPicPr>
        <p:blipFill rotWithShape="1">
          <a:blip r:embed="rId3">
            <a:alphaModFix/>
          </a:blip>
          <a:srcRect/>
          <a:stretch/>
        </p:blipFill>
        <p:spPr>
          <a:xfrm>
            <a:off x="2177716" y="755343"/>
            <a:ext cx="7804483" cy="5190286"/>
          </a:xfrm>
          <a:prstGeom prst="rect">
            <a:avLst/>
          </a:prstGeom>
          <a:noFill/>
          <a:ln>
            <a:noFill/>
          </a:ln>
        </p:spPr>
      </p:pic>
    </p:spTree>
  </p:cSld>
  <p:clrMapOvr>
    <a:masterClrMapping/>
  </p:clrMapOvr>
</p:sld>
</file>

<file path=ppt/theme/theme1.xml><?xml version="1.0" encoding="utf-8"?>
<a:theme xmlns:a="http://schemas.openxmlformats.org/drawingml/2006/main" name="1_Office Theme">
  <a:themeElements>
    <a:clrScheme name="Wonderland">
      <a:dk1>
        <a:srgbClr val="000000"/>
      </a:dk1>
      <a:lt1>
        <a:srgbClr val="FFFFFF"/>
      </a:lt1>
      <a:dk2>
        <a:srgbClr val="44546A"/>
      </a:dk2>
      <a:lt2>
        <a:srgbClr val="E7E6E6"/>
      </a:lt2>
      <a:accent1>
        <a:srgbClr val="EA3D15"/>
      </a:accent1>
      <a:accent2>
        <a:srgbClr val="F99325"/>
      </a:accent2>
      <a:accent3>
        <a:srgbClr val="6DAF27"/>
      </a:accent3>
      <a:accent4>
        <a:srgbClr val="188ED6"/>
      </a:accent4>
      <a:accent5>
        <a:srgbClr val="4EB9C1"/>
      </a:accent5>
      <a:accent6>
        <a:srgbClr val="73166F"/>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455</Words>
  <Application>Microsoft Office PowerPoint</Application>
  <PresentationFormat>Widescreen</PresentationFormat>
  <Paragraphs>56</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Arial Narrow</vt:lpstr>
      <vt:lpstr>Calibri</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NTThuan</dc:creator>
  <cp:lastModifiedBy>Trọng Thuận Nguyễn</cp:lastModifiedBy>
  <cp:revision>4</cp:revision>
  <dcterms:modified xsi:type="dcterms:W3CDTF">2016-08-03T14:25:43Z</dcterms:modified>
</cp:coreProperties>
</file>