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6858000" cy="9144000"/>
  <p:embeddedFontLst>
    <p:embeddedFont>
      <p:font typeface="Garamond" panose="02020404030301010803" pitchFamily="18" charset="0"/>
      <p:regular r:id="rId80"/>
      <p:bold r:id="rId81"/>
      <p:italic r:id="rId82"/>
      <p:boldItalic r:id="rId83"/>
    </p:embeddedFont>
    <p:embeddedFont>
      <p:font typeface="Calibri" panose="020F0502020204030204" pitchFamily="34"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25" name="Shape 2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6" name="Shape 2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4" name="Shape 2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65" name="Shape 2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6" name="Shape 27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83" name="Shape 28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94" name="Shape 29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2" name="Shape 30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9" name="Shape 3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7" name="Shape 3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8" name="Shape 3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45" name="Shape 34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5" name="Shape 3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76" name="Shape 37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87" name="Shape 3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96" name="Shape 3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7" name="Shape 40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18" name="Shape 4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40" name="Shape 44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62" name="Shape 4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69" name="Shape 4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80" name="Shape 4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87" name="Shape 4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4" name="Shape 49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5" name="Shape 5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16" name="Shape 5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27" name="Shape 5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38" name="Shape 5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49" name="Shape 54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56" name="Shape 55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63" name="Shape 56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70" name="Shape 57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81" name="Shape 5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Shape 5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88" name="Shape 5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99" name="Shape 59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2" name="Shape 1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06" name="Shape 60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17" name="Shape 6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24" name="Shape 6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35" name="Shape 6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46" name="Shape 64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53" name="Shape 6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60" name="Shape 66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67" name="Shape 66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76" name="Shape 67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Shape 68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87" name="Shape 6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9" name="Shape 1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98" name="Shape 69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05" name="Shape 7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12" name="Shape 7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Shape 71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19" name="Shape 7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26" name="Shape 7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33" name="Shape 7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44" name="Shape 7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55" name="Shape 7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66" name="Shape 76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73" name="Shape 7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Shape 77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80" name="Shape 7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Shape 78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87" name="Shape 7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Shape 79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98" name="Shape 79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09" name="Shape 8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20" name="Shape 8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31" name="Shape 8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43" name="Shape 8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Shape 85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54" name="Shape 8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07" name="Shape 20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14" name="Shape 21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grpSp>
        <p:nvGrpSpPr>
          <p:cNvPr id="21" name="Shape 21"/>
          <p:cNvGrpSpPr/>
          <p:nvPr/>
        </p:nvGrpSpPr>
        <p:grpSpPr>
          <a:xfrm>
            <a:off x="0" y="0"/>
            <a:ext cx="9144676" cy="6858000"/>
            <a:chOff x="0" y="0"/>
            <a:chExt cx="9144676" cy="6858000"/>
          </a:xfrm>
        </p:grpSpPr>
        <p:pic>
          <p:nvPicPr>
            <p:cNvPr id="22" name="Shape 22" descr="SD-PanelTitle-R1.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3" name="Shape 23"/>
            <p:cNvSpPr/>
            <p:nvPr/>
          </p:nvSpPr>
          <p:spPr>
            <a:xfrm>
              <a:off x="1515532" y="1520421"/>
              <a:ext cx="6112935" cy="3818467"/>
            </a:xfrm>
            <a:prstGeom prst="rect">
              <a:avLst/>
            </a:prstGeom>
            <a:noFill/>
            <a:ln w="15875" cap="flat" cmpd="sng">
              <a:solidFill>
                <a:schemeClr val="accen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4" name="Shape 24" descr="HDRibbonTitle-UniformTrim.png"/>
            <p:cNvPicPr preferRelativeResize="0"/>
            <p:nvPr/>
          </p:nvPicPr>
          <p:blipFill rotWithShape="1">
            <a:blip r:embed="rId3">
              <a:alphaModFix/>
            </a:blip>
            <a:srcRect l="-2" r="47958"/>
            <a:stretch/>
          </p:blipFill>
          <p:spPr>
            <a:xfrm>
              <a:off x="0" y="3128433"/>
              <a:ext cx="1664208" cy="612648"/>
            </a:xfrm>
            <a:prstGeom prst="rect">
              <a:avLst/>
            </a:prstGeom>
            <a:noFill/>
            <a:ln>
              <a:noFill/>
            </a:ln>
          </p:spPr>
        </p:pic>
        <p:pic>
          <p:nvPicPr>
            <p:cNvPr id="25" name="Shape 25" descr="HDRibbonTitle-UniformTrim.png"/>
            <p:cNvPicPr preferRelativeResize="0"/>
            <p:nvPr/>
          </p:nvPicPr>
          <p:blipFill rotWithShape="1">
            <a:blip r:embed="rId3">
              <a:alphaModFix/>
            </a:blip>
            <a:srcRect l="-2" r="47958"/>
            <a:stretch/>
          </p:blipFill>
          <p:spPr>
            <a:xfrm>
              <a:off x="7480468" y="3128433"/>
              <a:ext cx="1664208" cy="612648"/>
            </a:xfrm>
            <a:prstGeom prst="rect">
              <a:avLst/>
            </a:prstGeom>
            <a:noFill/>
            <a:ln>
              <a:noFill/>
            </a:ln>
          </p:spPr>
        </p:pic>
      </p:grpSp>
      <p:sp>
        <p:nvSpPr>
          <p:cNvPr id="26" name="Shape 26"/>
          <p:cNvSpPr txBox="1">
            <a:spLocks noGrp="1"/>
          </p:cNvSpPr>
          <p:nvPr>
            <p:ph type="ctrTitle"/>
          </p:nvPr>
        </p:nvSpPr>
        <p:spPr>
          <a:xfrm>
            <a:off x="1921933" y="1811863"/>
            <a:ext cx="5308865" cy="1515533"/>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48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7" name="Shape 27"/>
          <p:cNvSpPr txBox="1">
            <a:spLocks noGrp="1"/>
          </p:cNvSpPr>
          <p:nvPr>
            <p:ph type="subTitle" idx="1"/>
          </p:nvPr>
        </p:nvSpPr>
        <p:spPr>
          <a:xfrm>
            <a:off x="1921933" y="3598326"/>
            <a:ext cx="5308865" cy="1377651"/>
          </a:xfrm>
          <a:prstGeom prst="rect">
            <a:avLst/>
          </a:prstGeom>
          <a:noFill/>
          <a:ln>
            <a:noFill/>
          </a:ln>
        </p:spPr>
        <p:txBody>
          <a:bodyPr lIns="91425" tIns="91425" rIns="91425" bIns="91425" anchor="t" anchorCtr="0"/>
          <a:lstStyle>
            <a:lvl1pPr marL="0" marR="0" lvl="0" indent="0" algn="ctr" rtl="0">
              <a:spcBef>
                <a:spcPts val="400"/>
              </a:spcBef>
              <a:spcAft>
                <a:spcPts val="600"/>
              </a:spcAft>
              <a:buClr>
                <a:schemeClr val="accent1"/>
              </a:buClr>
              <a:buFont typeface="Arial"/>
              <a:buNone/>
              <a:defRPr sz="2000" b="0" i="0" u="none" strike="noStrike" cap="none">
                <a:solidFill>
                  <a:schemeClr val="dk1"/>
                </a:solidFill>
                <a:latin typeface="Garamond"/>
                <a:ea typeface="Garamond"/>
                <a:cs typeface="Garamond"/>
                <a:sym typeface="Garamond"/>
              </a:defRPr>
            </a:lvl1pPr>
            <a:lvl2pPr marL="457200" marR="0" lvl="1" indent="0" algn="ctr" rtl="0">
              <a:spcBef>
                <a:spcPts val="400"/>
              </a:spcBef>
              <a:spcAft>
                <a:spcPts val="600"/>
              </a:spcAft>
              <a:buClr>
                <a:schemeClr val="accent1"/>
              </a:buClr>
              <a:buFont typeface="Arial"/>
              <a:buNone/>
              <a:defRPr sz="2000" b="0" i="0" u="none" strike="noStrike" cap="none">
                <a:solidFill>
                  <a:srgbClr val="888888"/>
                </a:solidFill>
                <a:latin typeface="Garamond"/>
                <a:ea typeface="Garamond"/>
                <a:cs typeface="Garamond"/>
                <a:sym typeface="Garamond"/>
              </a:defRPr>
            </a:lvl2pPr>
            <a:lvl3pPr marL="914400" marR="0" lvl="2" indent="0" algn="ctr"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3pPr>
            <a:lvl4pPr marL="1371600" marR="0" lvl="3" indent="0" algn="ctr"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4pPr>
            <a:lvl5pPr marL="1828800" marR="0" lvl="4"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28" name="Shape 28"/>
          <p:cNvSpPr txBox="1">
            <a:spLocks noGrp="1"/>
          </p:cNvSpPr>
          <p:nvPr>
            <p:ph type="dt" idx="10"/>
          </p:nvPr>
        </p:nvSpPr>
        <p:spPr>
          <a:xfrm>
            <a:off x="6065417" y="5054601"/>
            <a:ext cx="673275"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29" name="Shape 29"/>
          <p:cNvSpPr txBox="1">
            <a:spLocks noGrp="1"/>
          </p:cNvSpPr>
          <p:nvPr>
            <p:ph type="ftr" idx="11"/>
          </p:nvPr>
        </p:nvSpPr>
        <p:spPr>
          <a:xfrm>
            <a:off x="1921933" y="5054601"/>
            <a:ext cx="4064859"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30" name="Shape 30"/>
          <p:cNvSpPr txBox="1">
            <a:spLocks noGrp="1"/>
          </p:cNvSpPr>
          <p:nvPr>
            <p:ph type="sldNum" idx="12"/>
          </p:nvPr>
        </p:nvSpPr>
        <p:spPr>
          <a:xfrm>
            <a:off x="6817317" y="5054601"/>
            <a:ext cx="413482"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cxnSp>
        <p:nvCxnSpPr>
          <p:cNvPr id="31" name="Shape 31"/>
          <p:cNvCxnSpPr/>
          <p:nvPr/>
        </p:nvCxnSpPr>
        <p:spPr>
          <a:xfrm>
            <a:off x="2019825" y="3471328"/>
            <a:ext cx="5113082"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76866" y="4815414"/>
            <a:ext cx="6798733" cy="566737"/>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2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1" name="Shape 91"/>
          <p:cNvSpPr>
            <a:spLocks noGrp="1"/>
          </p:cNvSpPr>
          <p:nvPr>
            <p:ph type="pic" idx="2"/>
          </p:nvPr>
        </p:nvSpPr>
        <p:spPr>
          <a:xfrm>
            <a:off x="1026259" y="1032933"/>
            <a:ext cx="7091481" cy="3361268"/>
          </a:xfrm>
          <a:prstGeom prst="roundRect">
            <a:avLst>
              <a:gd name="adj" fmla="val 0"/>
            </a:avLst>
          </a:prstGeom>
          <a:noFill/>
          <a:ln w="57150" cap="flat" cmpd="thickThin">
            <a:solidFill>
              <a:srgbClr val="7F7F7F"/>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1pPr>
            <a:lvl2pPr marL="457200" marR="0" lvl="1"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4pPr>
            <a:lvl5pPr marL="1828800" marR="0" lvl="4"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5pPr>
            <a:lvl6pPr marL="2286000" marR="0" lvl="5"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6pPr>
            <a:lvl7pPr marL="2743200" marR="0" lvl="6"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7pPr>
            <a:lvl8pPr marL="3200400" marR="0" lvl="7"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8pPr>
            <a:lvl9pPr marL="3657600" marR="0" lvl="8"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92" name="Shape 92"/>
          <p:cNvSpPr txBox="1">
            <a:spLocks noGrp="1"/>
          </p:cNvSpPr>
          <p:nvPr>
            <p:ph type="body" idx="1"/>
          </p:nvPr>
        </p:nvSpPr>
        <p:spPr>
          <a:xfrm>
            <a:off x="1176866" y="5382153"/>
            <a:ext cx="6798733" cy="493711"/>
          </a:xfrm>
          <a:prstGeom prst="rect">
            <a:avLst/>
          </a:prstGeom>
          <a:noFill/>
          <a:ln>
            <a:noFill/>
          </a:ln>
        </p:spPr>
        <p:txBody>
          <a:bodyPr lIns="91425" tIns="91425" rIns="91425" bIns="91425" anchor="t" anchorCtr="0"/>
          <a:lstStyle>
            <a:lvl1pPr marL="0" marR="0" lvl="0" indent="0" algn="ctr"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1pPr>
            <a:lvl2pPr marL="457200" marR="0" lvl="1" indent="0" algn="l" rtl="0">
              <a:spcBef>
                <a:spcPts val="240"/>
              </a:spcBef>
              <a:spcAft>
                <a:spcPts val="600"/>
              </a:spcAft>
              <a:buClr>
                <a:schemeClr val="accent1"/>
              </a:buClr>
              <a:buFont typeface="Arial"/>
              <a:buNone/>
              <a:defRPr sz="1200" b="0" i="0" u="none" strike="noStrike" cap="none">
                <a:solidFill>
                  <a:srgbClr val="262626"/>
                </a:solidFill>
                <a:latin typeface="Garamond"/>
                <a:ea typeface="Garamond"/>
                <a:cs typeface="Garamond"/>
                <a:sym typeface="Garamond"/>
              </a:defRPr>
            </a:lvl2pPr>
            <a:lvl3pPr marL="914400" marR="0" lvl="2" indent="0" algn="l" rtl="0">
              <a:spcBef>
                <a:spcPts val="200"/>
              </a:spcBef>
              <a:spcAft>
                <a:spcPts val="600"/>
              </a:spcAft>
              <a:buClr>
                <a:schemeClr val="accent1"/>
              </a:buClr>
              <a:buFont typeface="Arial"/>
              <a:buNone/>
              <a:defRPr sz="1000" b="0" i="0" u="none" strike="noStrike" cap="none">
                <a:solidFill>
                  <a:srgbClr val="262626"/>
                </a:solidFill>
                <a:latin typeface="Garamond"/>
                <a:ea typeface="Garamond"/>
                <a:cs typeface="Garamond"/>
                <a:sym typeface="Garamond"/>
              </a:defRPr>
            </a:lvl3pPr>
            <a:lvl4pPr marL="1371600" marR="0" lvl="3"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4pPr>
            <a:lvl5pPr marL="1828800" marR="0" lvl="4"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5pPr>
            <a:lvl6pPr marL="2286000" marR="0" lvl="5"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6pPr>
            <a:lvl7pPr marL="2743200" marR="0" lvl="6"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7pPr>
            <a:lvl8pPr marL="3200400" marR="0" lvl="7"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8pPr>
            <a:lvl9pPr marL="3657600" marR="0" lvl="8"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9pPr>
          </a:lstStyle>
          <a:p>
            <a:endParaRPr/>
          </a:p>
        </p:txBody>
      </p:sp>
      <p:sp>
        <p:nvSpPr>
          <p:cNvPr id="93" name="Shape 93"/>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94" name="Shape 94"/>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95" name="Shape 95"/>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176866" y="906873"/>
            <a:ext cx="6798733" cy="3097859"/>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32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176865" y="4275666"/>
            <a:ext cx="6798736" cy="1600201"/>
          </a:xfrm>
          <a:prstGeom prst="rect">
            <a:avLst/>
          </a:prstGeom>
          <a:noFill/>
          <a:ln>
            <a:noFill/>
          </a:ln>
        </p:spPr>
        <p:txBody>
          <a:bodyPr lIns="91425" tIns="91425" rIns="91425" bIns="91425" anchor="ctr" anchorCtr="0"/>
          <a:lstStyle>
            <a:lvl1pPr marL="0" marR="0" lvl="0" indent="0" algn="ctr" rtl="0">
              <a:spcBef>
                <a:spcPts val="400"/>
              </a:spcBef>
              <a:spcAft>
                <a:spcPts val="600"/>
              </a:spcAft>
              <a:buClr>
                <a:schemeClr val="accent1"/>
              </a:buClr>
              <a:buFont typeface="Arial"/>
              <a:buNone/>
              <a:defRPr sz="20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99" name="Shape 99"/>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00" name="Shape 100"/>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01" name="Shape 10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cxnSp>
        <p:nvCxnSpPr>
          <p:cNvPr id="102" name="Shape 102"/>
          <p:cNvCxnSpPr/>
          <p:nvPr/>
        </p:nvCxnSpPr>
        <p:spPr>
          <a:xfrm>
            <a:off x="1278465" y="4140198"/>
            <a:ext cx="6606425"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334333" y="982132"/>
            <a:ext cx="6400249" cy="2370667"/>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aramond"/>
              <a:buNone/>
              <a:defRPr sz="3200" b="0" i="0" u="none" strike="noStrike" cap="none">
                <a:solidFill>
                  <a:schemeClr val="dk1"/>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5" name="Shape 105"/>
          <p:cNvSpPr txBox="1">
            <a:spLocks noGrp="1"/>
          </p:cNvSpPr>
          <p:nvPr>
            <p:ph type="body" idx="1"/>
          </p:nvPr>
        </p:nvSpPr>
        <p:spPr>
          <a:xfrm>
            <a:off x="1600200" y="3352798"/>
            <a:ext cx="5892797" cy="651932"/>
          </a:xfrm>
          <a:prstGeom prst="rect">
            <a:avLst/>
          </a:prstGeom>
          <a:noFill/>
          <a:ln>
            <a:noFill/>
          </a:ln>
        </p:spPr>
        <p:txBody>
          <a:bodyPr lIns="91425" tIns="91425" rIns="91425" bIns="91425" anchor="ctr" anchorCtr="0"/>
          <a:lstStyle>
            <a:lvl1pPr marL="0" marR="0" lvl="0" indent="0" algn="r" rtl="0">
              <a:spcBef>
                <a:spcPts val="360"/>
              </a:spcBef>
              <a:spcAft>
                <a:spcPts val="600"/>
              </a:spcAft>
              <a:buClr>
                <a:schemeClr val="accent1"/>
              </a:buClr>
              <a:buFont typeface="Arial"/>
              <a:buNone/>
              <a:defRPr sz="1800" b="0" i="0" u="none" strike="noStrike" cap="none">
                <a:solidFill>
                  <a:srgbClr val="262626"/>
                </a:solidFill>
                <a:latin typeface="Garamond"/>
                <a:ea typeface="Garamond"/>
                <a:cs typeface="Garamond"/>
                <a:sym typeface="Garamond"/>
              </a:defRPr>
            </a:lvl1pPr>
            <a:lvl2pPr marL="457200" marR="0" lvl="1" indent="0" algn="l" rtl="0">
              <a:spcBef>
                <a:spcPts val="400"/>
              </a:spcBef>
              <a:spcAft>
                <a:spcPts val="600"/>
              </a:spcAft>
              <a:buClr>
                <a:schemeClr val="accent1"/>
              </a:buClr>
              <a:buFont typeface="Arial"/>
              <a:buNone/>
              <a:defRPr sz="2000" b="0" i="0" u="none" strike="noStrike" cap="none">
                <a:solidFill>
                  <a:srgbClr val="262626"/>
                </a:solidFill>
                <a:latin typeface="Garamond"/>
                <a:ea typeface="Garamond"/>
                <a:cs typeface="Garamond"/>
                <a:sym typeface="Garamond"/>
              </a:defRPr>
            </a:lvl2pPr>
            <a:lvl3pPr marL="914400" marR="0" lvl="2" indent="0" algn="l" rtl="0">
              <a:spcBef>
                <a:spcPts val="360"/>
              </a:spcBef>
              <a:spcAft>
                <a:spcPts val="600"/>
              </a:spcAft>
              <a:buClr>
                <a:schemeClr val="accent1"/>
              </a:buClr>
              <a:buFont typeface="Arial"/>
              <a:buNone/>
              <a:defRPr sz="1800" b="0"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06" name="Shape 106"/>
          <p:cNvSpPr txBox="1">
            <a:spLocks noGrp="1"/>
          </p:cNvSpPr>
          <p:nvPr>
            <p:ph type="body" idx="2"/>
          </p:nvPr>
        </p:nvSpPr>
        <p:spPr>
          <a:xfrm>
            <a:off x="1176862" y="4343400"/>
            <a:ext cx="6798738" cy="1532467"/>
          </a:xfrm>
          <a:prstGeom prst="rect">
            <a:avLst/>
          </a:prstGeom>
          <a:noFill/>
          <a:ln>
            <a:noFill/>
          </a:ln>
        </p:spPr>
        <p:txBody>
          <a:bodyPr lIns="91425" tIns="91425" rIns="91425" bIns="91425" anchor="ctr" anchorCtr="0"/>
          <a:lstStyle>
            <a:lvl1pPr marL="0" marR="0" lvl="0" indent="0" algn="ctr" rtl="0">
              <a:spcBef>
                <a:spcPts val="400"/>
              </a:spcBef>
              <a:spcAft>
                <a:spcPts val="600"/>
              </a:spcAft>
              <a:buClr>
                <a:schemeClr val="accent1"/>
              </a:buClr>
              <a:buFont typeface="Arial"/>
              <a:buNone/>
              <a:defRPr sz="20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07" name="Shape 107"/>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08" name="Shape 108"/>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09" name="Shape 10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sp>
        <p:nvSpPr>
          <p:cNvPr id="110" name="Shape 110"/>
          <p:cNvSpPr txBox="1"/>
          <p:nvPr/>
        </p:nvSpPr>
        <p:spPr>
          <a:xfrm>
            <a:off x="849969" y="905362"/>
            <a:ext cx="45731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7200" b="0" i="0" u="none" strike="noStrike" cap="none">
                <a:solidFill>
                  <a:schemeClr val="dk1"/>
                </a:solidFill>
                <a:latin typeface="Garamond"/>
                <a:ea typeface="Garamond"/>
                <a:cs typeface="Garamond"/>
                <a:sym typeface="Garamond"/>
              </a:rPr>
              <a:t>“</a:t>
            </a:r>
          </a:p>
        </p:txBody>
      </p:sp>
      <p:sp>
        <p:nvSpPr>
          <p:cNvPr id="111" name="Shape 111"/>
          <p:cNvSpPr txBox="1"/>
          <p:nvPr/>
        </p:nvSpPr>
        <p:spPr>
          <a:xfrm>
            <a:off x="7633503" y="2827869"/>
            <a:ext cx="457319" cy="584776"/>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sz="7200" b="0" i="0" u="none" strike="noStrike" cap="none">
                <a:solidFill>
                  <a:schemeClr val="dk1"/>
                </a:solidFill>
                <a:latin typeface="Garamond"/>
                <a:ea typeface="Garamond"/>
                <a:cs typeface="Garamond"/>
                <a:sym typeface="Garamond"/>
              </a:rPr>
              <a:t>”</a:t>
            </a:r>
          </a:p>
        </p:txBody>
      </p:sp>
      <p:cxnSp>
        <p:nvCxnSpPr>
          <p:cNvPr id="112" name="Shape 112"/>
          <p:cNvCxnSpPr/>
          <p:nvPr/>
        </p:nvCxnSpPr>
        <p:spPr>
          <a:xfrm>
            <a:off x="1278466" y="4140198"/>
            <a:ext cx="6595534"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176869" y="3308580"/>
            <a:ext cx="6798728" cy="1468800"/>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Garamond"/>
              <a:buNone/>
              <a:defRPr sz="32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76867" y="4777380"/>
            <a:ext cx="6798729" cy="860399"/>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accent1"/>
              </a:buClr>
              <a:buFont typeface="Arial"/>
              <a:buNone/>
              <a:defRPr sz="18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16" name="Shape 116"/>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17" name="Shape 117"/>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18" name="Shape 11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409416" y="982132"/>
            <a:ext cx="6325168" cy="2243668"/>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aramond"/>
              <a:buNone/>
              <a:defRPr sz="3200" b="0" i="0" u="none" strike="noStrike" cap="none">
                <a:solidFill>
                  <a:schemeClr val="dk1"/>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1" name="Shape 121"/>
          <p:cNvSpPr txBox="1">
            <a:spLocks noGrp="1"/>
          </p:cNvSpPr>
          <p:nvPr>
            <p:ph type="body" idx="1"/>
          </p:nvPr>
        </p:nvSpPr>
        <p:spPr>
          <a:xfrm>
            <a:off x="1176867" y="3639312"/>
            <a:ext cx="6798729" cy="886967"/>
          </a:xfrm>
          <a:prstGeom prst="rect">
            <a:avLst/>
          </a:prstGeom>
          <a:noFill/>
          <a:ln>
            <a:noFill/>
          </a:ln>
        </p:spPr>
        <p:txBody>
          <a:bodyPr lIns="91425" tIns="91425" rIns="91425" bIns="91425" anchor="b" anchorCtr="0"/>
          <a:lstStyle>
            <a:lvl1pPr marL="0" marR="0" lvl="0" indent="0" algn="l" rtl="0">
              <a:spcBef>
                <a:spcPts val="0"/>
              </a:spcBef>
              <a:spcAft>
                <a:spcPts val="600"/>
              </a:spcAft>
              <a:buClr>
                <a:schemeClr val="accent1"/>
              </a:buClr>
              <a:buFont typeface="Arial"/>
              <a:buNone/>
              <a:defRPr sz="20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22" name="Shape 122"/>
          <p:cNvSpPr txBox="1">
            <a:spLocks noGrp="1"/>
          </p:cNvSpPr>
          <p:nvPr>
            <p:ph type="body" idx="2"/>
          </p:nvPr>
        </p:nvSpPr>
        <p:spPr>
          <a:xfrm>
            <a:off x="1176865" y="4529667"/>
            <a:ext cx="6798736" cy="1346199"/>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accent1"/>
              </a:buClr>
              <a:buFont typeface="Arial"/>
              <a:buNone/>
              <a:defRPr sz="1600" b="0" i="0" u="none" strike="noStrike" cap="none">
                <a:solidFill>
                  <a:schemeClr val="dk1"/>
                </a:solidFill>
                <a:latin typeface="Garamond"/>
                <a:ea typeface="Garamond"/>
                <a:cs typeface="Garamond"/>
                <a:sym typeface="Garamond"/>
              </a:defRPr>
            </a:lvl1pPr>
            <a:lvl2pPr marL="457200" marR="0" lvl="1"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23" name="Shape 123"/>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24" name="Shape 124"/>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25" name="Shape 125"/>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sp>
        <p:nvSpPr>
          <p:cNvPr id="126" name="Shape 126"/>
          <p:cNvSpPr txBox="1"/>
          <p:nvPr/>
        </p:nvSpPr>
        <p:spPr>
          <a:xfrm>
            <a:off x="878059" y="896895"/>
            <a:ext cx="45731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chemeClr val="dk1"/>
                </a:solidFill>
                <a:latin typeface="Garamond"/>
                <a:ea typeface="Garamond"/>
                <a:cs typeface="Garamond"/>
                <a:sym typeface="Garamond"/>
              </a:rPr>
              <a:t>“</a:t>
            </a:r>
          </a:p>
        </p:txBody>
      </p:sp>
      <p:sp>
        <p:nvSpPr>
          <p:cNvPr id="127" name="Shape 127"/>
          <p:cNvSpPr txBox="1"/>
          <p:nvPr/>
        </p:nvSpPr>
        <p:spPr>
          <a:xfrm>
            <a:off x="7649796" y="2607727"/>
            <a:ext cx="457319" cy="584776"/>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sz="8000" b="0" i="0" u="none" strike="noStrike" cap="none">
                <a:solidFill>
                  <a:schemeClr val="dk1"/>
                </a:solidFill>
                <a:latin typeface="Garamond"/>
                <a:ea typeface="Garamond"/>
                <a:cs typeface="Garamond"/>
                <a:sym typeface="Garamond"/>
              </a:rPr>
              <a:t>”</a:t>
            </a:r>
          </a:p>
        </p:txBody>
      </p:sp>
      <p:cxnSp>
        <p:nvCxnSpPr>
          <p:cNvPr id="128" name="Shape 128"/>
          <p:cNvCxnSpPr/>
          <p:nvPr/>
        </p:nvCxnSpPr>
        <p:spPr>
          <a:xfrm>
            <a:off x="1278466" y="3429000"/>
            <a:ext cx="6595534"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176865" y="982130"/>
            <a:ext cx="6798733" cy="2294466"/>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32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1" name="Shape 131"/>
          <p:cNvSpPr txBox="1">
            <a:spLocks noGrp="1"/>
          </p:cNvSpPr>
          <p:nvPr>
            <p:ph type="body" idx="1"/>
          </p:nvPr>
        </p:nvSpPr>
        <p:spPr>
          <a:xfrm>
            <a:off x="1176867" y="3566160"/>
            <a:ext cx="6798729" cy="905256"/>
          </a:xfrm>
          <a:prstGeom prst="rect">
            <a:avLst/>
          </a:prstGeom>
          <a:noFill/>
          <a:ln>
            <a:noFill/>
          </a:ln>
        </p:spPr>
        <p:txBody>
          <a:bodyPr lIns="91425" tIns="91425" rIns="91425" bIns="91425" anchor="b" anchorCtr="0"/>
          <a:lstStyle>
            <a:lvl1pPr marL="0" marR="0" lvl="0" indent="0" algn="l" rtl="0">
              <a:spcBef>
                <a:spcPts val="0"/>
              </a:spcBef>
              <a:spcAft>
                <a:spcPts val="600"/>
              </a:spcAft>
              <a:buClr>
                <a:schemeClr val="accent1"/>
              </a:buClr>
              <a:buFont typeface="Arial"/>
              <a:buNone/>
              <a:defRPr sz="20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32" name="Shape 132"/>
          <p:cNvSpPr txBox="1">
            <a:spLocks noGrp="1"/>
          </p:cNvSpPr>
          <p:nvPr>
            <p:ph type="body" idx="2"/>
          </p:nvPr>
        </p:nvSpPr>
        <p:spPr>
          <a:xfrm>
            <a:off x="1176866" y="4470400"/>
            <a:ext cx="6798733" cy="1405466"/>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accent1"/>
              </a:buClr>
              <a:buFont typeface="Arial"/>
              <a:buNone/>
              <a:defRPr sz="1600" b="0" i="0" u="none" strike="noStrike" cap="none">
                <a:solidFill>
                  <a:schemeClr val="dk1"/>
                </a:solidFill>
                <a:latin typeface="Garamond"/>
                <a:ea typeface="Garamond"/>
                <a:cs typeface="Garamond"/>
                <a:sym typeface="Garamond"/>
              </a:defRPr>
            </a:lvl1pPr>
            <a:lvl2pPr marL="457200" marR="0" lvl="1"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33" name="Shape 133"/>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34" name="Shape 134"/>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35" name="Shape 135"/>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cxnSp>
        <p:nvCxnSpPr>
          <p:cNvPr id="136" name="Shape 136"/>
          <p:cNvCxnSpPr/>
          <p:nvPr/>
        </p:nvCxnSpPr>
        <p:spPr>
          <a:xfrm>
            <a:off x="1278469" y="3429000"/>
            <a:ext cx="6606420"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1176866" y="915337"/>
            <a:ext cx="6798733"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0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9" name="Shape 139"/>
          <p:cNvSpPr txBox="1">
            <a:spLocks noGrp="1"/>
          </p:cNvSpPr>
          <p:nvPr>
            <p:ph type="body" idx="1"/>
          </p:nvPr>
        </p:nvSpPr>
        <p:spPr>
          <a:xfrm rot="5400000">
            <a:off x="2883366" y="783633"/>
            <a:ext cx="3385733" cy="6798736"/>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40" name="Shape 140"/>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41" name="Shape 141"/>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42" name="Shape 142"/>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cxnSp>
        <p:nvCxnSpPr>
          <p:cNvPr id="143" name="Shape 143"/>
          <p:cNvCxnSpPr/>
          <p:nvPr/>
        </p:nvCxnSpPr>
        <p:spPr>
          <a:xfrm>
            <a:off x="1278466" y="2354669"/>
            <a:ext cx="6606423"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rot="5400000">
            <a:off x="4681634" y="2581905"/>
            <a:ext cx="4968994" cy="1618930"/>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0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46" name="Shape 146"/>
          <p:cNvSpPr txBox="1">
            <a:spLocks noGrp="1"/>
          </p:cNvSpPr>
          <p:nvPr>
            <p:ph type="body" idx="1"/>
          </p:nvPr>
        </p:nvSpPr>
        <p:spPr>
          <a:xfrm rot="5400000">
            <a:off x="1150125" y="933615"/>
            <a:ext cx="4968992" cy="4915508"/>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47" name="Shape 147"/>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48" name="Shape 148"/>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49" name="Shape 14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cxnSp>
        <p:nvCxnSpPr>
          <p:cNvPr id="150" name="Shape 150"/>
          <p:cNvCxnSpPr/>
          <p:nvPr/>
        </p:nvCxnSpPr>
        <p:spPr>
          <a:xfrm>
            <a:off x="6245512" y="906873"/>
            <a:ext cx="0" cy="4968992"/>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2"/>
        <p:cNvGrpSpPr/>
        <p:nvPr/>
      </p:nvGrpSpPr>
      <p:grpSpPr>
        <a:xfrm>
          <a:off x="0" y="0"/>
          <a:ext cx="0" cy="0"/>
          <a:chOff x="0" y="0"/>
          <a:chExt cx="0" cy="0"/>
        </a:xfrm>
      </p:grpSpPr>
      <p:cxnSp>
        <p:nvCxnSpPr>
          <p:cNvPr id="33" name="Shape 33"/>
          <p:cNvCxnSpPr/>
          <p:nvPr/>
        </p:nvCxnSpPr>
        <p:spPr>
          <a:xfrm>
            <a:off x="1278465" y="2356259"/>
            <a:ext cx="6595534" cy="0"/>
          </a:xfrm>
          <a:prstGeom prst="straightConnector1">
            <a:avLst/>
          </a:prstGeom>
          <a:noFill/>
          <a:ln w="15875" cap="flat" cmpd="sng">
            <a:solidFill>
              <a:schemeClr val="accent1"/>
            </a:solidFill>
            <a:prstDash val="solid"/>
            <a:round/>
            <a:headEnd type="none" w="med" len="med"/>
            <a:tailEnd type="none" w="med" len="med"/>
          </a:ln>
        </p:spPr>
      </p:cxnSp>
      <p:sp>
        <p:nvSpPr>
          <p:cNvPr id="34" name="Shape 34"/>
          <p:cNvSpPr txBox="1">
            <a:spLocks noGrp="1"/>
          </p:cNvSpPr>
          <p:nvPr>
            <p:ph type="title"/>
          </p:nvPr>
        </p:nvSpPr>
        <p:spPr>
          <a:xfrm>
            <a:off x="1176866" y="915337"/>
            <a:ext cx="6798733"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0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body" idx="1"/>
          </p:nvPr>
        </p:nvSpPr>
        <p:spPr>
          <a:xfrm>
            <a:off x="1176865" y="2490134"/>
            <a:ext cx="6798736" cy="3444997"/>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36" name="Shape 36"/>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37" name="Shape 37"/>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38" name="Shape 3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278465" y="1641413"/>
            <a:ext cx="6595534" cy="1822513"/>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40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1278465" y="3734858"/>
            <a:ext cx="6595534" cy="1090014"/>
          </a:xfrm>
          <a:prstGeom prst="rect">
            <a:avLst/>
          </a:prstGeom>
          <a:noFill/>
          <a:ln>
            <a:noFill/>
          </a:ln>
        </p:spPr>
        <p:txBody>
          <a:bodyPr lIns="91425" tIns="91425" rIns="91425" bIns="91425" anchor="t" anchorCtr="0"/>
          <a:lstStyle>
            <a:lvl1pPr marL="0" marR="0" lvl="0" indent="0" algn="ctr" rtl="0">
              <a:spcBef>
                <a:spcPts val="480"/>
              </a:spcBef>
              <a:spcAft>
                <a:spcPts val="600"/>
              </a:spcAft>
              <a:buClr>
                <a:schemeClr val="accent1"/>
              </a:buClr>
              <a:buFont typeface="Arial"/>
              <a:buNone/>
              <a:defRPr sz="24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42" name="Shape 42"/>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43" name="Shape 43"/>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44" name="Shape 44"/>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cxnSp>
        <p:nvCxnSpPr>
          <p:cNvPr id="45" name="Shape 45"/>
          <p:cNvCxnSpPr/>
          <p:nvPr/>
        </p:nvCxnSpPr>
        <p:spPr>
          <a:xfrm>
            <a:off x="1278466" y="3599392"/>
            <a:ext cx="6595532"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6"/>
        <p:cNvGrpSpPr/>
        <p:nvPr/>
      </p:nvGrpSpPr>
      <p:grpSpPr>
        <a:xfrm>
          <a:off x="0" y="0"/>
          <a:ext cx="0" cy="0"/>
          <a:chOff x="0" y="0"/>
          <a:chExt cx="0" cy="0"/>
        </a:xfrm>
      </p:grpSpPr>
      <p:cxnSp>
        <p:nvCxnSpPr>
          <p:cNvPr id="47" name="Shape 47"/>
          <p:cNvCxnSpPr/>
          <p:nvPr/>
        </p:nvCxnSpPr>
        <p:spPr>
          <a:xfrm>
            <a:off x="1278465" y="2356259"/>
            <a:ext cx="6595534" cy="0"/>
          </a:xfrm>
          <a:prstGeom prst="straightConnector1">
            <a:avLst/>
          </a:prstGeom>
          <a:noFill/>
          <a:ln w="15875" cap="flat" cmpd="sng">
            <a:solidFill>
              <a:schemeClr val="accent1"/>
            </a:solidFill>
            <a:prstDash val="solid"/>
            <a:round/>
            <a:headEnd type="none" w="med" len="med"/>
            <a:tailEnd type="none" w="med" len="med"/>
          </a:ln>
        </p:spPr>
      </p:cxnSp>
      <p:sp>
        <p:nvSpPr>
          <p:cNvPr id="48" name="Shape 48"/>
          <p:cNvSpPr txBox="1">
            <a:spLocks noGrp="1"/>
          </p:cNvSpPr>
          <p:nvPr>
            <p:ph type="title"/>
          </p:nvPr>
        </p:nvSpPr>
        <p:spPr>
          <a:xfrm>
            <a:off x="1176866" y="915337"/>
            <a:ext cx="6798733"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0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9" name="Shape 49"/>
          <p:cNvSpPr txBox="1">
            <a:spLocks noGrp="1"/>
          </p:cNvSpPr>
          <p:nvPr>
            <p:ph type="body" idx="1"/>
          </p:nvPr>
        </p:nvSpPr>
        <p:spPr>
          <a:xfrm>
            <a:off x="1176866" y="2487167"/>
            <a:ext cx="3337559" cy="3447288"/>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50" name="Shape 50"/>
          <p:cNvSpPr txBox="1">
            <a:spLocks noGrp="1"/>
          </p:cNvSpPr>
          <p:nvPr>
            <p:ph type="body" idx="2"/>
          </p:nvPr>
        </p:nvSpPr>
        <p:spPr>
          <a:xfrm>
            <a:off x="4645151" y="2487167"/>
            <a:ext cx="3337559" cy="3447288"/>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51" name="Shape 51"/>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52" name="Shape 52"/>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53" name="Shape 5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176866" y="915337"/>
            <a:ext cx="6798733"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0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6" name="Shape 56"/>
          <p:cNvSpPr txBox="1">
            <a:spLocks noGrp="1"/>
          </p:cNvSpPr>
          <p:nvPr>
            <p:ph type="body" idx="1"/>
          </p:nvPr>
        </p:nvSpPr>
        <p:spPr>
          <a:xfrm>
            <a:off x="1176867" y="2658533"/>
            <a:ext cx="3337559" cy="576262"/>
          </a:xfrm>
          <a:prstGeom prst="rect">
            <a:avLst/>
          </a:prstGeom>
          <a:noFill/>
          <a:ln>
            <a:noFill/>
          </a:ln>
        </p:spPr>
        <p:txBody>
          <a:bodyPr lIns="91425" tIns="91425" rIns="91425" bIns="91425" anchor="b" anchorCtr="0"/>
          <a:lstStyle>
            <a:lvl1pPr marL="0" marR="0" lvl="0" indent="0" algn="l" rtl="0">
              <a:spcBef>
                <a:spcPts val="480"/>
              </a:spcBef>
              <a:spcAft>
                <a:spcPts val="600"/>
              </a:spcAft>
              <a:buClr>
                <a:schemeClr val="accent1"/>
              </a:buClr>
              <a:buFont typeface="Arial"/>
              <a:buNone/>
              <a:defRPr sz="2400" b="0" i="0" u="none" strike="noStrike" cap="none">
                <a:solidFill>
                  <a:schemeClr val="accent1"/>
                </a:solidFill>
                <a:latin typeface="Garamond"/>
                <a:ea typeface="Garamond"/>
                <a:cs typeface="Garamond"/>
                <a:sym typeface="Garamond"/>
              </a:defRPr>
            </a:lvl1pPr>
            <a:lvl2pPr marL="457200" marR="0" lvl="1" indent="0" algn="l" rtl="0">
              <a:spcBef>
                <a:spcPts val="400"/>
              </a:spcBef>
              <a:spcAft>
                <a:spcPts val="600"/>
              </a:spcAft>
              <a:buClr>
                <a:schemeClr val="accent1"/>
              </a:buClr>
              <a:buFont typeface="Arial"/>
              <a:buNone/>
              <a:defRPr sz="2000" b="1" i="0" u="none" strike="noStrike" cap="none">
                <a:solidFill>
                  <a:srgbClr val="262626"/>
                </a:solidFill>
                <a:latin typeface="Garamond"/>
                <a:ea typeface="Garamond"/>
                <a:cs typeface="Garamond"/>
                <a:sym typeface="Garamond"/>
              </a:defRPr>
            </a:lvl2pPr>
            <a:lvl3pPr marL="914400" marR="0" lvl="2" indent="0" algn="l" rtl="0">
              <a:spcBef>
                <a:spcPts val="360"/>
              </a:spcBef>
              <a:spcAft>
                <a:spcPts val="600"/>
              </a:spcAft>
              <a:buClr>
                <a:schemeClr val="accent1"/>
              </a:buClr>
              <a:buFont typeface="Arial"/>
              <a:buNone/>
              <a:defRPr sz="1800" b="1"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4pPr>
            <a:lvl5pPr marL="1828800" marR="0" lvl="4"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5pPr>
            <a:lvl6pPr marL="2286000" marR="0" lvl="5"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6pPr>
            <a:lvl7pPr marL="2743200" marR="0" lvl="6"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7pPr>
            <a:lvl8pPr marL="3200400" marR="0" lvl="7"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8pPr>
            <a:lvl9pPr marL="3657600" marR="0" lvl="8"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9pPr>
          </a:lstStyle>
          <a:p>
            <a:endParaRPr/>
          </a:p>
        </p:txBody>
      </p:sp>
      <p:sp>
        <p:nvSpPr>
          <p:cNvPr id="57" name="Shape 57"/>
          <p:cNvSpPr txBox="1">
            <a:spLocks noGrp="1"/>
          </p:cNvSpPr>
          <p:nvPr>
            <p:ph type="body" idx="2"/>
          </p:nvPr>
        </p:nvSpPr>
        <p:spPr>
          <a:xfrm>
            <a:off x="1176867" y="3243263"/>
            <a:ext cx="3337559" cy="2706623"/>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58" name="Shape 58"/>
          <p:cNvSpPr txBox="1">
            <a:spLocks noGrp="1"/>
          </p:cNvSpPr>
          <p:nvPr>
            <p:ph type="body" idx="3"/>
          </p:nvPr>
        </p:nvSpPr>
        <p:spPr>
          <a:xfrm>
            <a:off x="4641832" y="2658533"/>
            <a:ext cx="3337559" cy="576262"/>
          </a:xfrm>
          <a:prstGeom prst="rect">
            <a:avLst/>
          </a:prstGeom>
          <a:noFill/>
          <a:ln>
            <a:noFill/>
          </a:ln>
        </p:spPr>
        <p:txBody>
          <a:bodyPr lIns="91425" tIns="91425" rIns="91425" bIns="91425" anchor="b" anchorCtr="0"/>
          <a:lstStyle>
            <a:lvl1pPr marL="0" marR="0" lvl="0" indent="0" algn="l" rtl="0">
              <a:spcBef>
                <a:spcPts val="480"/>
              </a:spcBef>
              <a:spcAft>
                <a:spcPts val="600"/>
              </a:spcAft>
              <a:buClr>
                <a:schemeClr val="accent1"/>
              </a:buClr>
              <a:buFont typeface="Arial"/>
              <a:buNone/>
              <a:defRPr sz="2400" b="0" i="0" u="none" strike="noStrike" cap="none">
                <a:solidFill>
                  <a:schemeClr val="accent1"/>
                </a:solidFill>
                <a:latin typeface="Garamond"/>
                <a:ea typeface="Garamond"/>
                <a:cs typeface="Garamond"/>
                <a:sym typeface="Garamond"/>
              </a:defRPr>
            </a:lvl1pPr>
            <a:lvl2pPr marL="457200" marR="0" lvl="1" indent="0" algn="l" rtl="0">
              <a:spcBef>
                <a:spcPts val="400"/>
              </a:spcBef>
              <a:spcAft>
                <a:spcPts val="600"/>
              </a:spcAft>
              <a:buClr>
                <a:schemeClr val="accent1"/>
              </a:buClr>
              <a:buFont typeface="Arial"/>
              <a:buNone/>
              <a:defRPr sz="2000" b="1" i="0" u="none" strike="noStrike" cap="none">
                <a:solidFill>
                  <a:srgbClr val="262626"/>
                </a:solidFill>
                <a:latin typeface="Garamond"/>
                <a:ea typeface="Garamond"/>
                <a:cs typeface="Garamond"/>
                <a:sym typeface="Garamond"/>
              </a:defRPr>
            </a:lvl2pPr>
            <a:lvl3pPr marL="914400" marR="0" lvl="2" indent="0" algn="l" rtl="0">
              <a:spcBef>
                <a:spcPts val="360"/>
              </a:spcBef>
              <a:spcAft>
                <a:spcPts val="600"/>
              </a:spcAft>
              <a:buClr>
                <a:schemeClr val="accent1"/>
              </a:buClr>
              <a:buFont typeface="Arial"/>
              <a:buNone/>
              <a:defRPr sz="1800" b="1"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4pPr>
            <a:lvl5pPr marL="1828800" marR="0" lvl="4"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5pPr>
            <a:lvl6pPr marL="2286000" marR="0" lvl="5"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6pPr>
            <a:lvl7pPr marL="2743200" marR="0" lvl="6"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7pPr>
            <a:lvl8pPr marL="3200400" marR="0" lvl="7"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8pPr>
            <a:lvl9pPr marL="3657600" marR="0" lvl="8"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9pPr>
          </a:lstStyle>
          <a:p>
            <a:endParaRPr/>
          </a:p>
        </p:txBody>
      </p:sp>
      <p:sp>
        <p:nvSpPr>
          <p:cNvPr id="59" name="Shape 59"/>
          <p:cNvSpPr txBox="1">
            <a:spLocks noGrp="1"/>
          </p:cNvSpPr>
          <p:nvPr>
            <p:ph type="body" idx="4"/>
          </p:nvPr>
        </p:nvSpPr>
        <p:spPr>
          <a:xfrm>
            <a:off x="4641832" y="3243263"/>
            <a:ext cx="3337559" cy="2706623"/>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60" name="Shape 60"/>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61" name="Shape 61"/>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62" name="Shape 62"/>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cxnSp>
        <p:nvCxnSpPr>
          <p:cNvPr id="63" name="Shape 63"/>
          <p:cNvCxnSpPr/>
          <p:nvPr/>
        </p:nvCxnSpPr>
        <p:spPr>
          <a:xfrm>
            <a:off x="1278466" y="2354669"/>
            <a:ext cx="6595534"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76865" y="915337"/>
            <a:ext cx="6798734"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0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6" name="Shape 66"/>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67" name="Shape 67"/>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68" name="Shape 6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cxnSp>
        <p:nvCxnSpPr>
          <p:cNvPr id="69" name="Shape 69"/>
          <p:cNvCxnSpPr/>
          <p:nvPr/>
        </p:nvCxnSpPr>
        <p:spPr>
          <a:xfrm>
            <a:off x="1278466" y="2354669"/>
            <a:ext cx="6595534"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0"/>
        <p:cNvGrpSpPr/>
        <p:nvPr/>
      </p:nvGrpSpPr>
      <p:grpSpPr>
        <a:xfrm>
          <a:off x="0" y="0"/>
          <a:ext cx="0" cy="0"/>
          <a:chOff x="0" y="0"/>
          <a:chExt cx="0" cy="0"/>
        </a:xfrm>
      </p:grpSpPr>
      <p:sp>
        <p:nvSpPr>
          <p:cNvPr id="71" name="Shape 71"/>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72" name="Shape 72"/>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73" name="Shape 7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76865" y="1388533"/>
            <a:ext cx="2536798" cy="1371599"/>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2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6" name="Shape 76"/>
          <p:cNvSpPr txBox="1">
            <a:spLocks noGrp="1"/>
          </p:cNvSpPr>
          <p:nvPr>
            <p:ph type="body" idx="1"/>
          </p:nvPr>
        </p:nvSpPr>
        <p:spPr>
          <a:xfrm>
            <a:off x="4120062" y="982132"/>
            <a:ext cx="3855538" cy="4893735"/>
          </a:xfrm>
          <a:prstGeom prst="rect">
            <a:avLst/>
          </a:prstGeom>
          <a:noFill/>
          <a:ln>
            <a:noFill/>
          </a:ln>
        </p:spPr>
        <p:txBody>
          <a:bodyPr lIns="91425" tIns="91425" rIns="91425" bIns="91425" anchor="ctr"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77" name="Shape 77"/>
          <p:cNvSpPr txBox="1">
            <a:spLocks noGrp="1"/>
          </p:cNvSpPr>
          <p:nvPr>
            <p:ph type="body" idx="2"/>
          </p:nvPr>
        </p:nvSpPr>
        <p:spPr>
          <a:xfrm>
            <a:off x="1176865" y="3031065"/>
            <a:ext cx="2536798" cy="2438404"/>
          </a:xfrm>
          <a:prstGeom prst="rect">
            <a:avLst/>
          </a:prstGeom>
          <a:noFill/>
          <a:ln>
            <a:noFill/>
          </a:ln>
        </p:spPr>
        <p:txBody>
          <a:bodyPr lIns="91425" tIns="91425" rIns="91425" bIns="91425" anchor="t" anchorCtr="0"/>
          <a:lstStyle>
            <a:lvl1pPr marL="0" marR="0" lvl="0" indent="0" algn="ctr"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1pPr>
            <a:lvl2pPr marL="457200" marR="0" lvl="1" indent="0" algn="l" rtl="0">
              <a:spcBef>
                <a:spcPts val="240"/>
              </a:spcBef>
              <a:spcAft>
                <a:spcPts val="600"/>
              </a:spcAft>
              <a:buClr>
                <a:schemeClr val="accent1"/>
              </a:buClr>
              <a:buFont typeface="Arial"/>
              <a:buNone/>
              <a:defRPr sz="1200" b="0" i="0" u="none" strike="noStrike" cap="none">
                <a:solidFill>
                  <a:srgbClr val="262626"/>
                </a:solidFill>
                <a:latin typeface="Garamond"/>
                <a:ea typeface="Garamond"/>
                <a:cs typeface="Garamond"/>
                <a:sym typeface="Garamond"/>
              </a:defRPr>
            </a:lvl2pPr>
            <a:lvl3pPr marL="914400" marR="0" lvl="2" indent="0" algn="l" rtl="0">
              <a:spcBef>
                <a:spcPts val="200"/>
              </a:spcBef>
              <a:spcAft>
                <a:spcPts val="600"/>
              </a:spcAft>
              <a:buClr>
                <a:schemeClr val="accent1"/>
              </a:buClr>
              <a:buFont typeface="Arial"/>
              <a:buNone/>
              <a:defRPr sz="1000" b="0" i="0" u="none" strike="noStrike" cap="none">
                <a:solidFill>
                  <a:srgbClr val="262626"/>
                </a:solidFill>
                <a:latin typeface="Garamond"/>
                <a:ea typeface="Garamond"/>
                <a:cs typeface="Garamond"/>
                <a:sym typeface="Garamond"/>
              </a:defRPr>
            </a:lvl3pPr>
            <a:lvl4pPr marL="1371600" marR="0" lvl="3"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4pPr>
            <a:lvl5pPr marL="1828800" marR="0" lvl="4"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5pPr>
            <a:lvl6pPr marL="2286000" marR="0" lvl="5"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6pPr>
            <a:lvl7pPr marL="2743200" marR="0" lvl="6"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7pPr>
            <a:lvl8pPr marL="3200400" marR="0" lvl="7"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8pPr>
            <a:lvl9pPr marL="3657600" marR="0" lvl="8"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9pPr>
          </a:lstStyle>
          <a:p>
            <a:endParaRPr/>
          </a:p>
        </p:txBody>
      </p:sp>
      <p:sp>
        <p:nvSpPr>
          <p:cNvPr id="78" name="Shape 78"/>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79" name="Shape 79"/>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80" name="Shape 8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cxnSp>
        <p:nvCxnSpPr>
          <p:cNvPr id="81" name="Shape 81"/>
          <p:cNvCxnSpPr/>
          <p:nvPr/>
        </p:nvCxnSpPr>
        <p:spPr>
          <a:xfrm>
            <a:off x="1278466" y="2912533"/>
            <a:ext cx="2333594"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176865" y="1883832"/>
            <a:ext cx="3632202" cy="1371599"/>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2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4" name="Shape 84"/>
          <p:cNvSpPr>
            <a:spLocks noGrp="1"/>
          </p:cNvSpPr>
          <p:nvPr>
            <p:ph type="pic" idx="2"/>
          </p:nvPr>
        </p:nvSpPr>
        <p:spPr>
          <a:xfrm>
            <a:off x="5183069" y="1032933"/>
            <a:ext cx="2929463" cy="4792135"/>
          </a:xfrm>
          <a:prstGeom prst="roundRect">
            <a:avLst>
              <a:gd name="adj" fmla="val 0"/>
            </a:avLst>
          </a:prstGeom>
          <a:noFill/>
          <a:ln w="57150" cap="flat" cmpd="thickThin">
            <a:solidFill>
              <a:srgbClr val="7F7F7F"/>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1pPr>
            <a:lvl2pPr marL="457200" marR="0" lvl="1"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4pPr>
            <a:lvl5pPr marL="1828800" marR="0" lvl="4"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5pPr>
            <a:lvl6pPr marL="2286000" marR="0" lvl="5"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6pPr>
            <a:lvl7pPr marL="2743200" marR="0" lvl="6"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7pPr>
            <a:lvl8pPr marL="3200400" marR="0" lvl="7"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8pPr>
            <a:lvl9pPr marL="3657600" marR="0" lvl="8"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5" name="Shape 85"/>
          <p:cNvSpPr txBox="1">
            <a:spLocks noGrp="1"/>
          </p:cNvSpPr>
          <p:nvPr>
            <p:ph type="body" idx="1"/>
          </p:nvPr>
        </p:nvSpPr>
        <p:spPr>
          <a:xfrm>
            <a:off x="1176865" y="3255432"/>
            <a:ext cx="3632200" cy="1828800"/>
          </a:xfrm>
          <a:prstGeom prst="rect">
            <a:avLst/>
          </a:prstGeom>
          <a:noFill/>
          <a:ln>
            <a:noFill/>
          </a:ln>
        </p:spPr>
        <p:txBody>
          <a:bodyPr lIns="91425" tIns="91425" rIns="91425" bIns="91425" anchor="t" anchorCtr="0"/>
          <a:lstStyle>
            <a:lvl1pPr marL="0" marR="0" lvl="0" indent="0" algn="ctr"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1pPr>
            <a:lvl2pPr marL="457200" marR="0" lvl="1" indent="0" algn="l" rtl="0">
              <a:spcBef>
                <a:spcPts val="240"/>
              </a:spcBef>
              <a:spcAft>
                <a:spcPts val="600"/>
              </a:spcAft>
              <a:buClr>
                <a:schemeClr val="accent1"/>
              </a:buClr>
              <a:buFont typeface="Arial"/>
              <a:buNone/>
              <a:defRPr sz="1200" b="0" i="0" u="none" strike="noStrike" cap="none">
                <a:solidFill>
                  <a:srgbClr val="262626"/>
                </a:solidFill>
                <a:latin typeface="Garamond"/>
                <a:ea typeface="Garamond"/>
                <a:cs typeface="Garamond"/>
                <a:sym typeface="Garamond"/>
              </a:defRPr>
            </a:lvl2pPr>
            <a:lvl3pPr marL="914400" marR="0" lvl="2" indent="0" algn="l" rtl="0">
              <a:spcBef>
                <a:spcPts val="200"/>
              </a:spcBef>
              <a:spcAft>
                <a:spcPts val="600"/>
              </a:spcAft>
              <a:buClr>
                <a:schemeClr val="accent1"/>
              </a:buClr>
              <a:buFont typeface="Arial"/>
              <a:buNone/>
              <a:defRPr sz="1000" b="0" i="0" u="none" strike="noStrike" cap="none">
                <a:solidFill>
                  <a:srgbClr val="262626"/>
                </a:solidFill>
                <a:latin typeface="Garamond"/>
                <a:ea typeface="Garamond"/>
                <a:cs typeface="Garamond"/>
                <a:sym typeface="Garamond"/>
              </a:defRPr>
            </a:lvl3pPr>
            <a:lvl4pPr marL="1371600" marR="0" lvl="3"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4pPr>
            <a:lvl5pPr marL="1828800" marR="0" lvl="4"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5pPr>
            <a:lvl6pPr marL="2286000" marR="0" lvl="5"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6pPr>
            <a:lvl7pPr marL="2743200" marR="0" lvl="6"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7pPr>
            <a:lvl8pPr marL="3200400" marR="0" lvl="7"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8pPr>
            <a:lvl9pPr marL="3657600" marR="0" lvl="8"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9pPr>
          </a:lstStyle>
          <a:p>
            <a:endParaRPr/>
          </a:p>
        </p:txBody>
      </p:sp>
      <p:sp>
        <p:nvSpPr>
          <p:cNvPr id="86" name="Shape 86"/>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87" name="Shape 87"/>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88" name="Shape 8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Shape 10"/>
          <p:cNvGrpSpPr/>
          <p:nvPr/>
        </p:nvGrpSpPr>
        <p:grpSpPr>
          <a:xfrm>
            <a:off x="0" y="0"/>
            <a:ext cx="9152467" cy="6858000"/>
            <a:chOff x="0" y="0"/>
            <a:chExt cx="9152467" cy="6858000"/>
          </a:xfrm>
        </p:grpSpPr>
        <p:pic>
          <p:nvPicPr>
            <p:cNvPr id="11" name="Shape 11" descr="SD-PanelContent.png"/>
            <p:cNvPicPr preferRelativeResize="0"/>
            <p:nvPr/>
          </p:nvPicPr>
          <p:blipFill rotWithShape="1">
            <a:blip r:embed="rId20">
              <a:alphaModFix/>
            </a:blip>
            <a:srcRect/>
            <a:stretch/>
          </p:blipFill>
          <p:spPr>
            <a:xfrm>
              <a:off x="0" y="0"/>
              <a:ext cx="9144000" cy="6858000"/>
            </a:xfrm>
            <a:prstGeom prst="rect">
              <a:avLst/>
            </a:prstGeom>
            <a:noFill/>
            <a:ln>
              <a:noFill/>
            </a:ln>
          </p:spPr>
        </p:pic>
        <p:sp>
          <p:nvSpPr>
            <p:cNvPr id="12" name="Shape 12"/>
            <p:cNvSpPr/>
            <p:nvPr/>
          </p:nvSpPr>
          <p:spPr>
            <a:xfrm>
              <a:off x="553887" y="542806"/>
              <a:ext cx="8039776" cy="5756392"/>
            </a:xfrm>
            <a:prstGeom prst="rect">
              <a:avLst/>
            </a:prstGeom>
            <a:noFill/>
            <a:ln w="15875" cap="flat" cmpd="sng">
              <a:solidFill>
                <a:schemeClr val="accen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3" name="Shape 13" descr="HDRibbonContent-UniformTrim.png"/>
            <p:cNvPicPr preferRelativeResize="0"/>
            <p:nvPr/>
          </p:nvPicPr>
          <p:blipFill rotWithShape="1">
            <a:blip r:embed="rId21">
              <a:alphaModFix/>
            </a:blip>
            <a:srcRect l="1" r="14240"/>
            <a:stretch/>
          </p:blipFill>
          <p:spPr>
            <a:xfrm>
              <a:off x="0" y="3128433"/>
              <a:ext cx="685799" cy="606425"/>
            </a:xfrm>
            <a:prstGeom prst="rect">
              <a:avLst/>
            </a:prstGeom>
            <a:noFill/>
            <a:ln>
              <a:noFill/>
            </a:ln>
          </p:spPr>
        </p:pic>
        <p:pic>
          <p:nvPicPr>
            <p:cNvPr id="14" name="Shape 14" descr="HDRibbonContent-UniformTrim.png"/>
            <p:cNvPicPr preferRelativeResize="0"/>
            <p:nvPr/>
          </p:nvPicPr>
          <p:blipFill rotWithShape="1">
            <a:blip r:embed="rId21">
              <a:alphaModFix/>
            </a:blip>
            <a:srcRect l="1" r="14240"/>
            <a:stretch/>
          </p:blipFill>
          <p:spPr>
            <a:xfrm>
              <a:off x="8466667" y="3128433"/>
              <a:ext cx="685799" cy="606425"/>
            </a:xfrm>
            <a:prstGeom prst="rect">
              <a:avLst/>
            </a:prstGeom>
            <a:noFill/>
            <a:ln>
              <a:noFill/>
            </a:ln>
          </p:spPr>
        </p:pic>
      </p:grpSp>
      <p:sp>
        <p:nvSpPr>
          <p:cNvPr id="15" name="Shape 15"/>
          <p:cNvSpPr txBox="1">
            <a:spLocks noGrp="1"/>
          </p:cNvSpPr>
          <p:nvPr>
            <p:ph type="title"/>
          </p:nvPr>
        </p:nvSpPr>
        <p:spPr>
          <a:xfrm>
            <a:off x="1176866" y="915337"/>
            <a:ext cx="6798733"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0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6" name="Shape 16"/>
          <p:cNvSpPr txBox="1">
            <a:spLocks noGrp="1"/>
          </p:cNvSpPr>
          <p:nvPr>
            <p:ph type="body" idx="1"/>
          </p:nvPr>
        </p:nvSpPr>
        <p:spPr>
          <a:xfrm>
            <a:off x="1176865" y="2490134"/>
            <a:ext cx="6798736" cy="3444997"/>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7" name="Shape 17"/>
          <p:cNvSpPr txBox="1">
            <a:spLocks noGrp="1"/>
          </p:cNvSpPr>
          <p:nvPr>
            <p:ph type="dt" idx="10"/>
          </p:nvPr>
        </p:nvSpPr>
        <p:spPr>
          <a:xfrm>
            <a:off x="6356669" y="5960532"/>
            <a:ext cx="1148283"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8" name="Shape 18"/>
          <p:cNvSpPr txBox="1">
            <a:spLocks noGrp="1"/>
          </p:cNvSpPr>
          <p:nvPr>
            <p:ph type="ftr" idx="11"/>
          </p:nvPr>
        </p:nvSpPr>
        <p:spPr>
          <a:xfrm>
            <a:off x="1176865" y="5960532"/>
            <a:ext cx="5104666"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9" name="Shape 1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a:t>
            </a:fld>
            <a:endParaRPr lang="en-US" sz="1000" b="0" i="0" u="none" strike="noStrike" cap="none">
              <a:solidFill>
                <a:schemeClr val="dk1"/>
              </a:solidFill>
              <a:latin typeface="Garamond"/>
              <a:ea typeface="Garamond"/>
              <a:cs typeface="Garamond"/>
              <a:sym typeface="Garamon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9.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9.png"/></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9.png"/></Relationships>
</file>

<file path=ppt/slides/_rels/slide77.xml.rels><?xml version="1.0" encoding="UTF-8" standalone="yes"?>
<Relationships xmlns="http://schemas.openxmlformats.org/package/2006/relationships"><Relationship Id="rId3" Type="http://schemas.openxmlformats.org/officeDocument/2006/relationships/hyperlink" Target="http://www.oracle.com/technetwork/java/codeconventions-150003.pdf"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www.ibm.com/developerworks/vn/edu/j-introjava/section12.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1271637" y="1740391"/>
            <a:ext cx="6609460" cy="1515533"/>
          </a:xfrm>
          <a:prstGeom prst="rect">
            <a:avLst/>
          </a:prstGeom>
          <a:noFill/>
          <a:ln>
            <a:noFill/>
          </a:ln>
        </p:spPr>
        <p:txBody>
          <a:bodyPr lIns="91425" tIns="45700" rIns="91425" bIns="45700" anchor="b" anchorCtr="0">
            <a:noAutofit/>
          </a:bodyPr>
          <a:lstStyle/>
          <a:p>
            <a:pPr marL="0" marR="0" lvl="0" indent="0" algn="ctr" rtl="0">
              <a:spcBef>
                <a:spcPts val="0"/>
              </a:spcBef>
              <a:buClr>
                <a:srgbClr val="262626"/>
              </a:buClr>
              <a:buSzPct val="25000"/>
              <a:buFont typeface="Times New Roman"/>
              <a:buNone/>
            </a:pPr>
            <a:r>
              <a:rPr lang="en-US" sz="4000" b="1" i="0" u="none" strike="noStrike" cap="none">
                <a:solidFill>
                  <a:srgbClr val="262626"/>
                </a:solidFill>
                <a:latin typeface="Times New Roman"/>
                <a:ea typeface="Times New Roman"/>
                <a:cs typeface="Times New Roman"/>
                <a:sym typeface="Times New Roman"/>
              </a:rPr>
              <a:t>Cách viết code chuẩn trong Java (Programming style)</a:t>
            </a:r>
          </a:p>
        </p:txBody>
      </p:sp>
      <p:sp>
        <p:nvSpPr>
          <p:cNvPr id="156" name="Shape 156"/>
          <p:cNvSpPr txBox="1">
            <a:spLocks noGrp="1"/>
          </p:cNvSpPr>
          <p:nvPr>
            <p:ph type="subTitle" idx="1"/>
          </p:nvPr>
        </p:nvSpPr>
        <p:spPr>
          <a:xfrm>
            <a:off x="1921933" y="3598326"/>
            <a:ext cx="5308865" cy="137765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accent1"/>
              </a:buClr>
              <a:buSzPct val="25000"/>
              <a:buFont typeface="Arial"/>
              <a:buNone/>
            </a:pPr>
            <a:r>
              <a:rPr lang="en-US" sz="2000" b="0" i="0" u="none" strike="noStrike" cap="none">
                <a:solidFill>
                  <a:schemeClr val="dk1"/>
                </a:solidFill>
                <a:latin typeface="Times New Roman"/>
                <a:ea typeface="Times New Roman"/>
                <a:cs typeface="Times New Roman"/>
                <a:sym typeface="Times New Roman"/>
              </a:rPr>
              <a:t>Thực hiện:</a:t>
            </a:r>
          </a:p>
          <a:p>
            <a:pPr marL="0" marR="0" lvl="0" indent="0" algn="ctr" rtl="0">
              <a:spcBef>
                <a:spcPts val="1000"/>
              </a:spcBef>
              <a:spcAft>
                <a:spcPts val="0"/>
              </a:spcAft>
              <a:buClr>
                <a:schemeClr val="accent1"/>
              </a:buClr>
              <a:buSzPct val="25000"/>
              <a:buFont typeface="Arial"/>
              <a:buNone/>
            </a:pPr>
            <a:r>
              <a:rPr lang="en-US" sz="2000" b="0" i="0" u="none" strike="noStrike" cap="none">
                <a:solidFill>
                  <a:schemeClr val="dk1"/>
                </a:solidFill>
                <a:latin typeface="Times New Roman"/>
                <a:ea typeface="Times New Roman"/>
                <a:cs typeface="Times New Roman"/>
                <a:sym typeface="Times New Roman"/>
              </a:rPr>
              <a:t>Bùi Thị Thúy Quỳnh</a:t>
            </a:r>
          </a:p>
          <a:p>
            <a:pPr marL="0" marR="0" lvl="0" indent="0" algn="ctr" rtl="0">
              <a:spcBef>
                <a:spcPts val="1000"/>
              </a:spcBef>
              <a:spcAft>
                <a:spcPts val="0"/>
              </a:spcAft>
              <a:buClr>
                <a:schemeClr val="accent1"/>
              </a:buClr>
              <a:buSzPct val="25000"/>
              <a:buFont typeface="Arial"/>
              <a:buNone/>
            </a:pPr>
            <a:r>
              <a:rPr lang="en-US" sz="2000" b="0" i="0" u="none" strike="noStrike" cap="none">
                <a:solidFill>
                  <a:schemeClr val="dk1"/>
                </a:solidFill>
                <a:latin typeface="Times New Roman"/>
                <a:ea typeface="Times New Roman"/>
                <a:cs typeface="Times New Roman"/>
                <a:sym typeface="Times New Roman"/>
              </a:rPr>
              <a:t>Nguyễn Trọng Thuận</a:t>
            </a:r>
          </a:p>
        </p:txBody>
      </p:sp>
      <p:sp>
        <p:nvSpPr>
          <p:cNvPr id="157" name="Shape 157"/>
          <p:cNvSpPr txBox="1">
            <a:spLocks noGrp="1"/>
          </p:cNvSpPr>
          <p:nvPr>
            <p:ph type="sldNum" idx="12"/>
          </p:nvPr>
        </p:nvSpPr>
        <p:spPr>
          <a:xfrm>
            <a:off x="6817317" y="5054601"/>
            <a:ext cx="413482"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1</a:t>
            </a:fld>
            <a:endParaRPr lang="en-US" sz="1000" b="0" i="0" u="none" strike="noStrike" cap="none">
              <a:solidFill>
                <a:schemeClr val="dk1"/>
              </a:solidFill>
              <a:latin typeface="Garamond"/>
              <a:ea typeface="Garamond"/>
              <a:cs typeface="Garamond"/>
              <a:sym typeface="Garamond"/>
            </a:endParaRPr>
          </a:p>
        </p:txBody>
      </p:sp>
      <p:pic>
        <p:nvPicPr>
          <p:cNvPr id="158" name="Shape 158"/>
          <p:cNvPicPr preferRelativeResize="0"/>
          <p:nvPr/>
        </p:nvPicPr>
        <p:blipFill rotWithShape="1">
          <a:blip r:embed="rId3">
            <a:alphaModFix/>
          </a:blip>
          <a:srcRect/>
          <a:stretch/>
        </p:blipFill>
        <p:spPr>
          <a:xfrm>
            <a:off x="3747753" y="5533553"/>
            <a:ext cx="1638427" cy="13244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Indentation and Braces</a:t>
            </a:r>
          </a:p>
        </p:txBody>
      </p:sp>
      <p:sp>
        <p:nvSpPr>
          <p:cNvPr id="228" name="Shape 228"/>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1"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Ngắt dòng</a:t>
            </a:r>
          </a:p>
          <a:p>
            <a:pPr marL="0" marR="0" lvl="1"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Ví dụ ngắt dòng cho các biểu thức số học. Ví dụ đầu tiên được ưu tiên sử dụng do vị trí ngắt nằm bên ngoài biểu thức trong ngoặc đơn (là biểu thức có độ ưu tiên cao hơn).</a:t>
            </a:r>
          </a:p>
        </p:txBody>
      </p:sp>
      <p:sp>
        <p:nvSpPr>
          <p:cNvPr id="229" name="Shape 22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10</a:t>
            </a:fld>
            <a:endParaRPr lang="en-US" sz="1000" b="0" i="0" u="none" strike="noStrike" cap="none">
              <a:solidFill>
                <a:schemeClr val="dk1"/>
              </a:solidFill>
              <a:latin typeface="Garamond"/>
              <a:ea typeface="Garamond"/>
              <a:cs typeface="Garamond"/>
              <a:sym typeface="Garamond"/>
            </a:endParaRPr>
          </a:p>
        </p:txBody>
      </p:sp>
      <p:pic>
        <p:nvPicPr>
          <p:cNvPr id="230" name="Shape 230"/>
          <p:cNvPicPr preferRelativeResize="0"/>
          <p:nvPr/>
        </p:nvPicPr>
        <p:blipFill rotWithShape="1">
          <a:blip r:embed="rId3">
            <a:alphaModFix/>
          </a:blip>
          <a:srcRect/>
          <a:stretch/>
        </p:blipFill>
        <p:spPr>
          <a:xfrm>
            <a:off x="691039" y="4243103"/>
            <a:ext cx="596223" cy="596223"/>
          </a:xfrm>
          <a:prstGeom prst="rect">
            <a:avLst/>
          </a:prstGeom>
          <a:noFill/>
          <a:ln>
            <a:noFill/>
          </a:ln>
        </p:spPr>
      </p:pic>
      <p:pic>
        <p:nvPicPr>
          <p:cNvPr id="231" name="Shape 231"/>
          <p:cNvPicPr preferRelativeResize="0"/>
          <p:nvPr/>
        </p:nvPicPr>
        <p:blipFill rotWithShape="1">
          <a:blip r:embed="rId4">
            <a:alphaModFix/>
          </a:blip>
          <a:srcRect/>
          <a:stretch/>
        </p:blipFill>
        <p:spPr>
          <a:xfrm>
            <a:off x="707552" y="5309657"/>
            <a:ext cx="563198" cy="563198"/>
          </a:xfrm>
          <a:prstGeom prst="rect">
            <a:avLst/>
          </a:prstGeom>
          <a:noFill/>
          <a:ln>
            <a:noFill/>
          </a:ln>
        </p:spPr>
      </p:pic>
      <p:pic>
        <p:nvPicPr>
          <p:cNvPr id="232" name="Shape 232"/>
          <p:cNvPicPr preferRelativeResize="0"/>
          <p:nvPr/>
        </p:nvPicPr>
        <p:blipFill rotWithShape="1">
          <a:blip r:embed="rId5">
            <a:alphaModFix/>
          </a:blip>
          <a:srcRect/>
          <a:stretch/>
        </p:blipFill>
        <p:spPr>
          <a:xfrm>
            <a:off x="1397659" y="4212632"/>
            <a:ext cx="6610349" cy="657167"/>
          </a:xfrm>
          <a:prstGeom prst="rect">
            <a:avLst/>
          </a:prstGeom>
          <a:noFill/>
          <a:ln>
            <a:noFill/>
          </a:ln>
        </p:spPr>
      </p:pic>
      <p:pic>
        <p:nvPicPr>
          <p:cNvPr id="233" name="Shape 233"/>
          <p:cNvPicPr preferRelativeResize="0"/>
          <p:nvPr/>
        </p:nvPicPr>
        <p:blipFill rotWithShape="1">
          <a:blip r:embed="rId6">
            <a:alphaModFix/>
          </a:blip>
          <a:srcRect/>
          <a:stretch/>
        </p:blipFill>
        <p:spPr>
          <a:xfrm>
            <a:off x="1397659" y="5309657"/>
            <a:ext cx="6610349" cy="638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Khai báo (Declarations)</a:t>
            </a:r>
          </a:p>
        </p:txBody>
      </p:sp>
      <p:sp>
        <p:nvSpPr>
          <p:cNvPr id="239" name="Shape 23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Số lượng khai báo trên một dòng.</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Khai báo kiểu mảng (Array Declaration).</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Khởi tạo (Initialization).</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a:t>
            </a:r>
            <a:r>
              <a:rPr lang="en-US" sz="2400" b="0" i="0" u="none" strike="noStrike" cap="none">
                <a:solidFill>
                  <a:srgbClr val="262626"/>
                </a:solidFill>
                <a:latin typeface="Garamond"/>
                <a:ea typeface="Garamond"/>
                <a:cs typeface="Garamond"/>
                <a:sym typeface="Garamond"/>
              </a:rPr>
              <a:t>Nơi đặt khai báo (Placement).</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Khai báo Class và Interface (Class and Interface Declarations).</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240" name="Shape 24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11</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Khai báo (Declarations)</a:t>
            </a:r>
          </a:p>
        </p:txBody>
      </p:sp>
      <p:sp>
        <p:nvSpPr>
          <p:cNvPr id="246" name="Shape 246"/>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Số lượng khai báo trên một dòng.</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Nên sử dụng mỗi khai báo trên một dòng vì nó thuận tiện cho việc ghi comment. Hay nói cách khác, nên sử dụng kiểu.</a:t>
            </a:r>
          </a:p>
        </p:txBody>
      </p:sp>
      <p:sp>
        <p:nvSpPr>
          <p:cNvPr id="247" name="Shape 247"/>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12</a:t>
            </a:fld>
            <a:endParaRPr lang="en-US" sz="1000" b="0" i="0" u="none" strike="noStrike" cap="none">
              <a:solidFill>
                <a:schemeClr val="dk1"/>
              </a:solidFill>
              <a:latin typeface="Times New Roman"/>
              <a:ea typeface="Times New Roman"/>
              <a:cs typeface="Times New Roman"/>
              <a:sym typeface="Times New Roman"/>
            </a:endParaRPr>
          </a:p>
        </p:txBody>
      </p:sp>
      <p:pic>
        <p:nvPicPr>
          <p:cNvPr id="248" name="Shape 248"/>
          <p:cNvPicPr preferRelativeResize="0"/>
          <p:nvPr/>
        </p:nvPicPr>
        <p:blipFill rotWithShape="1">
          <a:blip r:embed="rId3">
            <a:alphaModFix/>
          </a:blip>
          <a:srcRect/>
          <a:stretch/>
        </p:blipFill>
        <p:spPr>
          <a:xfrm>
            <a:off x="1786269" y="5186773"/>
            <a:ext cx="986691" cy="986691"/>
          </a:xfrm>
          <a:prstGeom prst="rect">
            <a:avLst/>
          </a:prstGeom>
          <a:noFill/>
          <a:ln>
            <a:noFill/>
          </a:ln>
        </p:spPr>
      </p:pic>
      <p:pic>
        <p:nvPicPr>
          <p:cNvPr id="249" name="Shape 249"/>
          <p:cNvPicPr preferRelativeResize="0"/>
          <p:nvPr/>
        </p:nvPicPr>
        <p:blipFill rotWithShape="1">
          <a:blip r:embed="rId4">
            <a:alphaModFix/>
          </a:blip>
          <a:srcRect/>
          <a:stretch/>
        </p:blipFill>
        <p:spPr>
          <a:xfrm>
            <a:off x="6051532" y="5186773"/>
            <a:ext cx="904689" cy="904689"/>
          </a:xfrm>
          <a:prstGeom prst="rect">
            <a:avLst/>
          </a:prstGeom>
          <a:noFill/>
          <a:ln>
            <a:noFill/>
          </a:ln>
        </p:spPr>
      </p:pic>
      <p:pic>
        <p:nvPicPr>
          <p:cNvPr id="250" name="Shape 250"/>
          <p:cNvPicPr preferRelativeResize="0"/>
          <p:nvPr/>
        </p:nvPicPr>
        <p:blipFill rotWithShape="1">
          <a:blip r:embed="rId5">
            <a:alphaModFix/>
          </a:blip>
          <a:srcRect/>
          <a:stretch/>
        </p:blipFill>
        <p:spPr>
          <a:xfrm>
            <a:off x="5099050" y="4524332"/>
            <a:ext cx="2809653" cy="474477"/>
          </a:xfrm>
          <a:prstGeom prst="rect">
            <a:avLst/>
          </a:prstGeom>
          <a:noFill/>
          <a:ln>
            <a:noFill/>
          </a:ln>
        </p:spPr>
      </p:pic>
      <p:pic>
        <p:nvPicPr>
          <p:cNvPr id="251" name="Shape 251"/>
          <p:cNvPicPr preferRelativeResize="0"/>
          <p:nvPr/>
        </p:nvPicPr>
        <p:blipFill rotWithShape="1">
          <a:blip r:embed="rId6">
            <a:alphaModFix/>
          </a:blip>
          <a:srcRect/>
          <a:stretch/>
        </p:blipFill>
        <p:spPr>
          <a:xfrm>
            <a:off x="1350736" y="4388103"/>
            <a:ext cx="2242138" cy="7535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Khai báo (Declarations)</a:t>
            </a:r>
          </a:p>
        </p:txBody>
      </p:sp>
      <p:sp>
        <p:nvSpPr>
          <p:cNvPr id="257" name="Shape 257"/>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Số lượng khai báo trên một dòng.</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Không nên khai báo các biến với các kiểu khác nhau trên cùng một dòng.</a:t>
            </a:r>
          </a:p>
        </p:txBody>
      </p:sp>
      <p:sp>
        <p:nvSpPr>
          <p:cNvPr id="258" name="Shape 25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13</a:t>
            </a:fld>
            <a:endParaRPr lang="en-US" sz="1000" b="0" i="0" u="none" strike="noStrike" cap="none">
              <a:solidFill>
                <a:schemeClr val="dk1"/>
              </a:solidFill>
              <a:latin typeface="Times New Roman"/>
              <a:ea typeface="Times New Roman"/>
              <a:cs typeface="Times New Roman"/>
              <a:sym typeface="Times New Roman"/>
            </a:endParaRPr>
          </a:p>
        </p:txBody>
      </p:sp>
      <p:pic>
        <p:nvPicPr>
          <p:cNvPr id="259" name="Shape 259"/>
          <p:cNvPicPr preferRelativeResize="0"/>
          <p:nvPr/>
        </p:nvPicPr>
        <p:blipFill rotWithShape="1">
          <a:blip r:embed="rId3">
            <a:alphaModFix/>
          </a:blip>
          <a:srcRect/>
          <a:stretch/>
        </p:blipFill>
        <p:spPr>
          <a:xfrm>
            <a:off x="1754372" y="4866080"/>
            <a:ext cx="986691" cy="986691"/>
          </a:xfrm>
          <a:prstGeom prst="rect">
            <a:avLst/>
          </a:prstGeom>
          <a:noFill/>
          <a:ln>
            <a:noFill/>
          </a:ln>
        </p:spPr>
      </p:pic>
      <p:pic>
        <p:nvPicPr>
          <p:cNvPr id="260" name="Shape 260"/>
          <p:cNvPicPr preferRelativeResize="0"/>
          <p:nvPr/>
        </p:nvPicPr>
        <p:blipFill rotWithShape="1">
          <a:blip r:embed="rId4">
            <a:alphaModFix/>
          </a:blip>
          <a:srcRect/>
          <a:stretch/>
        </p:blipFill>
        <p:spPr>
          <a:xfrm>
            <a:off x="5689471" y="4866080"/>
            <a:ext cx="904689" cy="904689"/>
          </a:xfrm>
          <a:prstGeom prst="rect">
            <a:avLst/>
          </a:prstGeom>
          <a:noFill/>
          <a:ln>
            <a:noFill/>
          </a:ln>
        </p:spPr>
      </p:pic>
      <p:pic>
        <p:nvPicPr>
          <p:cNvPr id="261" name="Shape 261"/>
          <p:cNvPicPr preferRelativeResize="0"/>
          <p:nvPr/>
        </p:nvPicPr>
        <p:blipFill rotWithShape="1">
          <a:blip r:embed="rId5">
            <a:alphaModFix/>
          </a:blip>
          <a:srcRect/>
          <a:stretch/>
        </p:blipFill>
        <p:spPr>
          <a:xfrm>
            <a:off x="4703541" y="4155071"/>
            <a:ext cx="2876550" cy="485775"/>
          </a:xfrm>
          <a:prstGeom prst="rect">
            <a:avLst/>
          </a:prstGeom>
          <a:noFill/>
          <a:ln>
            <a:noFill/>
          </a:ln>
        </p:spPr>
      </p:pic>
      <p:pic>
        <p:nvPicPr>
          <p:cNvPr id="262" name="Shape 262"/>
          <p:cNvPicPr preferRelativeResize="0"/>
          <p:nvPr/>
        </p:nvPicPr>
        <p:blipFill rotWithShape="1">
          <a:blip r:embed="rId6">
            <a:alphaModFix/>
          </a:blip>
          <a:srcRect/>
          <a:stretch/>
        </p:blipFill>
        <p:spPr>
          <a:xfrm>
            <a:off x="1176865" y="4012198"/>
            <a:ext cx="2295524" cy="771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Khai báo (Declarations)</a:t>
            </a:r>
          </a:p>
        </p:txBody>
      </p:sp>
      <p:sp>
        <p:nvSpPr>
          <p:cNvPr id="268" name="Shape 268"/>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Khai báo kiểu mảng (Array Declaration).</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Garamond"/>
                <a:ea typeface="Garamond"/>
                <a:cs typeface="Garamond"/>
                <a:sym typeface="Garamond"/>
              </a:rPr>
              <a:t>Mặc dù Java hỗ trợ 2 cách khai báo kiểu mảng, nhưng chúng ta nên chỉ đi theo một kiểu khai báo như sau:</a:t>
            </a:r>
          </a:p>
        </p:txBody>
      </p:sp>
      <p:sp>
        <p:nvSpPr>
          <p:cNvPr id="269" name="Shape 26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14</a:t>
            </a:fld>
            <a:endParaRPr lang="en-US" sz="1000" b="0" i="0" u="none" strike="noStrike" cap="none">
              <a:solidFill>
                <a:schemeClr val="dk1"/>
              </a:solidFill>
              <a:latin typeface="Times New Roman"/>
              <a:ea typeface="Times New Roman"/>
              <a:cs typeface="Times New Roman"/>
              <a:sym typeface="Times New Roman"/>
            </a:endParaRPr>
          </a:p>
        </p:txBody>
      </p:sp>
      <p:pic>
        <p:nvPicPr>
          <p:cNvPr id="270" name="Shape 270"/>
          <p:cNvPicPr preferRelativeResize="0"/>
          <p:nvPr/>
        </p:nvPicPr>
        <p:blipFill rotWithShape="1">
          <a:blip r:embed="rId3">
            <a:alphaModFix/>
          </a:blip>
          <a:srcRect/>
          <a:stretch/>
        </p:blipFill>
        <p:spPr>
          <a:xfrm>
            <a:off x="1387549" y="4203107"/>
            <a:ext cx="2286000" cy="333374"/>
          </a:xfrm>
          <a:prstGeom prst="rect">
            <a:avLst/>
          </a:prstGeom>
          <a:noFill/>
          <a:ln>
            <a:noFill/>
          </a:ln>
        </p:spPr>
      </p:pic>
      <p:pic>
        <p:nvPicPr>
          <p:cNvPr id="271" name="Shape 271"/>
          <p:cNvPicPr preferRelativeResize="0"/>
          <p:nvPr/>
        </p:nvPicPr>
        <p:blipFill rotWithShape="1">
          <a:blip r:embed="rId4">
            <a:alphaModFix/>
          </a:blip>
          <a:srcRect/>
          <a:stretch/>
        </p:blipFill>
        <p:spPr>
          <a:xfrm>
            <a:off x="5313141" y="4193582"/>
            <a:ext cx="2266949" cy="352425"/>
          </a:xfrm>
          <a:prstGeom prst="rect">
            <a:avLst/>
          </a:prstGeom>
          <a:noFill/>
          <a:ln>
            <a:noFill/>
          </a:ln>
        </p:spPr>
      </p:pic>
      <p:pic>
        <p:nvPicPr>
          <p:cNvPr id="272" name="Shape 272"/>
          <p:cNvPicPr preferRelativeResize="0"/>
          <p:nvPr/>
        </p:nvPicPr>
        <p:blipFill rotWithShape="1">
          <a:blip r:embed="rId5">
            <a:alphaModFix/>
          </a:blip>
          <a:srcRect/>
          <a:stretch/>
        </p:blipFill>
        <p:spPr>
          <a:xfrm>
            <a:off x="2037202" y="4646171"/>
            <a:ext cx="986691" cy="986691"/>
          </a:xfrm>
          <a:prstGeom prst="rect">
            <a:avLst/>
          </a:prstGeom>
          <a:noFill/>
          <a:ln>
            <a:noFill/>
          </a:ln>
        </p:spPr>
      </p:pic>
      <p:pic>
        <p:nvPicPr>
          <p:cNvPr id="273" name="Shape 273"/>
          <p:cNvPicPr preferRelativeResize="0"/>
          <p:nvPr/>
        </p:nvPicPr>
        <p:blipFill rotWithShape="1">
          <a:blip r:embed="rId6">
            <a:alphaModFix/>
          </a:blip>
          <a:srcRect/>
          <a:stretch/>
        </p:blipFill>
        <p:spPr>
          <a:xfrm>
            <a:off x="5994271" y="4728173"/>
            <a:ext cx="904689" cy="9046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Khai báo (Declarations)</a:t>
            </a:r>
          </a:p>
        </p:txBody>
      </p:sp>
      <p:sp>
        <p:nvSpPr>
          <p:cNvPr id="279" name="Shape 27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Khởi tạo (Initialization).</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Garamond"/>
                <a:ea typeface="Garamond"/>
                <a:cs typeface="Garamond"/>
                <a:sym typeface="Garamond"/>
              </a:rPr>
              <a:t>Nên khởi tạo các biến cục bộ ngay khi chúng được khai báo. Chỉ có một lý do duy nhất để không nên khởi tạo chúng ngay khi khai báo là khi giá trị khởi tạo của nó phải phụ thuộc vào một tính toán nào đó trước. </a:t>
            </a:r>
          </a:p>
        </p:txBody>
      </p:sp>
      <p:sp>
        <p:nvSpPr>
          <p:cNvPr id="280" name="Shape 28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15</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Khai báo (Declarations)</a:t>
            </a:r>
          </a:p>
        </p:txBody>
      </p:sp>
      <p:sp>
        <p:nvSpPr>
          <p:cNvPr id="286" name="Shape 286"/>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a:t>
            </a:r>
            <a:r>
              <a:rPr lang="en-US" sz="2400" b="0" i="0" u="none" strike="noStrike" cap="none">
                <a:solidFill>
                  <a:srgbClr val="262626"/>
                </a:solidFill>
                <a:latin typeface="Garamond"/>
                <a:ea typeface="Garamond"/>
                <a:cs typeface="Garamond"/>
                <a:sym typeface="Garamond"/>
              </a:rPr>
              <a:t>Nơi đặt khai báo (Placement).</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Chỉ đặt các khai báo ở phần đầu của các block. (Một block là một đoạn code nào đó được bao quanh bởi cặp dấu “{“ và “}”.). Không nên đợi đến khi nào cần sử dụng rồi mới khai báo nó.</a:t>
            </a:r>
          </a:p>
        </p:txBody>
      </p:sp>
      <p:sp>
        <p:nvSpPr>
          <p:cNvPr id="287" name="Shape 287"/>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16</a:t>
            </a:fld>
            <a:endParaRPr lang="en-US" sz="1000" b="0" i="0" u="none" strike="noStrike" cap="none">
              <a:solidFill>
                <a:schemeClr val="dk1"/>
              </a:solidFill>
              <a:latin typeface="Times New Roman"/>
              <a:ea typeface="Times New Roman"/>
              <a:cs typeface="Times New Roman"/>
              <a:sym typeface="Times New Roman"/>
            </a:endParaRPr>
          </a:p>
        </p:txBody>
      </p:sp>
      <p:pic>
        <p:nvPicPr>
          <p:cNvPr id="288" name="Shape 288"/>
          <p:cNvPicPr preferRelativeResize="0"/>
          <p:nvPr/>
        </p:nvPicPr>
        <p:blipFill rotWithShape="1">
          <a:blip r:embed="rId3">
            <a:alphaModFix/>
          </a:blip>
          <a:srcRect/>
          <a:stretch/>
        </p:blipFill>
        <p:spPr>
          <a:xfrm>
            <a:off x="4840028" y="4112828"/>
            <a:ext cx="2579007" cy="2093235"/>
          </a:xfrm>
          <a:prstGeom prst="rect">
            <a:avLst/>
          </a:prstGeom>
          <a:noFill/>
          <a:ln>
            <a:noFill/>
          </a:ln>
        </p:spPr>
      </p:pic>
      <p:pic>
        <p:nvPicPr>
          <p:cNvPr id="289" name="Shape 289"/>
          <p:cNvPicPr preferRelativeResize="0"/>
          <p:nvPr/>
        </p:nvPicPr>
        <p:blipFill rotWithShape="1">
          <a:blip r:embed="rId4">
            <a:alphaModFix/>
          </a:blip>
          <a:srcRect/>
          <a:stretch/>
        </p:blipFill>
        <p:spPr>
          <a:xfrm>
            <a:off x="1578362" y="4112828"/>
            <a:ext cx="2705100" cy="1952624"/>
          </a:xfrm>
          <a:prstGeom prst="rect">
            <a:avLst/>
          </a:prstGeom>
          <a:noFill/>
          <a:ln>
            <a:noFill/>
          </a:ln>
        </p:spPr>
      </p:pic>
      <p:pic>
        <p:nvPicPr>
          <p:cNvPr id="290" name="Shape 290"/>
          <p:cNvPicPr preferRelativeResize="0"/>
          <p:nvPr/>
        </p:nvPicPr>
        <p:blipFill rotWithShape="1">
          <a:blip r:embed="rId5">
            <a:alphaModFix/>
          </a:blip>
          <a:srcRect/>
          <a:stretch/>
        </p:blipFill>
        <p:spPr>
          <a:xfrm>
            <a:off x="806733" y="4605421"/>
            <a:ext cx="986691" cy="986691"/>
          </a:xfrm>
          <a:prstGeom prst="rect">
            <a:avLst/>
          </a:prstGeom>
          <a:noFill/>
          <a:ln>
            <a:noFill/>
          </a:ln>
        </p:spPr>
      </p:pic>
      <p:pic>
        <p:nvPicPr>
          <p:cNvPr id="291" name="Shape 291"/>
          <p:cNvPicPr preferRelativeResize="0"/>
          <p:nvPr/>
        </p:nvPicPr>
        <p:blipFill rotWithShape="1">
          <a:blip r:embed="rId6">
            <a:alphaModFix/>
          </a:blip>
          <a:srcRect/>
          <a:stretch/>
        </p:blipFill>
        <p:spPr>
          <a:xfrm>
            <a:off x="7472407" y="4646423"/>
            <a:ext cx="904689" cy="9046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Khai báo (Declarations)</a:t>
            </a:r>
          </a:p>
        </p:txBody>
      </p:sp>
      <p:sp>
        <p:nvSpPr>
          <p:cNvPr id="297" name="Shape 297"/>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a:t>
            </a:r>
            <a:r>
              <a:rPr lang="en-US" sz="2400" b="0" i="0" u="none" strike="noStrike" cap="none">
                <a:solidFill>
                  <a:srgbClr val="262626"/>
                </a:solidFill>
                <a:latin typeface="Garamond"/>
                <a:ea typeface="Garamond"/>
                <a:cs typeface="Garamond"/>
                <a:sym typeface="Garamond"/>
              </a:rPr>
              <a:t>Nơi đặt khai báo (Placement).</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Có một ngoại lệ đó là chỉ số của các vòng lặp for, đó là ta có thể khai báo nó trong câu lệnh for:</a:t>
            </a:r>
          </a:p>
        </p:txBody>
      </p:sp>
      <p:sp>
        <p:nvSpPr>
          <p:cNvPr id="298" name="Shape 29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17</a:t>
            </a:fld>
            <a:endParaRPr lang="en-US" sz="1000" b="0" i="0" u="none" strike="noStrike" cap="none">
              <a:solidFill>
                <a:schemeClr val="dk1"/>
              </a:solidFill>
              <a:latin typeface="Times New Roman"/>
              <a:ea typeface="Times New Roman"/>
              <a:cs typeface="Times New Roman"/>
              <a:sym typeface="Times New Roman"/>
            </a:endParaRPr>
          </a:p>
        </p:txBody>
      </p:sp>
      <p:pic>
        <p:nvPicPr>
          <p:cNvPr id="299" name="Shape 299"/>
          <p:cNvPicPr preferRelativeResize="0"/>
          <p:nvPr/>
        </p:nvPicPr>
        <p:blipFill rotWithShape="1">
          <a:blip r:embed="rId3">
            <a:alphaModFix/>
          </a:blip>
          <a:srcRect/>
          <a:stretch/>
        </p:blipFill>
        <p:spPr>
          <a:xfrm>
            <a:off x="2523594" y="3966830"/>
            <a:ext cx="4105275" cy="838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Khai báo (Declarations)</a:t>
            </a:r>
          </a:p>
        </p:txBody>
      </p:sp>
      <p:sp>
        <p:nvSpPr>
          <p:cNvPr id="305" name="Shape 305"/>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Khai báo Class và Interface (Class and Interface Declarations).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Dấu mở "{" phải được đặt ở cuối dòng.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Dấu đóng "}" phải được đặt ở một dòng mới.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Các method phải được cách nhau bằng một dòng trống.</a:t>
            </a:r>
          </a:p>
        </p:txBody>
      </p:sp>
      <p:sp>
        <p:nvSpPr>
          <p:cNvPr id="306" name="Shape 306"/>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18</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Khai báo (Declarations)</a:t>
            </a:r>
          </a:p>
        </p:txBody>
      </p:sp>
      <p:sp>
        <p:nvSpPr>
          <p:cNvPr id="312" name="Shape 312"/>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Khai báo Class và Interface (Class and Interface Declarations).</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313" name="Shape 31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19</a:t>
            </a:fld>
            <a:endParaRPr lang="en-US" sz="1000" b="0" i="0" u="none" strike="noStrike" cap="none">
              <a:solidFill>
                <a:schemeClr val="dk1"/>
              </a:solidFill>
              <a:latin typeface="Times New Roman"/>
              <a:ea typeface="Times New Roman"/>
              <a:cs typeface="Times New Roman"/>
              <a:sym typeface="Times New Roman"/>
            </a:endParaRPr>
          </a:p>
        </p:txBody>
      </p:sp>
      <p:pic>
        <p:nvPicPr>
          <p:cNvPr id="314" name="Shape 314"/>
          <p:cNvPicPr preferRelativeResize="0"/>
          <p:nvPr/>
        </p:nvPicPr>
        <p:blipFill rotWithShape="1">
          <a:blip r:embed="rId3">
            <a:alphaModFix/>
          </a:blip>
          <a:srcRect/>
          <a:stretch/>
        </p:blipFill>
        <p:spPr>
          <a:xfrm>
            <a:off x="1750494" y="3286244"/>
            <a:ext cx="2219325" cy="2784352"/>
          </a:xfrm>
          <a:prstGeom prst="rect">
            <a:avLst/>
          </a:prstGeom>
          <a:noFill/>
          <a:ln>
            <a:noFill/>
          </a:ln>
        </p:spPr>
      </p:pic>
      <p:pic>
        <p:nvPicPr>
          <p:cNvPr id="315" name="Shape 315"/>
          <p:cNvPicPr preferRelativeResize="0"/>
          <p:nvPr/>
        </p:nvPicPr>
        <p:blipFill rotWithShape="1">
          <a:blip r:embed="rId4">
            <a:alphaModFix/>
          </a:blip>
          <a:srcRect/>
          <a:stretch/>
        </p:blipFill>
        <p:spPr>
          <a:xfrm>
            <a:off x="5290546" y="3165472"/>
            <a:ext cx="1981199" cy="2905125"/>
          </a:xfrm>
          <a:prstGeom prst="rect">
            <a:avLst/>
          </a:prstGeom>
          <a:noFill/>
          <a:ln>
            <a:noFill/>
          </a:ln>
        </p:spPr>
      </p:pic>
      <p:pic>
        <p:nvPicPr>
          <p:cNvPr id="316" name="Shape 316"/>
          <p:cNvPicPr preferRelativeResize="0"/>
          <p:nvPr/>
        </p:nvPicPr>
        <p:blipFill rotWithShape="1">
          <a:blip r:embed="rId5">
            <a:alphaModFix/>
          </a:blip>
          <a:srcRect/>
          <a:stretch/>
        </p:blipFill>
        <p:spPr>
          <a:xfrm>
            <a:off x="3422026" y="5180185"/>
            <a:ext cx="986691" cy="986691"/>
          </a:xfrm>
          <a:prstGeom prst="rect">
            <a:avLst/>
          </a:prstGeom>
          <a:noFill/>
          <a:ln>
            <a:noFill/>
          </a:ln>
        </p:spPr>
      </p:pic>
      <p:pic>
        <p:nvPicPr>
          <p:cNvPr id="317" name="Shape 317"/>
          <p:cNvPicPr preferRelativeResize="0"/>
          <p:nvPr/>
        </p:nvPicPr>
        <p:blipFill rotWithShape="1">
          <a:blip r:embed="rId6">
            <a:alphaModFix/>
          </a:blip>
          <a:srcRect/>
          <a:stretch/>
        </p:blipFill>
        <p:spPr>
          <a:xfrm>
            <a:off x="6720167" y="5205694"/>
            <a:ext cx="904689" cy="9046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Tại sao lại sử dụng “Programming style”?</a:t>
            </a:r>
          </a:p>
        </p:txBody>
      </p:sp>
      <p:sp>
        <p:nvSpPr>
          <p:cNvPr id="164" name="Shape 164"/>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457200" marR="0" lvl="0" indent="-457200" algn="l" rtl="0">
              <a:spcBef>
                <a:spcPts val="0"/>
              </a:spcBef>
              <a:spcAft>
                <a:spcPts val="0"/>
              </a:spcAft>
              <a:buClr>
                <a:schemeClr val="accent1"/>
              </a:buClr>
              <a:buSzPct val="115000"/>
              <a:buFont typeface="Garamond"/>
              <a:buAutoNum type="arabicPeriod"/>
            </a:pPr>
            <a:r>
              <a:rPr lang="en-US" sz="2400" b="0" i="0" u="none" strike="noStrike" cap="none">
                <a:solidFill>
                  <a:srgbClr val="262626"/>
                </a:solidFill>
                <a:latin typeface="Times New Roman"/>
                <a:ea typeface="Times New Roman"/>
                <a:cs typeface="Times New Roman"/>
                <a:sym typeface="Times New Roman"/>
              </a:rPr>
              <a:t>Dễ cho việc bảo trì phần mềm</a:t>
            </a:r>
          </a:p>
          <a:p>
            <a:pPr marL="457200" marR="0" lvl="0" indent="-457200" algn="l" rtl="0">
              <a:spcBef>
                <a:spcPts val="1080"/>
              </a:spcBef>
              <a:spcAft>
                <a:spcPts val="0"/>
              </a:spcAft>
              <a:buClr>
                <a:schemeClr val="accent1"/>
              </a:buClr>
              <a:buSzPct val="115000"/>
              <a:buFont typeface="Garamond"/>
              <a:buAutoNum type="arabicPeriod"/>
            </a:pPr>
            <a:r>
              <a:rPr lang="en-US" sz="2400" b="0" i="0" u="none" strike="noStrike" cap="none">
                <a:solidFill>
                  <a:srgbClr val="262626"/>
                </a:solidFill>
                <a:latin typeface="Times New Roman"/>
                <a:ea typeface="Times New Roman"/>
                <a:cs typeface="Times New Roman"/>
                <a:sym typeface="Times New Roman"/>
              </a:rPr>
              <a:t>Giúp lập trình viên hiểu mã lệnh nhanh hơn nếu họ không phải tác giả.</a:t>
            </a:r>
          </a:p>
          <a:p>
            <a:pPr marL="457200" marR="0" lvl="0" indent="-457200" algn="l" rtl="0">
              <a:spcBef>
                <a:spcPts val="1080"/>
              </a:spcBef>
              <a:spcAft>
                <a:spcPts val="0"/>
              </a:spcAft>
              <a:buClr>
                <a:schemeClr val="accent1"/>
              </a:buClr>
              <a:buSzPct val="115000"/>
              <a:buFont typeface="Garamond"/>
              <a:buNone/>
            </a:pPr>
            <a:endParaRPr sz="2400" b="0" i="0" u="none" strike="noStrike" cap="none">
              <a:solidFill>
                <a:srgbClr val="262626"/>
              </a:solidFill>
              <a:latin typeface="Garamond"/>
              <a:ea typeface="Garamond"/>
              <a:cs typeface="Garamond"/>
              <a:sym typeface="Garamond"/>
            </a:endParaRPr>
          </a:p>
        </p:txBody>
      </p:sp>
      <p:sp>
        <p:nvSpPr>
          <p:cNvPr id="165" name="Shape 165"/>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2</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323" name="Shape 323"/>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1800" b="0" i="0" u="none" strike="noStrike" cap="none">
                <a:solidFill>
                  <a:srgbClr val="262626"/>
                </a:solidFill>
                <a:latin typeface="Times New Roman"/>
                <a:ea typeface="Times New Roman"/>
                <a:cs typeface="Times New Roman"/>
                <a:sym typeface="Times New Roman"/>
              </a:rPr>
              <a:t>1.	Các câu lệnh đơn giản (Simple Statements).</a:t>
            </a:r>
          </a:p>
          <a:p>
            <a:pPr marL="0" marR="0" lvl="0" indent="0" algn="l" rtl="0">
              <a:lnSpc>
                <a:spcPct val="90000"/>
              </a:lnSpc>
              <a:spcBef>
                <a:spcPts val="960"/>
              </a:spcBef>
              <a:spcAft>
                <a:spcPts val="0"/>
              </a:spcAft>
              <a:buClr>
                <a:schemeClr val="accent1"/>
              </a:buClr>
              <a:buSzPct val="25000"/>
              <a:buFont typeface="Arial"/>
              <a:buNone/>
            </a:pPr>
            <a:r>
              <a:rPr lang="en-US" sz="1800" b="0" i="0" u="none" strike="noStrike" cap="none">
                <a:solidFill>
                  <a:srgbClr val="262626"/>
                </a:solidFill>
                <a:latin typeface="Times New Roman"/>
                <a:ea typeface="Times New Roman"/>
                <a:cs typeface="Times New Roman"/>
                <a:sym typeface="Times New Roman"/>
              </a:rPr>
              <a:t>2.	Các câu lệnh phức (Compound Statements).</a:t>
            </a:r>
          </a:p>
          <a:p>
            <a:pPr marL="0" marR="0" lvl="0" indent="0" algn="l" rtl="0">
              <a:lnSpc>
                <a:spcPct val="90000"/>
              </a:lnSpc>
              <a:spcBef>
                <a:spcPts val="960"/>
              </a:spcBef>
              <a:spcAft>
                <a:spcPts val="0"/>
              </a:spcAft>
              <a:buClr>
                <a:schemeClr val="accent1"/>
              </a:buClr>
              <a:buSzPct val="25000"/>
              <a:buFont typeface="Arial"/>
              <a:buNone/>
            </a:pPr>
            <a:r>
              <a:rPr lang="en-US" sz="1800" b="0" i="0" u="none" strike="noStrike" cap="none">
                <a:solidFill>
                  <a:srgbClr val="262626"/>
                </a:solidFill>
                <a:latin typeface="Times New Roman"/>
                <a:ea typeface="Times New Roman"/>
                <a:cs typeface="Times New Roman"/>
                <a:sym typeface="Times New Roman"/>
              </a:rPr>
              <a:t>3.	Câu lệnh trả về (Return Statements).</a:t>
            </a:r>
          </a:p>
          <a:p>
            <a:pPr marL="0" marR="0" lvl="0" indent="0" algn="l" rtl="0">
              <a:lnSpc>
                <a:spcPct val="90000"/>
              </a:lnSpc>
              <a:spcBef>
                <a:spcPts val="960"/>
              </a:spcBef>
              <a:spcAft>
                <a:spcPts val="0"/>
              </a:spcAft>
              <a:buClr>
                <a:schemeClr val="accent1"/>
              </a:buClr>
              <a:buSzPct val="25000"/>
              <a:buFont typeface="Arial"/>
              <a:buNone/>
            </a:pPr>
            <a:r>
              <a:rPr lang="en-US" sz="1800" b="0" i="0" u="none" strike="noStrike" cap="none">
                <a:solidFill>
                  <a:srgbClr val="262626"/>
                </a:solidFill>
                <a:latin typeface="Times New Roman"/>
                <a:ea typeface="Times New Roman"/>
                <a:cs typeface="Times New Roman"/>
                <a:sym typeface="Times New Roman"/>
              </a:rPr>
              <a:t>4.	Các câu lệnh if, if-else, if else-if else.</a:t>
            </a:r>
          </a:p>
          <a:p>
            <a:pPr marL="0" marR="0" lvl="0" indent="0" algn="l" rtl="0">
              <a:lnSpc>
                <a:spcPct val="90000"/>
              </a:lnSpc>
              <a:spcBef>
                <a:spcPts val="960"/>
              </a:spcBef>
              <a:spcAft>
                <a:spcPts val="0"/>
              </a:spcAft>
              <a:buClr>
                <a:schemeClr val="accent1"/>
              </a:buClr>
              <a:buSzPct val="25000"/>
              <a:buFont typeface="Arial"/>
              <a:buNone/>
            </a:pPr>
            <a:r>
              <a:rPr lang="en-US" sz="1800" b="0" i="0" u="none" strike="noStrike" cap="none">
                <a:solidFill>
                  <a:srgbClr val="262626"/>
                </a:solidFill>
                <a:latin typeface="Times New Roman"/>
                <a:ea typeface="Times New Roman"/>
                <a:cs typeface="Times New Roman"/>
                <a:sym typeface="Times New Roman"/>
              </a:rPr>
              <a:t>5.	Câu lệnh for.</a:t>
            </a:r>
          </a:p>
          <a:p>
            <a:pPr marL="0" marR="0" lvl="0" indent="0" algn="l" rtl="0">
              <a:lnSpc>
                <a:spcPct val="90000"/>
              </a:lnSpc>
              <a:spcBef>
                <a:spcPts val="960"/>
              </a:spcBef>
              <a:spcAft>
                <a:spcPts val="0"/>
              </a:spcAft>
              <a:buClr>
                <a:schemeClr val="accent1"/>
              </a:buClr>
              <a:buSzPct val="25000"/>
              <a:buFont typeface="Arial"/>
              <a:buNone/>
            </a:pPr>
            <a:r>
              <a:rPr lang="en-US" sz="1800" b="0" i="0" u="none" strike="noStrike" cap="none">
                <a:solidFill>
                  <a:srgbClr val="262626"/>
                </a:solidFill>
                <a:latin typeface="Times New Roman"/>
                <a:ea typeface="Times New Roman"/>
                <a:cs typeface="Times New Roman"/>
                <a:sym typeface="Times New Roman"/>
              </a:rPr>
              <a:t>6.	Câu lệnh While.</a:t>
            </a:r>
          </a:p>
          <a:p>
            <a:pPr marL="0" marR="0" lvl="0" indent="0" algn="l" rtl="0">
              <a:lnSpc>
                <a:spcPct val="90000"/>
              </a:lnSpc>
              <a:spcBef>
                <a:spcPts val="960"/>
              </a:spcBef>
              <a:spcAft>
                <a:spcPts val="0"/>
              </a:spcAft>
              <a:buClr>
                <a:schemeClr val="accent1"/>
              </a:buClr>
              <a:buSzPct val="25000"/>
              <a:buFont typeface="Arial"/>
              <a:buNone/>
            </a:pPr>
            <a:r>
              <a:rPr lang="en-US" sz="1800" b="0" i="0" u="none" strike="noStrike" cap="none">
                <a:solidFill>
                  <a:srgbClr val="262626"/>
                </a:solidFill>
                <a:latin typeface="Times New Roman"/>
                <a:ea typeface="Times New Roman"/>
                <a:cs typeface="Times New Roman"/>
                <a:sym typeface="Times New Roman"/>
              </a:rPr>
              <a:t>7.	Câu lệnh Do-while.</a:t>
            </a:r>
          </a:p>
          <a:p>
            <a:pPr marL="0" marR="0" lvl="0" indent="0" algn="l" rtl="0">
              <a:lnSpc>
                <a:spcPct val="90000"/>
              </a:lnSpc>
              <a:spcBef>
                <a:spcPts val="960"/>
              </a:spcBef>
              <a:spcAft>
                <a:spcPts val="0"/>
              </a:spcAft>
              <a:buClr>
                <a:schemeClr val="accent1"/>
              </a:buClr>
              <a:buSzPct val="25000"/>
              <a:buFont typeface="Arial"/>
              <a:buNone/>
            </a:pPr>
            <a:r>
              <a:rPr lang="en-US" sz="1800" b="0" i="0" u="none" strike="noStrike" cap="none">
                <a:solidFill>
                  <a:srgbClr val="262626"/>
                </a:solidFill>
                <a:latin typeface="Times New Roman"/>
                <a:ea typeface="Times New Roman"/>
                <a:cs typeface="Times New Roman"/>
                <a:sym typeface="Times New Roman"/>
              </a:rPr>
              <a:t>8.	Câu lệnh Switch.</a:t>
            </a:r>
          </a:p>
          <a:p>
            <a:pPr marL="0" marR="0" lvl="0" indent="0" algn="l" rtl="0">
              <a:lnSpc>
                <a:spcPct val="90000"/>
              </a:lnSpc>
              <a:spcBef>
                <a:spcPts val="960"/>
              </a:spcBef>
              <a:spcAft>
                <a:spcPts val="0"/>
              </a:spcAft>
              <a:buClr>
                <a:schemeClr val="accent1"/>
              </a:buClr>
              <a:buSzPct val="25000"/>
              <a:buFont typeface="Arial"/>
              <a:buNone/>
            </a:pPr>
            <a:r>
              <a:rPr lang="en-US" sz="1800" b="0" i="0" u="none" strike="noStrike" cap="none">
                <a:solidFill>
                  <a:srgbClr val="262626"/>
                </a:solidFill>
                <a:latin typeface="Times New Roman"/>
                <a:ea typeface="Times New Roman"/>
                <a:cs typeface="Times New Roman"/>
                <a:sym typeface="Times New Roman"/>
              </a:rPr>
              <a:t>9.	Câu lệnh Try-catch. </a:t>
            </a:r>
          </a:p>
        </p:txBody>
      </p:sp>
      <p:sp>
        <p:nvSpPr>
          <p:cNvPr id="324" name="Shape 324"/>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20</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330" name="Shape 33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Các câu lệnh đơn giản (Simple Statements).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Mỗi dòng chỉ nên chứa duy nhất là một câu lệnh.</a:t>
            </a:r>
          </a:p>
        </p:txBody>
      </p:sp>
      <p:sp>
        <p:nvSpPr>
          <p:cNvPr id="331" name="Shape 33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21</a:t>
            </a:fld>
            <a:endParaRPr lang="en-US" sz="1000" b="0" i="0" u="none" strike="noStrike" cap="none">
              <a:solidFill>
                <a:schemeClr val="dk1"/>
              </a:solidFill>
              <a:latin typeface="Times New Roman"/>
              <a:ea typeface="Times New Roman"/>
              <a:cs typeface="Times New Roman"/>
              <a:sym typeface="Times New Roman"/>
            </a:endParaRPr>
          </a:p>
        </p:txBody>
      </p:sp>
      <p:pic>
        <p:nvPicPr>
          <p:cNvPr id="332" name="Shape 332"/>
          <p:cNvPicPr preferRelativeResize="0"/>
          <p:nvPr/>
        </p:nvPicPr>
        <p:blipFill rotWithShape="1">
          <a:blip r:embed="rId3">
            <a:alphaModFix/>
          </a:blip>
          <a:srcRect/>
          <a:stretch/>
        </p:blipFill>
        <p:spPr>
          <a:xfrm>
            <a:off x="1728343" y="3612557"/>
            <a:ext cx="923924" cy="600075"/>
          </a:xfrm>
          <a:prstGeom prst="rect">
            <a:avLst/>
          </a:prstGeom>
          <a:noFill/>
          <a:ln>
            <a:noFill/>
          </a:ln>
        </p:spPr>
      </p:pic>
      <p:pic>
        <p:nvPicPr>
          <p:cNvPr id="333" name="Shape 333"/>
          <p:cNvPicPr preferRelativeResize="0"/>
          <p:nvPr/>
        </p:nvPicPr>
        <p:blipFill rotWithShape="1">
          <a:blip r:embed="rId4">
            <a:alphaModFix/>
          </a:blip>
          <a:srcRect/>
          <a:stretch/>
        </p:blipFill>
        <p:spPr>
          <a:xfrm>
            <a:off x="5374094" y="3755432"/>
            <a:ext cx="1543049" cy="314324"/>
          </a:xfrm>
          <a:prstGeom prst="rect">
            <a:avLst/>
          </a:prstGeom>
          <a:noFill/>
          <a:ln>
            <a:noFill/>
          </a:ln>
        </p:spPr>
      </p:pic>
      <p:pic>
        <p:nvPicPr>
          <p:cNvPr id="334" name="Shape 334"/>
          <p:cNvPicPr preferRelativeResize="0"/>
          <p:nvPr/>
        </p:nvPicPr>
        <p:blipFill rotWithShape="1">
          <a:blip r:embed="rId5">
            <a:alphaModFix/>
          </a:blip>
          <a:srcRect/>
          <a:stretch/>
        </p:blipFill>
        <p:spPr>
          <a:xfrm>
            <a:off x="1696959" y="4267778"/>
            <a:ext cx="986691" cy="986691"/>
          </a:xfrm>
          <a:prstGeom prst="rect">
            <a:avLst/>
          </a:prstGeom>
          <a:noFill/>
          <a:ln>
            <a:noFill/>
          </a:ln>
        </p:spPr>
      </p:pic>
      <p:pic>
        <p:nvPicPr>
          <p:cNvPr id="335" name="Shape 335"/>
          <p:cNvPicPr preferRelativeResize="0"/>
          <p:nvPr/>
        </p:nvPicPr>
        <p:blipFill rotWithShape="1">
          <a:blip r:embed="rId6">
            <a:alphaModFix/>
          </a:blip>
          <a:srcRect/>
          <a:stretch/>
        </p:blipFill>
        <p:spPr>
          <a:xfrm>
            <a:off x="5693273" y="4267778"/>
            <a:ext cx="904689" cy="9046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341" name="Shape 341"/>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Các câu lệnh phức (Compound Statements).</a:t>
            </a:r>
          </a:p>
          <a:p>
            <a:pPr marL="285750" marR="0" lvl="0" indent="-285750" algn="l" rtl="0">
              <a:spcBef>
                <a:spcPts val="900"/>
              </a:spcBef>
              <a:spcAft>
                <a:spcPts val="0"/>
              </a:spcAft>
              <a:buClr>
                <a:schemeClr val="accent1"/>
              </a:buClr>
              <a:buSzPct val="115000"/>
              <a:buFont typeface="Arial"/>
              <a:buChar char="•"/>
            </a:pPr>
            <a:r>
              <a:rPr lang="en-US" sz="1500" b="0" i="0" u="none" strike="noStrike" cap="none">
                <a:solidFill>
                  <a:srgbClr val="262626"/>
                </a:solidFill>
                <a:latin typeface="Times New Roman"/>
                <a:ea typeface="Times New Roman"/>
                <a:cs typeface="Times New Roman"/>
                <a:sym typeface="Times New Roman"/>
              </a:rPr>
              <a:t>Các câu lệnh phức là các câu lệnh chứa danh sách các câu lệnh được đặt trong cặp dấu "{ statements }". Xem ví dụ ở các phần sau. </a:t>
            </a:r>
          </a:p>
          <a:p>
            <a:pPr marL="285750" marR="0" lvl="0" indent="-285750" algn="l" rtl="0">
              <a:spcBef>
                <a:spcPts val="900"/>
              </a:spcBef>
              <a:spcAft>
                <a:spcPts val="0"/>
              </a:spcAft>
              <a:buClr>
                <a:schemeClr val="accent1"/>
              </a:buClr>
              <a:buSzPct val="115000"/>
              <a:buFont typeface="Arial"/>
              <a:buChar char="•"/>
            </a:pPr>
            <a:r>
              <a:rPr lang="en-US" sz="1500" b="0" i="0" u="none" strike="noStrike" cap="none">
                <a:solidFill>
                  <a:srgbClr val="262626"/>
                </a:solidFill>
                <a:latin typeface="Times New Roman"/>
                <a:ea typeface="Times New Roman"/>
                <a:cs typeface="Times New Roman"/>
                <a:sym typeface="Times New Roman"/>
              </a:rPr>
              <a:t>Các câu lệnh được bao ở phía trong phải được viết lùi vào một mức (so với câu lệnh phức). </a:t>
            </a:r>
          </a:p>
          <a:p>
            <a:pPr marL="285750" marR="0" lvl="0" indent="-285750" algn="l" rtl="0">
              <a:spcBef>
                <a:spcPts val="900"/>
              </a:spcBef>
              <a:spcAft>
                <a:spcPts val="0"/>
              </a:spcAft>
              <a:buClr>
                <a:schemeClr val="accent1"/>
              </a:buClr>
              <a:buSzPct val="115000"/>
              <a:buFont typeface="Arial"/>
              <a:buChar char="•"/>
            </a:pPr>
            <a:r>
              <a:rPr lang="en-US" sz="1500" b="0" i="0" u="none" strike="noStrike" cap="none">
                <a:solidFill>
                  <a:srgbClr val="262626"/>
                </a:solidFill>
                <a:latin typeface="Times New Roman"/>
                <a:ea typeface="Times New Roman"/>
                <a:cs typeface="Times New Roman"/>
                <a:sym typeface="Times New Roman"/>
              </a:rPr>
              <a:t>Dấu mở “{” phải được đặt ở cuối dòng đầu tiên của câu lệnh phức; dấu đóng “}” phải được đặt ở đầu dòng và được viết lùi sao cho cùng mức với câu lệnh đầu tiên của câu lệnh phức. </a:t>
            </a:r>
          </a:p>
          <a:p>
            <a:pPr marL="285750" marR="0" lvl="0" indent="-285750" algn="l" rtl="0">
              <a:spcBef>
                <a:spcPts val="900"/>
              </a:spcBef>
              <a:spcAft>
                <a:spcPts val="0"/>
              </a:spcAft>
              <a:buClr>
                <a:schemeClr val="accent1"/>
              </a:buClr>
              <a:buSzPct val="115000"/>
              <a:buFont typeface="Arial"/>
              <a:buChar char="•"/>
            </a:pPr>
            <a:r>
              <a:rPr lang="en-US" sz="1500" b="0" i="0" u="none" strike="noStrike" cap="none">
                <a:solidFill>
                  <a:srgbClr val="262626"/>
                </a:solidFill>
                <a:latin typeface="Times New Roman"/>
                <a:ea typeface="Times New Roman"/>
                <a:cs typeface="Times New Roman"/>
                <a:sym typeface="Times New Roman"/>
              </a:rPr>
              <a:t>Các dấu đóng và mở được dùng để bao tất cả các câu lệnh (kể các các câu lệnh đơn) khi nó là một phần của cấu trúc điều khiển, ví dụ như các câu lệnh if-else hay for. Điều này giúp ta khi thêm các câu lệnh vào thì cũng không gây ra các bug chỉ vì quên thêm các dấu dóng và mở. </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342" name="Shape 342"/>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22</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348" name="Shape 348"/>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Câu lệnh trả về (Return Statements).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Một câu lệnh return không nên sử dụng ngoặc đơn trừ khi nó làm cho giá trị trả về được rõ ràng hơn bằng một cách nào đó.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Ví dụ:</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349" name="Shape 34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23</a:t>
            </a:fld>
            <a:endParaRPr lang="en-US" sz="1000" b="0" i="0" u="none" strike="noStrike" cap="none">
              <a:solidFill>
                <a:schemeClr val="dk1"/>
              </a:solidFill>
              <a:latin typeface="Times New Roman"/>
              <a:ea typeface="Times New Roman"/>
              <a:cs typeface="Times New Roman"/>
              <a:sym typeface="Times New Roman"/>
            </a:endParaRPr>
          </a:p>
        </p:txBody>
      </p:sp>
      <p:pic>
        <p:nvPicPr>
          <p:cNvPr id="350" name="Shape 350"/>
          <p:cNvPicPr preferRelativeResize="0"/>
          <p:nvPr/>
        </p:nvPicPr>
        <p:blipFill rotWithShape="1">
          <a:blip r:embed="rId3">
            <a:alphaModFix/>
          </a:blip>
          <a:srcRect/>
          <a:stretch/>
        </p:blipFill>
        <p:spPr>
          <a:xfrm>
            <a:off x="1310462" y="4212632"/>
            <a:ext cx="5714999" cy="1628775"/>
          </a:xfrm>
          <a:prstGeom prst="rect">
            <a:avLst/>
          </a:prstGeom>
          <a:noFill/>
          <a:ln>
            <a:noFill/>
          </a:ln>
        </p:spPr>
      </p:pic>
      <p:pic>
        <p:nvPicPr>
          <p:cNvPr id="351" name="Shape 351"/>
          <p:cNvPicPr preferRelativeResize="0"/>
          <p:nvPr/>
        </p:nvPicPr>
        <p:blipFill rotWithShape="1">
          <a:blip r:embed="rId4">
            <a:alphaModFix/>
          </a:blip>
          <a:srcRect/>
          <a:stretch/>
        </p:blipFill>
        <p:spPr>
          <a:xfrm>
            <a:off x="7086745" y="4467794"/>
            <a:ext cx="986691" cy="9866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357" name="Shape 357"/>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Các câu lệnh if, if-else, if else-if else.</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Lệnh IF:</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358" name="Shape 35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24</a:t>
            </a:fld>
            <a:endParaRPr lang="en-US" sz="1000" b="0" i="0" u="none" strike="noStrike" cap="none">
              <a:solidFill>
                <a:schemeClr val="dk1"/>
              </a:solidFill>
              <a:latin typeface="Times New Roman"/>
              <a:ea typeface="Times New Roman"/>
              <a:cs typeface="Times New Roman"/>
              <a:sym typeface="Times New Roman"/>
            </a:endParaRPr>
          </a:p>
        </p:txBody>
      </p:sp>
      <p:pic>
        <p:nvPicPr>
          <p:cNvPr id="359" name="Shape 359"/>
          <p:cNvPicPr preferRelativeResize="0"/>
          <p:nvPr/>
        </p:nvPicPr>
        <p:blipFill rotWithShape="1">
          <a:blip r:embed="rId3">
            <a:alphaModFix/>
          </a:blip>
          <a:srcRect/>
          <a:stretch/>
        </p:blipFill>
        <p:spPr>
          <a:xfrm>
            <a:off x="1416678" y="3548171"/>
            <a:ext cx="2695574" cy="952499"/>
          </a:xfrm>
          <a:prstGeom prst="rect">
            <a:avLst/>
          </a:prstGeom>
          <a:noFill/>
          <a:ln>
            <a:noFill/>
          </a:ln>
        </p:spPr>
      </p:pic>
      <p:pic>
        <p:nvPicPr>
          <p:cNvPr id="360" name="Shape 360"/>
          <p:cNvPicPr preferRelativeResize="0"/>
          <p:nvPr/>
        </p:nvPicPr>
        <p:blipFill rotWithShape="1">
          <a:blip r:embed="rId4">
            <a:alphaModFix/>
          </a:blip>
          <a:srcRect/>
          <a:stretch/>
        </p:blipFill>
        <p:spPr>
          <a:xfrm>
            <a:off x="5046348" y="3371958"/>
            <a:ext cx="2409824" cy="1304924"/>
          </a:xfrm>
          <a:prstGeom prst="rect">
            <a:avLst/>
          </a:prstGeom>
          <a:noFill/>
          <a:ln>
            <a:noFill/>
          </a:ln>
        </p:spPr>
      </p:pic>
      <p:pic>
        <p:nvPicPr>
          <p:cNvPr id="361" name="Shape 361"/>
          <p:cNvPicPr preferRelativeResize="0"/>
          <p:nvPr/>
        </p:nvPicPr>
        <p:blipFill rotWithShape="1">
          <a:blip r:embed="rId5">
            <a:alphaModFix/>
          </a:blip>
          <a:srcRect/>
          <a:stretch/>
        </p:blipFill>
        <p:spPr>
          <a:xfrm>
            <a:off x="2271118" y="4606721"/>
            <a:ext cx="986691" cy="986691"/>
          </a:xfrm>
          <a:prstGeom prst="rect">
            <a:avLst/>
          </a:prstGeom>
          <a:noFill/>
          <a:ln>
            <a:noFill/>
          </a:ln>
        </p:spPr>
      </p:pic>
      <p:pic>
        <p:nvPicPr>
          <p:cNvPr id="362" name="Shape 362"/>
          <p:cNvPicPr preferRelativeResize="0"/>
          <p:nvPr/>
        </p:nvPicPr>
        <p:blipFill rotWithShape="1">
          <a:blip r:embed="rId6">
            <a:alphaModFix/>
          </a:blip>
          <a:srcRect/>
          <a:stretch/>
        </p:blipFill>
        <p:spPr>
          <a:xfrm>
            <a:off x="5798916" y="4758885"/>
            <a:ext cx="904689" cy="90468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368" name="Shape 368"/>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Các câu lệnh if, if-else, if else-if else.</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Lệnh IF - ELSE:</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369" name="Shape 36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25</a:t>
            </a:fld>
            <a:endParaRPr lang="en-US" sz="1000" b="0" i="0" u="none" strike="noStrike" cap="none">
              <a:solidFill>
                <a:schemeClr val="dk1"/>
              </a:solidFill>
              <a:latin typeface="Times New Roman"/>
              <a:ea typeface="Times New Roman"/>
              <a:cs typeface="Times New Roman"/>
              <a:sym typeface="Times New Roman"/>
            </a:endParaRPr>
          </a:p>
        </p:txBody>
      </p:sp>
      <p:pic>
        <p:nvPicPr>
          <p:cNvPr id="370" name="Shape 370"/>
          <p:cNvPicPr preferRelativeResize="0"/>
          <p:nvPr/>
        </p:nvPicPr>
        <p:blipFill rotWithShape="1">
          <a:blip r:embed="rId3">
            <a:alphaModFix/>
          </a:blip>
          <a:srcRect/>
          <a:stretch/>
        </p:blipFill>
        <p:spPr>
          <a:xfrm>
            <a:off x="2175426" y="5150128"/>
            <a:ext cx="986691" cy="986691"/>
          </a:xfrm>
          <a:prstGeom prst="rect">
            <a:avLst/>
          </a:prstGeom>
          <a:noFill/>
          <a:ln>
            <a:noFill/>
          </a:ln>
        </p:spPr>
      </p:pic>
      <p:pic>
        <p:nvPicPr>
          <p:cNvPr id="371" name="Shape 371"/>
          <p:cNvPicPr preferRelativeResize="0"/>
          <p:nvPr/>
        </p:nvPicPr>
        <p:blipFill rotWithShape="1">
          <a:blip r:embed="rId4">
            <a:alphaModFix/>
          </a:blip>
          <a:srcRect/>
          <a:stretch/>
        </p:blipFill>
        <p:spPr>
          <a:xfrm>
            <a:off x="5615435" y="5346107"/>
            <a:ext cx="904689" cy="904689"/>
          </a:xfrm>
          <a:prstGeom prst="rect">
            <a:avLst/>
          </a:prstGeom>
          <a:noFill/>
          <a:ln>
            <a:noFill/>
          </a:ln>
        </p:spPr>
      </p:pic>
      <p:pic>
        <p:nvPicPr>
          <p:cNvPr id="372" name="Shape 372"/>
          <p:cNvPicPr preferRelativeResize="0"/>
          <p:nvPr/>
        </p:nvPicPr>
        <p:blipFill rotWithShape="1">
          <a:blip r:embed="rId5">
            <a:alphaModFix/>
          </a:blip>
          <a:srcRect/>
          <a:stretch/>
        </p:blipFill>
        <p:spPr>
          <a:xfrm>
            <a:off x="1559637" y="3476094"/>
            <a:ext cx="2600324" cy="1647824"/>
          </a:xfrm>
          <a:prstGeom prst="rect">
            <a:avLst/>
          </a:prstGeom>
          <a:noFill/>
          <a:ln>
            <a:noFill/>
          </a:ln>
        </p:spPr>
      </p:pic>
      <p:pic>
        <p:nvPicPr>
          <p:cNvPr id="373" name="Shape 373"/>
          <p:cNvPicPr preferRelativeResize="0"/>
          <p:nvPr/>
        </p:nvPicPr>
        <p:blipFill rotWithShape="1">
          <a:blip r:embed="rId6">
            <a:alphaModFix/>
          </a:blip>
          <a:srcRect/>
          <a:stretch/>
        </p:blipFill>
        <p:spPr>
          <a:xfrm>
            <a:off x="4729519" y="3079158"/>
            <a:ext cx="2676525" cy="22669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379" name="Shape 37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Các câu lệnh if, if-else, if else-if else.</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Lệnh IF - ELSE:</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380" name="Shape 38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26</a:t>
            </a:fld>
            <a:endParaRPr lang="en-US" sz="1000" b="0" i="0" u="none" strike="noStrike" cap="none">
              <a:solidFill>
                <a:schemeClr val="dk1"/>
              </a:solidFill>
              <a:latin typeface="Times New Roman"/>
              <a:ea typeface="Times New Roman"/>
              <a:cs typeface="Times New Roman"/>
              <a:sym typeface="Times New Roman"/>
            </a:endParaRPr>
          </a:p>
        </p:txBody>
      </p:sp>
      <p:pic>
        <p:nvPicPr>
          <p:cNvPr id="381" name="Shape 381"/>
          <p:cNvPicPr preferRelativeResize="0"/>
          <p:nvPr/>
        </p:nvPicPr>
        <p:blipFill rotWithShape="1">
          <a:blip r:embed="rId3">
            <a:alphaModFix/>
          </a:blip>
          <a:srcRect/>
          <a:stretch/>
        </p:blipFill>
        <p:spPr>
          <a:xfrm>
            <a:off x="2459026" y="5289930"/>
            <a:ext cx="986691" cy="986691"/>
          </a:xfrm>
          <a:prstGeom prst="rect">
            <a:avLst/>
          </a:prstGeom>
          <a:noFill/>
          <a:ln>
            <a:noFill/>
          </a:ln>
        </p:spPr>
      </p:pic>
      <p:pic>
        <p:nvPicPr>
          <p:cNvPr id="382" name="Shape 382"/>
          <p:cNvPicPr preferRelativeResize="0"/>
          <p:nvPr/>
        </p:nvPicPr>
        <p:blipFill rotWithShape="1">
          <a:blip r:embed="rId4">
            <a:alphaModFix/>
          </a:blip>
          <a:srcRect/>
          <a:stretch/>
        </p:blipFill>
        <p:spPr>
          <a:xfrm>
            <a:off x="5615435" y="5346107"/>
            <a:ext cx="904689" cy="904689"/>
          </a:xfrm>
          <a:prstGeom prst="rect">
            <a:avLst/>
          </a:prstGeom>
          <a:noFill/>
          <a:ln>
            <a:noFill/>
          </a:ln>
        </p:spPr>
      </p:pic>
      <p:pic>
        <p:nvPicPr>
          <p:cNvPr id="383" name="Shape 383"/>
          <p:cNvPicPr preferRelativeResize="0"/>
          <p:nvPr/>
        </p:nvPicPr>
        <p:blipFill rotWithShape="1">
          <a:blip r:embed="rId5">
            <a:alphaModFix/>
          </a:blip>
          <a:srcRect/>
          <a:stretch/>
        </p:blipFill>
        <p:spPr>
          <a:xfrm>
            <a:off x="1743902" y="3689089"/>
            <a:ext cx="2416939" cy="1600841"/>
          </a:xfrm>
          <a:prstGeom prst="rect">
            <a:avLst/>
          </a:prstGeom>
          <a:noFill/>
          <a:ln>
            <a:noFill/>
          </a:ln>
        </p:spPr>
      </p:pic>
      <p:pic>
        <p:nvPicPr>
          <p:cNvPr id="384" name="Shape 384"/>
          <p:cNvPicPr preferRelativeResize="0"/>
          <p:nvPr/>
        </p:nvPicPr>
        <p:blipFill rotWithShape="1">
          <a:blip r:embed="rId6">
            <a:alphaModFix/>
          </a:blip>
          <a:srcRect/>
          <a:stretch/>
        </p:blipFill>
        <p:spPr>
          <a:xfrm>
            <a:off x="5050182" y="3084450"/>
            <a:ext cx="2035197" cy="22563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390" name="Shape 39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Các câu lệnh if, if-else, if else-if else.</a:t>
            </a:r>
          </a:p>
          <a:p>
            <a:pPr marL="0" marR="0" lvl="0" indent="0" algn="l" rtl="0">
              <a:spcBef>
                <a:spcPts val="1000"/>
              </a:spcBef>
              <a:spcAft>
                <a:spcPts val="0"/>
              </a:spcAft>
              <a:buClr>
                <a:schemeClr val="accent1"/>
              </a:buClr>
              <a:buSzPct val="25000"/>
              <a:buFont typeface="Arial"/>
              <a:buNone/>
            </a:pPr>
            <a:r>
              <a:rPr lang="en-US" sz="2000" b="1" i="0" u="sng" strike="noStrike" cap="none">
                <a:solidFill>
                  <a:srgbClr val="262626"/>
                </a:solidFill>
                <a:latin typeface="Garamond"/>
                <a:ea typeface="Garamond"/>
                <a:cs typeface="Garamond"/>
                <a:sym typeface="Garamond"/>
              </a:rPr>
              <a:t>Chú ý</a:t>
            </a:r>
            <a:r>
              <a:rPr lang="en-US" sz="2000" b="0" i="0" u="none" strike="noStrike" cap="none">
                <a:solidFill>
                  <a:srgbClr val="262626"/>
                </a:solidFill>
                <a:latin typeface="Garamond"/>
                <a:ea typeface="Garamond"/>
                <a:cs typeface="Garamond"/>
                <a:sym typeface="Garamond"/>
              </a:rPr>
              <a:t>: Câu lệnh if luôn sử dụng cặp dấu {}. Tránh sử dụng kiểu viết như sau –dễ gây ra lỗi khi ta thêm các câu lệnh khác:</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391" name="Shape 39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27</a:t>
            </a:fld>
            <a:endParaRPr lang="en-US" sz="1000" b="0" i="0" u="none" strike="noStrike" cap="none">
              <a:solidFill>
                <a:schemeClr val="dk1"/>
              </a:solidFill>
              <a:latin typeface="Times New Roman"/>
              <a:ea typeface="Times New Roman"/>
              <a:cs typeface="Times New Roman"/>
              <a:sym typeface="Times New Roman"/>
            </a:endParaRPr>
          </a:p>
        </p:txBody>
      </p:sp>
      <p:pic>
        <p:nvPicPr>
          <p:cNvPr id="392" name="Shape 392"/>
          <p:cNvPicPr preferRelativeResize="0"/>
          <p:nvPr/>
        </p:nvPicPr>
        <p:blipFill rotWithShape="1">
          <a:blip r:embed="rId3">
            <a:alphaModFix/>
          </a:blip>
          <a:srcRect/>
          <a:stretch/>
        </p:blipFill>
        <p:spPr>
          <a:xfrm>
            <a:off x="3200621" y="3888782"/>
            <a:ext cx="2381249" cy="647700"/>
          </a:xfrm>
          <a:prstGeom prst="rect">
            <a:avLst/>
          </a:prstGeom>
          <a:noFill/>
          <a:ln>
            <a:noFill/>
          </a:ln>
        </p:spPr>
      </p:pic>
      <p:pic>
        <p:nvPicPr>
          <p:cNvPr id="393" name="Shape 393"/>
          <p:cNvPicPr preferRelativeResize="0"/>
          <p:nvPr/>
        </p:nvPicPr>
        <p:blipFill rotWithShape="1">
          <a:blip r:embed="rId4">
            <a:alphaModFix/>
          </a:blip>
          <a:srcRect/>
          <a:stretch/>
        </p:blipFill>
        <p:spPr>
          <a:xfrm>
            <a:off x="3938901" y="4590798"/>
            <a:ext cx="904689" cy="90468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399" name="Shape 39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Câu lệnh for:</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Một câu lệnh for nên viết theo định dạng sau:</a:t>
            </a:r>
          </a:p>
        </p:txBody>
      </p:sp>
      <p:sp>
        <p:nvSpPr>
          <p:cNvPr id="400" name="Shape 40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28</a:t>
            </a:fld>
            <a:endParaRPr lang="en-US" sz="1000" b="0" i="0" u="none" strike="noStrike" cap="none">
              <a:solidFill>
                <a:schemeClr val="dk1"/>
              </a:solidFill>
              <a:latin typeface="Times New Roman"/>
              <a:ea typeface="Times New Roman"/>
              <a:cs typeface="Times New Roman"/>
              <a:sym typeface="Times New Roman"/>
            </a:endParaRPr>
          </a:p>
        </p:txBody>
      </p:sp>
      <p:pic>
        <p:nvPicPr>
          <p:cNvPr id="401" name="Shape 401"/>
          <p:cNvPicPr preferRelativeResize="0"/>
          <p:nvPr/>
        </p:nvPicPr>
        <p:blipFill rotWithShape="1">
          <a:blip r:embed="rId3">
            <a:alphaModFix/>
          </a:blip>
          <a:srcRect/>
          <a:stretch/>
        </p:blipFill>
        <p:spPr>
          <a:xfrm>
            <a:off x="1298575" y="3644373"/>
            <a:ext cx="6069788" cy="891852"/>
          </a:xfrm>
          <a:prstGeom prst="rect">
            <a:avLst/>
          </a:prstGeom>
          <a:noFill/>
          <a:ln>
            <a:noFill/>
          </a:ln>
        </p:spPr>
      </p:pic>
      <p:pic>
        <p:nvPicPr>
          <p:cNvPr id="402" name="Shape 402"/>
          <p:cNvPicPr preferRelativeResize="0"/>
          <p:nvPr/>
        </p:nvPicPr>
        <p:blipFill rotWithShape="1">
          <a:blip r:embed="rId4">
            <a:alphaModFix/>
          </a:blip>
          <a:srcRect/>
          <a:stretch/>
        </p:blipFill>
        <p:spPr>
          <a:xfrm>
            <a:off x="1298575" y="4849510"/>
            <a:ext cx="6069789" cy="938721"/>
          </a:xfrm>
          <a:prstGeom prst="rect">
            <a:avLst/>
          </a:prstGeom>
          <a:noFill/>
          <a:ln>
            <a:noFill/>
          </a:ln>
        </p:spPr>
      </p:pic>
      <p:pic>
        <p:nvPicPr>
          <p:cNvPr id="403" name="Shape 403"/>
          <p:cNvPicPr preferRelativeResize="0"/>
          <p:nvPr/>
        </p:nvPicPr>
        <p:blipFill rotWithShape="1">
          <a:blip r:embed="rId5">
            <a:alphaModFix/>
          </a:blip>
          <a:srcRect/>
          <a:stretch/>
        </p:blipFill>
        <p:spPr>
          <a:xfrm>
            <a:off x="7368364" y="3596953"/>
            <a:ext cx="986691" cy="986691"/>
          </a:xfrm>
          <a:prstGeom prst="rect">
            <a:avLst/>
          </a:prstGeom>
          <a:noFill/>
          <a:ln>
            <a:noFill/>
          </a:ln>
        </p:spPr>
      </p:pic>
      <p:pic>
        <p:nvPicPr>
          <p:cNvPr id="404" name="Shape 404"/>
          <p:cNvPicPr preferRelativeResize="0"/>
          <p:nvPr/>
        </p:nvPicPr>
        <p:blipFill rotWithShape="1">
          <a:blip r:embed="rId6">
            <a:alphaModFix/>
          </a:blip>
          <a:srcRect/>
          <a:stretch/>
        </p:blipFill>
        <p:spPr>
          <a:xfrm>
            <a:off x="7409364" y="4849510"/>
            <a:ext cx="904689" cy="90468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410" name="Shape 41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Câu lệnh for:</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Một câu lệnh for rỗng (tức là công việc của nó chỉ cần khởi tạo, điều kiện, và câu lệnh update) thì nên viết theo định dạng sau:</a:t>
            </a:r>
          </a:p>
        </p:txBody>
      </p:sp>
      <p:sp>
        <p:nvSpPr>
          <p:cNvPr id="411" name="Shape 41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29</a:t>
            </a:fld>
            <a:endParaRPr lang="en-US" sz="1000" b="0" i="0" u="none" strike="noStrike" cap="none">
              <a:solidFill>
                <a:schemeClr val="dk1"/>
              </a:solidFill>
              <a:latin typeface="Times New Roman"/>
              <a:ea typeface="Times New Roman"/>
              <a:cs typeface="Times New Roman"/>
              <a:sym typeface="Times New Roman"/>
            </a:endParaRPr>
          </a:p>
        </p:txBody>
      </p:sp>
      <p:pic>
        <p:nvPicPr>
          <p:cNvPr id="412" name="Shape 412"/>
          <p:cNvPicPr preferRelativeResize="0"/>
          <p:nvPr/>
        </p:nvPicPr>
        <p:blipFill rotWithShape="1">
          <a:blip r:embed="rId3">
            <a:alphaModFix/>
          </a:blip>
          <a:srcRect/>
          <a:stretch/>
        </p:blipFill>
        <p:spPr>
          <a:xfrm>
            <a:off x="7330817" y="3617289"/>
            <a:ext cx="986691" cy="986691"/>
          </a:xfrm>
          <a:prstGeom prst="rect">
            <a:avLst/>
          </a:prstGeom>
          <a:noFill/>
          <a:ln>
            <a:noFill/>
          </a:ln>
        </p:spPr>
      </p:pic>
      <p:pic>
        <p:nvPicPr>
          <p:cNvPr id="413" name="Shape 413"/>
          <p:cNvPicPr preferRelativeResize="0"/>
          <p:nvPr/>
        </p:nvPicPr>
        <p:blipFill rotWithShape="1">
          <a:blip r:embed="rId4">
            <a:alphaModFix/>
          </a:blip>
          <a:srcRect/>
          <a:stretch/>
        </p:blipFill>
        <p:spPr>
          <a:xfrm>
            <a:off x="6873156" y="4941810"/>
            <a:ext cx="904689" cy="904689"/>
          </a:xfrm>
          <a:prstGeom prst="rect">
            <a:avLst/>
          </a:prstGeom>
          <a:noFill/>
          <a:ln>
            <a:noFill/>
          </a:ln>
        </p:spPr>
      </p:pic>
      <p:pic>
        <p:nvPicPr>
          <p:cNvPr id="414" name="Shape 414"/>
          <p:cNvPicPr preferRelativeResize="0"/>
          <p:nvPr/>
        </p:nvPicPr>
        <p:blipFill rotWithShape="1">
          <a:blip r:embed="rId5">
            <a:alphaModFix/>
          </a:blip>
          <a:srcRect/>
          <a:stretch/>
        </p:blipFill>
        <p:spPr>
          <a:xfrm>
            <a:off x="1297503" y="3996271"/>
            <a:ext cx="5991224" cy="400049"/>
          </a:xfrm>
          <a:prstGeom prst="rect">
            <a:avLst/>
          </a:prstGeom>
          <a:noFill/>
          <a:ln>
            <a:noFill/>
          </a:ln>
        </p:spPr>
      </p:pic>
      <p:pic>
        <p:nvPicPr>
          <p:cNvPr id="415" name="Shape 415"/>
          <p:cNvPicPr preferRelativeResize="0"/>
          <p:nvPr/>
        </p:nvPicPr>
        <p:blipFill rotWithShape="1">
          <a:blip r:embed="rId6">
            <a:alphaModFix/>
          </a:blip>
          <a:srcRect/>
          <a:stretch/>
        </p:blipFill>
        <p:spPr>
          <a:xfrm>
            <a:off x="1297503" y="5198491"/>
            <a:ext cx="5496702" cy="314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Nội dung chính</a:t>
            </a:r>
          </a:p>
        </p:txBody>
      </p:sp>
      <p:sp>
        <p:nvSpPr>
          <p:cNvPr id="171" name="Shape 171"/>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457200" marR="0" lvl="0" indent="-457200" algn="l" rtl="0">
              <a:lnSpc>
                <a:spcPct val="90000"/>
              </a:lnSpc>
              <a:spcBef>
                <a:spcPts val="0"/>
              </a:spcBef>
              <a:spcAft>
                <a:spcPts val="0"/>
              </a:spcAft>
              <a:buClr>
                <a:schemeClr val="accent1"/>
              </a:buClr>
              <a:buSzPct val="115000"/>
              <a:buFont typeface="Garamond"/>
              <a:buAutoNum type="arabicPeriod"/>
            </a:pPr>
            <a:r>
              <a:rPr lang="en-US" sz="2400" b="0" i="0" u="none" strike="noStrike" cap="none">
                <a:solidFill>
                  <a:srgbClr val="262626"/>
                </a:solidFill>
                <a:latin typeface="Times New Roman"/>
                <a:ea typeface="Times New Roman"/>
                <a:cs typeface="Times New Roman"/>
                <a:sym typeface="Times New Roman"/>
              </a:rPr>
              <a:t>Indentation and Braces</a:t>
            </a:r>
          </a:p>
          <a:p>
            <a:pPr marL="457200" marR="0" lvl="0" indent="-457200" algn="l" rtl="0">
              <a:lnSpc>
                <a:spcPct val="90000"/>
              </a:lnSpc>
              <a:spcBef>
                <a:spcPts val="1080"/>
              </a:spcBef>
              <a:spcAft>
                <a:spcPts val="0"/>
              </a:spcAft>
              <a:buClr>
                <a:schemeClr val="accent1"/>
              </a:buClr>
              <a:buSzPct val="115000"/>
              <a:buFont typeface="Garamond"/>
              <a:buAutoNum type="arabicPeriod"/>
            </a:pPr>
            <a:r>
              <a:rPr lang="en-US" sz="2400" b="0" i="0" u="none" strike="noStrike" cap="none">
                <a:solidFill>
                  <a:srgbClr val="262626"/>
                </a:solidFill>
                <a:latin typeface="Times New Roman"/>
                <a:ea typeface="Times New Roman"/>
                <a:cs typeface="Times New Roman"/>
                <a:sym typeface="Times New Roman"/>
              </a:rPr>
              <a:t>Khai báo (Declarations)</a:t>
            </a:r>
          </a:p>
          <a:p>
            <a:pPr marL="457200" marR="0" lvl="0" indent="-457200" algn="l" rtl="0">
              <a:lnSpc>
                <a:spcPct val="90000"/>
              </a:lnSpc>
              <a:spcBef>
                <a:spcPts val="1080"/>
              </a:spcBef>
              <a:spcAft>
                <a:spcPts val="0"/>
              </a:spcAft>
              <a:buClr>
                <a:schemeClr val="accent1"/>
              </a:buClr>
              <a:buSzPct val="115000"/>
              <a:buFont typeface="Garamond"/>
              <a:buAutoNum type="arabicPeriod"/>
            </a:pPr>
            <a:r>
              <a:rPr lang="en-US" sz="2400" b="0" i="0" u="none" strike="noStrike" cap="none">
                <a:solidFill>
                  <a:srgbClr val="262626"/>
                </a:solidFill>
                <a:latin typeface="Times New Roman"/>
                <a:ea typeface="Times New Roman"/>
                <a:cs typeface="Times New Roman"/>
                <a:sym typeface="Times New Roman"/>
              </a:rPr>
              <a:t>Các câu lệnh (Statements)</a:t>
            </a:r>
          </a:p>
          <a:p>
            <a:pPr marL="457200" marR="0" lvl="0" indent="-457200" algn="l" rtl="0">
              <a:lnSpc>
                <a:spcPct val="90000"/>
              </a:lnSpc>
              <a:spcBef>
                <a:spcPts val="1080"/>
              </a:spcBef>
              <a:spcAft>
                <a:spcPts val="0"/>
              </a:spcAft>
              <a:buClr>
                <a:schemeClr val="accent1"/>
              </a:buClr>
              <a:buSzPct val="115000"/>
              <a:buFont typeface="Garamond"/>
              <a:buAutoNum type="arabicPeriod"/>
            </a:pPr>
            <a:r>
              <a:rPr lang="en-US" sz="2400" b="0" i="0" u="none" strike="noStrike" cap="none">
                <a:solidFill>
                  <a:srgbClr val="262626"/>
                </a:solidFill>
                <a:latin typeface="Times New Roman"/>
                <a:ea typeface="Times New Roman"/>
                <a:cs typeface="Times New Roman"/>
                <a:sym typeface="Times New Roman"/>
              </a:rPr>
              <a:t>Khoảng trắng (White space)</a:t>
            </a:r>
          </a:p>
          <a:p>
            <a:pPr marL="457200" marR="0" lvl="0" indent="-457200" algn="l" rtl="0">
              <a:lnSpc>
                <a:spcPct val="90000"/>
              </a:lnSpc>
              <a:spcBef>
                <a:spcPts val="1080"/>
              </a:spcBef>
              <a:spcAft>
                <a:spcPts val="0"/>
              </a:spcAft>
              <a:buClr>
                <a:schemeClr val="accent1"/>
              </a:buClr>
              <a:buSzPct val="115000"/>
              <a:buFont typeface="Garamond"/>
              <a:buAutoNum type="arabicPeriod"/>
            </a:pPr>
            <a:r>
              <a:rPr lang="en-US" sz="2400" b="0" i="0" u="none" strike="noStrike" cap="none">
                <a:solidFill>
                  <a:srgbClr val="262626"/>
                </a:solidFill>
                <a:latin typeface="Times New Roman"/>
                <a:ea typeface="Times New Roman"/>
                <a:cs typeface="Times New Roman"/>
                <a:sym typeface="Times New Roman"/>
              </a:rPr>
              <a:t>Quy ước đặt tên (Naming Conventions)</a:t>
            </a:r>
          </a:p>
          <a:p>
            <a:pPr marL="457200" marR="0" lvl="0" indent="-457200" algn="l" rtl="0">
              <a:lnSpc>
                <a:spcPct val="90000"/>
              </a:lnSpc>
              <a:spcBef>
                <a:spcPts val="1080"/>
              </a:spcBef>
              <a:spcAft>
                <a:spcPts val="0"/>
              </a:spcAft>
              <a:buClr>
                <a:schemeClr val="accent1"/>
              </a:buClr>
              <a:buSzPct val="115000"/>
              <a:buFont typeface="Garamond"/>
              <a:buAutoNum type="arabicPeriod"/>
            </a:pPr>
            <a:r>
              <a:rPr lang="en-US" sz="2400" b="0" i="0" u="none" strike="noStrike" cap="none">
                <a:solidFill>
                  <a:srgbClr val="262626"/>
                </a:solidFill>
                <a:latin typeface="Times New Roman"/>
                <a:ea typeface="Times New Roman"/>
                <a:cs typeface="Times New Roman"/>
                <a:sym typeface="Times New Roman"/>
              </a:rPr>
              <a:t>Thực thi chương trình</a:t>
            </a:r>
          </a:p>
          <a:p>
            <a:pPr marL="457200" marR="0" lvl="0" indent="-457200" algn="l" rtl="0">
              <a:lnSpc>
                <a:spcPct val="90000"/>
              </a:lnSpc>
              <a:spcBef>
                <a:spcPts val="1080"/>
              </a:spcBef>
              <a:spcAft>
                <a:spcPts val="0"/>
              </a:spcAft>
              <a:buClr>
                <a:schemeClr val="accent1"/>
              </a:buClr>
              <a:buSzPct val="115000"/>
              <a:buFont typeface="Garamond"/>
              <a:buAutoNum type="arabicPeriod"/>
            </a:pPr>
            <a:r>
              <a:rPr lang="en-US" sz="2400" b="0" i="0" u="none" strike="noStrike" cap="none">
                <a:solidFill>
                  <a:srgbClr val="262626"/>
                </a:solidFill>
                <a:latin typeface="Times New Roman"/>
                <a:ea typeface="Times New Roman"/>
                <a:cs typeface="Times New Roman"/>
                <a:sym typeface="Times New Roman"/>
              </a:rPr>
              <a:t>Tối ưu mã lệnh</a:t>
            </a:r>
          </a:p>
          <a:p>
            <a:pPr marL="457200" marR="0" lvl="0" indent="-457200" algn="l" rtl="0">
              <a:lnSpc>
                <a:spcPct val="90000"/>
              </a:lnSpc>
              <a:spcBef>
                <a:spcPts val="1080"/>
              </a:spcBef>
              <a:spcAft>
                <a:spcPts val="0"/>
              </a:spcAft>
              <a:buClr>
                <a:schemeClr val="accent1"/>
              </a:buClr>
              <a:buSzPct val="115000"/>
              <a:buFont typeface="Garamond"/>
              <a:buNone/>
            </a:pPr>
            <a:endParaRPr sz="2400" b="0" i="0" u="none" strike="noStrike" cap="none">
              <a:solidFill>
                <a:srgbClr val="262626"/>
              </a:solidFill>
              <a:latin typeface="Garamond"/>
              <a:ea typeface="Garamond"/>
              <a:cs typeface="Garamond"/>
              <a:sym typeface="Garamond"/>
            </a:endParaRPr>
          </a:p>
        </p:txBody>
      </p:sp>
      <p:sp>
        <p:nvSpPr>
          <p:cNvPr id="172" name="Shape 172"/>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3</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421" name="Shape 421"/>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6.	Câu lệnh While.</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Một câu lệnh while nên theo định dạng sau:</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422" name="Shape 422"/>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30</a:t>
            </a:fld>
            <a:endParaRPr lang="en-US" sz="1000" b="0" i="0" u="none" strike="noStrike" cap="none">
              <a:solidFill>
                <a:schemeClr val="dk1"/>
              </a:solidFill>
              <a:latin typeface="Times New Roman"/>
              <a:ea typeface="Times New Roman"/>
              <a:cs typeface="Times New Roman"/>
              <a:sym typeface="Times New Roman"/>
            </a:endParaRPr>
          </a:p>
        </p:txBody>
      </p:sp>
      <p:pic>
        <p:nvPicPr>
          <p:cNvPr id="423" name="Shape 423"/>
          <p:cNvPicPr preferRelativeResize="0"/>
          <p:nvPr/>
        </p:nvPicPr>
        <p:blipFill rotWithShape="1">
          <a:blip r:embed="rId3">
            <a:alphaModFix/>
          </a:blip>
          <a:srcRect/>
          <a:stretch/>
        </p:blipFill>
        <p:spPr>
          <a:xfrm>
            <a:off x="1386773" y="3637107"/>
            <a:ext cx="3095625" cy="904875"/>
          </a:xfrm>
          <a:prstGeom prst="rect">
            <a:avLst/>
          </a:prstGeom>
          <a:noFill/>
          <a:ln>
            <a:noFill/>
          </a:ln>
        </p:spPr>
      </p:pic>
      <p:pic>
        <p:nvPicPr>
          <p:cNvPr id="424" name="Shape 424"/>
          <p:cNvPicPr preferRelativeResize="0"/>
          <p:nvPr/>
        </p:nvPicPr>
        <p:blipFill rotWithShape="1">
          <a:blip r:embed="rId4">
            <a:alphaModFix/>
          </a:blip>
          <a:srcRect/>
          <a:stretch/>
        </p:blipFill>
        <p:spPr>
          <a:xfrm>
            <a:off x="5148946" y="3588744"/>
            <a:ext cx="2628899" cy="1247774"/>
          </a:xfrm>
          <a:prstGeom prst="rect">
            <a:avLst/>
          </a:prstGeom>
          <a:noFill/>
          <a:ln>
            <a:noFill/>
          </a:ln>
        </p:spPr>
      </p:pic>
      <p:pic>
        <p:nvPicPr>
          <p:cNvPr id="425" name="Shape 425"/>
          <p:cNvPicPr preferRelativeResize="0"/>
          <p:nvPr/>
        </p:nvPicPr>
        <p:blipFill rotWithShape="1">
          <a:blip r:embed="rId5">
            <a:alphaModFix/>
          </a:blip>
          <a:srcRect/>
          <a:stretch/>
        </p:blipFill>
        <p:spPr>
          <a:xfrm>
            <a:off x="2441239" y="4627382"/>
            <a:ext cx="986691" cy="986691"/>
          </a:xfrm>
          <a:prstGeom prst="rect">
            <a:avLst/>
          </a:prstGeom>
          <a:noFill/>
          <a:ln>
            <a:noFill/>
          </a:ln>
        </p:spPr>
      </p:pic>
      <p:pic>
        <p:nvPicPr>
          <p:cNvPr id="426" name="Shape 426"/>
          <p:cNvPicPr preferRelativeResize="0"/>
          <p:nvPr/>
        </p:nvPicPr>
        <p:blipFill rotWithShape="1">
          <a:blip r:embed="rId6">
            <a:alphaModFix/>
          </a:blip>
          <a:srcRect/>
          <a:stretch/>
        </p:blipFill>
        <p:spPr>
          <a:xfrm>
            <a:off x="6011051" y="4933480"/>
            <a:ext cx="904689" cy="90468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432" name="Shape 432"/>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6.	Câu lệnh While.</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Một câu lệnh while rỗng nên theo định dạng sau:</a:t>
            </a:r>
          </a:p>
        </p:txBody>
      </p:sp>
      <p:sp>
        <p:nvSpPr>
          <p:cNvPr id="433" name="Shape 43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31</a:t>
            </a:fld>
            <a:endParaRPr lang="en-US" sz="1000" b="0" i="0" u="none" strike="noStrike" cap="none">
              <a:solidFill>
                <a:schemeClr val="dk1"/>
              </a:solidFill>
              <a:latin typeface="Times New Roman"/>
              <a:ea typeface="Times New Roman"/>
              <a:cs typeface="Times New Roman"/>
              <a:sym typeface="Times New Roman"/>
            </a:endParaRPr>
          </a:p>
        </p:txBody>
      </p:sp>
      <p:pic>
        <p:nvPicPr>
          <p:cNvPr id="434" name="Shape 434"/>
          <p:cNvPicPr preferRelativeResize="0"/>
          <p:nvPr/>
        </p:nvPicPr>
        <p:blipFill rotWithShape="1">
          <a:blip r:embed="rId3">
            <a:alphaModFix/>
          </a:blip>
          <a:srcRect/>
          <a:stretch/>
        </p:blipFill>
        <p:spPr>
          <a:xfrm>
            <a:off x="2292383" y="4379078"/>
            <a:ext cx="986691" cy="986691"/>
          </a:xfrm>
          <a:prstGeom prst="rect">
            <a:avLst/>
          </a:prstGeom>
          <a:noFill/>
          <a:ln>
            <a:noFill/>
          </a:ln>
        </p:spPr>
      </p:pic>
      <p:pic>
        <p:nvPicPr>
          <p:cNvPr id="435" name="Shape 435"/>
          <p:cNvPicPr preferRelativeResize="0"/>
          <p:nvPr/>
        </p:nvPicPr>
        <p:blipFill rotWithShape="1">
          <a:blip r:embed="rId4">
            <a:alphaModFix/>
          </a:blip>
          <a:srcRect/>
          <a:stretch/>
        </p:blipFill>
        <p:spPr>
          <a:xfrm>
            <a:off x="5737096" y="4461080"/>
            <a:ext cx="904689" cy="904689"/>
          </a:xfrm>
          <a:prstGeom prst="rect">
            <a:avLst/>
          </a:prstGeom>
          <a:noFill/>
          <a:ln>
            <a:noFill/>
          </a:ln>
        </p:spPr>
      </p:pic>
      <p:pic>
        <p:nvPicPr>
          <p:cNvPr id="436" name="Shape 436"/>
          <p:cNvPicPr preferRelativeResize="0"/>
          <p:nvPr/>
        </p:nvPicPr>
        <p:blipFill rotWithShape="1">
          <a:blip r:embed="rId5">
            <a:alphaModFix/>
          </a:blip>
          <a:srcRect/>
          <a:stretch/>
        </p:blipFill>
        <p:spPr>
          <a:xfrm>
            <a:off x="1295066" y="3765698"/>
            <a:ext cx="2981325" cy="304799"/>
          </a:xfrm>
          <a:prstGeom prst="rect">
            <a:avLst/>
          </a:prstGeom>
          <a:noFill/>
          <a:ln>
            <a:noFill/>
          </a:ln>
        </p:spPr>
      </p:pic>
      <p:pic>
        <p:nvPicPr>
          <p:cNvPr id="437" name="Shape 437"/>
          <p:cNvPicPr preferRelativeResize="0"/>
          <p:nvPr/>
        </p:nvPicPr>
        <p:blipFill rotWithShape="1">
          <a:blip r:embed="rId6">
            <a:alphaModFix/>
          </a:blip>
          <a:srcRect/>
          <a:stretch/>
        </p:blipFill>
        <p:spPr>
          <a:xfrm>
            <a:off x="4798791" y="3765698"/>
            <a:ext cx="2781300" cy="304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443" name="Shape 443"/>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7.	Câu lệnh Do-while.</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Một câu lệnh do-while nên theo định dạng sau: </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444" name="Shape 444"/>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32</a:t>
            </a:fld>
            <a:endParaRPr lang="en-US" sz="1000" b="0" i="0" u="none" strike="noStrike" cap="none">
              <a:solidFill>
                <a:schemeClr val="dk1"/>
              </a:solidFill>
              <a:latin typeface="Times New Roman"/>
              <a:ea typeface="Times New Roman"/>
              <a:cs typeface="Times New Roman"/>
              <a:sym typeface="Times New Roman"/>
            </a:endParaRPr>
          </a:p>
        </p:txBody>
      </p:sp>
      <p:pic>
        <p:nvPicPr>
          <p:cNvPr id="445" name="Shape 445"/>
          <p:cNvPicPr preferRelativeResize="0"/>
          <p:nvPr/>
        </p:nvPicPr>
        <p:blipFill rotWithShape="1">
          <a:blip r:embed="rId3">
            <a:alphaModFix/>
          </a:blip>
          <a:srcRect/>
          <a:stretch/>
        </p:blipFill>
        <p:spPr>
          <a:xfrm>
            <a:off x="1280583" y="3497225"/>
            <a:ext cx="3295649" cy="990599"/>
          </a:xfrm>
          <a:prstGeom prst="rect">
            <a:avLst/>
          </a:prstGeom>
          <a:noFill/>
          <a:ln>
            <a:noFill/>
          </a:ln>
        </p:spPr>
      </p:pic>
      <p:pic>
        <p:nvPicPr>
          <p:cNvPr id="446" name="Shape 446"/>
          <p:cNvPicPr preferRelativeResize="0"/>
          <p:nvPr/>
        </p:nvPicPr>
        <p:blipFill rotWithShape="1">
          <a:blip r:embed="rId4">
            <a:alphaModFix/>
          </a:blip>
          <a:srcRect/>
          <a:stretch/>
        </p:blipFill>
        <p:spPr>
          <a:xfrm>
            <a:off x="5044171" y="3502835"/>
            <a:ext cx="2733675" cy="1571624"/>
          </a:xfrm>
          <a:prstGeom prst="rect">
            <a:avLst/>
          </a:prstGeom>
          <a:noFill/>
          <a:ln>
            <a:noFill/>
          </a:ln>
        </p:spPr>
      </p:pic>
      <p:pic>
        <p:nvPicPr>
          <p:cNvPr id="447" name="Shape 447"/>
          <p:cNvPicPr preferRelativeResize="0"/>
          <p:nvPr/>
        </p:nvPicPr>
        <p:blipFill rotWithShape="1">
          <a:blip r:embed="rId5">
            <a:alphaModFix/>
          </a:blip>
          <a:srcRect/>
          <a:stretch/>
        </p:blipFill>
        <p:spPr>
          <a:xfrm>
            <a:off x="2435061" y="4542850"/>
            <a:ext cx="986691" cy="986691"/>
          </a:xfrm>
          <a:prstGeom prst="rect">
            <a:avLst/>
          </a:prstGeom>
          <a:noFill/>
          <a:ln>
            <a:noFill/>
          </a:ln>
        </p:spPr>
      </p:pic>
      <p:pic>
        <p:nvPicPr>
          <p:cNvPr id="448" name="Shape 448"/>
          <p:cNvPicPr preferRelativeResize="0"/>
          <p:nvPr/>
        </p:nvPicPr>
        <p:blipFill rotWithShape="1">
          <a:blip r:embed="rId6">
            <a:alphaModFix/>
          </a:blip>
          <a:srcRect/>
          <a:stretch/>
        </p:blipFill>
        <p:spPr>
          <a:xfrm>
            <a:off x="5958662" y="5107541"/>
            <a:ext cx="904689" cy="90468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454" name="Shape 454"/>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8.	Câu lệnh Switch.</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Một câu lệnh switch nên viết theo định dạng sau: </a:t>
            </a:r>
          </a:p>
        </p:txBody>
      </p:sp>
      <p:sp>
        <p:nvSpPr>
          <p:cNvPr id="455" name="Shape 455"/>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33</a:t>
            </a:fld>
            <a:endParaRPr lang="en-US" sz="1000" b="0" i="0" u="none" strike="noStrike" cap="none">
              <a:solidFill>
                <a:schemeClr val="dk1"/>
              </a:solidFill>
              <a:latin typeface="Times New Roman"/>
              <a:ea typeface="Times New Roman"/>
              <a:cs typeface="Times New Roman"/>
              <a:sym typeface="Times New Roman"/>
            </a:endParaRPr>
          </a:p>
        </p:txBody>
      </p:sp>
      <p:pic>
        <p:nvPicPr>
          <p:cNvPr id="456" name="Shape 456"/>
          <p:cNvPicPr preferRelativeResize="0"/>
          <p:nvPr/>
        </p:nvPicPr>
        <p:blipFill rotWithShape="1">
          <a:blip r:embed="rId3">
            <a:alphaModFix/>
          </a:blip>
          <a:srcRect/>
          <a:stretch/>
        </p:blipFill>
        <p:spPr>
          <a:xfrm>
            <a:off x="1496041" y="3357205"/>
            <a:ext cx="2024396" cy="2807856"/>
          </a:xfrm>
          <a:prstGeom prst="rect">
            <a:avLst/>
          </a:prstGeom>
          <a:noFill/>
          <a:ln>
            <a:noFill/>
          </a:ln>
        </p:spPr>
      </p:pic>
      <p:pic>
        <p:nvPicPr>
          <p:cNvPr id="457" name="Shape 457"/>
          <p:cNvPicPr preferRelativeResize="0"/>
          <p:nvPr/>
        </p:nvPicPr>
        <p:blipFill rotWithShape="1">
          <a:blip r:embed="rId4">
            <a:alphaModFix/>
          </a:blip>
          <a:srcRect/>
          <a:stretch/>
        </p:blipFill>
        <p:spPr>
          <a:xfrm>
            <a:off x="4873944" y="3368430"/>
            <a:ext cx="2026720" cy="2807856"/>
          </a:xfrm>
          <a:prstGeom prst="rect">
            <a:avLst/>
          </a:prstGeom>
          <a:noFill/>
          <a:ln>
            <a:noFill/>
          </a:ln>
        </p:spPr>
      </p:pic>
      <p:pic>
        <p:nvPicPr>
          <p:cNvPr id="458" name="Shape 458"/>
          <p:cNvPicPr preferRelativeResize="0"/>
          <p:nvPr/>
        </p:nvPicPr>
        <p:blipFill rotWithShape="1">
          <a:blip r:embed="rId5">
            <a:alphaModFix/>
          </a:blip>
          <a:srcRect/>
          <a:stretch/>
        </p:blipFill>
        <p:spPr>
          <a:xfrm>
            <a:off x="3105241" y="4467794"/>
            <a:ext cx="986691" cy="986691"/>
          </a:xfrm>
          <a:prstGeom prst="rect">
            <a:avLst/>
          </a:prstGeom>
          <a:noFill/>
          <a:ln>
            <a:noFill/>
          </a:ln>
        </p:spPr>
      </p:pic>
      <p:pic>
        <p:nvPicPr>
          <p:cNvPr id="459" name="Shape 459"/>
          <p:cNvPicPr preferRelativeResize="0"/>
          <p:nvPr/>
        </p:nvPicPr>
        <p:blipFill rotWithShape="1">
          <a:blip r:embed="rId6">
            <a:alphaModFix/>
          </a:blip>
          <a:srcRect/>
          <a:stretch/>
        </p:blipFill>
        <p:spPr>
          <a:xfrm>
            <a:off x="6675400" y="4641894"/>
            <a:ext cx="904689" cy="90468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465" name="Shape 465"/>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8.	Câu lệnh Switch.</a:t>
            </a:r>
          </a:p>
          <a:p>
            <a:pPr marL="0" marR="0" lvl="0" indent="0" algn="l" rtl="0">
              <a:spcBef>
                <a:spcPts val="1000"/>
              </a:spcBef>
              <a:spcAft>
                <a:spcPts val="0"/>
              </a:spcAft>
              <a:buClr>
                <a:schemeClr val="accent1"/>
              </a:buClr>
              <a:buSzPct val="25000"/>
              <a:buFont typeface="Arial"/>
              <a:buNone/>
            </a:pPr>
            <a:r>
              <a:rPr lang="en-US" sz="2000" b="1" i="0" u="sng" strike="noStrike" cap="none">
                <a:solidFill>
                  <a:srgbClr val="262626"/>
                </a:solidFill>
                <a:latin typeface="Times New Roman"/>
                <a:ea typeface="Times New Roman"/>
                <a:cs typeface="Times New Roman"/>
                <a:sym typeface="Times New Roman"/>
              </a:rPr>
              <a:t>Chú ý: </a:t>
            </a:r>
            <a:r>
              <a:rPr lang="en-US" sz="2000" b="0" i="0" u="none" strike="noStrike" cap="none">
                <a:solidFill>
                  <a:srgbClr val="262626"/>
                </a:solidFill>
                <a:latin typeface="Garamond"/>
                <a:ea typeface="Garamond"/>
                <a:cs typeface="Garamond"/>
                <a:sym typeface="Garamond"/>
              </a:rPr>
              <a:t>Mọi câu lệnh switch nên có trường hợp default. Câu lệnh break ở trường hợp default có thể bị coi là rườm ra, nhưng nó giúp cho việc tránh các lỗi tiềm tàng về sau nếu ta thêm các case ở sau nó. </a:t>
            </a:r>
          </a:p>
        </p:txBody>
      </p:sp>
      <p:sp>
        <p:nvSpPr>
          <p:cNvPr id="466" name="Shape 466"/>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34</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Các câu lệnh (Statements)</a:t>
            </a:r>
          </a:p>
        </p:txBody>
      </p:sp>
      <p:sp>
        <p:nvSpPr>
          <p:cNvPr id="472" name="Shape 472"/>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9.	Câu lệnh Try-catch.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Một câu lệnh try-catch nên có định dạng như sau:</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473" name="Shape 47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35</a:t>
            </a:fld>
            <a:endParaRPr lang="en-US" sz="1000" b="0" i="0" u="none" strike="noStrike" cap="none">
              <a:solidFill>
                <a:schemeClr val="dk1"/>
              </a:solidFill>
              <a:latin typeface="Times New Roman"/>
              <a:ea typeface="Times New Roman"/>
              <a:cs typeface="Times New Roman"/>
              <a:sym typeface="Times New Roman"/>
            </a:endParaRPr>
          </a:p>
        </p:txBody>
      </p:sp>
      <p:pic>
        <p:nvPicPr>
          <p:cNvPr id="474" name="Shape 474"/>
          <p:cNvPicPr preferRelativeResize="0"/>
          <p:nvPr/>
        </p:nvPicPr>
        <p:blipFill rotWithShape="1">
          <a:blip r:embed="rId3">
            <a:alphaModFix/>
          </a:blip>
          <a:srcRect/>
          <a:stretch/>
        </p:blipFill>
        <p:spPr>
          <a:xfrm>
            <a:off x="1325720" y="3677298"/>
            <a:ext cx="2980464" cy="1181781"/>
          </a:xfrm>
          <a:prstGeom prst="rect">
            <a:avLst/>
          </a:prstGeom>
          <a:noFill/>
          <a:ln>
            <a:noFill/>
          </a:ln>
        </p:spPr>
      </p:pic>
      <p:pic>
        <p:nvPicPr>
          <p:cNvPr id="475" name="Shape 475"/>
          <p:cNvPicPr preferRelativeResize="0"/>
          <p:nvPr/>
        </p:nvPicPr>
        <p:blipFill rotWithShape="1">
          <a:blip r:embed="rId4">
            <a:alphaModFix/>
          </a:blip>
          <a:srcRect/>
          <a:stretch/>
        </p:blipFill>
        <p:spPr>
          <a:xfrm>
            <a:off x="5045853" y="3677298"/>
            <a:ext cx="2534237" cy="1748888"/>
          </a:xfrm>
          <a:prstGeom prst="rect">
            <a:avLst/>
          </a:prstGeom>
          <a:noFill/>
          <a:ln>
            <a:noFill/>
          </a:ln>
        </p:spPr>
      </p:pic>
      <p:pic>
        <p:nvPicPr>
          <p:cNvPr id="476" name="Shape 476"/>
          <p:cNvPicPr preferRelativeResize="0"/>
          <p:nvPr/>
        </p:nvPicPr>
        <p:blipFill rotWithShape="1">
          <a:blip r:embed="rId5">
            <a:alphaModFix/>
          </a:blip>
          <a:srcRect/>
          <a:stretch/>
        </p:blipFill>
        <p:spPr>
          <a:xfrm>
            <a:off x="2211500" y="4750567"/>
            <a:ext cx="986691" cy="986691"/>
          </a:xfrm>
          <a:prstGeom prst="rect">
            <a:avLst/>
          </a:prstGeom>
          <a:noFill/>
          <a:ln>
            <a:noFill/>
          </a:ln>
        </p:spPr>
      </p:pic>
      <p:pic>
        <p:nvPicPr>
          <p:cNvPr id="477" name="Shape 477"/>
          <p:cNvPicPr preferRelativeResize="0"/>
          <p:nvPr/>
        </p:nvPicPr>
        <p:blipFill rotWithShape="1">
          <a:blip r:embed="rId6">
            <a:alphaModFix/>
          </a:blip>
          <a:srcRect/>
          <a:stretch/>
        </p:blipFill>
        <p:spPr>
          <a:xfrm>
            <a:off x="5860626" y="5284914"/>
            <a:ext cx="904689" cy="90468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Shape 482"/>
          <p:cNvSpPr txBox="1">
            <a:spLocks noGrp="1"/>
          </p:cNvSpPr>
          <p:nvPr>
            <p:ph type="title"/>
          </p:nvPr>
        </p:nvSpPr>
        <p:spPr>
          <a:xfrm>
            <a:off x="1176866" y="915337"/>
            <a:ext cx="7392976" cy="1303867"/>
          </a:xfrm>
          <a:prstGeom prst="rect">
            <a:avLst/>
          </a:prstGeom>
          <a:noFill/>
          <a:ln>
            <a:noFill/>
          </a:ln>
        </p:spPr>
        <p:txBody>
          <a:bodyPr lIns="91425" tIns="45700" rIns="91425" bIns="45700" anchor="ctr" anchorCtr="0">
            <a:noAutofit/>
          </a:bodyPr>
          <a:lstStyle/>
          <a:p>
            <a:pPr marL="0" marR="0" lvl="0" indent="0" algn="l"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Khoảng trắng (White space)</a:t>
            </a:r>
          </a:p>
        </p:txBody>
      </p:sp>
      <p:sp>
        <p:nvSpPr>
          <p:cNvPr id="483" name="Shape 483"/>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Dòng trống (Blank Lines).</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Kí tự trống.</a:t>
            </a:r>
          </a:p>
        </p:txBody>
      </p:sp>
      <p:sp>
        <p:nvSpPr>
          <p:cNvPr id="484" name="Shape 484"/>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36</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1176866" y="915337"/>
            <a:ext cx="7392976" cy="1303867"/>
          </a:xfrm>
          <a:prstGeom prst="rect">
            <a:avLst/>
          </a:prstGeom>
          <a:noFill/>
          <a:ln>
            <a:noFill/>
          </a:ln>
        </p:spPr>
        <p:txBody>
          <a:bodyPr lIns="91425" tIns="45700" rIns="91425" bIns="45700" anchor="ctr" anchorCtr="0">
            <a:noAutofit/>
          </a:bodyPr>
          <a:lstStyle/>
          <a:p>
            <a:pPr marL="0" marR="0" lvl="0" indent="0" algn="l"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Khoảng trắng (White space)</a:t>
            </a:r>
          </a:p>
        </p:txBody>
      </p:sp>
      <p:sp>
        <p:nvSpPr>
          <p:cNvPr id="490" name="Shape 49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75" b="0" i="0" u="none" strike="noStrike" cap="none">
                <a:solidFill>
                  <a:srgbClr val="262626"/>
                </a:solidFill>
                <a:latin typeface="Times New Roman"/>
                <a:ea typeface="Times New Roman"/>
                <a:cs typeface="Times New Roman"/>
                <a:sym typeface="Times New Roman"/>
              </a:rPr>
              <a:t>1.	Dòng trống (Blank Lines).</a:t>
            </a:r>
          </a:p>
          <a:p>
            <a:pPr marL="0" marR="0" lvl="0" indent="0" algn="l" rtl="0">
              <a:lnSpc>
                <a:spcPct val="80000"/>
              </a:lnSpc>
              <a:spcBef>
                <a:spcPts val="1025"/>
              </a:spcBef>
              <a:spcAft>
                <a:spcPts val="0"/>
              </a:spcAft>
              <a:buClr>
                <a:schemeClr val="accent1"/>
              </a:buClr>
              <a:buSzPct val="25000"/>
              <a:buFont typeface="Arial"/>
              <a:buNone/>
            </a:pPr>
            <a:r>
              <a:rPr lang="en-US" sz="2125" b="0" i="0" u="none" strike="noStrike" cap="none" baseline="-25000">
                <a:solidFill>
                  <a:srgbClr val="262626"/>
                </a:solidFill>
                <a:latin typeface="Garamond"/>
                <a:ea typeface="Garamond"/>
                <a:cs typeface="Garamond"/>
                <a:sym typeface="Garamond"/>
              </a:rPr>
              <a:t>Các dòng trống giúp ta dễ đọc vì phân tách các những đoạn code có liên hệ với nhau. Nên sử dụng 2 dòng trống trong các trường hợp sau:</a:t>
            </a:r>
          </a:p>
          <a:p>
            <a:pPr marL="0" marR="0" lvl="0" indent="0" algn="l" rtl="0">
              <a:lnSpc>
                <a:spcPct val="80000"/>
              </a:lnSpc>
              <a:spcBef>
                <a:spcPts val="1025"/>
              </a:spcBef>
              <a:spcAft>
                <a:spcPts val="0"/>
              </a:spcAft>
              <a:buClr>
                <a:schemeClr val="accent1"/>
              </a:buClr>
              <a:buSzPct val="25000"/>
              <a:buFont typeface="Arial"/>
              <a:buNone/>
            </a:pPr>
            <a:r>
              <a:rPr lang="en-US" sz="2125" b="0" i="0" u="none" strike="noStrike" cap="none" baseline="-25000">
                <a:solidFill>
                  <a:srgbClr val="262626"/>
                </a:solidFill>
                <a:latin typeface="Garamond"/>
                <a:ea typeface="Garamond"/>
                <a:cs typeface="Garamond"/>
                <a:sym typeface="Garamond"/>
              </a:rPr>
              <a:t>•	Giữa các phần của một soure code file.</a:t>
            </a:r>
          </a:p>
          <a:p>
            <a:pPr marL="0" marR="0" lvl="0" indent="0" algn="l" rtl="0">
              <a:lnSpc>
                <a:spcPct val="80000"/>
              </a:lnSpc>
              <a:spcBef>
                <a:spcPts val="1025"/>
              </a:spcBef>
              <a:spcAft>
                <a:spcPts val="0"/>
              </a:spcAft>
              <a:buClr>
                <a:schemeClr val="accent1"/>
              </a:buClr>
              <a:buSzPct val="25000"/>
              <a:buFont typeface="Arial"/>
              <a:buNone/>
            </a:pPr>
            <a:r>
              <a:rPr lang="en-US" sz="2125" b="0" i="0" u="none" strike="noStrike" cap="none" baseline="-25000">
                <a:solidFill>
                  <a:srgbClr val="262626"/>
                </a:solidFill>
                <a:latin typeface="Garamond"/>
                <a:ea typeface="Garamond"/>
                <a:cs typeface="Garamond"/>
                <a:sym typeface="Garamond"/>
              </a:rPr>
              <a:t>•	Giữa các phần định nghĩa class và interface. </a:t>
            </a:r>
          </a:p>
          <a:p>
            <a:pPr marL="0" marR="0" lvl="0" indent="0" algn="l" rtl="0">
              <a:lnSpc>
                <a:spcPct val="80000"/>
              </a:lnSpc>
              <a:spcBef>
                <a:spcPts val="1025"/>
              </a:spcBef>
              <a:spcAft>
                <a:spcPts val="0"/>
              </a:spcAft>
              <a:buClr>
                <a:schemeClr val="accent1"/>
              </a:buClr>
              <a:buSzPct val="25000"/>
              <a:buFont typeface="Arial"/>
              <a:buNone/>
            </a:pPr>
            <a:r>
              <a:rPr lang="en-US" sz="2125" b="0" i="0" u="none" strike="noStrike" cap="none" baseline="-25000">
                <a:solidFill>
                  <a:srgbClr val="262626"/>
                </a:solidFill>
                <a:latin typeface="Garamond"/>
                <a:ea typeface="Garamond"/>
                <a:cs typeface="Garamond"/>
                <a:sym typeface="Garamond"/>
              </a:rPr>
              <a:t>Nên sử dụng một dòng trống trong các trường hợp sau:</a:t>
            </a:r>
          </a:p>
          <a:p>
            <a:pPr marL="0" marR="0" lvl="0" indent="0" algn="l" rtl="0">
              <a:lnSpc>
                <a:spcPct val="80000"/>
              </a:lnSpc>
              <a:spcBef>
                <a:spcPts val="1025"/>
              </a:spcBef>
              <a:spcAft>
                <a:spcPts val="0"/>
              </a:spcAft>
              <a:buClr>
                <a:schemeClr val="accent1"/>
              </a:buClr>
              <a:buSzPct val="25000"/>
              <a:buFont typeface="Arial"/>
              <a:buNone/>
            </a:pPr>
            <a:r>
              <a:rPr lang="en-US" sz="2125" b="0" i="0" u="none" strike="noStrike" cap="none" baseline="-25000">
                <a:solidFill>
                  <a:srgbClr val="262626"/>
                </a:solidFill>
                <a:latin typeface="Garamond"/>
                <a:ea typeface="Garamond"/>
                <a:cs typeface="Garamond"/>
                <a:sym typeface="Garamond"/>
              </a:rPr>
              <a:t>•	Giữa các method.</a:t>
            </a:r>
          </a:p>
          <a:p>
            <a:pPr marL="0" marR="0" lvl="0" indent="0" algn="l" rtl="0">
              <a:lnSpc>
                <a:spcPct val="80000"/>
              </a:lnSpc>
              <a:spcBef>
                <a:spcPts val="1025"/>
              </a:spcBef>
              <a:spcAft>
                <a:spcPts val="0"/>
              </a:spcAft>
              <a:buClr>
                <a:schemeClr val="accent1"/>
              </a:buClr>
              <a:buSzPct val="25000"/>
              <a:buFont typeface="Arial"/>
              <a:buNone/>
            </a:pPr>
            <a:r>
              <a:rPr lang="en-US" sz="2125" b="0" i="0" u="none" strike="noStrike" cap="none" baseline="-25000">
                <a:solidFill>
                  <a:srgbClr val="262626"/>
                </a:solidFill>
                <a:latin typeface="Garamond"/>
                <a:ea typeface="Garamond"/>
                <a:cs typeface="Garamond"/>
                <a:sym typeface="Garamond"/>
              </a:rPr>
              <a:t>•	Giữa các biến cục bộ trong một method và câu lệnh đầu tiên của nó. </a:t>
            </a:r>
          </a:p>
          <a:p>
            <a:pPr marL="0" marR="0" lvl="0" indent="0" algn="l" rtl="0">
              <a:lnSpc>
                <a:spcPct val="80000"/>
              </a:lnSpc>
              <a:spcBef>
                <a:spcPts val="1025"/>
              </a:spcBef>
              <a:spcAft>
                <a:spcPts val="0"/>
              </a:spcAft>
              <a:buClr>
                <a:schemeClr val="accent1"/>
              </a:buClr>
              <a:buSzPct val="25000"/>
              <a:buFont typeface="Arial"/>
              <a:buNone/>
            </a:pPr>
            <a:r>
              <a:rPr lang="en-US" sz="2125" b="0" i="0" u="none" strike="noStrike" cap="none" baseline="-25000">
                <a:solidFill>
                  <a:srgbClr val="262626"/>
                </a:solidFill>
                <a:latin typeface="Garamond"/>
                <a:ea typeface="Garamond"/>
                <a:cs typeface="Garamond"/>
                <a:sym typeface="Garamond"/>
              </a:rPr>
              <a:t>•	Trước một block  hoặc một single-line comment.</a:t>
            </a:r>
          </a:p>
          <a:p>
            <a:pPr marL="0" marR="0" lvl="0" indent="0" algn="l" rtl="0">
              <a:lnSpc>
                <a:spcPct val="80000"/>
              </a:lnSpc>
              <a:spcBef>
                <a:spcPts val="1025"/>
              </a:spcBef>
              <a:spcAft>
                <a:spcPts val="0"/>
              </a:spcAft>
              <a:buClr>
                <a:schemeClr val="accent1"/>
              </a:buClr>
              <a:buSzPct val="25000"/>
              <a:buFont typeface="Arial"/>
              <a:buNone/>
            </a:pPr>
            <a:r>
              <a:rPr lang="en-US" sz="2125" b="0" i="0" u="none" strike="noStrike" cap="none" baseline="-25000">
                <a:solidFill>
                  <a:srgbClr val="262626"/>
                </a:solidFill>
                <a:latin typeface="Garamond"/>
                <a:ea typeface="Garamond"/>
                <a:cs typeface="Garamond"/>
                <a:sym typeface="Garamond"/>
              </a:rPr>
              <a:t>•	Giữa các phần liên quan với nhau bên trong một method để tăng tính dễ đọc.</a:t>
            </a:r>
          </a:p>
          <a:p>
            <a:pPr marL="0" marR="0" lvl="0" indent="0" algn="l" rtl="0">
              <a:lnSpc>
                <a:spcPct val="80000"/>
              </a:lnSpc>
              <a:spcBef>
                <a:spcPts val="900"/>
              </a:spcBef>
              <a:spcAft>
                <a:spcPts val="0"/>
              </a:spcAft>
              <a:buClr>
                <a:schemeClr val="accent1"/>
              </a:buClr>
              <a:buSzPct val="25000"/>
              <a:buFont typeface="Arial"/>
              <a:buNone/>
            </a:pPr>
            <a:endParaRPr sz="1500" b="0" i="0" u="none" strike="noStrike" cap="none">
              <a:solidFill>
                <a:srgbClr val="262626"/>
              </a:solidFill>
              <a:latin typeface="Times New Roman"/>
              <a:ea typeface="Times New Roman"/>
              <a:cs typeface="Times New Roman"/>
              <a:sym typeface="Times New Roman"/>
            </a:endParaRPr>
          </a:p>
        </p:txBody>
      </p:sp>
      <p:sp>
        <p:nvSpPr>
          <p:cNvPr id="491" name="Shape 49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37</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1176866" y="915337"/>
            <a:ext cx="7392976" cy="1303867"/>
          </a:xfrm>
          <a:prstGeom prst="rect">
            <a:avLst/>
          </a:prstGeom>
          <a:noFill/>
          <a:ln>
            <a:noFill/>
          </a:ln>
        </p:spPr>
        <p:txBody>
          <a:bodyPr lIns="91425" tIns="45700" rIns="91425" bIns="45700" anchor="ctr" anchorCtr="0">
            <a:noAutofit/>
          </a:bodyPr>
          <a:lstStyle/>
          <a:p>
            <a:pPr marL="0" marR="0" lvl="0" indent="0" algn="l"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Khoảng trắng (White space)</a:t>
            </a:r>
          </a:p>
        </p:txBody>
      </p:sp>
      <p:sp>
        <p:nvSpPr>
          <p:cNvPr id="497" name="Shape 497"/>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Kí tự trống.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Nên sử dụng các ký tự trống trong các trường hợp sau: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Một keyword theo sau dấu ngoặc đơn thì nên được viết cách ra một space. Ví dụ:</a:t>
            </a:r>
          </a:p>
        </p:txBody>
      </p:sp>
      <p:sp>
        <p:nvSpPr>
          <p:cNvPr id="498" name="Shape 49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38</a:t>
            </a:fld>
            <a:endParaRPr lang="en-US" sz="1000" b="0" i="0" u="none" strike="noStrike" cap="none">
              <a:solidFill>
                <a:schemeClr val="dk1"/>
              </a:solidFill>
              <a:latin typeface="Times New Roman"/>
              <a:ea typeface="Times New Roman"/>
              <a:cs typeface="Times New Roman"/>
              <a:sym typeface="Times New Roman"/>
            </a:endParaRPr>
          </a:p>
        </p:txBody>
      </p:sp>
      <p:pic>
        <p:nvPicPr>
          <p:cNvPr id="499" name="Shape 499"/>
          <p:cNvPicPr preferRelativeResize="0"/>
          <p:nvPr/>
        </p:nvPicPr>
        <p:blipFill rotWithShape="1">
          <a:blip r:embed="rId3">
            <a:alphaModFix/>
          </a:blip>
          <a:srcRect/>
          <a:stretch/>
        </p:blipFill>
        <p:spPr>
          <a:xfrm>
            <a:off x="1305811" y="4350378"/>
            <a:ext cx="2343150" cy="942975"/>
          </a:xfrm>
          <a:prstGeom prst="rect">
            <a:avLst/>
          </a:prstGeom>
          <a:noFill/>
          <a:ln>
            <a:noFill/>
          </a:ln>
        </p:spPr>
      </p:pic>
      <p:pic>
        <p:nvPicPr>
          <p:cNvPr id="500" name="Shape 500"/>
          <p:cNvPicPr preferRelativeResize="0"/>
          <p:nvPr/>
        </p:nvPicPr>
        <p:blipFill rotWithShape="1">
          <a:blip r:embed="rId4">
            <a:alphaModFix/>
          </a:blip>
          <a:srcRect/>
          <a:stretch/>
        </p:blipFill>
        <p:spPr>
          <a:xfrm>
            <a:off x="4873353" y="4350378"/>
            <a:ext cx="2305050" cy="866774"/>
          </a:xfrm>
          <a:prstGeom prst="rect">
            <a:avLst/>
          </a:prstGeom>
          <a:noFill/>
          <a:ln>
            <a:noFill/>
          </a:ln>
        </p:spPr>
      </p:pic>
      <p:pic>
        <p:nvPicPr>
          <p:cNvPr id="501" name="Shape 501"/>
          <p:cNvPicPr preferRelativeResize="0"/>
          <p:nvPr/>
        </p:nvPicPr>
        <p:blipFill rotWithShape="1">
          <a:blip r:embed="rId5">
            <a:alphaModFix/>
          </a:blip>
          <a:srcRect/>
          <a:stretch/>
        </p:blipFill>
        <p:spPr>
          <a:xfrm>
            <a:off x="1984040" y="5120896"/>
            <a:ext cx="986691" cy="986691"/>
          </a:xfrm>
          <a:prstGeom prst="rect">
            <a:avLst/>
          </a:prstGeom>
          <a:noFill/>
          <a:ln>
            <a:noFill/>
          </a:ln>
        </p:spPr>
      </p:pic>
      <p:pic>
        <p:nvPicPr>
          <p:cNvPr id="502" name="Shape 502"/>
          <p:cNvPicPr preferRelativeResize="0"/>
          <p:nvPr/>
        </p:nvPicPr>
        <p:blipFill rotWithShape="1">
          <a:blip r:embed="rId6">
            <a:alphaModFix/>
          </a:blip>
          <a:srcRect/>
          <a:stretch/>
        </p:blipFill>
        <p:spPr>
          <a:xfrm>
            <a:off x="5573533" y="5116671"/>
            <a:ext cx="904689" cy="90468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1176866" y="915337"/>
            <a:ext cx="7392976" cy="1303867"/>
          </a:xfrm>
          <a:prstGeom prst="rect">
            <a:avLst/>
          </a:prstGeom>
          <a:noFill/>
          <a:ln>
            <a:noFill/>
          </a:ln>
        </p:spPr>
        <p:txBody>
          <a:bodyPr lIns="91425" tIns="45700" rIns="91425" bIns="45700" anchor="ctr" anchorCtr="0">
            <a:noAutofit/>
          </a:bodyPr>
          <a:lstStyle/>
          <a:p>
            <a:pPr marL="0" marR="0" lvl="0" indent="0" algn="l"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Khoảng trắng (White space)</a:t>
            </a:r>
          </a:p>
        </p:txBody>
      </p:sp>
      <p:sp>
        <p:nvSpPr>
          <p:cNvPr id="508" name="Shape 508"/>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Ký tự trống.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Nên sử dụng các ký tự trống trong các trường hợp sau: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Nên để một ký tự trống sau mỗi dấu phẩy ở danh sách các tham số. Ví dụ:</a:t>
            </a:r>
          </a:p>
        </p:txBody>
      </p:sp>
      <p:sp>
        <p:nvSpPr>
          <p:cNvPr id="509" name="Shape 50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39</a:t>
            </a:fld>
            <a:endParaRPr lang="en-US" sz="1000" b="0" i="0" u="none" strike="noStrike" cap="none">
              <a:solidFill>
                <a:schemeClr val="dk1"/>
              </a:solidFill>
              <a:latin typeface="Times New Roman"/>
              <a:ea typeface="Times New Roman"/>
              <a:cs typeface="Times New Roman"/>
              <a:sym typeface="Times New Roman"/>
            </a:endParaRPr>
          </a:p>
        </p:txBody>
      </p:sp>
      <p:pic>
        <p:nvPicPr>
          <p:cNvPr id="510" name="Shape 510"/>
          <p:cNvPicPr preferRelativeResize="0"/>
          <p:nvPr/>
        </p:nvPicPr>
        <p:blipFill rotWithShape="1">
          <a:blip r:embed="rId3">
            <a:alphaModFix/>
          </a:blip>
          <a:srcRect/>
          <a:stretch/>
        </p:blipFill>
        <p:spPr>
          <a:xfrm>
            <a:off x="5840621" y="4030807"/>
            <a:ext cx="986691" cy="986691"/>
          </a:xfrm>
          <a:prstGeom prst="rect">
            <a:avLst/>
          </a:prstGeom>
          <a:noFill/>
          <a:ln>
            <a:noFill/>
          </a:ln>
        </p:spPr>
      </p:pic>
      <p:pic>
        <p:nvPicPr>
          <p:cNvPr id="511" name="Shape 511"/>
          <p:cNvPicPr preferRelativeResize="0"/>
          <p:nvPr/>
        </p:nvPicPr>
        <p:blipFill rotWithShape="1">
          <a:blip r:embed="rId4">
            <a:alphaModFix/>
          </a:blip>
          <a:srcRect/>
          <a:stretch/>
        </p:blipFill>
        <p:spPr>
          <a:xfrm>
            <a:off x="5811412" y="5160678"/>
            <a:ext cx="904689" cy="904689"/>
          </a:xfrm>
          <a:prstGeom prst="rect">
            <a:avLst/>
          </a:prstGeom>
          <a:noFill/>
          <a:ln>
            <a:noFill/>
          </a:ln>
        </p:spPr>
      </p:pic>
      <p:pic>
        <p:nvPicPr>
          <p:cNvPr id="512" name="Shape 512"/>
          <p:cNvPicPr preferRelativeResize="0"/>
          <p:nvPr/>
        </p:nvPicPr>
        <p:blipFill rotWithShape="1">
          <a:blip r:embed="rId5">
            <a:alphaModFix/>
          </a:blip>
          <a:srcRect/>
          <a:stretch/>
        </p:blipFill>
        <p:spPr>
          <a:xfrm>
            <a:off x="1275130" y="4366991"/>
            <a:ext cx="4467224" cy="314324"/>
          </a:xfrm>
          <a:prstGeom prst="rect">
            <a:avLst/>
          </a:prstGeom>
          <a:noFill/>
          <a:ln>
            <a:noFill/>
          </a:ln>
        </p:spPr>
      </p:pic>
      <p:pic>
        <p:nvPicPr>
          <p:cNvPr id="513" name="Shape 513"/>
          <p:cNvPicPr preferRelativeResize="0"/>
          <p:nvPr/>
        </p:nvPicPr>
        <p:blipFill rotWithShape="1">
          <a:blip r:embed="rId6">
            <a:alphaModFix/>
          </a:blip>
          <a:srcRect/>
          <a:stretch/>
        </p:blipFill>
        <p:spPr>
          <a:xfrm>
            <a:off x="1275130" y="5460623"/>
            <a:ext cx="4181475" cy="304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Indentation and Braces</a:t>
            </a:r>
          </a:p>
        </p:txBody>
      </p:sp>
      <p:sp>
        <p:nvSpPr>
          <p:cNvPr id="178" name="Shape 178"/>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1"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Tab và Indent</a:t>
            </a:r>
          </a:p>
          <a:p>
            <a:pPr marL="0" marR="0" lvl="1"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Dấu ngoặc nhọn</a:t>
            </a:r>
          </a:p>
          <a:p>
            <a:pPr marL="0" marR="0" lvl="1"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Độ dài dòng lệnh</a:t>
            </a:r>
          </a:p>
          <a:p>
            <a:pPr marL="0" marR="0" lvl="1"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Ngắt dòng</a:t>
            </a:r>
          </a:p>
          <a:p>
            <a:pPr marL="0" marR="0" lvl="1" indent="0" algn="l" rtl="0">
              <a:spcBef>
                <a:spcPts val="1000"/>
              </a:spcBef>
              <a:spcAft>
                <a:spcPts val="0"/>
              </a:spcAft>
              <a:buClr>
                <a:schemeClr val="accent1"/>
              </a:buClr>
              <a:buSzPct val="25000"/>
              <a:buFont typeface="Arial"/>
              <a:buNone/>
            </a:pPr>
            <a:endParaRPr sz="2000" b="1" i="1" u="none" strike="noStrike" cap="none">
              <a:solidFill>
                <a:srgbClr val="262626"/>
              </a:solidFill>
              <a:latin typeface="Garamond"/>
              <a:ea typeface="Garamond"/>
              <a:cs typeface="Garamond"/>
              <a:sym typeface="Garamond"/>
            </a:endParaRPr>
          </a:p>
          <a:p>
            <a:pPr marL="285750" marR="0" lvl="0" indent="-285750" algn="l" rtl="0">
              <a:spcBef>
                <a:spcPts val="1080"/>
              </a:spcBef>
              <a:spcAft>
                <a:spcPts val="0"/>
              </a:spcAft>
              <a:buClr>
                <a:schemeClr val="accent1"/>
              </a:buClr>
              <a:buSzPct val="115000"/>
              <a:buFont typeface="Arial"/>
              <a:buNone/>
            </a:pPr>
            <a:endParaRPr sz="2400" b="0" i="0" u="none" strike="noStrike" cap="none">
              <a:solidFill>
                <a:srgbClr val="262626"/>
              </a:solidFill>
              <a:latin typeface="Garamond"/>
              <a:ea typeface="Garamond"/>
              <a:cs typeface="Garamond"/>
              <a:sym typeface="Garamond"/>
            </a:endParaRPr>
          </a:p>
        </p:txBody>
      </p:sp>
      <p:sp>
        <p:nvSpPr>
          <p:cNvPr id="179" name="Shape 17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4</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1176866" y="915337"/>
            <a:ext cx="7392976" cy="1303867"/>
          </a:xfrm>
          <a:prstGeom prst="rect">
            <a:avLst/>
          </a:prstGeom>
          <a:noFill/>
          <a:ln>
            <a:noFill/>
          </a:ln>
        </p:spPr>
        <p:txBody>
          <a:bodyPr lIns="91425" tIns="45700" rIns="91425" bIns="45700" anchor="ctr" anchorCtr="0">
            <a:noAutofit/>
          </a:bodyPr>
          <a:lstStyle/>
          <a:p>
            <a:pPr marL="0" marR="0" lvl="0" indent="0" algn="l"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Khoảng trắng (White space)</a:t>
            </a:r>
          </a:p>
        </p:txBody>
      </p:sp>
      <p:sp>
        <p:nvSpPr>
          <p:cNvPr id="519" name="Shape 51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Ký tự trống.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Nên sử dụng các ký tự trống trong các trường hợp sau: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Tất cả các toán tử (trừ toán tử “.”) nên được phân cách các toán hạng của nó bằng một ký tự trống. Tuy nhiên không nên sử dụng các ký tự trống giữa toán tử với toán hạng đối với các toán tử đơn nhất như: tăng ("++"), giảm ("--"). Ví dụ: </a:t>
            </a:r>
          </a:p>
        </p:txBody>
      </p:sp>
      <p:sp>
        <p:nvSpPr>
          <p:cNvPr id="520" name="Shape 52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40</a:t>
            </a:fld>
            <a:endParaRPr lang="en-US" sz="1000" b="0" i="0" u="none" strike="noStrike" cap="none">
              <a:solidFill>
                <a:schemeClr val="dk1"/>
              </a:solidFill>
              <a:latin typeface="Times New Roman"/>
              <a:ea typeface="Times New Roman"/>
              <a:cs typeface="Times New Roman"/>
              <a:sym typeface="Times New Roman"/>
            </a:endParaRPr>
          </a:p>
        </p:txBody>
      </p:sp>
      <p:pic>
        <p:nvPicPr>
          <p:cNvPr id="521" name="Shape 521"/>
          <p:cNvPicPr preferRelativeResize="0"/>
          <p:nvPr/>
        </p:nvPicPr>
        <p:blipFill rotWithShape="1">
          <a:blip r:embed="rId3">
            <a:alphaModFix/>
          </a:blip>
          <a:srcRect/>
          <a:stretch/>
        </p:blipFill>
        <p:spPr>
          <a:xfrm>
            <a:off x="2546774" y="5473535"/>
            <a:ext cx="660759" cy="660759"/>
          </a:xfrm>
          <a:prstGeom prst="rect">
            <a:avLst/>
          </a:prstGeom>
          <a:noFill/>
          <a:ln>
            <a:noFill/>
          </a:ln>
        </p:spPr>
      </p:pic>
      <p:pic>
        <p:nvPicPr>
          <p:cNvPr id="522" name="Shape 522"/>
          <p:cNvPicPr preferRelativeResize="0"/>
          <p:nvPr/>
        </p:nvPicPr>
        <p:blipFill rotWithShape="1">
          <a:blip r:embed="rId4">
            <a:alphaModFix/>
          </a:blip>
          <a:srcRect/>
          <a:stretch/>
        </p:blipFill>
        <p:spPr>
          <a:xfrm>
            <a:off x="6139587" y="5597658"/>
            <a:ext cx="536635" cy="536635"/>
          </a:xfrm>
          <a:prstGeom prst="rect">
            <a:avLst/>
          </a:prstGeom>
          <a:noFill/>
          <a:ln>
            <a:noFill/>
          </a:ln>
        </p:spPr>
      </p:pic>
      <p:pic>
        <p:nvPicPr>
          <p:cNvPr id="523" name="Shape 523"/>
          <p:cNvPicPr preferRelativeResize="0"/>
          <p:nvPr/>
        </p:nvPicPr>
        <p:blipFill rotWithShape="1">
          <a:blip r:embed="rId5">
            <a:alphaModFix/>
          </a:blip>
          <a:srcRect/>
          <a:stretch/>
        </p:blipFill>
        <p:spPr>
          <a:xfrm>
            <a:off x="1320529" y="4805353"/>
            <a:ext cx="3081348" cy="628649"/>
          </a:xfrm>
          <a:prstGeom prst="rect">
            <a:avLst/>
          </a:prstGeom>
          <a:noFill/>
          <a:ln>
            <a:noFill/>
          </a:ln>
        </p:spPr>
      </p:pic>
      <p:pic>
        <p:nvPicPr>
          <p:cNvPr id="524" name="Shape 524"/>
          <p:cNvPicPr preferRelativeResize="0"/>
          <p:nvPr/>
        </p:nvPicPr>
        <p:blipFill rotWithShape="1">
          <a:blip r:embed="rId6">
            <a:alphaModFix/>
          </a:blip>
          <a:srcRect/>
          <a:stretch/>
        </p:blipFill>
        <p:spPr>
          <a:xfrm>
            <a:off x="5235721" y="4805353"/>
            <a:ext cx="2344369" cy="600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a:spLocks noGrp="1"/>
          </p:cNvSpPr>
          <p:nvPr>
            <p:ph type="title"/>
          </p:nvPr>
        </p:nvSpPr>
        <p:spPr>
          <a:xfrm>
            <a:off x="1176866" y="915337"/>
            <a:ext cx="7392976" cy="1303867"/>
          </a:xfrm>
          <a:prstGeom prst="rect">
            <a:avLst/>
          </a:prstGeom>
          <a:noFill/>
          <a:ln>
            <a:noFill/>
          </a:ln>
        </p:spPr>
        <p:txBody>
          <a:bodyPr lIns="91425" tIns="45700" rIns="91425" bIns="45700" anchor="ctr" anchorCtr="0">
            <a:noAutofit/>
          </a:bodyPr>
          <a:lstStyle/>
          <a:p>
            <a:pPr marL="0" marR="0" lvl="0" indent="0" algn="l"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Khoảng trắng (White space)</a:t>
            </a:r>
          </a:p>
        </p:txBody>
      </p:sp>
      <p:sp>
        <p:nvSpPr>
          <p:cNvPr id="530" name="Shape 53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Ký tự trống.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Nên sử dụng các ký tự trống trong các trường hợp sau: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Các biểu thức trong câu lệnh for cũng nên được phân tách bởi các ký tự trắng. Ví dụ: </a:t>
            </a:r>
          </a:p>
        </p:txBody>
      </p:sp>
      <p:sp>
        <p:nvSpPr>
          <p:cNvPr id="531" name="Shape 53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41</a:t>
            </a:fld>
            <a:endParaRPr lang="en-US" sz="1000" b="0" i="0" u="none" strike="noStrike" cap="none">
              <a:solidFill>
                <a:schemeClr val="dk1"/>
              </a:solidFill>
              <a:latin typeface="Times New Roman"/>
              <a:ea typeface="Times New Roman"/>
              <a:cs typeface="Times New Roman"/>
              <a:sym typeface="Times New Roman"/>
            </a:endParaRPr>
          </a:p>
        </p:txBody>
      </p:sp>
      <p:pic>
        <p:nvPicPr>
          <p:cNvPr id="532" name="Shape 532"/>
          <p:cNvPicPr preferRelativeResize="0"/>
          <p:nvPr/>
        </p:nvPicPr>
        <p:blipFill rotWithShape="1">
          <a:blip r:embed="rId3">
            <a:alphaModFix/>
          </a:blip>
          <a:srcRect/>
          <a:stretch/>
        </p:blipFill>
        <p:spPr>
          <a:xfrm>
            <a:off x="2464044" y="4813373"/>
            <a:ext cx="660759" cy="660759"/>
          </a:xfrm>
          <a:prstGeom prst="rect">
            <a:avLst/>
          </a:prstGeom>
          <a:noFill/>
          <a:ln>
            <a:noFill/>
          </a:ln>
        </p:spPr>
      </p:pic>
      <p:pic>
        <p:nvPicPr>
          <p:cNvPr id="533" name="Shape 533"/>
          <p:cNvPicPr preferRelativeResize="0"/>
          <p:nvPr/>
        </p:nvPicPr>
        <p:blipFill rotWithShape="1">
          <a:blip r:embed="rId4">
            <a:alphaModFix/>
          </a:blip>
          <a:srcRect/>
          <a:stretch/>
        </p:blipFill>
        <p:spPr>
          <a:xfrm>
            <a:off x="6268392" y="4875435"/>
            <a:ext cx="536635" cy="536635"/>
          </a:xfrm>
          <a:prstGeom prst="rect">
            <a:avLst/>
          </a:prstGeom>
          <a:noFill/>
          <a:ln>
            <a:noFill/>
          </a:ln>
        </p:spPr>
      </p:pic>
      <p:pic>
        <p:nvPicPr>
          <p:cNvPr id="534" name="Shape 534"/>
          <p:cNvPicPr preferRelativeResize="0"/>
          <p:nvPr/>
        </p:nvPicPr>
        <p:blipFill rotWithShape="1">
          <a:blip r:embed="rId5">
            <a:alphaModFix/>
          </a:blip>
          <a:srcRect/>
          <a:stretch/>
        </p:blipFill>
        <p:spPr>
          <a:xfrm>
            <a:off x="1272030" y="4398887"/>
            <a:ext cx="3044787" cy="314324"/>
          </a:xfrm>
          <a:prstGeom prst="rect">
            <a:avLst/>
          </a:prstGeom>
          <a:noFill/>
          <a:ln>
            <a:noFill/>
          </a:ln>
        </p:spPr>
      </p:pic>
      <p:pic>
        <p:nvPicPr>
          <p:cNvPr id="535" name="Shape 535"/>
          <p:cNvPicPr preferRelativeResize="0"/>
          <p:nvPr/>
        </p:nvPicPr>
        <p:blipFill rotWithShape="1">
          <a:blip r:embed="rId6">
            <a:alphaModFix/>
          </a:blip>
          <a:srcRect/>
          <a:stretch/>
        </p:blipFill>
        <p:spPr>
          <a:xfrm>
            <a:off x="5097819" y="4398887"/>
            <a:ext cx="2877781" cy="3143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1176866" y="915337"/>
            <a:ext cx="7392976" cy="1303867"/>
          </a:xfrm>
          <a:prstGeom prst="rect">
            <a:avLst/>
          </a:prstGeom>
          <a:noFill/>
          <a:ln>
            <a:noFill/>
          </a:ln>
        </p:spPr>
        <p:txBody>
          <a:bodyPr lIns="91425" tIns="45700" rIns="91425" bIns="45700" anchor="ctr" anchorCtr="0">
            <a:noAutofit/>
          </a:bodyPr>
          <a:lstStyle/>
          <a:p>
            <a:pPr marL="0" marR="0" lvl="0" indent="0" algn="l"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Khoảng trắng (White space)</a:t>
            </a:r>
          </a:p>
        </p:txBody>
      </p:sp>
      <p:sp>
        <p:nvSpPr>
          <p:cNvPr id="541" name="Shape 541"/>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Ký tự trống.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Nên sử dụng các ký tự trống trong các trường hợp sau: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Khi ép kiểu thì cũng phải sử dụng ký tự trống như ví dụ sau:</a:t>
            </a:r>
          </a:p>
        </p:txBody>
      </p:sp>
      <p:sp>
        <p:nvSpPr>
          <p:cNvPr id="542" name="Shape 542"/>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42</a:t>
            </a:fld>
            <a:endParaRPr lang="en-US" sz="1000" b="0" i="0" u="none" strike="noStrike" cap="none">
              <a:solidFill>
                <a:schemeClr val="dk1"/>
              </a:solidFill>
              <a:latin typeface="Times New Roman"/>
              <a:ea typeface="Times New Roman"/>
              <a:cs typeface="Times New Roman"/>
              <a:sym typeface="Times New Roman"/>
            </a:endParaRPr>
          </a:p>
        </p:txBody>
      </p:sp>
      <p:pic>
        <p:nvPicPr>
          <p:cNvPr id="543" name="Shape 543"/>
          <p:cNvPicPr preferRelativeResize="0"/>
          <p:nvPr/>
        </p:nvPicPr>
        <p:blipFill rotWithShape="1">
          <a:blip r:embed="rId3">
            <a:alphaModFix/>
          </a:blip>
          <a:srcRect/>
          <a:stretch/>
        </p:blipFill>
        <p:spPr>
          <a:xfrm>
            <a:off x="6742965" y="3989023"/>
            <a:ext cx="660759" cy="660759"/>
          </a:xfrm>
          <a:prstGeom prst="rect">
            <a:avLst/>
          </a:prstGeom>
          <a:noFill/>
          <a:ln>
            <a:noFill/>
          </a:ln>
        </p:spPr>
      </p:pic>
      <p:pic>
        <p:nvPicPr>
          <p:cNvPr id="544" name="Shape 544"/>
          <p:cNvPicPr preferRelativeResize="0"/>
          <p:nvPr/>
        </p:nvPicPr>
        <p:blipFill rotWithShape="1">
          <a:blip r:embed="rId4">
            <a:alphaModFix/>
          </a:blip>
          <a:srcRect/>
          <a:stretch/>
        </p:blipFill>
        <p:spPr>
          <a:xfrm>
            <a:off x="6742965" y="5002480"/>
            <a:ext cx="536635" cy="536635"/>
          </a:xfrm>
          <a:prstGeom prst="rect">
            <a:avLst/>
          </a:prstGeom>
          <a:noFill/>
          <a:ln>
            <a:noFill/>
          </a:ln>
        </p:spPr>
      </p:pic>
      <p:pic>
        <p:nvPicPr>
          <p:cNvPr id="545" name="Shape 545"/>
          <p:cNvPicPr preferRelativeResize="0"/>
          <p:nvPr/>
        </p:nvPicPr>
        <p:blipFill rotWithShape="1">
          <a:blip r:embed="rId5">
            <a:alphaModFix/>
          </a:blip>
          <a:srcRect/>
          <a:stretch/>
        </p:blipFill>
        <p:spPr>
          <a:xfrm>
            <a:off x="1757363" y="4032339"/>
            <a:ext cx="4537111" cy="574128"/>
          </a:xfrm>
          <a:prstGeom prst="rect">
            <a:avLst/>
          </a:prstGeom>
          <a:noFill/>
          <a:ln>
            <a:noFill/>
          </a:ln>
        </p:spPr>
      </p:pic>
      <p:pic>
        <p:nvPicPr>
          <p:cNvPr id="546" name="Shape 546"/>
          <p:cNvPicPr preferRelativeResize="0"/>
          <p:nvPr/>
        </p:nvPicPr>
        <p:blipFill rotWithShape="1">
          <a:blip r:embed="rId6">
            <a:alphaModFix/>
          </a:blip>
          <a:srcRect/>
          <a:stretch/>
        </p:blipFill>
        <p:spPr>
          <a:xfrm>
            <a:off x="1757363" y="4977955"/>
            <a:ext cx="4430785" cy="58568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552" name="Shape 552"/>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Quy ước chung.</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Class/Interface.</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Biến số (Variables).</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Hằng số (Constants)</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Phương thức (Methods).</a:t>
            </a:r>
          </a:p>
        </p:txBody>
      </p:sp>
      <p:sp>
        <p:nvSpPr>
          <p:cNvPr id="553" name="Shape 55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43</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559" name="Shape 55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405" b="0" i="0" u="none" strike="noStrike" cap="none">
                <a:solidFill>
                  <a:srgbClr val="262626"/>
                </a:solidFill>
                <a:latin typeface="Times New Roman"/>
                <a:ea typeface="Times New Roman"/>
                <a:cs typeface="Times New Roman"/>
                <a:sym typeface="Times New Roman"/>
              </a:rPr>
              <a:t>1.	Quy ước chung.</a:t>
            </a:r>
          </a:p>
          <a:p>
            <a:pPr marL="0" marR="0" lvl="0" indent="0" algn="l" rtl="0">
              <a:lnSpc>
                <a:spcPct val="90000"/>
              </a:lnSpc>
              <a:spcBef>
                <a:spcPts val="970"/>
              </a:spcBef>
              <a:spcAft>
                <a:spcPts val="0"/>
              </a:spcAft>
              <a:buClr>
                <a:schemeClr val="accent1"/>
              </a:buClr>
              <a:buSzPct val="25000"/>
              <a:buFont typeface="Arial"/>
              <a:buNone/>
            </a:pPr>
            <a:r>
              <a:rPr lang="en-US" sz="1850" b="0" i="0" u="none" strike="noStrike" cap="none">
                <a:solidFill>
                  <a:srgbClr val="262626"/>
                </a:solidFill>
                <a:latin typeface="Times New Roman"/>
                <a:ea typeface="Times New Roman"/>
                <a:cs typeface="Times New Roman"/>
                <a:sym typeface="Times New Roman"/>
              </a:rPr>
              <a:t>-	Người lập trình khi đặt tên phải có ý nghĩa, và phải nó phải chỉ ra được mục đích của file / variable / control / method.</a:t>
            </a:r>
          </a:p>
          <a:p>
            <a:pPr marL="0" marR="0" lvl="0" indent="0" algn="l" rtl="0">
              <a:lnSpc>
                <a:spcPct val="90000"/>
              </a:lnSpc>
              <a:spcBef>
                <a:spcPts val="970"/>
              </a:spcBef>
              <a:spcAft>
                <a:spcPts val="0"/>
              </a:spcAft>
              <a:buClr>
                <a:schemeClr val="accent1"/>
              </a:buClr>
              <a:buSzPct val="25000"/>
              <a:buFont typeface="Arial"/>
              <a:buNone/>
            </a:pPr>
            <a:r>
              <a:rPr lang="en-US" sz="1850" b="0" i="0" u="none" strike="noStrike" cap="none">
                <a:solidFill>
                  <a:srgbClr val="262626"/>
                </a:solidFill>
                <a:latin typeface="Times New Roman"/>
                <a:ea typeface="Times New Roman"/>
                <a:cs typeface="Times New Roman"/>
                <a:sym typeface="Times New Roman"/>
              </a:rPr>
              <a:t>-	Các định danh (Identifiers) phải càng ngắn càng tốt nhưng không làm lu mờ đi ý nghĩa của nó, nên nằm trong khoảng 20 ký tự trở xuống.</a:t>
            </a:r>
          </a:p>
          <a:p>
            <a:pPr marL="0" marR="0" lvl="0" indent="0" algn="l" rtl="0">
              <a:lnSpc>
                <a:spcPct val="90000"/>
              </a:lnSpc>
              <a:spcBef>
                <a:spcPts val="970"/>
              </a:spcBef>
              <a:spcAft>
                <a:spcPts val="0"/>
              </a:spcAft>
              <a:buClr>
                <a:schemeClr val="accent1"/>
              </a:buClr>
              <a:buSzPct val="25000"/>
              <a:buFont typeface="Arial"/>
              <a:buNone/>
            </a:pPr>
            <a:r>
              <a:rPr lang="en-US" sz="1850" b="0" i="0" u="none" strike="noStrike" cap="none">
                <a:solidFill>
                  <a:srgbClr val="262626"/>
                </a:solidFill>
                <a:latin typeface="Times New Roman"/>
                <a:ea typeface="Times New Roman"/>
                <a:cs typeface="Times New Roman"/>
                <a:sym typeface="Times New Roman"/>
              </a:rPr>
              <a:t>-	</a:t>
            </a:r>
            <a:r>
              <a:rPr lang="en-US" sz="1850" b="0" i="0" u="none" strike="noStrike" cap="none">
                <a:solidFill>
                  <a:srgbClr val="262626"/>
                </a:solidFill>
                <a:latin typeface="Garamond"/>
                <a:ea typeface="Garamond"/>
                <a:cs typeface="Garamond"/>
                <a:sym typeface="Garamond"/>
              </a:rPr>
              <a:t>Nên tránh sử dụng các tên gần giống nhau.</a:t>
            </a:r>
          </a:p>
          <a:p>
            <a:pPr marL="0" marR="0" lvl="0" indent="0" algn="l" rtl="0">
              <a:lnSpc>
                <a:spcPct val="90000"/>
              </a:lnSpc>
              <a:spcBef>
                <a:spcPts val="970"/>
              </a:spcBef>
              <a:spcAft>
                <a:spcPts val="0"/>
              </a:spcAft>
              <a:buClr>
                <a:schemeClr val="accent1"/>
              </a:buClr>
              <a:buSzPct val="25000"/>
              <a:buFont typeface="Arial"/>
              <a:buNone/>
            </a:pPr>
            <a:r>
              <a:rPr lang="en-US" sz="1850" b="0" i="0" u="none" strike="noStrike" cap="none">
                <a:solidFill>
                  <a:srgbClr val="262626"/>
                </a:solidFill>
                <a:latin typeface="Garamond"/>
                <a:ea typeface="Garamond"/>
                <a:cs typeface="Garamond"/>
                <a:sym typeface="Garamond"/>
              </a:rPr>
              <a:t>Ví dụ: Tên biến </a:t>
            </a:r>
            <a:r>
              <a:rPr lang="en-US" sz="1850" b="0" i="1" u="none" strike="noStrike" cap="none">
                <a:solidFill>
                  <a:srgbClr val="262626"/>
                </a:solidFill>
                <a:latin typeface="Garamond"/>
                <a:ea typeface="Garamond"/>
                <a:cs typeface="Garamond"/>
                <a:sym typeface="Garamond"/>
              </a:rPr>
              <a:t>persistentObject</a:t>
            </a:r>
            <a:r>
              <a:rPr lang="en-US" sz="1850" b="0" i="0" u="none" strike="noStrike" cap="none">
                <a:solidFill>
                  <a:srgbClr val="262626"/>
                </a:solidFill>
                <a:latin typeface="Garamond"/>
                <a:ea typeface="Garamond"/>
                <a:cs typeface="Garamond"/>
                <a:sym typeface="Garamond"/>
              </a:rPr>
              <a:t> và </a:t>
            </a:r>
            <a:r>
              <a:rPr lang="en-US" sz="1850" b="0" i="1" u="none" strike="noStrike" cap="none">
                <a:solidFill>
                  <a:srgbClr val="262626"/>
                </a:solidFill>
                <a:latin typeface="Garamond"/>
                <a:ea typeface="Garamond"/>
                <a:cs typeface="Garamond"/>
                <a:sym typeface="Garamond"/>
              </a:rPr>
              <a:t>persistentObjects</a:t>
            </a:r>
            <a:r>
              <a:rPr lang="en-US" sz="1850" b="0" i="0" u="none" strike="noStrike" cap="none">
                <a:solidFill>
                  <a:srgbClr val="262626"/>
                </a:solidFill>
                <a:latin typeface="Garamond"/>
                <a:ea typeface="Garamond"/>
                <a:cs typeface="Garamond"/>
                <a:sym typeface="Garamond"/>
              </a:rPr>
              <a:t> không nên sử dụng cùng nhau, cũng như là không nên sử dụng hai tên biến </a:t>
            </a:r>
            <a:r>
              <a:rPr lang="en-US" sz="1850" b="0" i="1" u="none" strike="noStrike" cap="none">
                <a:solidFill>
                  <a:srgbClr val="262626"/>
                </a:solidFill>
                <a:latin typeface="Garamond"/>
                <a:ea typeface="Garamond"/>
                <a:cs typeface="Garamond"/>
                <a:sym typeface="Garamond"/>
              </a:rPr>
              <a:t>anSqlDatabase</a:t>
            </a:r>
            <a:r>
              <a:rPr lang="en-US" sz="1850" b="0" i="0" u="none" strike="noStrike" cap="none">
                <a:solidFill>
                  <a:srgbClr val="262626"/>
                </a:solidFill>
                <a:latin typeface="Garamond"/>
                <a:ea typeface="Garamond"/>
                <a:cs typeface="Garamond"/>
                <a:sym typeface="Garamond"/>
              </a:rPr>
              <a:t> và </a:t>
            </a:r>
            <a:r>
              <a:rPr lang="en-US" sz="1850" b="0" i="1" u="none" strike="noStrike" cap="none">
                <a:solidFill>
                  <a:srgbClr val="262626"/>
                </a:solidFill>
                <a:latin typeface="Garamond"/>
                <a:ea typeface="Garamond"/>
                <a:cs typeface="Garamond"/>
                <a:sym typeface="Garamond"/>
              </a:rPr>
              <a:t>anSQLDatabase</a:t>
            </a:r>
            <a:r>
              <a:rPr lang="en-US" sz="1850" b="0" i="0" u="none" strike="noStrike" cap="none">
                <a:solidFill>
                  <a:srgbClr val="262626"/>
                </a:solidFill>
                <a:latin typeface="Garamond"/>
                <a:ea typeface="Garamond"/>
                <a:cs typeface="Garamond"/>
                <a:sym typeface="Garamond"/>
              </a:rPr>
              <a:t>.</a:t>
            </a:r>
          </a:p>
          <a:p>
            <a:pPr marL="0" marR="0" lvl="0" indent="0" algn="l" rtl="0">
              <a:lnSpc>
                <a:spcPct val="90000"/>
              </a:lnSpc>
              <a:spcBef>
                <a:spcPts val="970"/>
              </a:spcBef>
              <a:spcAft>
                <a:spcPts val="0"/>
              </a:spcAft>
              <a:buClr>
                <a:schemeClr val="accent1"/>
              </a:buClr>
              <a:buSzPct val="25000"/>
              <a:buFont typeface="Arial"/>
              <a:buNone/>
            </a:pPr>
            <a:endParaRPr sz="1850" b="0" i="0" u="none" strike="noStrike" cap="none">
              <a:solidFill>
                <a:srgbClr val="262626"/>
              </a:solidFill>
              <a:latin typeface="Times New Roman"/>
              <a:ea typeface="Times New Roman"/>
              <a:cs typeface="Times New Roman"/>
              <a:sym typeface="Times New Roman"/>
            </a:endParaRPr>
          </a:p>
        </p:txBody>
      </p:sp>
      <p:sp>
        <p:nvSpPr>
          <p:cNvPr id="560" name="Shape 56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44</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566" name="Shape 566"/>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Quy ước chung.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Không nên sử dụng những tên khó hiểu, kể cả trong trường hợp nó chỉ làm biến đệm hoặc làm biến đếm.</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Các tên khó hiểu có thể làm tiêu tốn sức lực của người lập trình khi thời gian tiêu tốn cho việc hiểu xem vai trò của variable/control/method đó hơn là hiểu xem chức năng của nó giải quyết được vấn đề gì.</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567" name="Shape 567"/>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45</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Shape 572"/>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573" name="Shape 573"/>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Quy ước chung.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Nên tránh viết tắt tên. Tuy nhiên các nhóm từ đã được quen thuộc, nhiều người biết đến thì nên sử dụng nó. Ví dụ:</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574" name="Shape 574"/>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46</a:t>
            </a:fld>
            <a:endParaRPr lang="en-US" sz="1000" b="0" i="0" u="none" strike="noStrike" cap="none">
              <a:solidFill>
                <a:schemeClr val="dk1"/>
              </a:solidFill>
              <a:latin typeface="Times New Roman"/>
              <a:ea typeface="Times New Roman"/>
              <a:cs typeface="Times New Roman"/>
              <a:sym typeface="Times New Roman"/>
            </a:endParaRPr>
          </a:p>
        </p:txBody>
      </p:sp>
      <p:pic>
        <p:nvPicPr>
          <p:cNvPr id="575" name="Shape 575"/>
          <p:cNvPicPr preferRelativeResize="0"/>
          <p:nvPr/>
        </p:nvPicPr>
        <p:blipFill rotWithShape="1">
          <a:blip r:embed="rId3">
            <a:alphaModFix/>
          </a:blip>
          <a:srcRect/>
          <a:stretch/>
        </p:blipFill>
        <p:spPr>
          <a:xfrm>
            <a:off x="1286540" y="3982889"/>
            <a:ext cx="2743199" cy="657224"/>
          </a:xfrm>
          <a:prstGeom prst="rect">
            <a:avLst/>
          </a:prstGeom>
          <a:noFill/>
          <a:ln>
            <a:noFill/>
          </a:ln>
        </p:spPr>
      </p:pic>
      <p:pic>
        <p:nvPicPr>
          <p:cNvPr id="576" name="Shape 576"/>
          <p:cNvPicPr preferRelativeResize="0"/>
          <p:nvPr/>
        </p:nvPicPr>
        <p:blipFill rotWithShape="1">
          <a:blip r:embed="rId4">
            <a:alphaModFix/>
          </a:blip>
          <a:srcRect/>
          <a:stretch/>
        </p:blipFill>
        <p:spPr>
          <a:xfrm>
            <a:off x="1291301" y="5097880"/>
            <a:ext cx="5476874" cy="695325"/>
          </a:xfrm>
          <a:prstGeom prst="rect">
            <a:avLst/>
          </a:prstGeom>
          <a:noFill/>
          <a:ln>
            <a:noFill/>
          </a:ln>
        </p:spPr>
      </p:pic>
      <p:pic>
        <p:nvPicPr>
          <p:cNvPr id="577" name="Shape 577"/>
          <p:cNvPicPr preferRelativeResize="0"/>
          <p:nvPr/>
        </p:nvPicPr>
        <p:blipFill rotWithShape="1">
          <a:blip r:embed="rId5">
            <a:alphaModFix/>
          </a:blip>
          <a:srcRect/>
          <a:stretch/>
        </p:blipFill>
        <p:spPr>
          <a:xfrm>
            <a:off x="4361273" y="3971276"/>
            <a:ext cx="660759" cy="660759"/>
          </a:xfrm>
          <a:prstGeom prst="rect">
            <a:avLst/>
          </a:prstGeom>
          <a:noFill/>
          <a:ln>
            <a:noFill/>
          </a:ln>
        </p:spPr>
      </p:pic>
      <p:pic>
        <p:nvPicPr>
          <p:cNvPr id="578" name="Shape 578"/>
          <p:cNvPicPr preferRelativeResize="0"/>
          <p:nvPr/>
        </p:nvPicPr>
        <p:blipFill rotWithShape="1">
          <a:blip r:embed="rId6">
            <a:alphaModFix/>
          </a:blip>
          <a:srcRect/>
          <a:stretch/>
        </p:blipFill>
        <p:spPr>
          <a:xfrm>
            <a:off x="7103571" y="5177223"/>
            <a:ext cx="536635" cy="53663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584" name="Shape 584"/>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Quy ước chung.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Tên method không nên có bất cứ một ký tự đặc biệt nào ngoài dấu gạch dưới. Chỉ sử dụng dấu gạch dưới trong trường hợp đặt tên các hằng số.</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585" name="Shape 585"/>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47</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Shape 590"/>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591" name="Shape 591"/>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Class/Interface.</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Tên của mỗi class/interface phải được bắt đầu bằng một chữ hoa và phải tuân theo quy ước chung của việc đặt tên. Ví dụ:</a:t>
            </a:r>
          </a:p>
        </p:txBody>
      </p:sp>
      <p:sp>
        <p:nvSpPr>
          <p:cNvPr id="592" name="Shape 592"/>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48</a:t>
            </a:fld>
            <a:endParaRPr lang="en-US" sz="1000" b="0" i="0" u="none" strike="noStrike" cap="none">
              <a:solidFill>
                <a:schemeClr val="dk1"/>
              </a:solidFill>
              <a:latin typeface="Times New Roman"/>
              <a:ea typeface="Times New Roman"/>
              <a:cs typeface="Times New Roman"/>
              <a:sym typeface="Times New Roman"/>
            </a:endParaRPr>
          </a:p>
        </p:txBody>
      </p:sp>
      <p:pic>
        <p:nvPicPr>
          <p:cNvPr id="593" name="Shape 593"/>
          <p:cNvPicPr preferRelativeResize="0"/>
          <p:nvPr/>
        </p:nvPicPr>
        <p:blipFill rotWithShape="1">
          <a:blip r:embed="rId3">
            <a:alphaModFix/>
          </a:blip>
          <a:srcRect/>
          <a:stretch/>
        </p:blipFill>
        <p:spPr>
          <a:xfrm>
            <a:off x="1495841" y="4120005"/>
            <a:ext cx="2124074" cy="285750"/>
          </a:xfrm>
          <a:prstGeom prst="rect">
            <a:avLst/>
          </a:prstGeom>
          <a:noFill/>
          <a:ln>
            <a:noFill/>
          </a:ln>
        </p:spPr>
      </p:pic>
      <p:pic>
        <p:nvPicPr>
          <p:cNvPr id="594" name="Shape 594"/>
          <p:cNvPicPr preferRelativeResize="0"/>
          <p:nvPr/>
        </p:nvPicPr>
        <p:blipFill rotWithShape="1">
          <a:blip r:embed="rId4">
            <a:alphaModFix/>
          </a:blip>
          <a:srcRect/>
          <a:stretch/>
        </p:blipFill>
        <p:spPr>
          <a:xfrm>
            <a:off x="4933285" y="4153342"/>
            <a:ext cx="2190750" cy="219075"/>
          </a:xfrm>
          <a:prstGeom prst="rect">
            <a:avLst/>
          </a:prstGeom>
          <a:noFill/>
          <a:ln>
            <a:noFill/>
          </a:ln>
        </p:spPr>
      </p:pic>
      <p:pic>
        <p:nvPicPr>
          <p:cNvPr id="595" name="Shape 595"/>
          <p:cNvPicPr preferRelativeResize="0"/>
          <p:nvPr/>
        </p:nvPicPr>
        <p:blipFill rotWithShape="1">
          <a:blip r:embed="rId5">
            <a:alphaModFix/>
          </a:blip>
          <a:srcRect/>
          <a:stretch/>
        </p:blipFill>
        <p:spPr>
          <a:xfrm>
            <a:off x="2227499" y="4676685"/>
            <a:ext cx="660759" cy="660759"/>
          </a:xfrm>
          <a:prstGeom prst="rect">
            <a:avLst/>
          </a:prstGeom>
          <a:noFill/>
          <a:ln>
            <a:noFill/>
          </a:ln>
        </p:spPr>
      </p:pic>
      <p:pic>
        <p:nvPicPr>
          <p:cNvPr id="596" name="Shape 596"/>
          <p:cNvPicPr preferRelativeResize="0"/>
          <p:nvPr/>
        </p:nvPicPr>
        <p:blipFill rotWithShape="1">
          <a:blip r:embed="rId6">
            <a:alphaModFix/>
          </a:blip>
          <a:srcRect/>
          <a:stretch/>
        </p:blipFill>
        <p:spPr>
          <a:xfrm>
            <a:off x="5760342" y="4738746"/>
            <a:ext cx="536635" cy="53663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Shape 601"/>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602" name="Shape 602"/>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Class/Interface.</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Các Exception classes nên thêm chữ Exceptin ở cuối, ví dụ: </a:t>
            </a:r>
            <a:r>
              <a:rPr lang="en-US" sz="2000" b="1" i="0" u="none" strike="noStrike" cap="none">
                <a:solidFill>
                  <a:srgbClr val="262626"/>
                </a:solidFill>
                <a:latin typeface="Garamond"/>
                <a:ea typeface="Garamond"/>
                <a:cs typeface="Garamond"/>
                <a:sym typeface="Garamond"/>
              </a:rPr>
              <a:t>LMSFunctionalException</a:t>
            </a:r>
            <a:r>
              <a:rPr lang="en-US" sz="2000" b="0" i="0" u="none" strike="noStrike" cap="none">
                <a:solidFill>
                  <a:srgbClr val="262626"/>
                </a:solidFill>
                <a:latin typeface="Garamond"/>
                <a:ea typeface="Garamond"/>
                <a:cs typeface="Garamond"/>
                <a:sym typeface="Garamond"/>
              </a:rPr>
              <a:t>.</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Các Interfaces không có method nào thì nên thêm chữ I ở đầu, ví dụ: </a:t>
            </a:r>
            <a:r>
              <a:rPr lang="en-US" sz="2000" b="1" i="0" u="none" strike="noStrike" cap="none">
                <a:solidFill>
                  <a:srgbClr val="262626"/>
                </a:solidFill>
                <a:latin typeface="Garamond"/>
                <a:ea typeface="Garamond"/>
                <a:cs typeface="Garamond"/>
                <a:sym typeface="Garamond"/>
              </a:rPr>
              <a:t>IConstants</a:t>
            </a:r>
            <a:r>
              <a:rPr lang="en-US" sz="2000" b="0" i="0" u="none" strike="noStrike" cap="none">
                <a:solidFill>
                  <a:srgbClr val="262626"/>
                </a:solidFill>
                <a:latin typeface="Garamond"/>
                <a:ea typeface="Garamond"/>
                <a:cs typeface="Garamond"/>
                <a:sym typeface="Garamond"/>
              </a:rPr>
              <a:t>.</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Các Abstract classes nên thêm chữ Abstract ở đầu, ví dụ: </a:t>
            </a:r>
            <a:r>
              <a:rPr lang="en-US" sz="2000" b="1" i="0" u="none" strike="noStrike" cap="none">
                <a:solidFill>
                  <a:srgbClr val="262626"/>
                </a:solidFill>
                <a:latin typeface="Garamond"/>
                <a:ea typeface="Garamond"/>
                <a:cs typeface="Garamond"/>
                <a:sym typeface="Garamond"/>
              </a:rPr>
              <a:t>abstract class AbstractBean</a:t>
            </a:r>
            <a:r>
              <a:rPr lang="en-US" sz="2000" b="0" i="0" u="none" strike="noStrike" cap="none">
                <a:solidFill>
                  <a:srgbClr val="262626"/>
                </a:solidFill>
                <a:latin typeface="Garamond"/>
                <a:ea typeface="Garamond"/>
                <a:cs typeface="Garamond"/>
                <a:sym typeface="Garamond"/>
              </a:rPr>
              <a:t>.</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Các Implementation classes nên thêm chữ Impl ở đầu, ví dụ: </a:t>
            </a:r>
            <a:r>
              <a:rPr lang="en-US" sz="2000" b="1" i="0" u="none" strike="noStrike" cap="none">
                <a:solidFill>
                  <a:srgbClr val="262626"/>
                </a:solidFill>
                <a:latin typeface="Garamond"/>
                <a:ea typeface="Garamond"/>
                <a:cs typeface="Garamond"/>
                <a:sym typeface="Garamond"/>
              </a:rPr>
              <a:t>class CustomerBOImpl implements CustomerBO</a:t>
            </a:r>
            <a:r>
              <a:rPr lang="en-US" sz="2000" b="0" i="0" u="none" strike="noStrike" cap="none">
                <a:solidFill>
                  <a:srgbClr val="262626"/>
                </a:solidFill>
                <a:latin typeface="Garamond"/>
                <a:ea typeface="Garamond"/>
                <a:cs typeface="Garamond"/>
                <a:sym typeface="Garamond"/>
              </a:rPr>
              <a:t>.</a:t>
            </a:r>
          </a:p>
        </p:txBody>
      </p:sp>
      <p:sp>
        <p:nvSpPr>
          <p:cNvPr id="603" name="Shape 60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49</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Indentation and Braces</a:t>
            </a:r>
          </a:p>
        </p:txBody>
      </p:sp>
      <p:sp>
        <p:nvSpPr>
          <p:cNvPr id="185" name="Shape 185"/>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1"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Tab và Indent</a:t>
            </a:r>
          </a:p>
          <a:p>
            <a:pPr marL="0" marR="0" lvl="1"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panose="02020603050405020304" pitchFamily="18" charset="0"/>
                <a:cs typeface="Times New Roman" panose="02020603050405020304" pitchFamily="18" charset="0"/>
                <a:sym typeface="Garamond"/>
              </a:rPr>
              <a:t>Một đơn vị của indent được tính bằng 4 kí tự trống.</a:t>
            </a:r>
          </a:p>
          <a:p>
            <a:pPr marL="0" marR="0" lvl="1"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panose="02020603050405020304" pitchFamily="18" charset="0"/>
                <a:cs typeface="Times New Roman" panose="02020603050405020304" pitchFamily="18" charset="0"/>
                <a:sym typeface="Garamond"/>
              </a:rPr>
              <a:t>Không nên sử dụng kí tự tab vì các trình biên soạn khác nhau thì kí tự này lại khác nhau.</a:t>
            </a:r>
          </a:p>
          <a:p>
            <a:pPr marL="0" marR="0" lvl="1"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panose="02020603050405020304" pitchFamily="18" charset="0"/>
                <a:cs typeface="Times New Roman" panose="02020603050405020304" pitchFamily="18" charset="0"/>
                <a:sym typeface="Garamond"/>
              </a:rPr>
              <a:t>Indent tiếp theo sẽ là 8 kí tự trống ( bằng 2 mức indent thường).</a:t>
            </a:r>
          </a:p>
          <a:p>
            <a:pPr marL="0" marR="0" lvl="1" indent="0" algn="l" rtl="0">
              <a:spcBef>
                <a:spcPts val="1000"/>
              </a:spcBef>
              <a:spcAft>
                <a:spcPts val="0"/>
              </a:spcAft>
              <a:buClr>
                <a:schemeClr val="accent1"/>
              </a:buClr>
              <a:buSzPct val="25000"/>
              <a:buFont typeface="Arial"/>
              <a:buNone/>
            </a:pPr>
            <a:endParaRPr sz="2000" b="1" i="1" u="none" strike="noStrike" cap="none">
              <a:solidFill>
                <a:srgbClr val="262626"/>
              </a:solidFill>
              <a:latin typeface="Garamond"/>
              <a:ea typeface="Garamond"/>
              <a:cs typeface="Garamond"/>
              <a:sym typeface="Garamond"/>
            </a:endParaRPr>
          </a:p>
          <a:p>
            <a:pPr marL="285750" marR="0" lvl="0" indent="-285750" algn="l" rtl="0">
              <a:spcBef>
                <a:spcPts val="1080"/>
              </a:spcBef>
              <a:spcAft>
                <a:spcPts val="0"/>
              </a:spcAft>
              <a:buClr>
                <a:schemeClr val="accent1"/>
              </a:buClr>
              <a:buSzPct val="115000"/>
              <a:buFont typeface="Arial"/>
              <a:buNone/>
            </a:pPr>
            <a:endParaRPr sz="2400" b="0" i="0" u="none" strike="noStrike" cap="none">
              <a:solidFill>
                <a:srgbClr val="262626"/>
              </a:solidFill>
              <a:latin typeface="Garamond"/>
              <a:ea typeface="Garamond"/>
              <a:cs typeface="Garamond"/>
              <a:sym typeface="Garamond"/>
            </a:endParaRPr>
          </a:p>
        </p:txBody>
      </p:sp>
      <p:sp>
        <p:nvSpPr>
          <p:cNvPr id="186" name="Shape 186"/>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5</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Shape 60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609" name="Shape 60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Biến số (Variables)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Chữ cái đầu tiên của biến số viết thường, chữ cái đầu tiên của mỗi từ còn lại viết hoa.</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Ví dụ:</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a:t>
            </a:r>
          </a:p>
        </p:txBody>
      </p:sp>
      <p:sp>
        <p:nvSpPr>
          <p:cNvPr id="610" name="Shape 61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50</a:t>
            </a:fld>
            <a:endParaRPr lang="en-US" sz="1000" b="0" i="0" u="none" strike="noStrike" cap="none">
              <a:solidFill>
                <a:schemeClr val="dk1"/>
              </a:solidFill>
              <a:latin typeface="Times New Roman"/>
              <a:ea typeface="Times New Roman"/>
              <a:cs typeface="Times New Roman"/>
              <a:sym typeface="Times New Roman"/>
            </a:endParaRPr>
          </a:p>
        </p:txBody>
      </p:sp>
      <p:pic>
        <p:nvPicPr>
          <p:cNvPr id="611" name="Shape 611"/>
          <p:cNvPicPr preferRelativeResize="0"/>
          <p:nvPr/>
        </p:nvPicPr>
        <p:blipFill rotWithShape="1">
          <a:blip r:embed="rId3">
            <a:alphaModFix/>
          </a:blip>
          <a:srcRect/>
          <a:stretch/>
        </p:blipFill>
        <p:spPr>
          <a:xfrm>
            <a:off x="1772288" y="4426576"/>
            <a:ext cx="2276475" cy="314324"/>
          </a:xfrm>
          <a:prstGeom prst="rect">
            <a:avLst/>
          </a:prstGeom>
          <a:noFill/>
          <a:ln>
            <a:noFill/>
          </a:ln>
        </p:spPr>
      </p:pic>
      <p:pic>
        <p:nvPicPr>
          <p:cNvPr id="612" name="Shape 612"/>
          <p:cNvPicPr preferRelativeResize="0"/>
          <p:nvPr/>
        </p:nvPicPr>
        <p:blipFill rotWithShape="1">
          <a:blip r:embed="rId4">
            <a:alphaModFix/>
          </a:blip>
          <a:srcRect/>
          <a:stretch/>
        </p:blipFill>
        <p:spPr>
          <a:xfrm>
            <a:off x="5181157" y="4426576"/>
            <a:ext cx="2247900" cy="323850"/>
          </a:xfrm>
          <a:prstGeom prst="rect">
            <a:avLst/>
          </a:prstGeom>
          <a:noFill/>
          <a:ln>
            <a:noFill/>
          </a:ln>
        </p:spPr>
      </p:pic>
      <p:pic>
        <p:nvPicPr>
          <p:cNvPr id="613" name="Shape 613"/>
          <p:cNvPicPr preferRelativeResize="0"/>
          <p:nvPr/>
        </p:nvPicPr>
        <p:blipFill rotWithShape="1">
          <a:blip r:embed="rId5">
            <a:alphaModFix/>
          </a:blip>
          <a:srcRect/>
          <a:stretch/>
        </p:blipFill>
        <p:spPr>
          <a:xfrm>
            <a:off x="2580144" y="4945003"/>
            <a:ext cx="660759" cy="660759"/>
          </a:xfrm>
          <a:prstGeom prst="rect">
            <a:avLst/>
          </a:prstGeom>
          <a:noFill/>
          <a:ln>
            <a:noFill/>
          </a:ln>
        </p:spPr>
      </p:pic>
      <p:pic>
        <p:nvPicPr>
          <p:cNvPr id="614" name="Shape 614"/>
          <p:cNvPicPr preferRelativeResize="0"/>
          <p:nvPr/>
        </p:nvPicPr>
        <p:blipFill rotWithShape="1">
          <a:blip r:embed="rId6">
            <a:alphaModFix/>
          </a:blip>
          <a:srcRect/>
          <a:stretch/>
        </p:blipFill>
        <p:spPr>
          <a:xfrm>
            <a:off x="6036789" y="5007064"/>
            <a:ext cx="536635" cy="53663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620" name="Shape 62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405" b="0" i="0" u="none" strike="noStrike" cap="none">
                <a:solidFill>
                  <a:srgbClr val="262626"/>
                </a:solidFill>
                <a:latin typeface="Times New Roman"/>
                <a:ea typeface="Times New Roman"/>
                <a:cs typeface="Times New Roman"/>
                <a:sym typeface="Times New Roman"/>
              </a:rPr>
              <a:t>3.	Biến số (Variables)</a:t>
            </a:r>
          </a:p>
          <a:p>
            <a:pPr marL="0" marR="0" lvl="0" indent="0" algn="l" rtl="0">
              <a:lnSpc>
                <a:spcPct val="80000"/>
              </a:lnSpc>
              <a:spcBef>
                <a:spcPts val="957"/>
              </a:spcBef>
              <a:spcAft>
                <a:spcPts val="0"/>
              </a:spcAft>
              <a:buClr>
                <a:schemeClr val="accent1"/>
              </a:buClr>
              <a:buSzPct val="25000"/>
              <a:buFont typeface="Arial"/>
              <a:buNone/>
            </a:pPr>
            <a:r>
              <a:rPr lang="en-US" sz="1787" b="0" i="0" u="none" strike="noStrike" cap="none">
                <a:solidFill>
                  <a:srgbClr val="262626"/>
                </a:solidFill>
                <a:latin typeface="Times New Roman"/>
                <a:ea typeface="Times New Roman"/>
                <a:cs typeface="Times New Roman"/>
                <a:sym typeface="Times New Roman"/>
              </a:rPr>
              <a:t>-	Các biến List (thuộc kiểu Collection/List) nên thêm vào cuối chữ List, ví dụ: </a:t>
            </a:r>
            <a:r>
              <a:rPr lang="en-US" sz="1787" b="1" i="0" u="none" strike="noStrike" cap="none">
                <a:solidFill>
                  <a:srgbClr val="262626"/>
                </a:solidFill>
                <a:latin typeface="Times New Roman"/>
                <a:ea typeface="Times New Roman"/>
                <a:cs typeface="Times New Roman"/>
                <a:sym typeface="Times New Roman"/>
              </a:rPr>
              <a:t>Collection custList</a:t>
            </a:r>
            <a:r>
              <a:rPr lang="en-US" sz="1787" b="0" i="0" u="none" strike="noStrike" cap="none">
                <a:solidFill>
                  <a:srgbClr val="262626"/>
                </a:solidFill>
                <a:latin typeface="Times New Roman"/>
                <a:ea typeface="Times New Roman"/>
                <a:cs typeface="Times New Roman"/>
                <a:sym typeface="Times New Roman"/>
              </a:rPr>
              <a:t>.</a:t>
            </a:r>
          </a:p>
          <a:p>
            <a:pPr marL="0" marR="0" lvl="0" indent="0" algn="l" rtl="0">
              <a:lnSpc>
                <a:spcPct val="80000"/>
              </a:lnSpc>
              <a:spcBef>
                <a:spcPts val="957"/>
              </a:spcBef>
              <a:spcAft>
                <a:spcPts val="0"/>
              </a:spcAft>
              <a:buClr>
                <a:schemeClr val="accent1"/>
              </a:buClr>
              <a:buSzPct val="25000"/>
              <a:buFont typeface="Arial"/>
              <a:buNone/>
            </a:pPr>
            <a:r>
              <a:rPr lang="en-US" sz="1787" b="0" i="0" u="none" strike="noStrike" cap="none">
                <a:solidFill>
                  <a:srgbClr val="262626"/>
                </a:solidFill>
                <a:latin typeface="Times New Roman"/>
                <a:ea typeface="Times New Roman"/>
                <a:cs typeface="Times New Roman"/>
                <a:sym typeface="Times New Roman"/>
              </a:rPr>
              <a:t>-	Các biến Set (thuộc kiểu Set/HashSet) nên thêm vào cuối chữ Set, ví dụ: </a:t>
            </a:r>
            <a:r>
              <a:rPr lang="en-US" sz="1787" b="1" i="0" u="none" strike="noStrike" cap="none">
                <a:solidFill>
                  <a:srgbClr val="262626"/>
                </a:solidFill>
                <a:latin typeface="Times New Roman"/>
                <a:ea typeface="Times New Roman"/>
                <a:cs typeface="Times New Roman"/>
                <a:sym typeface="Times New Roman"/>
              </a:rPr>
              <a:t>Set custSet = new HashSet();</a:t>
            </a:r>
          </a:p>
          <a:p>
            <a:pPr marL="0" marR="0" lvl="0" indent="0" algn="l" rtl="0">
              <a:lnSpc>
                <a:spcPct val="80000"/>
              </a:lnSpc>
              <a:spcBef>
                <a:spcPts val="957"/>
              </a:spcBef>
              <a:spcAft>
                <a:spcPts val="0"/>
              </a:spcAft>
              <a:buClr>
                <a:schemeClr val="accent1"/>
              </a:buClr>
              <a:buSzPct val="25000"/>
              <a:buFont typeface="Arial"/>
              <a:buNone/>
            </a:pPr>
            <a:r>
              <a:rPr lang="en-US" sz="1787" b="0" i="0" u="none" strike="noStrike" cap="none">
                <a:solidFill>
                  <a:srgbClr val="262626"/>
                </a:solidFill>
                <a:latin typeface="Times New Roman"/>
                <a:ea typeface="Times New Roman"/>
                <a:cs typeface="Times New Roman"/>
                <a:sym typeface="Times New Roman"/>
              </a:rPr>
              <a:t>-	Các biến Map (thuộc kiểu Map/HashMap/TreeMap) nên thêm vào cuối chữ Map, ví dụ: </a:t>
            </a:r>
            <a:r>
              <a:rPr lang="en-US" sz="1787" b="1" i="0" u="none" strike="noStrike" cap="none">
                <a:solidFill>
                  <a:srgbClr val="262626"/>
                </a:solidFill>
                <a:latin typeface="Times New Roman"/>
                <a:ea typeface="Times New Roman"/>
                <a:cs typeface="Times New Roman"/>
                <a:sym typeface="Times New Roman"/>
              </a:rPr>
              <a:t>Map custMap = new TreeMap();</a:t>
            </a:r>
          </a:p>
          <a:p>
            <a:pPr marL="0" marR="0" lvl="0" indent="0" algn="l" rtl="0">
              <a:lnSpc>
                <a:spcPct val="80000"/>
              </a:lnSpc>
              <a:spcBef>
                <a:spcPts val="957"/>
              </a:spcBef>
              <a:spcAft>
                <a:spcPts val="0"/>
              </a:spcAft>
              <a:buClr>
                <a:schemeClr val="accent1"/>
              </a:buClr>
              <a:buSzPct val="25000"/>
              <a:buFont typeface="Arial"/>
              <a:buNone/>
            </a:pPr>
            <a:r>
              <a:rPr lang="en-US" sz="1787" b="0" i="0" u="none" strike="noStrike" cap="none">
                <a:solidFill>
                  <a:srgbClr val="262626"/>
                </a:solidFill>
                <a:latin typeface="Times New Roman"/>
                <a:ea typeface="Times New Roman"/>
                <a:cs typeface="Times New Roman"/>
                <a:sym typeface="Times New Roman"/>
              </a:rPr>
              <a:t>-	Các biến Array có thể thêm vào cuối chữ Array, ví dụ:                </a:t>
            </a:r>
            <a:r>
              <a:rPr lang="en-US" sz="1787" b="1" i="0" u="none" strike="noStrike" cap="none">
                <a:solidFill>
                  <a:srgbClr val="262626"/>
                </a:solidFill>
                <a:latin typeface="Times New Roman"/>
                <a:ea typeface="Times New Roman"/>
                <a:cs typeface="Times New Roman"/>
                <a:sym typeface="Times New Roman"/>
              </a:rPr>
              <a:t>int[] custIDArray;</a:t>
            </a:r>
          </a:p>
          <a:p>
            <a:pPr marL="0" marR="0" lvl="0" indent="0" algn="l" rtl="0">
              <a:lnSpc>
                <a:spcPct val="80000"/>
              </a:lnSpc>
              <a:spcBef>
                <a:spcPts val="957"/>
              </a:spcBef>
              <a:spcAft>
                <a:spcPts val="0"/>
              </a:spcAft>
              <a:buClr>
                <a:schemeClr val="accent1"/>
              </a:buClr>
              <a:buSzPct val="25000"/>
              <a:buFont typeface="Arial"/>
              <a:buNone/>
            </a:pPr>
            <a:r>
              <a:rPr lang="en-US" sz="1787" b="0" i="0" u="none" strike="noStrike" cap="none">
                <a:solidFill>
                  <a:srgbClr val="262626"/>
                </a:solidFill>
                <a:latin typeface="Times New Roman"/>
                <a:ea typeface="Times New Roman"/>
                <a:cs typeface="Times New Roman"/>
                <a:sym typeface="Times New Roman"/>
              </a:rPr>
              <a:t>-	Về việc sử dụng tên </a:t>
            </a:r>
            <a:r>
              <a:rPr lang="en-US" sz="1787" b="1" i="0" u="none" strike="noStrike" cap="none">
                <a:solidFill>
                  <a:srgbClr val="262626"/>
                </a:solidFill>
                <a:latin typeface="Times New Roman"/>
                <a:ea typeface="Times New Roman"/>
                <a:cs typeface="Times New Roman"/>
                <a:sym typeface="Times New Roman"/>
              </a:rPr>
              <a:t>ID</a:t>
            </a:r>
            <a:r>
              <a:rPr lang="en-US" sz="1787" b="0" i="0" u="none" strike="noStrike" cap="none">
                <a:solidFill>
                  <a:srgbClr val="262626"/>
                </a:solidFill>
                <a:latin typeface="Times New Roman"/>
                <a:ea typeface="Times New Roman"/>
                <a:cs typeface="Times New Roman"/>
                <a:sym typeface="Times New Roman"/>
              </a:rPr>
              <a:t> hay </a:t>
            </a:r>
            <a:r>
              <a:rPr lang="en-US" sz="1787" b="1" i="0" u="none" strike="noStrike" cap="none">
                <a:solidFill>
                  <a:srgbClr val="262626"/>
                </a:solidFill>
                <a:latin typeface="Times New Roman"/>
                <a:ea typeface="Times New Roman"/>
                <a:cs typeface="Times New Roman"/>
                <a:sym typeface="Times New Roman"/>
              </a:rPr>
              <a:t>Id</a:t>
            </a:r>
            <a:r>
              <a:rPr lang="en-US" sz="1787" b="0" i="0" u="none" strike="noStrike" cap="none">
                <a:solidFill>
                  <a:srgbClr val="262626"/>
                </a:solidFill>
                <a:latin typeface="Times New Roman"/>
                <a:ea typeface="Times New Roman"/>
                <a:cs typeface="Times New Roman"/>
                <a:sym typeface="Times New Roman"/>
              </a:rPr>
              <a:t> thì tùy thuộc vào từng ứng dụng.</a:t>
            </a:r>
          </a:p>
          <a:p>
            <a:pPr marL="0" marR="0" lvl="0" indent="0" algn="l" rtl="0">
              <a:lnSpc>
                <a:spcPct val="80000"/>
              </a:lnSpc>
              <a:spcBef>
                <a:spcPts val="756"/>
              </a:spcBef>
              <a:spcAft>
                <a:spcPts val="0"/>
              </a:spcAft>
              <a:buClr>
                <a:schemeClr val="accent1"/>
              </a:buClr>
              <a:buSzPct val="25000"/>
              <a:buFont typeface="Arial"/>
              <a:buNone/>
            </a:pPr>
            <a:endParaRPr sz="780" b="0" i="0" u="none" strike="noStrike" cap="none">
              <a:solidFill>
                <a:srgbClr val="262626"/>
              </a:solidFill>
              <a:latin typeface="Times New Roman"/>
              <a:ea typeface="Times New Roman"/>
              <a:cs typeface="Times New Roman"/>
              <a:sym typeface="Times New Roman"/>
            </a:endParaRPr>
          </a:p>
          <a:p>
            <a:pPr marL="0" marR="0" lvl="0" indent="0" algn="l" rtl="0">
              <a:lnSpc>
                <a:spcPct val="80000"/>
              </a:lnSpc>
              <a:spcBef>
                <a:spcPts val="730"/>
              </a:spcBef>
              <a:spcAft>
                <a:spcPts val="0"/>
              </a:spcAft>
              <a:buClr>
                <a:schemeClr val="accent1"/>
              </a:buClr>
              <a:buSzPct val="25000"/>
              <a:buFont typeface="Arial"/>
              <a:buNone/>
            </a:pPr>
            <a:r>
              <a:rPr lang="en-US" sz="650" b="0" i="0" u="none" strike="noStrike" cap="none">
                <a:solidFill>
                  <a:srgbClr val="262626"/>
                </a:solidFill>
                <a:latin typeface="Times New Roman"/>
                <a:ea typeface="Times New Roman"/>
                <a:cs typeface="Times New Roman"/>
                <a:sym typeface="Times New Roman"/>
              </a:rPr>
              <a:t> </a:t>
            </a:r>
          </a:p>
        </p:txBody>
      </p:sp>
      <p:sp>
        <p:nvSpPr>
          <p:cNvPr id="621" name="Shape 62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51</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627" name="Shape 627"/>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Hằng số (Constants)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Khi đặt tên hằng số phải tuân theo các quy ước sau đây:</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Mọi hằng số được tên phải được viết hoa tất cả các chữ và giữa các từ được liên kết với nhau bằng dấu gạch dưới.</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Mọi hằng số phải được khai báo static final.</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628" name="Shape 62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52</a:t>
            </a:fld>
            <a:endParaRPr lang="en-US" sz="1000" b="0" i="0" u="none" strike="noStrike" cap="none">
              <a:solidFill>
                <a:schemeClr val="dk1"/>
              </a:solidFill>
              <a:latin typeface="Times New Roman"/>
              <a:ea typeface="Times New Roman"/>
              <a:cs typeface="Times New Roman"/>
              <a:sym typeface="Times New Roman"/>
            </a:endParaRPr>
          </a:p>
        </p:txBody>
      </p:sp>
      <p:pic>
        <p:nvPicPr>
          <p:cNvPr id="629" name="Shape 629"/>
          <p:cNvPicPr preferRelativeResize="0"/>
          <p:nvPr/>
        </p:nvPicPr>
        <p:blipFill rotWithShape="1">
          <a:blip r:embed="rId3">
            <a:alphaModFix/>
          </a:blip>
          <a:srcRect/>
          <a:stretch/>
        </p:blipFill>
        <p:spPr>
          <a:xfrm>
            <a:off x="1356758" y="4734035"/>
            <a:ext cx="5048249" cy="409575"/>
          </a:xfrm>
          <a:prstGeom prst="rect">
            <a:avLst/>
          </a:prstGeom>
          <a:noFill/>
          <a:ln>
            <a:noFill/>
          </a:ln>
        </p:spPr>
      </p:pic>
      <p:pic>
        <p:nvPicPr>
          <p:cNvPr id="630" name="Shape 630"/>
          <p:cNvPicPr preferRelativeResize="0"/>
          <p:nvPr/>
        </p:nvPicPr>
        <p:blipFill rotWithShape="1">
          <a:blip r:embed="rId4">
            <a:alphaModFix/>
          </a:blip>
          <a:srcRect/>
          <a:stretch/>
        </p:blipFill>
        <p:spPr>
          <a:xfrm>
            <a:off x="1356758" y="5533494"/>
            <a:ext cx="4953000" cy="276224"/>
          </a:xfrm>
          <a:prstGeom prst="rect">
            <a:avLst/>
          </a:prstGeom>
          <a:noFill/>
          <a:ln>
            <a:noFill/>
          </a:ln>
        </p:spPr>
      </p:pic>
      <p:pic>
        <p:nvPicPr>
          <p:cNvPr id="631" name="Shape 631"/>
          <p:cNvPicPr preferRelativeResize="0"/>
          <p:nvPr/>
        </p:nvPicPr>
        <p:blipFill rotWithShape="1">
          <a:blip r:embed="rId5">
            <a:alphaModFix/>
          </a:blip>
          <a:srcRect/>
          <a:stretch/>
        </p:blipFill>
        <p:spPr>
          <a:xfrm>
            <a:off x="6529544" y="4608442"/>
            <a:ext cx="660759" cy="660759"/>
          </a:xfrm>
          <a:prstGeom prst="rect">
            <a:avLst/>
          </a:prstGeom>
          <a:noFill/>
          <a:ln>
            <a:noFill/>
          </a:ln>
        </p:spPr>
      </p:pic>
      <p:pic>
        <p:nvPicPr>
          <p:cNvPr id="632" name="Shape 632"/>
          <p:cNvPicPr preferRelativeResize="0"/>
          <p:nvPr/>
        </p:nvPicPr>
        <p:blipFill rotWithShape="1">
          <a:blip r:embed="rId6">
            <a:alphaModFix/>
          </a:blip>
          <a:srcRect/>
          <a:stretch/>
        </p:blipFill>
        <p:spPr>
          <a:xfrm>
            <a:off x="6405008" y="5423896"/>
            <a:ext cx="536635" cy="53663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3600" b="0" i="0" u="none" strike="noStrike" cap="none">
                <a:solidFill>
                  <a:srgbClr val="262626"/>
                </a:solidFill>
                <a:latin typeface="Times New Roman"/>
                <a:ea typeface="Times New Roman"/>
                <a:cs typeface="Times New Roman"/>
                <a:sym typeface="Times New Roman"/>
              </a:rPr>
              <a:t>Quy ước đặt tên </a:t>
            </a:r>
            <a:br>
              <a:rPr lang="en-US" sz="3600" b="0" i="0" u="none" strike="noStrike" cap="none">
                <a:solidFill>
                  <a:srgbClr val="262626"/>
                </a:solidFill>
                <a:latin typeface="Times New Roman"/>
                <a:ea typeface="Times New Roman"/>
                <a:cs typeface="Times New Roman"/>
                <a:sym typeface="Times New Roman"/>
              </a:rPr>
            </a:br>
            <a:r>
              <a:rPr lang="en-US" sz="3600" b="0" i="0" u="none" strike="noStrike" cap="none">
                <a:solidFill>
                  <a:srgbClr val="262626"/>
                </a:solidFill>
                <a:latin typeface="Times New Roman"/>
                <a:ea typeface="Times New Roman"/>
                <a:cs typeface="Times New Roman"/>
                <a:sym typeface="Times New Roman"/>
              </a:rPr>
              <a:t>(Naming Conventions)</a:t>
            </a:r>
          </a:p>
        </p:txBody>
      </p:sp>
      <p:sp>
        <p:nvSpPr>
          <p:cNvPr id="638" name="Shape 638"/>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Phương thức (Methods)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Tuân theo các quy ước đặt tên chung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Tên method phải bắt đầu bằng một chữ viết thường.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Từ đâu tiên của tên method nên sử dụng “động từ”.</a:t>
            </a:r>
          </a:p>
        </p:txBody>
      </p:sp>
      <p:sp>
        <p:nvSpPr>
          <p:cNvPr id="639" name="Shape 63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53</a:t>
            </a:fld>
            <a:endParaRPr lang="en-US" sz="1000" b="0" i="0" u="none" strike="noStrike" cap="none">
              <a:solidFill>
                <a:schemeClr val="dk1"/>
              </a:solidFill>
              <a:latin typeface="Times New Roman"/>
              <a:ea typeface="Times New Roman"/>
              <a:cs typeface="Times New Roman"/>
              <a:sym typeface="Times New Roman"/>
            </a:endParaRPr>
          </a:p>
        </p:txBody>
      </p:sp>
      <p:pic>
        <p:nvPicPr>
          <p:cNvPr id="640" name="Shape 640"/>
          <p:cNvPicPr preferRelativeResize="0"/>
          <p:nvPr/>
        </p:nvPicPr>
        <p:blipFill rotWithShape="1">
          <a:blip r:embed="rId3">
            <a:alphaModFix/>
          </a:blip>
          <a:srcRect/>
          <a:stretch/>
        </p:blipFill>
        <p:spPr>
          <a:xfrm>
            <a:off x="1784276" y="4485055"/>
            <a:ext cx="4171950" cy="333374"/>
          </a:xfrm>
          <a:prstGeom prst="rect">
            <a:avLst/>
          </a:prstGeom>
          <a:noFill/>
          <a:ln>
            <a:noFill/>
          </a:ln>
        </p:spPr>
      </p:pic>
      <p:pic>
        <p:nvPicPr>
          <p:cNvPr id="641" name="Shape 641"/>
          <p:cNvPicPr preferRelativeResize="0"/>
          <p:nvPr/>
        </p:nvPicPr>
        <p:blipFill rotWithShape="1">
          <a:blip r:embed="rId4">
            <a:alphaModFix/>
          </a:blip>
          <a:srcRect/>
          <a:stretch/>
        </p:blipFill>
        <p:spPr>
          <a:xfrm>
            <a:off x="1784276" y="5369096"/>
            <a:ext cx="4181475" cy="310419"/>
          </a:xfrm>
          <a:prstGeom prst="rect">
            <a:avLst/>
          </a:prstGeom>
          <a:noFill/>
          <a:ln>
            <a:noFill/>
          </a:ln>
        </p:spPr>
      </p:pic>
      <p:pic>
        <p:nvPicPr>
          <p:cNvPr id="642" name="Shape 642"/>
          <p:cNvPicPr preferRelativeResize="0"/>
          <p:nvPr/>
        </p:nvPicPr>
        <p:blipFill rotWithShape="1">
          <a:blip r:embed="rId5">
            <a:alphaModFix/>
          </a:blip>
          <a:srcRect/>
          <a:stretch/>
        </p:blipFill>
        <p:spPr>
          <a:xfrm>
            <a:off x="6243092" y="4321362"/>
            <a:ext cx="660759" cy="660759"/>
          </a:xfrm>
          <a:prstGeom prst="rect">
            <a:avLst/>
          </a:prstGeom>
          <a:noFill/>
          <a:ln>
            <a:noFill/>
          </a:ln>
        </p:spPr>
      </p:pic>
      <p:pic>
        <p:nvPicPr>
          <p:cNvPr id="643" name="Shape 643"/>
          <p:cNvPicPr preferRelativeResize="0"/>
          <p:nvPr/>
        </p:nvPicPr>
        <p:blipFill rotWithShape="1">
          <a:blip r:embed="rId6">
            <a:alphaModFix/>
          </a:blip>
          <a:srcRect/>
          <a:stretch/>
        </p:blipFill>
        <p:spPr>
          <a:xfrm>
            <a:off x="6243092" y="5255987"/>
            <a:ext cx="536635" cy="53663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649" name="Shape 64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Tham chiếu đến Class Variables và Methods.</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Hằng số (Constants).</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Phép gán (Variable Assignments).</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Loggings.</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Hiệu suất.</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6.	Yếu tố tổng hợp khác.</a:t>
            </a:r>
          </a:p>
        </p:txBody>
      </p:sp>
      <p:sp>
        <p:nvSpPr>
          <p:cNvPr id="650" name="Shape 65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54</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656" name="Shape 656"/>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1.	Tham chiếu đến Class Variables và Methods.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Tránh sử dụng một object để truy cập tới một class (static) variable hoặc một method. Nên sử dụng tên class. Ví dụ:</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classMethod();             //OK</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AClass.classMethod();      //OK</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anObject.classMethod();    //Tránh!</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657" name="Shape 657"/>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55</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663" name="Shape 663"/>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Hằng số (Constants).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Các hằng số không nên được code một cách trực tiếp, trừ trường hợp nó lấy các giá trị như -1, -, 1 để làm counter trong các vòng lặp for.</a:t>
            </a:r>
          </a:p>
        </p:txBody>
      </p:sp>
      <p:sp>
        <p:nvSpPr>
          <p:cNvPr id="664" name="Shape 664"/>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56</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670" name="Shape 67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Phép gán (Variable Assignments).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Tránh việc gán cho một vài biến có cùng giá trị trên một dòng. Điều này gây khó khăn khi đọc.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Ví dụ: </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671" name="Shape 67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57</a:t>
            </a:fld>
            <a:endParaRPr lang="en-US" sz="1000" b="0" i="0" u="none" strike="noStrike" cap="none">
              <a:solidFill>
                <a:schemeClr val="dk1"/>
              </a:solidFill>
              <a:latin typeface="Times New Roman"/>
              <a:ea typeface="Times New Roman"/>
              <a:cs typeface="Times New Roman"/>
              <a:sym typeface="Times New Roman"/>
            </a:endParaRPr>
          </a:p>
        </p:txBody>
      </p:sp>
      <p:pic>
        <p:nvPicPr>
          <p:cNvPr id="672" name="Shape 672"/>
          <p:cNvPicPr preferRelativeResize="0"/>
          <p:nvPr/>
        </p:nvPicPr>
        <p:blipFill rotWithShape="1">
          <a:blip r:embed="rId3">
            <a:alphaModFix/>
          </a:blip>
          <a:srcRect/>
          <a:stretch/>
        </p:blipFill>
        <p:spPr>
          <a:xfrm>
            <a:off x="1339403" y="4484396"/>
            <a:ext cx="5486399" cy="361950"/>
          </a:xfrm>
          <a:prstGeom prst="rect">
            <a:avLst/>
          </a:prstGeom>
          <a:noFill/>
          <a:ln>
            <a:noFill/>
          </a:ln>
        </p:spPr>
      </p:pic>
      <p:pic>
        <p:nvPicPr>
          <p:cNvPr id="673" name="Shape 673"/>
          <p:cNvPicPr preferRelativeResize="0"/>
          <p:nvPr/>
        </p:nvPicPr>
        <p:blipFill rotWithShape="1">
          <a:blip r:embed="rId4">
            <a:alphaModFix/>
          </a:blip>
          <a:srcRect/>
          <a:stretch/>
        </p:blipFill>
        <p:spPr>
          <a:xfrm>
            <a:off x="6864065" y="4397053"/>
            <a:ext cx="536635" cy="53663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679" name="Shape 67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Phép gán (Variable Assignments).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Không nên sử dụng toán tử gán ở nơi dễ gây nhầm lẫn với các toán tử so sánh. Ví dụ: </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680" name="Shape 68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58</a:t>
            </a:fld>
            <a:endParaRPr lang="en-US" sz="1000" b="0" i="0" u="none" strike="noStrike" cap="none">
              <a:solidFill>
                <a:schemeClr val="dk1"/>
              </a:solidFill>
              <a:latin typeface="Times New Roman"/>
              <a:ea typeface="Times New Roman"/>
              <a:cs typeface="Times New Roman"/>
              <a:sym typeface="Times New Roman"/>
            </a:endParaRPr>
          </a:p>
        </p:txBody>
      </p:sp>
      <p:pic>
        <p:nvPicPr>
          <p:cNvPr id="681" name="Shape 681"/>
          <p:cNvPicPr preferRelativeResize="0"/>
          <p:nvPr/>
        </p:nvPicPr>
        <p:blipFill rotWithShape="1">
          <a:blip r:embed="rId3">
            <a:alphaModFix/>
          </a:blip>
          <a:srcRect/>
          <a:stretch/>
        </p:blipFill>
        <p:spPr>
          <a:xfrm>
            <a:off x="6600435" y="5196057"/>
            <a:ext cx="536635" cy="536635"/>
          </a:xfrm>
          <a:prstGeom prst="rect">
            <a:avLst/>
          </a:prstGeom>
          <a:noFill/>
          <a:ln>
            <a:noFill/>
          </a:ln>
        </p:spPr>
      </p:pic>
      <p:pic>
        <p:nvPicPr>
          <p:cNvPr id="682" name="Shape 682"/>
          <p:cNvPicPr preferRelativeResize="0"/>
          <p:nvPr/>
        </p:nvPicPr>
        <p:blipFill rotWithShape="1">
          <a:blip r:embed="rId4">
            <a:alphaModFix/>
          </a:blip>
          <a:srcRect/>
          <a:stretch/>
        </p:blipFill>
        <p:spPr>
          <a:xfrm>
            <a:off x="2727672" y="5156112"/>
            <a:ext cx="660759" cy="660759"/>
          </a:xfrm>
          <a:prstGeom prst="rect">
            <a:avLst/>
          </a:prstGeom>
          <a:noFill/>
          <a:ln>
            <a:noFill/>
          </a:ln>
        </p:spPr>
      </p:pic>
      <p:pic>
        <p:nvPicPr>
          <p:cNvPr id="683" name="Shape 683"/>
          <p:cNvPicPr preferRelativeResize="0"/>
          <p:nvPr/>
        </p:nvPicPr>
        <p:blipFill rotWithShape="1">
          <a:blip r:embed="rId5">
            <a:alphaModFix/>
          </a:blip>
          <a:srcRect/>
          <a:stretch/>
        </p:blipFill>
        <p:spPr>
          <a:xfrm>
            <a:off x="5492391" y="4066303"/>
            <a:ext cx="2752725" cy="990599"/>
          </a:xfrm>
          <a:prstGeom prst="rect">
            <a:avLst/>
          </a:prstGeom>
          <a:noFill/>
          <a:ln>
            <a:noFill/>
          </a:ln>
        </p:spPr>
      </p:pic>
      <p:pic>
        <p:nvPicPr>
          <p:cNvPr id="684" name="Shape 684"/>
          <p:cNvPicPr preferRelativeResize="0"/>
          <p:nvPr/>
        </p:nvPicPr>
        <p:blipFill rotWithShape="1">
          <a:blip r:embed="rId6">
            <a:alphaModFix/>
          </a:blip>
          <a:srcRect/>
          <a:stretch/>
        </p:blipFill>
        <p:spPr>
          <a:xfrm>
            <a:off x="1176865" y="4085353"/>
            <a:ext cx="3762374" cy="95249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Shape 689"/>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690" name="Shape 69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Phép gán (Variable Assignments).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Không được sử dụng các lệnh gán lồng nhau nhằm tăng hiệu năng xử lý. Đó là công việc của chương trình dịch.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Ví dụ:</a:t>
            </a:r>
          </a:p>
        </p:txBody>
      </p:sp>
      <p:sp>
        <p:nvSpPr>
          <p:cNvPr id="691" name="Shape 69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59</a:t>
            </a:fld>
            <a:endParaRPr lang="en-US" sz="1000" b="0" i="0" u="none" strike="noStrike" cap="none">
              <a:solidFill>
                <a:schemeClr val="dk1"/>
              </a:solidFill>
              <a:latin typeface="Times New Roman"/>
              <a:ea typeface="Times New Roman"/>
              <a:cs typeface="Times New Roman"/>
              <a:sym typeface="Times New Roman"/>
            </a:endParaRPr>
          </a:p>
        </p:txBody>
      </p:sp>
      <p:pic>
        <p:nvPicPr>
          <p:cNvPr id="692" name="Shape 692"/>
          <p:cNvPicPr preferRelativeResize="0"/>
          <p:nvPr/>
        </p:nvPicPr>
        <p:blipFill rotWithShape="1">
          <a:blip r:embed="rId3">
            <a:alphaModFix/>
          </a:blip>
          <a:srcRect/>
          <a:stretch/>
        </p:blipFill>
        <p:spPr>
          <a:xfrm>
            <a:off x="5797630" y="5133996"/>
            <a:ext cx="536635" cy="536635"/>
          </a:xfrm>
          <a:prstGeom prst="rect">
            <a:avLst/>
          </a:prstGeom>
          <a:noFill/>
          <a:ln>
            <a:noFill/>
          </a:ln>
        </p:spPr>
      </p:pic>
      <p:pic>
        <p:nvPicPr>
          <p:cNvPr id="693" name="Shape 693"/>
          <p:cNvPicPr preferRelativeResize="0"/>
          <p:nvPr/>
        </p:nvPicPr>
        <p:blipFill rotWithShape="1">
          <a:blip r:embed="rId4">
            <a:alphaModFix/>
          </a:blip>
          <a:srcRect/>
          <a:stretch/>
        </p:blipFill>
        <p:spPr>
          <a:xfrm>
            <a:off x="2397291" y="5133996"/>
            <a:ext cx="660759" cy="660759"/>
          </a:xfrm>
          <a:prstGeom prst="rect">
            <a:avLst/>
          </a:prstGeom>
          <a:noFill/>
          <a:ln>
            <a:noFill/>
          </a:ln>
        </p:spPr>
      </p:pic>
      <p:pic>
        <p:nvPicPr>
          <p:cNvPr id="694" name="Shape 694"/>
          <p:cNvPicPr preferRelativeResize="0"/>
          <p:nvPr/>
        </p:nvPicPr>
        <p:blipFill rotWithShape="1">
          <a:blip r:embed="rId5">
            <a:alphaModFix/>
          </a:blip>
          <a:srcRect/>
          <a:stretch/>
        </p:blipFill>
        <p:spPr>
          <a:xfrm>
            <a:off x="1879947" y="4212632"/>
            <a:ext cx="1695450" cy="542925"/>
          </a:xfrm>
          <a:prstGeom prst="rect">
            <a:avLst/>
          </a:prstGeom>
          <a:noFill/>
          <a:ln>
            <a:noFill/>
          </a:ln>
        </p:spPr>
      </p:pic>
      <p:pic>
        <p:nvPicPr>
          <p:cNvPr id="695" name="Shape 695"/>
          <p:cNvPicPr preferRelativeResize="0"/>
          <p:nvPr/>
        </p:nvPicPr>
        <p:blipFill rotWithShape="1">
          <a:blip r:embed="rId6">
            <a:alphaModFix/>
          </a:blip>
          <a:srcRect/>
          <a:stretch/>
        </p:blipFill>
        <p:spPr>
          <a:xfrm>
            <a:off x="4456223" y="4336457"/>
            <a:ext cx="3219450" cy="29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Indentation and Braces</a:t>
            </a:r>
          </a:p>
        </p:txBody>
      </p:sp>
      <p:sp>
        <p:nvSpPr>
          <p:cNvPr id="192" name="Shape 192"/>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1"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2.	Dấu ngoặc nhọn</a:t>
            </a:r>
          </a:p>
          <a:p>
            <a:pPr marL="0" marR="0" lvl="1" indent="0" algn="just"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Dấu ngoặc nhọn mở “{“ của khai báo class/ method và các khối lệnh khác nên đặt tại cuối của dòng lệnh đầu tiên trong khối lệnh đó.</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Garamond"/>
              <a:ea typeface="Garamond"/>
              <a:cs typeface="Garamond"/>
              <a:sym typeface="Garamond"/>
            </a:endParaRPr>
          </a:p>
        </p:txBody>
      </p:sp>
      <p:sp>
        <p:nvSpPr>
          <p:cNvPr id="193" name="Shape 19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6</a:t>
            </a:fld>
            <a:endParaRPr lang="en-US" sz="1000" b="0" i="0" u="none" strike="noStrike" cap="none">
              <a:solidFill>
                <a:schemeClr val="dk1"/>
              </a:solidFill>
              <a:latin typeface="Garamond"/>
              <a:ea typeface="Garamond"/>
              <a:cs typeface="Garamond"/>
              <a:sym typeface="Garamond"/>
            </a:endParaRPr>
          </a:p>
        </p:txBody>
      </p:sp>
      <p:pic>
        <p:nvPicPr>
          <p:cNvPr id="194" name="Shape 194"/>
          <p:cNvPicPr preferRelativeResize="0"/>
          <p:nvPr/>
        </p:nvPicPr>
        <p:blipFill rotWithShape="1">
          <a:blip r:embed="rId3">
            <a:alphaModFix/>
          </a:blip>
          <a:srcRect/>
          <a:stretch/>
        </p:blipFill>
        <p:spPr>
          <a:xfrm>
            <a:off x="1687011" y="4178594"/>
            <a:ext cx="2353359" cy="2011784"/>
          </a:xfrm>
          <a:prstGeom prst="rect">
            <a:avLst/>
          </a:prstGeom>
          <a:noFill/>
          <a:ln>
            <a:noFill/>
          </a:ln>
        </p:spPr>
      </p:pic>
      <p:pic>
        <p:nvPicPr>
          <p:cNvPr id="195" name="Shape 195"/>
          <p:cNvPicPr preferRelativeResize="0"/>
          <p:nvPr/>
        </p:nvPicPr>
        <p:blipFill rotWithShape="1">
          <a:blip r:embed="rId4">
            <a:alphaModFix/>
          </a:blip>
          <a:srcRect/>
          <a:stretch/>
        </p:blipFill>
        <p:spPr>
          <a:xfrm>
            <a:off x="4954771" y="4178594"/>
            <a:ext cx="2296633" cy="2027468"/>
          </a:xfrm>
          <a:prstGeom prst="rect">
            <a:avLst/>
          </a:prstGeom>
          <a:noFill/>
          <a:ln>
            <a:noFill/>
          </a:ln>
        </p:spPr>
      </p:pic>
      <p:pic>
        <p:nvPicPr>
          <p:cNvPr id="196" name="Shape 196"/>
          <p:cNvPicPr preferRelativeResize="0"/>
          <p:nvPr/>
        </p:nvPicPr>
        <p:blipFill rotWithShape="1">
          <a:blip r:embed="rId5">
            <a:alphaModFix/>
          </a:blip>
          <a:srcRect/>
          <a:stretch/>
        </p:blipFill>
        <p:spPr>
          <a:xfrm>
            <a:off x="3705464" y="3874526"/>
            <a:ext cx="669814" cy="669814"/>
          </a:xfrm>
          <a:prstGeom prst="rect">
            <a:avLst/>
          </a:prstGeom>
          <a:noFill/>
          <a:ln>
            <a:noFill/>
          </a:ln>
        </p:spPr>
      </p:pic>
      <p:pic>
        <p:nvPicPr>
          <p:cNvPr id="197" name="Shape 197"/>
          <p:cNvPicPr preferRelativeResize="0"/>
          <p:nvPr/>
        </p:nvPicPr>
        <p:blipFill rotWithShape="1">
          <a:blip r:embed="rId6">
            <a:alphaModFix/>
          </a:blip>
          <a:srcRect/>
          <a:stretch/>
        </p:blipFill>
        <p:spPr>
          <a:xfrm>
            <a:off x="6903878" y="3874526"/>
            <a:ext cx="676211" cy="67621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01" name="Shape 701"/>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Loggings.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Mỗi một ứng dụng Java nên sử dụng một cơ chế logging cấu hình được nào đó mà nó hỗ trợ việc logging ở các mức khác nhau cũng như cho phép bật/tắt việc logging một số mức khi runtime. </a:t>
            </a:r>
          </a:p>
        </p:txBody>
      </p:sp>
      <p:sp>
        <p:nvSpPr>
          <p:cNvPr id="702" name="Shape 702"/>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60</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08" name="Shape 708"/>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Loggings.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Ta có thể sử dụng hai loại </a:t>
            </a:r>
            <a:r>
              <a:rPr lang="en-US" sz="2000" b="1" i="0" u="none" strike="noStrike" cap="none">
                <a:solidFill>
                  <a:srgbClr val="262626"/>
                </a:solidFill>
                <a:latin typeface="Garamond"/>
                <a:ea typeface="Garamond"/>
                <a:cs typeface="Garamond"/>
                <a:sym typeface="Garamond"/>
              </a:rPr>
              <a:t>logging components </a:t>
            </a:r>
            <a:r>
              <a:rPr lang="en-US" sz="2000" b="0" i="0" u="none" strike="noStrike" cap="none">
                <a:solidFill>
                  <a:srgbClr val="262626"/>
                </a:solidFill>
                <a:latin typeface="Garamond"/>
                <a:ea typeface="Garamond"/>
                <a:cs typeface="Garamond"/>
                <a:sym typeface="Garamond"/>
              </a:rPr>
              <a:t>thường được nhắc tới đó là: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a:t>
            </a:r>
            <a:r>
              <a:rPr lang="en-US" sz="2000" b="1" i="0" u="none" strike="noStrike" cap="none">
                <a:solidFill>
                  <a:srgbClr val="262626"/>
                </a:solidFill>
                <a:latin typeface="Garamond"/>
                <a:ea typeface="Garamond"/>
                <a:cs typeface="Garamond"/>
                <a:sym typeface="Garamond"/>
              </a:rPr>
              <a:t>Log4J component </a:t>
            </a:r>
            <a:r>
              <a:rPr lang="en-US" sz="2000" b="0" i="0" u="none" strike="noStrike" cap="none">
                <a:solidFill>
                  <a:srgbClr val="262626"/>
                </a:solidFill>
                <a:latin typeface="Garamond"/>
                <a:ea typeface="Garamond"/>
                <a:cs typeface="Garamond"/>
                <a:sym typeface="Garamond"/>
              </a:rPr>
              <a:t>từ dự án mã nguồn mở Jakarta, được sử dụng rộng rãi trong các ứng dụng </a:t>
            </a:r>
            <a:r>
              <a:rPr lang="en-US" sz="2000" b="1" i="0" u="none" strike="noStrike" cap="none">
                <a:solidFill>
                  <a:srgbClr val="262626"/>
                </a:solidFill>
                <a:latin typeface="Garamond"/>
                <a:ea typeface="Garamond"/>
                <a:cs typeface="Garamond"/>
                <a:sym typeface="Garamond"/>
              </a:rPr>
              <a:t>J2EE</a:t>
            </a:r>
            <a:r>
              <a:rPr lang="en-US" sz="2000" b="0" i="0" u="none" strike="noStrike" cap="none">
                <a:solidFill>
                  <a:srgbClr val="262626"/>
                </a:solidFill>
                <a:latin typeface="Garamond"/>
                <a:ea typeface="Garamond"/>
                <a:cs typeface="Garamond"/>
                <a:sym typeface="Garamond"/>
              </a:rPr>
              <a:t>.</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a:t>
            </a:r>
            <a:r>
              <a:rPr lang="en-US" sz="2000" b="1" i="0" u="none" strike="noStrike" cap="none">
                <a:solidFill>
                  <a:srgbClr val="262626"/>
                </a:solidFill>
                <a:latin typeface="Garamond"/>
                <a:ea typeface="Garamond"/>
                <a:cs typeface="Garamond"/>
                <a:sym typeface="Garamond"/>
              </a:rPr>
              <a:t>Proximus ClientLog component</a:t>
            </a:r>
            <a:r>
              <a:rPr lang="en-US" sz="2000" b="0" i="0" u="none" strike="noStrike" cap="none">
                <a:solidFill>
                  <a:srgbClr val="262626"/>
                </a:solidFill>
                <a:latin typeface="Garamond"/>
                <a:ea typeface="Garamond"/>
                <a:cs typeface="Garamond"/>
                <a:sym typeface="Garamond"/>
              </a:rPr>
              <a:t>, được sử dụng rộng rãi trong tất cả các dự án </a:t>
            </a:r>
            <a:r>
              <a:rPr lang="en-US" sz="2000" b="1" i="0" u="none" strike="noStrike" cap="none">
                <a:solidFill>
                  <a:srgbClr val="262626"/>
                </a:solidFill>
                <a:latin typeface="Garamond"/>
                <a:ea typeface="Garamond"/>
                <a:cs typeface="Garamond"/>
                <a:sym typeface="Garamond"/>
              </a:rPr>
              <a:t>Proximus</a:t>
            </a:r>
            <a:r>
              <a:rPr lang="en-US" sz="2000" b="0" i="0" u="none" strike="noStrike" cap="none">
                <a:solidFill>
                  <a:srgbClr val="262626"/>
                </a:solidFill>
                <a:latin typeface="Garamond"/>
                <a:ea typeface="Garamond"/>
                <a:cs typeface="Garamond"/>
                <a:sym typeface="Garamond"/>
              </a:rPr>
              <a:t>.</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709" name="Shape 70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61</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Shape 714"/>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15" name="Shape 715"/>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Loggings.</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System.out.println() không nên sử dụng cho việc loggings. Các lập trình viên có thể sử dụng nó để debug trong unit tests nhưng phải xóa nó khỏi source sau khi hoàn thành unit test.</a:t>
            </a:r>
          </a:p>
        </p:txBody>
      </p:sp>
      <p:sp>
        <p:nvSpPr>
          <p:cNvPr id="716" name="Shape 716"/>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62</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22" name="Shape 722"/>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Hiệu suất.</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Thao tác với File: </a:t>
            </a:r>
            <a:r>
              <a:rPr lang="en-US" sz="2000" b="0" i="0" u="none" strike="noStrike" cap="none">
                <a:solidFill>
                  <a:srgbClr val="262626"/>
                </a:solidFill>
                <a:latin typeface="Garamond"/>
                <a:ea typeface="Garamond"/>
                <a:cs typeface="Garamond"/>
                <a:sym typeface="Garamond"/>
              </a:rPr>
              <a:t>Các thao tác với file phải được giảm thiểu. Thay vì việc phải đọc đi đọc lại các tham số khác nhau từ một file thì ta nên load toàn bộ tham số từ file đó ra bộ nhớ một lần và sau đó thì đọc nội dung của nó từ bộ nhớ.</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a:t>
            </a:r>
            <a:r>
              <a:rPr lang="en-US" sz="2000" b="1" i="0" u="none" strike="noStrike" cap="none">
                <a:solidFill>
                  <a:srgbClr val="262626"/>
                </a:solidFill>
                <a:latin typeface="Times New Roman"/>
                <a:ea typeface="Times New Roman"/>
                <a:cs typeface="Times New Roman"/>
                <a:sym typeface="Times New Roman"/>
              </a:rPr>
              <a:t>StringBuffer</a:t>
            </a:r>
            <a:r>
              <a:rPr lang="en-US" sz="2000" b="0" i="0" u="none" strike="noStrike" cap="none">
                <a:solidFill>
                  <a:srgbClr val="262626"/>
                </a:solidFill>
                <a:latin typeface="Times New Roman"/>
                <a:ea typeface="Times New Roman"/>
                <a:cs typeface="Times New Roman"/>
                <a:sym typeface="Times New Roman"/>
              </a:rPr>
              <a:t> và </a:t>
            </a:r>
            <a:r>
              <a:rPr lang="en-US" sz="2000" b="1" i="0" u="none" strike="noStrike" cap="none">
                <a:solidFill>
                  <a:srgbClr val="262626"/>
                </a:solidFill>
                <a:latin typeface="Times New Roman"/>
                <a:ea typeface="Times New Roman"/>
                <a:cs typeface="Times New Roman"/>
                <a:sym typeface="Times New Roman"/>
              </a:rPr>
              <a:t>String</a:t>
            </a:r>
            <a:r>
              <a:rPr lang="en-US" sz="2000" b="0" i="0" u="none" strike="noStrike" cap="none">
                <a:solidFill>
                  <a:srgbClr val="262626"/>
                </a:solidFill>
                <a:latin typeface="Times New Roman"/>
                <a:ea typeface="Times New Roman"/>
                <a:cs typeface="Times New Roman"/>
                <a:sym typeface="Times New Roman"/>
              </a:rPr>
              <a:t>: </a:t>
            </a:r>
            <a:r>
              <a:rPr lang="en-US" sz="2000" b="0" i="0" u="none" strike="noStrike" cap="none">
                <a:solidFill>
                  <a:srgbClr val="262626"/>
                </a:solidFill>
                <a:latin typeface="Garamond"/>
                <a:ea typeface="Garamond"/>
                <a:cs typeface="Garamond"/>
                <a:sym typeface="Garamond"/>
              </a:rPr>
              <a:t>Khi nối các string với nhau, đặc biệt là thông qua vòng lặp, ta nên sử dụng </a:t>
            </a:r>
            <a:r>
              <a:rPr lang="en-US" sz="2000" b="1" i="0" u="none" strike="noStrike" cap="none">
                <a:solidFill>
                  <a:srgbClr val="262626"/>
                </a:solidFill>
                <a:latin typeface="Garamond"/>
                <a:ea typeface="Garamond"/>
                <a:cs typeface="Garamond"/>
                <a:sym typeface="Garamond"/>
              </a:rPr>
              <a:t>StringBuffer</a:t>
            </a:r>
            <a:r>
              <a:rPr lang="en-US" sz="2000" b="0" i="0" u="none" strike="noStrike" cap="none">
                <a:solidFill>
                  <a:srgbClr val="262626"/>
                </a:solidFill>
                <a:latin typeface="Garamond"/>
                <a:ea typeface="Garamond"/>
                <a:cs typeface="Garamond"/>
                <a:sym typeface="Garamond"/>
              </a:rPr>
              <a:t> thay cho </a:t>
            </a:r>
            <a:r>
              <a:rPr lang="en-US" sz="2000" b="1" i="0" u="none" strike="noStrike" cap="none">
                <a:solidFill>
                  <a:srgbClr val="262626"/>
                </a:solidFill>
                <a:latin typeface="Garamond"/>
                <a:ea typeface="Garamond"/>
                <a:cs typeface="Garamond"/>
                <a:sym typeface="Garamond"/>
              </a:rPr>
              <a:t>String</a:t>
            </a:r>
            <a:r>
              <a:rPr lang="en-US" sz="2000" b="0" i="0" u="none" strike="noStrike" cap="none">
                <a:solidFill>
                  <a:srgbClr val="262626"/>
                </a:solidFill>
                <a:latin typeface="Garamond"/>
                <a:ea typeface="Garamond"/>
                <a:cs typeface="Garamond"/>
                <a:sym typeface="Garamond"/>
              </a:rPr>
              <a:t> để giảm thiểu số lượng </a:t>
            </a:r>
            <a:r>
              <a:rPr lang="en-US" sz="2000" b="1" i="0" u="none" strike="noStrike" cap="none">
                <a:solidFill>
                  <a:srgbClr val="262626"/>
                </a:solidFill>
                <a:latin typeface="Garamond"/>
                <a:ea typeface="Garamond"/>
                <a:cs typeface="Garamond"/>
                <a:sym typeface="Garamond"/>
              </a:rPr>
              <a:t>String</a:t>
            </a:r>
            <a:r>
              <a:rPr lang="en-US" sz="2000" b="0" i="0" u="none" strike="noStrike" cap="none">
                <a:solidFill>
                  <a:srgbClr val="262626"/>
                </a:solidFill>
                <a:latin typeface="Garamond"/>
                <a:ea typeface="Garamond"/>
                <a:cs typeface="Garamond"/>
                <a:sym typeface="Garamond"/>
              </a:rPr>
              <a:t> object không cần thiết.</a:t>
            </a:r>
          </a:p>
        </p:txBody>
      </p:sp>
      <p:sp>
        <p:nvSpPr>
          <p:cNvPr id="723" name="Shape 72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63</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29" name="Shape 72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5.	Hiệu suất.</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Xóa nội dung của các structure lớn sau khi sử dụng xong. Một việc nên làm sau khi sử dụng các </a:t>
            </a:r>
            <a:r>
              <a:rPr lang="en-US" sz="2000" b="1" i="0" u="none" strike="noStrike" cap="none">
                <a:solidFill>
                  <a:srgbClr val="262626"/>
                </a:solidFill>
                <a:latin typeface="Times New Roman"/>
                <a:ea typeface="Times New Roman"/>
                <a:cs typeface="Times New Roman"/>
                <a:sym typeface="Times New Roman"/>
              </a:rPr>
              <a:t>Collection/Map</a:t>
            </a:r>
            <a:r>
              <a:rPr lang="en-US" sz="2000" b="0" i="0" u="none" strike="noStrike" cap="none">
                <a:solidFill>
                  <a:srgbClr val="262626"/>
                </a:solidFill>
                <a:latin typeface="Times New Roman"/>
                <a:ea typeface="Times New Roman"/>
                <a:cs typeface="Times New Roman"/>
                <a:sym typeface="Times New Roman"/>
              </a:rPr>
              <a:t> object là phải </a:t>
            </a:r>
            <a:r>
              <a:rPr lang="en-US" sz="2000" b="1" i="0" u="none" strike="noStrike" cap="none">
                <a:solidFill>
                  <a:srgbClr val="262626"/>
                </a:solidFill>
                <a:latin typeface="Times New Roman"/>
                <a:ea typeface="Times New Roman"/>
                <a:cs typeface="Times New Roman"/>
                <a:sym typeface="Times New Roman"/>
              </a:rPr>
              <a:t>clear() </a:t>
            </a:r>
            <a:r>
              <a:rPr lang="en-US" sz="2000" b="0" i="0" u="none" strike="noStrike" cap="none">
                <a:solidFill>
                  <a:srgbClr val="262626"/>
                </a:solidFill>
                <a:latin typeface="Times New Roman"/>
                <a:ea typeface="Times New Roman"/>
                <a:cs typeface="Times New Roman"/>
                <a:sym typeface="Times New Roman"/>
              </a:rPr>
              <a:t>nội dung của nó đi.</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Tiết kiệm việc tạo các object mới. Khi tạo ra quá nhiều object sẽ chiếm rất nhiều tài nguyên của hệ thống và nó sẽ tác động mạnh đến hiệu năng của ứng dụng. Vì vậy, phải tránh việc tạo ra các object không cần thiết.</a:t>
            </a: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a:p>
            <a:pPr marL="0" marR="0" lvl="0" indent="0" algn="l" rtl="0">
              <a:spcBef>
                <a:spcPts val="1000"/>
              </a:spcBef>
              <a:spcAft>
                <a:spcPts val="0"/>
              </a:spcAft>
              <a:buClr>
                <a:schemeClr val="accent1"/>
              </a:buClr>
              <a:buSzPct val="25000"/>
              <a:buFont typeface="Arial"/>
              <a:buNone/>
            </a:pPr>
            <a:endParaRPr sz="2000" b="0" i="0" u="none" strike="noStrike" cap="none">
              <a:solidFill>
                <a:srgbClr val="262626"/>
              </a:solidFill>
              <a:latin typeface="Times New Roman"/>
              <a:ea typeface="Times New Roman"/>
              <a:cs typeface="Times New Roman"/>
              <a:sym typeface="Times New Roman"/>
            </a:endParaRPr>
          </a:p>
        </p:txBody>
      </p:sp>
      <p:sp>
        <p:nvSpPr>
          <p:cNvPr id="730" name="Shape 73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64</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36" name="Shape 736"/>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6.	Các yếu tố tổng hợp khác</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	Các dấu ngoặc đơn (Parentheses): Nên sử dụng các dấu ngoặc một cách “rộng rãi” để tránh các vấn đề về độ ưu tiên của toán tử trong các biểu thức phức tạp. Cho dù ta nắm độ ưu tiên của các toán tử một cách rõ ràng đi nữa nhưng đối với người khác chưa chắc họ đã nắm được như bạn. Do đó, hãy luôn ghi nhớ là dùng các cặp ngoặc đơn sao cho biểu thức của bạn được dễ nhìn nhất.</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737" name="Shape 737"/>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65</a:t>
            </a:fld>
            <a:endParaRPr lang="en-US" sz="1000" b="0" i="0" u="none" strike="noStrike" cap="none">
              <a:solidFill>
                <a:schemeClr val="dk1"/>
              </a:solidFill>
              <a:latin typeface="Times New Roman"/>
              <a:ea typeface="Times New Roman"/>
              <a:cs typeface="Times New Roman"/>
              <a:sym typeface="Times New Roman"/>
            </a:endParaRPr>
          </a:p>
        </p:txBody>
      </p:sp>
      <p:pic>
        <p:nvPicPr>
          <p:cNvPr id="738" name="Shape 738"/>
          <p:cNvPicPr preferRelativeResize="0"/>
          <p:nvPr/>
        </p:nvPicPr>
        <p:blipFill rotWithShape="1">
          <a:blip r:embed="rId3">
            <a:alphaModFix/>
          </a:blip>
          <a:srcRect/>
          <a:stretch/>
        </p:blipFill>
        <p:spPr>
          <a:xfrm>
            <a:off x="1311566" y="5277807"/>
            <a:ext cx="3157403" cy="333374"/>
          </a:xfrm>
          <a:prstGeom prst="rect">
            <a:avLst/>
          </a:prstGeom>
          <a:noFill/>
          <a:ln>
            <a:noFill/>
          </a:ln>
        </p:spPr>
      </p:pic>
      <p:pic>
        <p:nvPicPr>
          <p:cNvPr id="739" name="Shape 739"/>
          <p:cNvPicPr preferRelativeResize="0"/>
          <p:nvPr/>
        </p:nvPicPr>
        <p:blipFill rotWithShape="1">
          <a:blip r:embed="rId4">
            <a:alphaModFix/>
          </a:blip>
          <a:srcRect/>
          <a:stretch/>
        </p:blipFill>
        <p:spPr>
          <a:xfrm>
            <a:off x="5014323" y="5277807"/>
            <a:ext cx="2908292" cy="333374"/>
          </a:xfrm>
          <a:prstGeom prst="rect">
            <a:avLst/>
          </a:prstGeom>
          <a:noFill/>
          <a:ln>
            <a:noFill/>
          </a:ln>
        </p:spPr>
      </p:pic>
      <p:pic>
        <p:nvPicPr>
          <p:cNvPr id="740" name="Shape 740"/>
          <p:cNvPicPr preferRelativeResize="0"/>
          <p:nvPr/>
        </p:nvPicPr>
        <p:blipFill rotWithShape="1">
          <a:blip r:embed="rId5">
            <a:alphaModFix/>
          </a:blip>
          <a:srcRect/>
          <a:stretch/>
        </p:blipFill>
        <p:spPr>
          <a:xfrm>
            <a:off x="6200151" y="5560471"/>
            <a:ext cx="536635" cy="536635"/>
          </a:xfrm>
          <a:prstGeom prst="rect">
            <a:avLst/>
          </a:prstGeom>
          <a:noFill/>
          <a:ln>
            <a:noFill/>
          </a:ln>
        </p:spPr>
      </p:pic>
      <p:pic>
        <p:nvPicPr>
          <p:cNvPr id="741" name="Shape 741"/>
          <p:cNvPicPr preferRelativeResize="0"/>
          <p:nvPr/>
        </p:nvPicPr>
        <p:blipFill rotWithShape="1">
          <a:blip r:embed="rId6">
            <a:alphaModFix/>
          </a:blip>
          <a:srcRect/>
          <a:stretch/>
        </p:blipFill>
        <p:spPr>
          <a:xfrm>
            <a:off x="2765215" y="5498408"/>
            <a:ext cx="660759" cy="66075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Shape 746"/>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47" name="Shape 747"/>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6.	Các yếu tố tổng hợp khác</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Các giá trị trả về (Return values): </a:t>
            </a:r>
            <a:r>
              <a:rPr lang="en-US" sz="2000" b="0" i="0" u="none" strike="noStrike" cap="none">
                <a:solidFill>
                  <a:srgbClr val="262626"/>
                </a:solidFill>
                <a:latin typeface="Garamond"/>
                <a:ea typeface="Garamond"/>
                <a:cs typeface="Garamond"/>
                <a:sym typeface="Garamond"/>
              </a:rPr>
              <a:t>cấu trúc chương trình </a:t>
            </a:r>
            <a:r>
              <a:rPr lang="en-US" sz="2000" b="0" i="0" u="none" strike="noStrike" cap="none">
                <a:solidFill>
                  <a:srgbClr val="262626"/>
                </a:solidFill>
                <a:latin typeface="Times New Roman"/>
                <a:ea typeface="Times New Roman"/>
                <a:cs typeface="Times New Roman"/>
                <a:sym typeface="Times New Roman"/>
              </a:rPr>
              <a:t>phải</a:t>
            </a:r>
            <a:r>
              <a:rPr lang="en-US" sz="2000" b="0" i="0" u="none" strike="noStrike" cap="none">
                <a:solidFill>
                  <a:srgbClr val="262626"/>
                </a:solidFill>
                <a:latin typeface="Garamond"/>
                <a:ea typeface="Garamond"/>
                <a:cs typeface="Garamond"/>
                <a:sym typeface="Garamond"/>
              </a:rPr>
              <a:t> có ý nghĩa, mục đích.</a:t>
            </a:r>
          </a:p>
        </p:txBody>
      </p:sp>
      <p:sp>
        <p:nvSpPr>
          <p:cNvPr id="748" name="Shape 74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66</a:t>
            </a:fld>
            <a:endParaRPr lang="en-US" sz="1000" b="0" i="0" u="none" strike="noStrike" cap="none">
              <a:solidFill>
                <a:schemeClr val="dk1"/>
              </a:solidFill>
              <a:latin typeface="Times New Roman"/>
              <a:ea typeface="Times New Roman"/>
              <a:cs typeface="Times New Roman"/>
              <a:sym typeface="Times New Roman"/>
            </a:endParaRPr>
          </a:p>
        </p:txBody>
      </p:sp>
      <p:pic>
        <p:nvPicPr>
          <p:cNvPr id="749" name="Shape 749"/>
          <p:cNvPicPr preferRelativeResize="0"/>
          <p:nvPr/>
        </p:nvPicPr>
        <p:blipFill rotWithShape="1">
          <a:blip r:embed="rId3">
            <a:alphaModFix/>
          </a:blip>
          <a:srcRect/>
          <a:stretch/>
        </p:blipFill>
        <p:spPr>
          <a:xfrm>
            <a:off x="6489064" y="5411196"/>
            <a:ext cx="536635" cy="536635"/>
          </a:xfrm>
          <a:prstGeom prst="rect">
            <a:avLst/>
          </a:prstGeom>
          <a:noFill/>
          <a:ln>
            <a:noFill/>
          </a:ln>
        </p:spPr>
      </p:pic>
      <p:pic>
        <p:nvPicPr>
          <p:cNvPr id="750" name="Shape 750"/>
          <p:cNvPicPr preferRelativeResize="0"/>
          <p:nvPr/>
        </p:nvPicPr>
        <p:blipFill rotWithShape="1">
          <a:blip r:embed="rId4">
            <a:alphaModFix/>
          </a:blip>
          <a:srcRect/>
          <a:stretch/>
        </p:blipFill>
        <p:spPr>
          <a:xfrm>
            <a:off x="2765214" y="4648948"/>
            <a:ext cx="660759" cy="660759"/>
          </a:xfrm>
          <a:prstGeom prst="rect">
            <a:avLst/>
          </a:prstGeom>
          <a:noFill/>
          <a:ln>
            <a:noFill/>
          </a:ln>
        </p:spPr>
      </p:pic>
      <p:pic>
        <p:nvPicPr>
          <p:cNvPr id="751" name="Shape 751"/>
          <p:cNvPicPr preferRelativeResize="0"/>
          <p:nvPr/>
        </p:nvPicPr>
        <p:blipFill rotWithShape="1">
          <a:blip r:embed="rId5">
            <a:alphaModFix/>
          </a:blip>
          <a:srcRect/>
          <a:stretch/>
        </p:blipFill>
        <p:spPr>
          <a:xfrm>
            <a:off x="5452457" y="3709507"/>
            <a:ext cx="2609849" cy="1600199"/>
          </a:xfrm>
          <a:prstGeom prst="rect">
            <a:avLst/>
          </a:prstGeom>
          <a:noFill/>
          <a:ln>
            <a:noFill/>
          </a:ln>
        </p:spPr>
      </p:pic>
      <p:pic>
        <p:nvPicPr>
          <p:cNvPr id="752" name="Shape 752"/>
          <p:cNvPicPr preferRelativeResize="0"/>
          <p:nvPr/>
        </p:nvPicPr>
        <p:blipFill rotWithShape="1">
          <a:blip r:embed="rId6">
            <a:alphaModFix/>
          </a:blip>
          <a:srcRect/>
          <a:stretch/>
        </p:blipFill>
        <p:spPr>
          <a:xfrm>
            <a:off x="961994" y="4212632"/>
            <a:ext cx="4267199" cy="3619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58" name="Shape 758"/>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6.	Các yếu tố tổng hợp khác</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a:t>
            </a:r>
            <a:r>
              <a:rPr lang="en-US" sz="2000" b="0" i="0" u="none" strike="noStrike" cap="none">
                <a:solidFill>
                  <a:srgbClr val="262626"/>
                </a:solidFill>
                <a:latin typeface="Garamond"/>
                <a:ea typeface="Garamond"/>
                <a:cs typeface="Garamond"/>
                <a:sym typeface="Garamond"/>
              </a:rPr>
              <a:t>Biểu thức trước dấu ‘</a:t>
            </a:r>
            <a:r>
              <a:rPr lang="en-US" sz="2000" b="1" i="0" u="none" strike="noStrike" cap="none">
                <a:solidFill>
                  <a:srgbClr val="FF0000"/>
                </a:solidFill>
                <a:latin typeface="Garamond"/>
                <a:ea typeface="Garamond"/>
                <a:cs typeface="Garamond"/>
                <a:sym typeface="Garamond"/>
              </a:rPr>
              <a:t>?</a:t>
            </a:r>
            <a:r>
              <a:rPr lang="en-US" sz="2000" b="0" i="0" u="none" strike="noStrike" cap="none">
                <a:solidFill>
                  <a:srgbClr val="262626"/>
                </a:solidFill>
                <a:latin typeface="Garamond"/>
                <a:ea typeface="Garamond"/>
                <a:cs typeface="Garamond"/>
                <a:sym typeface="Garamond"/>
              </a:rPr>
              <a:t>’ trong toán tử điều kiện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Nếu biểu thức chứa một toán tử xuất hiện trước dấu ? trong toán tử điều kiện </a:t>
            </a:r>
            <a:r>
              <a:rPr lang="en-US" sz="2000" b="1" i="0" u="none" strike="noStrike" cap="none">
                <a:solidFill>
                  <a:srgbClr val="FF0000"/>
                </a:solidFill>
                <a:latin typeface="Garamond"/>
                <a:ea typeface="Garamond"/>
                <a:cs typeface="Garamond"/>
                <a:sym typeface="Garamond"/>
              </a:rPr>
              <a:t>?:</a:t>
            </a:r>
            <a:r>
              <a:rPr lang="en-US" sz="2000" b="0" i="0" u="none" strike="noStrike" cap="none">
                <a:solidFill>
                  <a:srgbClr val="262626"/>
                </a:solidFill>
                <a:latin typeface="Garamond"/>
                <a:ea typeface="Garamond"/>
                <a:cs typeface="Garamond"/>
                <a:sym typeface="Garamond"/>
              </a:rPr>
              <a:t> thì nên đặt nó trong cặp ngoặc đơn. Ví dụ: </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759" name="Shape 759"/>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67</a:t>
            </a:fld>
            <a:endParaRPr lang="en-US" sz="1000" b="0" i="0" u="none" strike="noStrike" cap="none">
              <a:solidFill>
                <a:schemeClr val="dk1"/>
              </a:solidFill>
              <a:latin typeface="Times New Roman"/>
              <a:ea typeface="Times New Roman"/>
              <a:cs typeface="Times New Roman"/>
              <a:sym typeface="Times New Roman"/>
            </a:endParaRPr>
          </a:p>
        </p:txBody>
      </p:sp>
      <p:pic>
        <p:nvPicPr>
          <p:cNvPr id="760" name="Shape 760"/>
          <p:cNvPicPr preferRelativeResize="0"/>
          <p:nvPr/>
        </p:nvPicPr>
        <p:blipFill rotWithShape="1">
          <a:blip r:embed="rId3">
            <a:alphaModFix/>
          </a:blip>
          <a:srcRect/>
          <a:stretch/>
        </p:blipFill>
        <p:spPr>
          <a:xfrm>
            <a:off x="6220744" y="4956694"/>
            <a:ext cx="536635" cy="536635"/>
          </a:xfrm>
          <a:prstGeom prst="rect">
            <a:avLst/>
          </a:prstGeom>
          <a:noFill/>
          <a:ln>
            <a:noFill/>
          </a:ln>
        </p:spPr>
      </p:pic>
      <p:pic>
        <p:nvPicPr>
          <p:cNvPr id="761" name="Shape 761"/>
          <p:cNvPicPr preferRelativeResize="0"/>
          <p:nvPr/>
        </p:nvPicPr>
        <p:blipFill rotWithShape="1">
          <a:blip r:embed="rId4">
            <a:alphaModFix/>
          </a:blip>
          <a:srcRect/>
          <a:stretch/>
        </p:blipFill>
        <p:spPr>
          <a:xfrm>
            <a:off x="2464335" y="4956694"/>
            <a:ext cx="660759" cy="660759"/>
          </a:xfrm>
          <a:prstGeom prst="rect">
            <a:avLst/>
          </a:prstGeom>
          <a:noFill/>
          <a:ln>
            <a:noFill/>
          </a:ln>
        </p:spPr>
      </p:pic>
      <p:pic>
        <p:nvPicPr>
          <p:cNvPr id="762" name="Shape 762"/>
          <p:cNvPicPr preferRelativeResize="0"/>
          <p:nvPr/>
        </p:nvPicPr>
        <p:blipFill rotWithShape="1">
          <a:blip r:embed="rId5">
            <a:alphaModFix/>
          </a:blip>
          <a:srcRect/>
          <a:stretch/>
        </p:blipFill>
        <p:spPr>
          <a:xfrm>
            <a:off x="1346916" y="4308300"/>
            <a:ext cx="2895600" cy="400049"/>
          </a:xfrm>
          <a:prstGeom prst="rect">
            <a:avLst/>
          </a:prstGeom>
          <a:noFill/>
          <a:ln>
            <a:noFill/>
          </a:ln>
        </p:spPr>
      </p:pic>
      <p:pic>
        <p:nvPicPr>
          <p:cNvPr id="763" name="Shape 763"/>
          <p:cNvPicPr preferRelativeResize="0"/>
          <p:nvPr/>
        </p:nvPicPr>
        <p:blipFill rotWithShape="1">
          <a:blip r:embed="rId6">
            <a:alphaModFix/>
          </a:blip>
          <a:srcRect/>
          <a:stretch/>
        </p:blipFill>
        <p:spPr>
          <a:xfrm>
            <a:off x="5146003" y="4308300"/>
            <a:ext cx="2686118" cy="40004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69" name="Shape 769"/>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6.	Các yếu tố tổng hợp khác</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a:t>
            </a:r>
            <a:r>
              <a:rPr lang="en-US" sz="2000" b="0" i="0" u="none" strike="noStrike" cap="none">
                <a:solidFill>
                  <a:srgbClr val="262626"/>
                </a:solidFill>
                <a:latin typeface="Garamond"/>
                <a:ea typeface="Garamond"/>
                <a:cs typeface="Garamond"/>
                <a:sym typeface="Garamond"/>
              </a:rPr>
              <a:t>Các comment đặc biệt: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Sử dụng  xxx trong comment để đánh dấu một cái gì đó là giả (bugus) nhưng có hoạt động.</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Sử dụng FIXME trong comment để đánh dấu một cái gì đó là giả (bugus) và không hoạt động (broken)</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770" name="Shape 770"/>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68</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76" name="Shape 776"/>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6.	Các yếu tố tổng hợp khác</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a:t>
            </a:r>
            <a:r>
              <a:rPr lang="en-US" sz="2000" b="0" i="0" u="none" strike="noStrike" cap="none">
                <a:solidFill>
                  <a:srgbClr val="262626"/>
                </a:solidFill>
                <a:latin typeface="Garamond"/>
                <a:ea typeface="Garamond"/>
                <a:cs typeface="Garamond"/>
                <a:sym typeface="Garamond"/>
              </a:rPr>
              <a:t>Phương thức </a:t>
            </a:r>
            <a:r>
              <a:rPr lang="en-US" sz="2000" b="1" i="0" u="none" strike="noStrike" cap="none">
                <a:solidFill>
                  <a:srgbClr val="262626"/>
                </a:solidFill>
                <a:latin typeface="Garamond"/>
                <a:ea typeface="Garamond"/>
                <a:cs typeface="Garamond"/>
                <a:sym typeface="Garamond"/>
              </a:rPr>
              <a:t>toString() </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Việc overriding </a:t>
            </a:r>
            <a:r>
              <a:rPr lang="en-US" sz="2000" b="1" i="0" u="none" strike="noStrike" cap="none">
                <a:solidFill>
                  <a:srgbClr val="262626"/>
                </a:solidFill>
                <a:latin typeface="Garamond"/>
                <a:ea typeface="Garamond"/>
                <a:cs typeface="Garamond"/>
                <a:sym typeface="Garamond"/>
              </a:rPr>
              <a:t>toString() </a:t>
            </a:r>
            <a:r>
              <a:rPr lang="en-US" sz="2000" b="0" i="0" u="none" strike="noStrike" cap="none">
                <a:solidFill>
                  <a:srgbClr val="262626"/>
                </a:solidFill>
                <a:latin typeface="Garamond"/>
                <a:ea typeface="Garamond"/>
                <a:cs typeface="Garamond"/>
                <a:sym typeface="Garamond"/>
              </a:rPr>
              <a:t>để tạo ra một mô tả hữu ích cho một object (ví dụ: kiểu của một object và giá trị của các id duy nhất nào đó mà nó chứa).</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Để tránh nhầm lẫn, </a:t>
            </a:r>
            <a:r>
              <a:rPr lang="en-US" sz="2000" b="1" i="0" u="none" strike="noStrike" cap="none">
                <a:solidFill>
                  <a:srgbClr val="262626"/>
                </a:solidFill>
                <a:latin typeface="Garamond"/>
                <a:ea typeface="Garamond"/>
                <a:cs typeface="Garamond"/>
                <a:sym typeface="Garamond"/>
              </a:rPr>
              <a:t>toString</a:t>
            </a:r>
            <a:r>
              <a:rPr lang="en-US" sz="2000" b="0" i="0" u="none" strike="noStrike" cap="none">
                <a:solidFill>
                  <a:srgbClr val="262626"/>
                </a:solidFill>
                <a:latin typeface="Garamond"/>
                <a:ea typeface="Garamond"/>
                <a:cs typeface="Garamond"/>
                <a:sym typeface="Garamond"/>
              </a:rPr>
              <a:t>() của hai object chỉ bằng nhau khi và chỉ khi </a:t>
            </a:r>
            <a:r>
              <a:rPr lang="en-US" sz="2000" b="1" i="0" u="none" strike="noStrike" cap="none">
                <a:solidFill>
                  <a:srgbClr val="262626"/>
                </a:solidFill>
                <a:latin typeface="Garamond"/>
                <a:ea typeface="Garamond"/>
                <a:cs typeface="Garamond"/>
                <a:sym typeface="Garamond"/>
              </a:rPr>
              <a:t>equals()</a:t>
            </a:r>
            <a:r>
              <a:rPr lang="en-US" sz="2000" b="0" i="0" u="none" strike="noStrike" cap="none">
                <a:solidFill>
                  <a:srgbClr val="262626"/>
                </a:solidFill>
                <a:latin typeface="Garamond"/>
                <a:ea typeface="Garamond"/>
                <a:cs typeface="Garamond"/>
                <a:sym typeface="Garamond"/>
              </a:rPr>
              <a:t> trả về giá trị true.</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777" name="Shape 777"/>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69</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Indentation and Braces</a:t>
            </a:r>
          </a:p>
        </p:txBody>
      </p:sp>
      <p:sp>
        <p:nvSpPr>
          <p:cNvPr id="203" name="Shape 203"/>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1"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3.	Độ dài dòng lệnh</a:t>
            </a:r>
            <a:br>
              <a:rPr lang="en-US" sz="2400" b="0" i="0" u="none" strike="noStrike" cap="none">
                <a:solidFill>
                  <a:srgbClr val="262626"/>
                </a:solidFill>
                <a:latin typeface="Times New Roman"/>
                <a:ea typeface="Times New Roman"/>
                <a:cs typeface="Times New Roman"/>
                <a:sym typeface="Times New Roman"/>
              </a:rPr>
            </a:br>
            <a:r>
              <a:rPr lang="en-US" sz="2000" b="0" i="0" u="none" strike="noStrike" cap="none">
                <a:solidFill>
                  <a:srgbClr val="262626"/>
                </a:solidFill>
                <a:latin typeface="Garamond"/>
                <a:ea typeface="Garamond"/>
                <a:cs typeface="Garamond"/>
                <a:sym typeface="Garamond"/>
              </a:rPr>
              <a:t>Tránh viết dòng lệnh dài hơn 80 hoặc 120 kí tự vì một số tool sẽ không xử lý tốt được những dòng lệnh này.</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Garamond"/>
              <a:ea typeface="Garamond"/>
              <a:cs typeface="Garamond"/>
              <a:sym typeface="Garamond"/>
            </a:endParaRPr>
          </a:p>
        </p:txBody>
      </p:sp>
      <p:sp>
        <p:nvSpPr>
          <p:cNvPr id="204" name="Shape 204"/>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7</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Shape 782"/>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Thực thi chương trình</a:t>
            </a:r>
          </a:p>
        </p:txBody>
      </p:sp>
      <p:sp>
        <p:nvSpPr>
          <p:cNvPr id="783" name="Shape 783"/>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6.	Các yếu tố tổng hợp khác</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	</a:t>
            </a:r>
            <a:r>
              <a:rPr lang="en-US" sz="2000" b="1" i="0" u="none" strike="noStrike" cap="none">
                <a:solidFill>
                  <a:srgbClr val="262626"/>
                </a:solidFill>
                <a:latin typeface="Garamond"/>
                <a:ea typeface="Garamond"/>
                <a:cs typeface="Garamond"/>
                <a:sym typeface="Garamond"/>
              </a:rPr>
              <a:t>equals() / hashCode()</a:t>
            </a:r>
          </a:p>
          <a:p>
            <a:pPr marL="0" marR="0" lvl="0"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Garamond"/>
                <a:ea typeface="Garamond"/>
                <a:cs typeface="Garamond"/>
                <a:sym typeface="Garamond"/>
              </a:rPr>
              <a:t>Nếu một </a:t>
            </a:r>
            <a:r>
              <a:rPr lang="en-US" sz="2000" b="0" i="0" u="none" strike="noStrike" cap="none">
                <a:solidFill>
                  <a:srgbClr val="262626"/>
                </a:solidFill>
                <a:latin typeface="Times New Roman"/>
                <a:ea typeface="Times New Roman"/>
                <a:cs typeface="Times New Roman"/>
                <a:sym typeface="Times New Roman"/>
              </a:rPr>
              <a:t>lớp</a:t>
            </a:r>
            <a:r>
              <a:rPr lang="en-US" sz="2000" b="0" i="0" u="none" strike="noStrike" cap="none">
                <a:solidFill>
                  <a:srgbClr val="262626"/>
                </a:solidFill>
                <a:latin typeface="Garamond"/>
                <a:ea typeface="Garamond"/>
                <a:cs typeface="Garamond"/>
                <a:sym typeface="Garamond"/>
              </a:rPr>
              <a:t> cung cấp một </a:t>
            </a:r>
            <a:r>
              <a:rPr lang="en-US" sz="2000" b="1" i="0" u="none" strike="noStrike" cap="none">
                <a:solidFill>
                  <a:srgbClr val="262626"/>
                </a:solidFill>
                <a:latin typeface="Times New Roman"/>
                <a:ea typeface="Times New Roman"/>
                <a:cs typeface="Times New Roman"/>
                <a:sym typeface="Times New Roman"/>
              </a:rPr>
              <a:t>phương thức </a:t>
            </a:r>
            <a:r>
              <a:rPr lang="en-US" sz="2000" b="0" i="0" u="none" strike="noStrike" cap="none">
                <a:solidFill>
                  <a:srgbClr val="262626"/>
                </a:solidFill>
                <a:latin typeface="Garamond"/>
                <a:ea typeface="Garamond"/>
                <a:cs typeface="Garamond"/>
                <a:sym typeface="Garamond"/>
              </a:rPr>
              <a:t>equals(), nó cũng phải cung cấp một </a:t>
            </a:r>
            <a:r>
              <a:rPr lang="en-US" sz="2000" b="0" i="0" u="none" strike="noStrike" cap="none">
                <a:solidFill>
                  <a:srgbClr val="262626"/>
                </a:solidFill>
                <a:latin typeface="Times New Roman"/>
                <a:ea typeface="Times New Roman"/>
                <a:cs typeface="Times New Roman"/>
                <a:sym typeface="Times New Roman"/>
              </a:rPr>
              <a:t>phương thức </a:t>
            </a:r>
            <a:r>
              <a:rPr lang="en-US" sz="2000" b="1" i="0" u="none" strike="noStrike" cap="none">
                <a:solidFill>
                  <a:srgbClr val="262626"/>
                </a:solidFill>
                <a:latin typeface="Garamond"/>
                <a:ea typeface="Garamond"/>
                <a:cs typeface="Garamond"/>
                <a:sym typeface="Garamond"/>
              </a:rPr>
              <a:t>hashCode(), </a:t>
            </a:r>
            <a:r>
              <a:rPr lang="en-US" sz="2000" b="0" i="0" u="none" strike="noStrike" cap="none">
                <a:solidFill>
                  <a:srgbClr val="262626"/>
                </a:solidFill>
                <a:latin typeface="Garamond"/>
                <a:ea typeface="Garamond"/>
                <a:cs typeface="Garamond"/>
                <a:sym typeface="Garamond"/>
              </a:rPr>
              <a:t>với quy ước là </a:t>
            </a:r>
            <a:r>
              <a:rPr lang="en-US" sz="2000" b="1" i="0" u="none" strike="noStrike" cap="none">
                <a:solidFill>
                  <a:srgbClr val="262626"/>
                </a:solidFill>
                <a:latin typeface="Garamond"/>
                <a:ea typeface="Garamond"/>
                <a:cs typeface="Garamond"/>
                <a:sym typeface="Garamond"/>
              </a:rPr>
              <a:t>hashCode</a:t>
            </a:r>
            <a:r>
              <a:rPr lang="en-US" sz="2000" b="0" i="0" u="none" strike="noStrike" cap="none">
                <a:solidFill>
                  <a:srgbClr val="262626"/>
                </a:solidFill>
                <a:latin typeface="Garamond"/>
                <a:ea typeface="Garamond"/>
                <a:cs typeface="Garamond"/>
                <a:sym typeface="Garamond"/>
              </a:rPr>
              <a:t> của 2 </a:t>
            </a:r>
            <a:r>
              <a:rPr lang="en-US" sz="2000" b="0" i="0" u="none" strike="noStrike" cap="none">
                <a:solidFill>
                  <a:srgbClr val="262626"/>
                </a:solidFill>
                <a:latin typeface="Times New Roman"/>
                <a:ea typeface="Times New Roman"/>
                <a:cs typeface="Times New Roman"/>
                <a:sym typeface="Times New Roman"/>
              </a:rPr>
              <a:t>thực thể </a:t>
            </a:r>
            <a:r>
              <a:rPr lang="en-US" sz="2000" b="0" i="0" u="none" strike="noStrike" cap="none">
                <a:solidFill>
                  <a:srgbClr val="262626"/>
                </a:solidFill>
                <a:latin typeface="Garamond"/>
                <a:ea typeface="Garamond"/>
                <a:cs typeface="Garamond"/>
                <a:sym typeface="Garamond"/>
              </a:rPr>
              <a:t>chỉ bằng nhau khi chúng </a:t>
            </a:r>
            <a:r>
              <a:rPr lang="en-US" sz="2000" b="1" i="0" u="none" strike="noStrike" cap="none">
                <a:solidFill>
                  <a:srgbClr val="262626"/>
                </a:solidFill>
                <a:latin typeface="Garamond"/>
                <a:ea typeface="Garamond"/>
                <a:cs typeface="Garamond"/>
                <a:sym typeface="Garamond"/>
              </a:rPr>
              <a:t>equals().</a:t>
            </a:r>
          </a:p>
          <a:p>
            <a:pPr marL="0" marR="0" lvl="0" indent="0" algn="l" rtl="0">
              <a:spcBef>
                <a:spcPts val="1080"/>
              </a:spcBef>
              <a:spcAft>
                <a:spcPts val="0"/>
              </a:spcAft>
              <a:buClr>
                <a:schemeClr val="accent1"/>
              </a:buClr>
              <a:buSzPct val="250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784" name="Shape 784"/>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70</a:t>
            </a:fld>
            <a:endParaRPr lang="en-US" sz="1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Shape 789"/>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Tối ưu mã lệnh</a:t>
            </a:r>
          </a:p>
        </p:txBody>
      </p:sp>
      <p:sp>
        <p:nvSpPr>
          <p:cNvPr id="790" name="Shape 79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Noto Sans Symbols"/>
              <a:buChar char="❖"/>
            </a:pPr>
            <a:r>
              <a:rPr lang="en-US" sz="2400" b="0" i="0" u="none" strike="noStrike" cap="none">
                <a:solidFill>
                  <a:srgbClr val="262626"/>
                </a:solidFill>
                <a:latin typeface="Times New Roman"/>
                <a:ea typeface="Times New Roman"/>
                <a:cs typeface="Times New Roman"/>
                <a:sym typeface="Times New Roman"/>
              </a:rPr>
              <a:t> Tạo lớp nhỏ gọn</a:t>
            </a:r>
          </a:p>
          <a:p>
            <a:pPr marL="0" marR="0" lvl="0" indent="0" algn="l" rtl="0">
              <a:spcBef>
                <a:spcPts val="108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Nếu lớp có quá nhiều phương thức nên tách ra thành nhiều lớp.</a:t>
            </a:r>
          </a:p>
        </p:txBody>
      </p:sp>
      <p:sp>
        <p:nvSpPr>
          <p:cNvPr id="791" name="Shape 79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71</a:t>
            </a:fld>
            <a:endParaRPr lang="en-US" sz="1000" b="0" i="0" u="none" strike="noStrike" cap="none">
              <a:solidFill>
                <a:schemeClr val="dk1"/>
              </a:solidFill>
              <a:latin typeface="Times New Roman"/>
              <a:ea typeface="Times New Roman"/>
              <a:cs typeface="Times New Roman"/>
              <a:sym typeface="Times New Roman"/>
            </a:endParaRPr>
          </a:p>
        </p:txBody>
      </p:sp>
      <p:pic>
        <p:nvPicPr>
          <p:cNvPr id="792" name="Shape 792"/>
          <p:cNvPicPr preferRelativeResize="0"/>
          <p:nvPr/>
        </p:nvPicPr>
        <p:blipFill rotWithShape="1">
          <a:blip r:embed="rId3">
            <a:alphaModFix/>
          </a:blip>
          <a:srcRect/>
          <a:stretch/>
        </p:blipFill>
        <p:spPr>
          <a:xfrm>
            <a:off x="6514462" y="5648078"/>
            <a:ext cx="536635" cy="536635"/>
          </a:xfrm>
          <a:prstGeom prst="rect">
            <a:avLst/>
          </a:prstGeom>
          <a:noFill/>
          <a:ln>
            <a:noFill/>
          </a:ln>
        </p:spPr>
      </p:pic>
      <p:pic>
        <p:nvPicPr>
          <p:cNvPr id="793" name="Shape 793"/>
          <p:cNvPicPr preferRelativeResize="0"/>
          <p:nvPr/>
        </p:nvPicPr>
        <p:blipFill rotWithShape="1">
          <a:blip r:embed="rId4">
            <a:alphaModFix/>
          </a:blip>
          <a:srcRect/>
          <a:stretch/>
        </p:blipFill>
        <p:spPr>
          <a:xfrm>
            <a:off x="2469283" y="5525800"/>
            <a:ext cx="660759" cy="660759"/>
          </a:xfrm>
          <a:prstGeom prst="rect">
            <a:avLst/>
          </a:prstGeom>
          <a:noFill/>
          <a:ln>
            <a:noFill/>
          </a:ln>
        </p:spPr>
      </p:pic>
      <p:pic>
        <p:nvPicPr>
          <p:cNvPr id="794" name="Shape 794"/>
          <p:cNvPicPr preferRelativeResize="0"/>
          <p:nvPr/>
        </p:nvPicPr>
        <p:blipFill rotWithShape="1">
          <a:blip r:embed="rId5">
            <a:alphaModFix/>
          </a:blip>
          <a:srcRect/>
          <a:stretch/>
        </p:blipFill>
        <p:spPr>
          <a:xfrm>
            <a:off x="1235890" y="3915282"/>
            <a:ext cx="4354069" cy="1475051"/>
          </a:xfrm>
          <a:prstGeom prst="rect">
            <a:avLst/>
          </a:prstGeom>
          <a:noFill/>
          <a:ln>
            <a:noFill/>
          </a:ln>
        </p:spPr>
      </p:pic>
      <p:pic>
        <p:nvPicPr>
          <p:cNvPr id="795" name="Shape 795"/>
          <p:cNvPicPr preferRelativeResize="0"/>
          <p:nvPr/>
        </p:nvPicPr>
        <p:blipFill rotWithShape="1">
          <a:blip r:embed="rId6">
            <a:alphaModFix/>
          </a:blip>
          <a:srcRect/>
          <a:stretch/>
        </p:blipFill>
        <p:spPr>
          <a:xfrm>
            <a:off x="6101328" y="3428753"/>
            <a:ext cx="1326362" cy="213514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Shape 800"/>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Tối ưu mã lệnh</a:t>
            </a:r>
          </a:p>
        </p:txBody>
      </p:sp>
      <p:sp>
        <p:nvSpPr>
          <p:cNvPr id="801" name="Shape 801"/>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Noto Sans Symbols"/>
              <a:buChar char="❖"/>
            </a:pPr>
            <a:r>
              <a:rPr lang="en-US" sz="2400" b="0" i="0" u="none" strike="noStrike" cap="none">
                <a:solidFill>
                  <a:srgbClr val="262626"/>
                </a:solidFill>
                <a:latin typeface="Times New Roman"/>
                <a:ea typeface="Times New Roman"/>
                <a:cs typeface="Times New Roman"/>
                <a:sym typeface="Times New Roman"/>
              </a:rPr>
              <a:t> Tạo phương thức nhỏ gọn</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	Mỗi phương thức chỉ thực hiện một công việc.</a:t>
            </a:r>
          </a:p>
        </p:txBody>
      </p:sp>
      <p:sp>
        <p:nvSpPr>
          <p:cNvPr id="802" name="Shape 802"/>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72</a:t>
            </a:fld>
            <a:endParaRPr lang="en-US" sz="1000" b="0" i="0" u="none" strike="noStrike" cap="none">
              <a:solidFill>
                <a:schemeClr val="dk1"/>
              </a:solidFill>
              <a:latin typeface="Times New Roman"/>
              <a:ea typeface="Times New Roman"/>
              <a:cs typeface="Times New Roman"/>
              <a:sym typeface="Times New Roman"/>
            </a:endParaRPr>
          </a:p>
        </p:txBody>
      </p:sp>
      <p:pic>
        <p:nvPicPr>
          <p:cNvPr id="803" name="Shape 803"/>
          <p:cNvPicPr preferRelativeResize="0"/>
          <p:nvPr/>
        </p:nvPicPr>
        <p:blipFill rotWithShape="1">
          <a:blip r:embed="rId3">
            <a:alphaModFix/>
          </a:blip>
          <a:srcRect/>
          <a:stretch/>
        </p:blipFill>
        <p:spPr>
          <a:xfrm>
            <a:off x="6514462" y="5648078"/>
            <a:ext cx="536635" cy="536635"/>
          </a:xfrm>
          <a:prstGeom prst="rect">
            <a:avLst/>
          </a:prstGeom>
          <a:noFill/>
          <a:ln>
            <a:noFill/>
          </a:ln>
        </p:spPr>
      </p:pic>
      <p:pic>
        <p:nvPicPr>
          <p:cNvPr id="804" name="Shape 804"/>
          <p:cNvPicPr preferRelativeResize="0"/>
          <p:nvPr/>
        </p:nvPicPr>
        <p:blipFill rotWithShape="1">
          <a:blip r:embed="rId4">
            <a:alphaModFix/>
          </a:blip>
          <a:srcRect/>
          <a:stretch/>
        </p:blipFill>
        <p:spPr>
          <a:xfrm>
            <a:off x="2551841" y="5579173"/>
            <a:ext cx="660759" cy="660759"/>
          </a:xfrm>
          <a:prstGeom prst="rect">
            <a:avLst/>
          </a:prstGeom>
          <a:noFill/>
          <a:ln>
            <a:noFill/>
          </a:ln>
        </p:spPr>
      </p:pic>
      <p:pic>
        <p:nvPicPr>
          <p:cNvPr id="805" name="Shape 805"/>
          <p:cNvPicPr preferRelativeResize="0"/>
          <p:nvPr/>
        </p:nvPicPr>
        <p:blipFill rotWithShape="1">
          <a:blip r:embed="rId5">
            <a:alphaModFix/>
          </a:blip>
          <a:srcRect/>
          <a:stretch/>
        </p:blipFill>
        <p:spPr>
          <a:xfrm>
            <a:off x="4587578" y="3787194"/>
            <a:ext cx="3388021" cy="1609458"/>
          </a:xfrm>
          <a:prstGeom prst="rect">
            <a:avLst/>
          </a:prstGeom>
          <a:noFill/>
          <a:ln>
            <a:noFill/>
          </a:ln>
        </p:spPr>
      </p:pic>
      <p:pic>
        <p:nvPicPr>
          <p:cNvPr id="806" name="Shape 806"/>
          <p:cNvPicPr preferRelativeResize="0"/>
          <p:nvPr/>
        </p:nvPicPr>
        <p:blipFill rotWithShape="1">
          <a:blip r:embed="rId6">
            <a:alphaModFix/>
          </a:blip>
          <a:srcRect/>
          <a:stretch/>
        </p:blipFill>
        <p:spPr>
          <a:xfrm>
            <a:off x="1312904" y="3754544"/>
            <a:ext cx="3138635" cy="164210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Tối ưu mã lệnh</a:t>
            </a:r>
          </a:p>
        </p:txBody>
      </p:sp>
      <p:sp>
        <p:nvSpPr>
          <p:cNvPr id="812" name="Shape 812"/>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Noto Sans Symbols"/>
              <a:buChar char="❖"/>
            </a:pPr>
            <a:r>
              <a:rPr lang="en-US" sz="2400" b="0" i="0" u="none" strike="noStrike" cap="none">
                <a:solidFill>
                  <a:srgbClr val="262626"/>
                </a:solidFill>
                <a:latin typeface="Times New Roman"/>
                <a:ea typeface="Times New Roman"/>
                <a:cs typeface="Times New Roman"/>
                <a:sym typeface="Times New Roman"/>
              </a:rPr>
              <a:t> Sử dụng kế thừa (extends) hoặc thực thi (Implements)</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	Khi các lớp có các phương thức chung</a:t>
            </a:r>
          </a:p>
        </p:txBody>
      </p:sp>
      <p:sp>
        <p:nvSpPr>
          <p:cNvPr id="813" name="Shape 813"/>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73</a:t>
            </a:fld>
            <a:endParaRPr lang="en-US" sz="1000" b="0" i="0" u="none" strike="noStrike" cap="none">
              <a:solidFill>
                <a:schemeClr val="dk1"/>
              </a:solidFill>
              <a:latin typeface="Times New Roman"/>
              <a:ea typeface="Times New Roman"/>
              <a:cs typeface="Times New Roman"/>
              <a:sym typeface="Times New Roman"/>
            </a:endParaRPr>
          </a:p>
        </p:txBody>
      </p:sp>
      <p:pic>
        <p:nvPicPr>
          <p:cNvPr id="814" name="Shape 814"/>
          <p:cNvPicPr preferRelativeResize="0"/>
          <p:nvPr/>
        </p:nvPicPr>
        <p:blipFill rotWithShape="1">
          <a:blip r:embed="rId3">
            <a:alphaModFix/>
          </a:blip>
          <a:srcRect/>
          <a:stretch/>
        </p:blipFill>
        <p:spPr>
          <a:xfrm>
            <a:off x="6138832" y="5649923"/>
            <a:ext cx="536635" cy="536635"/>
          </a:xfrm>
          <a:prstGeom prst="rect">
            <a:avLst/>
          </a:prstGeom>
          <a:noFill/>
          <a:ln>
            <a:noFill/>
          </a:ln>
        </p:spPr>
      </p:pic>
      <p:pic>
        <p:nvPicPr>
          <p:cNvPr id="815" name="Shape 815"/>
          <p:cNvPicPr preferRelativeResize="0"/>
          <p:nvPr/>
        </p:nvPicPr>
        <p:blipFill rotWithShape="1">
          <a:blip r:embed="rId4">
            <a:alphaModFix/>
          </a:blip>
          <a:srcRect/>
          <a:stretch/>
        </p:blipFill>
        <p:spPr>
          <a:xfrm>
            <a:off x="2307778" y="5587860"/>
            <a:ext cx="660759" cy="660759"/>
          </a:xfrm>
          <a:prstGeom prst="rect">
            <a:avLst/>
          </a:prstGeom>
          <a:noFill/>
          <a:ln>
            <a:noFill/>
          </a:ln>
        </p:spPr>
      </p:pic>
      <p:pic>
        <p:nvPicPr>
          <p:cNvPr id="816" name="Shape 816"/>
          <p:cNvPicPr preferRelativeResize="0"/>
          <p:nvPr/>
        </p:nvPicPr>
        <p:blipFill rotWithShape="1">
          <a:blip r:embed="rId5">
            <a:alphaModFix/>
          </a:blip>
          <a:srcRect/>
          <a:stretch/>
        </p:blipFill>
        <p:spPr>
          <a:xfrm>
            <a:off x="1176863" y="3823757"/>
            <a:ext cx="3001435" cy="1702042"/>
          </a:xfrm>
          <a:prstGeom prst="rect">
            <a:avLst/>
          </a:prstGeom>
          <a:noFill/>
          <a:ln>
            <a:noFill/>
          </a:ln>
        </p:spPr>
      </p:pic>
      <p:pic>
        <p:nvPicPr>
          <p:cNvPr id="817" name="Shape 817"/>
          <p:cNvPicPr preferRelativeResize="0"/>
          <p:nvPr/>
        </p:nvPicPr>
        <p:blipFill rotWithShape="1">
          <a:blip r:embed="rId6">
            <a:alphaModFix/>
          </a:blip>
          <a:srcRect/>
          <a:stretch/>
        </p:blipFill>
        <p:spPr>
          <a:xfrm>
            <a:off x="4657694" y="4001800"/>
            <a:ext cx="2962275" cy="15240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Shape 822"/>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Tối ưu mã lệnh</a:t>
            </a:r>
          </a:p>
        </p:txBody>
      </p:sp>
      <p:sp>
        <p:nvSpPr>
          <p:cNvPr id="823" name="Shape 823"/>
          <p:cNvSpPr txBox="1">
            <a:spLocks noGrp="1"/>
          </p:cNvSpPr>
          <p:nvPr>
            <p:ph type="body" idx="1"/>
          </p:nvPr>
        </p:nvSpPr>
        <p:spPr>
          <a:xfrm>
            <a:off x="1248832" y="2515535"/>
            <a:ext cx="6798736" cy="3444997"/>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Noto Sans Symbols"/>
              <a:buChar char="❖"/>
            </a:pPr>
            <a:r>
              <a:rPr lang="en-US" sz="2400" b="0" i="0" u="none" strike="noStrike" cap="none">
                <a:solidFill>
                  <a:srgbClr val="262626"/>
                </a:solidFill>
                <a:latin typeface="Times New Roman"/>
                <a:ea typeface="Times New Roman"/>
                <a:cs typeface="Times New Roman"/>
                <a:sym typeface="Times New Roman"/>
              </a:rPr>
              <a:t> Dùng một phong cách nhất quán</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	</a:t>
            </a:r>
          </a:p>
        </p:txBody>
      </p:sp>
      <p:sp>
        <p:nvSpPr>
          <p:cNvPr id="824" name="Shape 824"/>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74</a:t>
            </a:fld>
            <a:endParaRPr lang="en-US" sz="1000" b="0" i="0" u="none" strike="noStrike" cap="none">
              <a:solidFill>
                <a:schemeClr val="dk1"/>
              </a:solidFill>
              <a:latin typeface="Times New Roman"/>
              <a:ea typeface="Times New Roman"/>
              <a:cs typeface="Times New Roman"/>
              <a:sym typeface="Times New Roman"/>
            </a:endParaRPr>
          </a:p>
        </p:txBody>
      </p:sp>
      <p:pic>
        <p:nvPicPr>
          <p:cNvPr id="825" name="Shape 825"/>
          <p:cNvPicPr preferRelativeResize="0"/>
          <p:nvPr/>
        </p:nvPicPr>
        <p:blipFill rotWithShape="1">
          <a:blip r:embed="rId3">
            <a:alphaModFix/>
          </a:blip>
          <a:srcRect/>
          <a:stretch/>
        </p:blipFill>
        <p:spPr>
          <a:xfrm>
            <a:off x="6043582" y="5641264"/>
            <a:ext cx="536635" cy="536635"/>
          </a:xfrm>
          <a:prstGeom prst="rect">
            <a:avLst/>
          </a:prstGeom>
          <a:noFill/>
          <a:ln>
            <a:noFill/>
          </a:ln>
        </p:spPr>
      </p:pic>
      <p:pic>
        <p:nvPicPr>
          <p:cNvPr id="826" name="Shape 826"/>
          <p:cNvPicPr preferRelativeResize="0"/>
          <p:nvPr/>
        </p:nvPicPr>
        <p:blipFill rotWithShape="1">
          <a:blip r:embed="rId4">
            <a:alphaModFix/>
          </a:blip>
          <a:srcRect/>
          <a:stretch/>
        </p:blipFill>
        <p:spPr>
          <a:xfrm>
            <a:off x="2469283" y="5525800"/>
            <a:ext cx="660759" cy="660759"/>
          </a:xfrm>
          <a:prstGeom prst="rect">
            <a:avLst/>
          </a:prstGeom>
          <a:noFill/>
          <a:ln>
            <a:noFill/>
          </a:ln>
        </p:spPr>
      </p:pic>
      <p:pic>
        <p:nvPicPr>
          <p:cNvPr id="827" name="Shape 827"/>
          <p:cNvPicPr preferRelativeResize="0"/>
          <p:nvPr/>
        </p:nvPicPr>
        <p:blipFill rotWithShape="1">
          <a:blip r:embed="rId5">
            <a:alphaModFix/>
          </a:blip>
          <a:srcRect/>
          <a:stretch/>
        </p:blipFill>
        <p:spPr>
          <a:xfrm>
            <a:off x="4648200" y="3026038"/>
            <a:ext cx="3327399" cy="2499761"/>
          </a:xfrm>
          <a:prstGeom prst="rect">
            <a:avLst/>
          </a:prstGeom>
          <a:noFill/>
          <a:ln>
            <a:noFill/>
          </a:ln>
        </p:spPr>
      </p:pic>
      <p:pic>
        <p:nvPicPr>
          <p:cNvPr id="828" name="Shape 828"/>
          <p:cNvPicPr preferRelativeResize="0"/>
          <p:nvPr/>
        </p:nvPicPr>
        <p:blipFill rotWithShape="1">
          <a:blip r:embed="rId6">
            <a:alphaModFix/>
          </a:blip>
          <a:srcRect/>
          <a:stretch/>
        </p:blipFill>
        <p:spPr>
          <a:xfrm>
            <a:off x="1248833" y="3026038"/>
            <a:ext cx="3327397" cy="249976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Tối ưu mã lệnh</a:t>
            </a:r>
          </a:p>
        </p:txBody>
      </p:sp>
      <p:sp>
        <p:nvSpPr>
          <p:cNvPr id="834" name="Shape 834"/>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Noto Sans Symbols"/>
              <a:buChar char="❖"/>
            </a:pPr>
            <a:r>
              <a:rPr lang="en-US" sz="2400" b="0" i="0" u="none" strike="noStrike" cap="none">
                <a:solidFill>
                  <a:srgbClr val="262626"/>
                </a:solidFill>
                <a:latin typeface="Times New Roman"/>
                <a:ea typeface="Times New Roman"/>
                <a:cs typeface="Times New Roman"/>
                <a:sym typeface="Times New Roman"/>
              </a:rPr>
              <a:t> Tạo hàm cho các đoạn mã thực thi cùng một công việc</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	</a:t>
            </a:r>
          </a:p>
        </p:txBody>
      </p:sp>
      <p:sp>
        <p:nvSpPr>
          <p:cNvPr id="835" name="Shape 835"/>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75</a:t>
            </a:fld>
            <a:endParaRPr lang="en-US" sz="1000" b="0" i="0" u="none" strike="noStrike" cap="none">
              <a:solidFill>
                <a:schemeClr val="dk1"/>
              </a:solidFill>
              <a:latin typeface="Times New Roman"/>
              <a:ea typeface="Times New Roman"/>
              <a:cs typeface="Times New Roman"/>
              <a:sym typeface="Times New Roman"/>
            </a:endParaRPr>
          </a:p>
        </p:txBody>
      </p:sp>
      <p:pic>
        <p:nvPicPr>
          <p:cNvPr id="836" name="Shape 836"/>
          <p:cNvPicPr preferRelativeResize="0"/>
          <p:nvPr/>
        </p:nvPicPr>
        <p:blipFill rotWithShape="1">
          <a:blip r:embed="rId3">
            <a:alphaModFix/>
          </a:blip>
          <a:srcRect/>
          <a:stretch/>
        </p:blipFill>
        <p:spPr>
          <a:xfrm>
            <a:off x="2568014" y="5586017"/>
            <a:ext cx="536635" cy="536635"/>
          </a:xfrm>
          <a:prstGeom prst="rect">
            <a:avLst/>
          </a:prstGeom>
          <a:noFill/>
          <a:ln>
            <a:noFill/>
          </a:ln>
        </p:spPr>
      </p:pic>
      <p:pic>
        <p:nvPicPr>
          <p:cNvPr id="837" name="Shape 837"/>
          <p:cNvPicPr preferRelativeResize="0"/>
          <p:nvPr/>
        </p:nvPicPr>
        <p:blipFill rotWithShape="1">
          <a:blip r:embed="rId4">
            <a:alphaModFix/>
          </a:blip>
          <a:srcRect/>
          <a:stretch/>
        </p:blipFill>
        <p:spPr>
          <a:xfrm>
            <a:off x="5966439" y="5604751"/>
            <a:ext cx="660759" cy="660759"/>
          </a:xfrm>
          <a:prstGeom prst="rect">
            <a:avLst/>
          </a:prstGeom>
          <a:noFill/>
          <a:ln>
            <a:noFill/>
          </a:ln>
        </p:spPr>
      </p:pic>
      <p:pic>
        <p:nvPicPr>
          <p:cNvPr id="838" name="Shape 838"/>
          <p:cNvPicPr preferRelativeResize="0"/>
          <p:nvPr/>
        </p:nvPicPr>
        <p:blipFill rotWithShape="1">
          <a:blip r:embed="rId5">
            <a:alphaModFix/>
          </a:blip>
          <a:srcRect/>
          <a:stretch/>
        </p:blipFill>
        <p:spPr>
          <a:xfrm>
            <a:off x="1176865" y="3367085"/>
            <a:ext cx="3318935" cy="2005012"/>
          </a:xfrm>
          <a:prstGeom prst="rect">
            <a:avLst/>
          </a:prstGeom>
          <a:noFill/>
          <a:ln>
            <a:noFill/>
          </a:ln>
        </p:spPr>
      </p:pic>
      <p:pic>
        <p:nvPicPr>
          <p:cNvPr id="839" name="Shape 839"/>
          <p:cNvPicPr preferRelativeResize="0"/>
          <p:nvPr/>
        </p:nvPicPr>
        <p:blipFill rotWithShape="1">
          <a:blip r:embed="rId6">
            <a:alphaModFix/>
          </a:blip>
          <a:srcRect/>
          <a:stretch/>
        </p:blipFill>
        <p:spPr>
          <a:xfrm>
            <a:off x="4648200" y="2961744"/>
            <a:ext cx="3297238" cy="1876954"/>
          </a:xfrm>
          <a:prstGeom prst="rect">
            <a:avLst/>
          </a:prstGeom>
          <a:noFill/>
          <a:ln>
            <a:noFill/>
          </a:ln>
        </p:spPr>
      </p:pic>
      <p:pic>
        <p:nvPicPr>
          <p:cNvPr id="840" name="Shape 840"/>
          <p:cNvPicPr preferRelativeResize="0"/>
          <p:nvPr/>
        </p:nvPicPr>
        <p:blipFill rotWithShape="1">
          <a:blip r:embed="rId7">
            <a:alphaModFix/>
          </a:blip>
          <a:srcRect/>
          <a:stretch/>
        </p:blipFill>
        <p:spPr>
          <a:xfrm>
            <a:off x="4616448" y="4891617"/>
            <a:ext cx="3328989" cy="69071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Shape 845"/>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Tối ưu mã lệnh</a:t>
            </a:r>
          </a:p>
        </p:txBody>
      </p:sp>
      <p:sp>
        <p:nvSpPr>
          <p:cNvPr id="846" name="Shape 846"/>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Noto Sans Symbols"/>
              <a:buChar char="❖"/>
            </a:pPr>
            <a:r>
              <a:rPr lang="en-US" sz="2400" b="0" i="0" u="none" strike="noStrike" cap="none">
                <a:solidFill>
                  <a:srgbClr val="262626"/>
                </a:solidFill>
                <a:latin typeface="Times New Roman"/>
                <a:ea typeface="Times New Roman"/>
                <a:cs typeface="Times New Roman"/>
                <a:sym typeface="Times New Roman"/>
              </a:rPr>
              <a:t> Chỉ chú thích những chỗ cần thiết</a:t>
            </a:r>
          </a:p>
          <a:p>
            <a:pPr marL="0" marR="0" lvl="0" indent="0" algn="l" rtl="0">
              <a:spcBef>
                <a:spcPts val="108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	Thường là đầu file, trước hàm hoặc những dòng lệnh khó hiểu</a:t>
            </a:r>
          </a:p>
        </p:txBody>
      </p:sp>
      <p:sp>
        <p:nvSpPr>
          <p:cNvPr id="847" name="Shape 847"/>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76</a:t>
            </a:fld>
            <a:endParaRPr lang="en-US" sz="1000" b="0" i="0" u="none" strike="noStrike" cap="none">
              <a:solidFill>
                <a:schemeClr val="dk1"/>
              </a:solidFill>
              <a:latin typeface="Times New Roman"/>
              <a:ea typeface="Times New Roman"/>
              <a:cs typeface="Times New Roman"/>
              <a:sym typeface="Times New Roman"/>
            </a:endParaRPr>
          </a:p>
        </p:txBody>
      </p:sp>
      <p:pic>
        <p:nvPicPr>
          <p:cNvPr id="848" name="Shape 848"/>
          <p:cNvPicPr preferRelativeResize="0"/>
          <p:nvPr/>
        </p:nvPicPr>
        <p:blipFill rotWithShape="1">
          <a:blip r:embed="rId3">
            <a:alphaModFix/>
          </a:blip>
          <a:srcRect/>
          <a:stretch/>
        </p:blipFill>
        <p:spPr>
          <a:xfrm>
            <a:off x="6514462" y="5648078"/>
            <a:ext cx="536635" cy="536635"/>
          </a:xfrm>
          <a:prstGeom prst="rect">
            <a:avLst/>
          </a:prstGeom>
          <a:noFill/>
          <a:ln>
            <a:noFill/>
          </a:ln>
        </p:spPr>
      </p:pic>
      <p:pic>
        <p:nvPicPr>
          <p:cNvPr id="849" name="Shape 849"/>
          <p:cNvPicPr preferRelativeResize="0"/>
          <p:nvPr/>
        </p:nvPicPr>
        <p:blipFill rotWithShape="1">
          <a:blip r:embed="rId4">
            <a:alphaModFix/>
          </a:blip>
          <a:srcRect/>
          <a:stretch/>
        </p:blipFill>
        <p:spPr>
          <a:xfrm>
            <a:off x="2469283" y="5525800"/>
            <a:ext cx="660759" cy="660759"/>
          </a:xfrm>
          <a:prstGeom prst="rect">
            <a:avLst/>
          </a:prstGeom>
          <a:noFill/>
          <a:ln>
            <a:noFill/>
          </a:ln>
        </p:spPr>
      </p:pic>
      <p:pic>
        <p:nvPicPr>
          <p:cNvPr id="850" name="Shape 850"/>
          <p:cNvPicPr preferRelativeResize="0"/>
          <p:nvPr/>
        </p:nvPicPr>
        <p:blipFill rotWithShape="1">
          <a:blip r:embed="rId5">
            <a:alphaModFix/>
          </a:blip>
          <a:srcRect/>
          <a:stretch/>
        </p:blipFill>
        <p:spPr>
          <a:xfrm>
            <a:off x="4826000" y="3409226"/>
            <a:ext cx="3149600" cy="2213450"/>
          </a:xfrm>
          <a:prstGeom prst="rect">
            <a:avLst/>
          </a:prstGeom>
          <a:noFill/>
          <a:ln>
            <a:noFill/>
          </a:ln>
        </p:spPr>
      </p:pic>
      <p:pic>
        <p:nvPicPr>
          <p:cNvPr id="851" name="Shape 851"/>
          <p:cNvPicPr preferRelativeResize="0"/>
          <p:nvPr/>
        </p:nvPicPr>
        <p:blipFill rotWithShape="1">
          <a:blip r:embed="rId6">
            <a:alphaModFix/>
          </a:blip>
          <a:srcRect/>
          <a:stretch/>
        </p:blipFill>
        <p:spPr>
          <a:xfrm>
            <a:off x="1317730" y="3818373"/>
            <a:ext cx="3393968" cy="17074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Shape 856"/>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Tài liệu tham khảo</a:t>
            </a:r>
          </a:p>
        </p:txBody>
      </p:sp>
      <p:sp>
        <p:nvSpPr>
          <p:cNvPr id="857" name="Shape 857"/>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Arial"/>
              <a:buChar char="•"/>
            </a:pPr>
            <a:r>
              <a:rPr lang="en-US" sz="2400" b="0" i="0" u="none" strike="noStrike" cap="none">
                <a:solidFill>
                  <a:srgbClr val="262626"/>
                </a:solidFill>
                <a:latin typeface="Times New Roman"/>
                <a:ea typeface="Times New Roman"/>
                <a:cs typeface="Times New Roman"/>
                <a:sym typeface="Times New Roman"/>
              </a:rPr>
              <a:t>Java Code Conventions – Oracle:</a:t>
            </a:r>
          </a:p>
          <a:p>
            <a:pPr marL="0" marR="0" lvl="0" indent="0" algn="l" rtl="0">
              <a:spcBef>
                <a:spcPts val="1080"/>
              </a:spcBef>
              <a:spcAft>
                <a:spcPts val="0"/>
              </a:spcAft>
              <a:buClr>
                <a:schemeClr val="accent1"/>
              </a:buClr>
              <a:buSzPct val="25000"/>
              <a:buFont typeface="Arial"/>
              <a:buNone/>
            </a:pPr>
            <a:r>
              <a:rPr lang="en-US" sz="2400" b="0" i="0" u="sng" strike="noStrike" cap="none">
                <a:solidFill>
                  <a:schemeClr val="hlink"/>
                </a:solidFill>
                <a:latin typeface="Times New Roman"/>
                <a:ea typeface="Times New Roman"/>
                <a:cs typeface="Times New Roman"/>
                <a:sym typeface="Times New Roman"/>
                <a:hlinkClick r:id="rId3"/>
              </a:rPr>
              <a:t>http://www.oracle.com/technetwork/java/codeconventions-150003.pdf</a:t>
            </a:r>
          </a:p>
          <a:p>
            <a:pPr marL="285750" marR="0" lvl="0" indent="-285750" algn="l" rtl="0">
              <a:spcBef>
                <a:spcPts val="1080"/>
              </a:spcBef>
              <a:spcAft>
                <a:spcPts val="0"/>
              </a:spcAft>
              <a:buClr>
                <a:schemeClr val="accent1"/>
              </a:buClr>
              <a:buSzPct val="115000"/>
              <a:buFont typeface="Arial"/>
              <a:buChar char="•"/>
            </a:pPr>
            <a:r>
              <a:rPr lang="en-US">
                <a:latin typeface="Times New Roman"/>
                <a:ea typeface="Times New Roman"/>
                <a:cs typeface="Times New Roman"/>
                <a:sym typeface="Times New Roman"/>
              </a:rPr>
              <a:t>Trang w</a:t>
            </a:r>
            <a:r>
              <a:rPr lang="en-US" sz="2400" b="0" i="0" u="none" strike="noStrike" cap="none">
                <a:solidFill>
                  <a:srgbClr val="262626"/>
                </a:solidFill>
                <a:latin typeface="Times New Roman"/>
                <a:ea typeface="Times New Roman"/>
                <a:cs typeface="Times New Roman"/>
                <a:sym typeface="Times New Roman"/>
              </a:rPr>
              <a:t>eb </a:t>
            </a:r>
            <a:r>
              <a:rPr lang="en-US" sz="2400" b="0" i="0" u="sng" strike="noStrike" cap="none">
                <a:solidFill>
                  <a:schemeClr val="hlink"/>
                </a:solidFill>
                <a:latin typeface="Times New Roman"/>
                <a:ea typeface="Times New Roman"/>
                <a:cs typeface="Times New Roman"/>
                <a:sym typeface="Times New Roman"/>
                <a:hlinkClick r:id="rId4"/>
              </a:rPr>
              <a:t>https://www.ibm.com/developerworks/vn/edu/j-introjava/section12.html</a:t>
            </a:r>
            <a:r>
              <a:rPr lang="en-US" sz="2400" b="0" i="0" u="none" strike="noStrike" cap="none">
                <a:solidFill>
                  <a:srgbClr val="262626"/>
                </a:solidFill>
                <a:latin typeface="Times New Roman"/>
                <a:ea typeface="Times New Roman"/>
                <a:cs typeface="Times New Roman"/>
                <a:sym typeface="Times New Roman"/>
              </a:rPr>
              <a:t> </a:t>
            </a:r>
          </a:p>
        </p:txBody>
      </p:sp>
      <p:sp>
        <p:nvSpPr>
          <p:cNvPr id="858" name="Shape 85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77</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Indentation and Braces</a:t>
            </a:r>
          </a:p>
        </p:txBody>
      </p:sp>
      <p:sp>
        <p:nvSpPr>
          <p:cNvPr id="210" name="Shape 210"/>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1" indent="0" algn="l" rtl="0">
              <a:lnSpc>
                <a:spcPct val="80000"/>
              </a:lnSpc>
              <a:spcBef>
                <a:spcPts val="0"/>
              </a:spcBef>
              <a:spcAft>
                <a:spcPts val="0"/>
              </a:spcAft>
              <a:buClr>
                <a:schemeClr val="accent1"/>
              </a:buClr>
              <a:buSzPct val="25000"/>
              <a:buFont typeface="Arial"/>
              <a:buNone/>
            </a:pPr>
            <a:r>
              <a:rPr lang="en-US" sz="2422" b="0" i="0" u="none" strike="noStrike" cap="none">
                <a:solidFill>
                  <a:srgbClr val="262626"/>
                </a:solidFill>
                <a:latin typeface="Times New Roman"/>
                <a:ea typeface="Times New Roman"/>
                <a:cs typeface="Times New Roman"/>
                <a:sym typeface="Times New Roman"/>
              </a:rPr>
              <a:t>4.	Ngắt dòng</a:t>
            </a:r>
          </a:p>
          <a:p>
            <a:pPr marL="0" marR="0" lvl="1" indent="0" algn="l" rtl="0">
              <a:lnSpc>
                <a:spcPct val="80000"/>
              </a:lnSpc>
              <a:spcBef>
                <a:spcPts val="942"/>
              </a:spcBef>
              <a:spcAft>
                <a:spcPts val="0"/>
              </a:spcAft>
              <a:buClr>
                <a:schemeClr val="accent1"/>
              </a:buClr>
              <a:buSzPct val="25000"/>
              <a:buFont typeface="Arial"/>
              <a:buNone/>
            </a:pPr>
            <a:r>
              <a:rPr lang="en-US" sz="1710" b="0" i="0" u="none" strike="noStrike" cap="none">
                <a:solidFill>
                  <a:srgbClr val="262626"/>
                </a:solidFill>
                <a:latin typeface="Times New Roman"/>
                <a:ea typeface="Times New Roman"/>
                <a:cs typeface="Times New Roman"/>
                <a:sym typeface="Times New Roman"/>
              </a:rPr>
              <a:t>Khi một biểu thức dài hơn một dòng đơn, cần ngắt chúng theo nguyên tắc sau :</a:t>
            </a:r>
          </a:p>
          <a:p>
            <a:pPr marL="0" marR="0" lvl="1" indent="0" algn="l" rtl="0">
              <a:lnSpc>
                <a:spcPct val="80000"/>
              </a:lnSpc>
              <a:spcBef>
                <a:spcPts val="942"/>
              </a:spcBef>
              <a:spcAft>
                <a:spcPts val="0"/>
              </a:spcAft>
              <a:buClr>
                <a:schemeClr val="accent1"/>
              </a:buClr>
              <a:buSzPct val="25000"/>
              <a:buFont typeface="Arial"/>
              <a:buNone/>
            </a:pPr>
            <a:r>
              <a:rPr lang="en-US" sz="1710" b="0" i="0" u="none" strike="noStrike" cap="none">
                <a:solidFill>
                  <a:srgbClr val="262626"/>
                </a:solidFill>
                <a:latin typeface="Times New Roman"/>
                <a:ea typeface="Times New Roman"/>
                <a:cs typeface="Times New Roman"/>
                <a:sym typeface="Times New Roman"/>
              </a:rPr>
              <a:t>•	Ngắt sau dấu phẩy.</a:t>
            </a:r>
          </a:p>
          <a:p>
            <a:pPr marL="0" marR="0" lvl="1" indent="0" algn="l" rtl="0">
              <a:lnSpc>
                <a:spcPct val="80000"/>
              </a:lnSpc>
              <a:spcBef>
                <a:spcPts val="942"/>
              </a:spcBef>
              <a:spcAft>
                <a:spcPts val="0"/>
              </a:spcAft>
              <a:buClr>
                <a:schemeClr val="accent1"/>
              </a:buClr>
              <a:buSzPct val="25000"/>
              <a:buFont typeface="Arial"/>
              <a:buNone/>
            </a:pPr>
            <a:r>
              <a:rPr lang="en-US" sz="1710" b="0" i="0" u="none" strike="noStrike" cap="none">
                <a:solidFill>
                  <a:srgbClr val="262626"/>
                </a:solidFill>
                <a:latin typeface="Times New Roman"/>
                <a:ea typeface="Times New Roman"/>
                <a:cs typeface="Times New Roman"/>
                <a:sym typeface="Times New Roman"/>
              </a:rPr>
              <a:t>•	Ngắt sau toán tử logic.</a:t>
            </a:r>
          </a:p>
          <a:p>
            <a:pPr marL="0" marR="0" lvl="1" indent="0" algn="l" rtl="0">
              <a:lnSpc>
                <a:spcPct val="80000"/>
              </a:lnSpc>
              <a:spcBef>
                <a:spcPts val="942"/>
              </a:spcBef>
              <a:spcAft>
                <a:spcPts val="0"/>
              </a:spcAft>
              <a:buClr>
                <a:schemeClr val="accent1"/>
              </a:buClr>
              <a:buSzPct val="25000"/>
              <a:buFont typeface="Arial"/>
              <a:buNone/>
            </a:pPr>
            <a:r>
              <a:rPr lang="en-US" sz="1710" b="0" i="0" u="none" strike="noStrike" cap="none">
                <a:solidFill>
                  <a:srgbClr val="262626"/>
                </a:solidFill>
                <a:latin typeface="Times New Roman"/>
                <a:ea typeface="Times New Roman"/>
                <a:cs typeface="Times New Roman"/>
                <a:sym typeface="Times New Roman"/>
              </a:rPr>
              <a:t>•	Ngắt trước toán tử.</a:t>
            </a:r>
          </a:p>
          <a:p>
            <a:pPr marL="0" marR="0" lvl="1" indent="0" algn="l" rtl="0">
              <a:lnSpc>
                <a:spcPct val="80000"/>
              </a:lnSpc>
              <a:spcBef>
                <a:spcPts val="942"/>
              </a:spcBef>
              <a:spcAft>
                <a:spcPts val="0"/>
              </a:spcAft>
              <a:buClr>
                <a:schemeClr val="accent1"/>
              </a:buClr>
              <a:buSzPct val="25000"/>
              <a:buFont typeface="Arial"/>
              <a:buNone/>
            </a:pPr>
            <a:r>
              <a:rPr lang="en-US" sz="1710" b="0" i="0" u="none" strike="noStrike" cap="none">
                <a:solidFill>
                  <a:srgbClr val="262626"/>
                </a:solidFill>
                <a:latin typeface="Times New Roman"/>
                <a:ea typeface="Times New Roman"/>
                <a:cs typeface="Times New Roman"/>
                <a:sym typeface="Times New Roman"/>
              </a:rPr>
              <a:t>•	Những quy ước ngắt có độ ưu tiên cao hơn sẽ được ưu tiên trước.</a:t>
            </a:r>
          </a:p>
          <a:p>
            <a:pPr marL="0" marR="0" lvl="1" indent="0" algn="l" rtl="0">
              <a:lnSpc>
                <a:spcPct val="80000"/>
              </a:lnSpc>
              <a:spcBef>
                <a:spcPts val="942"/>
              </a:spcBef>
              <a:spcAft>
                <a:spcPts val="0"/>
              </a:spcAft>
              <a:buClr>
                <a:schemeClr val="accent1"/>
              </a:buClr>
              <a:buSzPct val="25000"/>
              <a:buFont typeface="Arial"/>
              <a:buNone/>
            </a:pPr>
            <a:r>
              <a:rPr lang="en-US" sz="1710" b="0" i="0" u="none" strike="noStrike" cap="none">
                <a:solidFill>
                  <a:srgbClr val="262626"/>
                </a:solidFill>
                <a:latin typeface="Times New Roman"/>
                <a:ea typeface="Times New Roman"/>
                <a:cs typeface="Times New Roman"/>
                <a:sym typeface="Times New Roman"/>
              </a:rPr>
              <a:t>•	Căn dòng mới được ngắt  cùng cấp với dòng trước nó.</a:t>
            </a:r>
          </a:p>
          <a:p>
            <a:pPr marL="0" marR="0" lvl="1" indent="0" algn="l" rtl="0">
              <a:lnSpc>
                <a:spcPct val="80000"/>
              </a:lnSpc>
              <a:spcBef>
                <a:spcPts val="942"/>
              </a:spcBef>
              <a:spcAft>
                <a:spcPts val="0"/>
              </a:spcAft>
              <a:buClr>
                <a:schemeClr val="accent1"/>
              </a:buClr>
              <a:buSzPct val="25000"/>
              <a:buFont typeface="Arial"/>
              <a:buNone/>
            </a:pPr>
            <a:r>
              <a:rPr lang="en-US" sz="1710" b="0" i="0" u="none" strike="noStrike" cap="none">
                <a:solidFill>
                  <a:srgbClr val="262626"/>
                </a:solidFill>
                <a:latin typeface="Times New Roman"/>
                <a:ea typeface="Times New Roman"/>
                <a:cs typeface="Times New Roman"/>
                <a:sym typeface="Times New Roman"/>
              </a:rPr>
              <a:t>•	Nếu quy tắc trên dẫn đến sự nhầm lẫn code hoặc code vượt quá lề phải thì sử dụng indent với 8 kí tự trống để thay thế.</a:t>
            </a:r>
          </a:p>
          <a:p>
            <a:pPr marL="0" marR="0" lvl="1" indent="0" algn="l" rtl="0">
              <a:lnSpc>
                <a:spcPct val="80000"/>
              </a:lnSpc>
              <a:spcBef>
                <a:spcPts val="790"/>
              </a:spcBef>
              <a:spcAft>
                <a:spcPts val="0"/>
              </a:spcAft>
              <a:buClr>
                <a:schemeClr val="accent1"/>
              </a:buClr>
              <a:buSzPct val="25000"/>
              <a:buFont typeface="Arial"/>
              <a:buNone/>
            </a:pPr>
            <a:endParaRPr sz="950" b="1" i="1" u="none" strike="noStrike" cap="none">
              <a:solidFill>
                <a:srgbClr val="262626"/>
              </a:solidFill>
              <a:latin typeface="Garamond"/>
              <a:ea typeface="Garamond"/>
              <a:cs typeface="Garamond"/>
              <a:sym typeface="Garamond"/>
            </a:endParaRPr>
          </a:p>
        </p:txBody>
      </p:sp>
      <p:sp>
        <p:nvSpPr>
          <p:cNvPr id="211" name="Shape 211"/>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8</a:t>
            </a:fld>
            <a:endParaRPr lang="en-US" sz="10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176866" y="915337"/>
            <a:ext cx="6798733" cy="1303867"/>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Times New Roman"/>
              <a:buNone/>
            </a:pPr>
            <a:r>
              <a:rPr lang="en-US" sz="4000" b="0" i="0" u="none" strike="noStrike" cap="none">
                <a:solidFill>
                  <a:srgbClr val="262626"/>
                </a:solidFill>
                <a:latin typeface="Times New Roman"/>
                <a:ea typeface="Times New Roman"/>
                <a:cs typeface="Times New Roman"/>
                <a:sym typeface="Times New Roman"/>
              </a:rPr>
              <a:t>Indentation and Braces</a:t>
            </a:r>
          </a:p>
        </p:txBody>
      </p:sp>
      <p:sp>
        <p:nvSpPr>
          <p:cNvPr id="217" name="Shape 217"/>
          <p:cNvSpPr txBox="1">
            <a:spLocks noGrp="1"/>
          </p:cNvSpPr>
          <p:nvPr>
            <p:ph type="body" idx="1"/>
          </p:nvPr>
        </p:nvSpPr>
        <p:spPr>
          <a:xfrm>
            <a:off x="1176865" y="2490134"/>
            <a:ext cx="6798736" cy="3444997"/>
          </a:xfrm>
          <a:prstGeom prst="rect">
            <a:avLst/>
          </a:prstGeom>
          <a:noFill/>
          <a:ln>
            <a:noFill/>
          </a:ln>
        </p:spPr>
        <p:txBody>
          <a:bodyPr lIns="91425" tIns="45700" rIns="91425" bIns="45700" anchor="t" anchorCtr="0">
            <a:noAutofit/>
          </a:bodyPr>
          <a:lstStyle/>
          <a:p>
            <a:pPr marL="0" marR="0" lvl="1" indent="0" algn="l" rtl="0">
              <a:spcBef>
                <a:spcPts val="0"/>
              </a:spcBef>
              <a:spcAft>
                <a:spcPts val="0"/>
              </a:spcAft>
              <a:buClr>
                <a:schemeClr val="accent1"/>
              </a:buClr>
              <a:buSzPct val="25000"/>
              <a:buFont typeface="Arial"/>
              <a:buNone/>
            </a:pPr>
            <a:r>
              <a:rPr lang="en-US" sz="2400" b="0" i="0" u="none" strike="noStrike" cap="none">
                <a:solidFill>
                  <a:srgbClr val="262626"/>
                </a:solidFill>
                <a:latin typeface="Times New Roman"/>
                <a:ea typeface="Times New Roman"/>
                <a:cs typeface="Times New Roman"/>
                <a:sym typeface="Times New Roman"/>
              </a:rPr>
              <a:t>4.	Ngắt dòng</a:t>
            </a:r>
          </a:p>
          <a:p>
            <a:pPr marL="0" marR="0" lvl="1" indent="0" algn="l" rtl="0">
              <a:spcBef>
                <a:spcPts val="1000"/>
              </a:spcBef>
              <a:spcAft>
                <a:spcPts val="0"/>
              </a:spcAft>
              <a:buClr>
                <a:schemeClr val="accent1"/>
              </a:buClr>
              <a:buSzPct val="25000"/>
              <a:buFont typeface="Arial"/>
              <a:buNone/>
            </a:pPr>
            <a:r>
              <a:rPr lang="en-US" sz="2000" b="0" i="0" u="none" strike="noStrike" cap="none">
                <a:solidFill>
                  <a:srgbClr val="262626"/>
                </a:solidFill>
                <a:latin typeface="Times New Roman"/>
                <a:ea typeface="Times New Roman"/>
                <a:cs typeface="Times New Roman"/>
                <a:sym typeface="Times New Roman"/>
              </a:rPr>
              <a:t>Phương thức:</a:t>
            </a:r>
          </a:p>
          <a:p>
            <a:pPr marL="0" marR="0" lvl="1" indent="0" algn="l" rtl="0">
              <a:spcBef>
                <a:spcPts val="1000"/>
              </a:spcBef>
              <a:spcAft>
                <a:spcPts val="0"/>
              </a:spcAft>
              <a:buClr>
                <a:schemeClr val="accent1"/>
              </a:buClr>
              <a:buSzPct val="25000"/>
              <a:buFont typeface="Arial"/>
              <a:buNone/>
            </a:pPr>
            <a:endParaRPr sz="2000" b="1" i="1" u="none" strike="noStrike" cap="none">
              <a:solidFill>
                <a:srgbClr val="262626"/>
              </a:solidFill>
              <a:latin typeface="Times New Roman"/>
              <a:ea typeface="Times New Roman"/>
              <a:cs typeface="Times New Roman"/>
              <a:sym typeface="Times New Roman"/>
            </a:endParaRPr>
          </a:p>
        </p:txBody>
      </p:sp>
      <p:sp>
        <p:nvSpPr>
          <p:cNvPr id="218" name="Shape 218"/>
          <p:cNvSpPr txBox="1">
            <a:spLocks noGrp="1"/>
          </p:cNvSpPr>
          <p:nvPr>
            <p:ph type="sldNum" idx="12"/>
          </p:nvPr>
        </p:nvSpPr>
        <p:spPr>
          <a:xfrm>
            <a:off x="7580090" y="5960532"/>
            <a:ext cx="395510"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Garamond"/>
                <a:ea typeface="Garamond"/>
                <a:cs typeface="Garamond"/>
                <a:sym typeface="Garamond"/>
              </a:rPr>
              <a:t>9</a:t>
            </a:fld>
            <a:endParaRPr lang="en-US" sz="1000" b="0" i="0" u="none" strike="noStrike" cap="none">
              <a:solidFill>
                <a:schemeClr val="dk1"/>
              </a:solidFill>
              <a:latin typeface="Garamond"/>
              <a:ea typeface="Garamond"/>
              <a:cs typeface="Garamond"/>
              <a:sym typeface="Garamond"/>
            </a:endParaRPr>
          </a:p>
        </p:txBody>
      </p:sp>
      <p:pic>
        <p:nvPicPr>
          <p:cNvPr id="219" name="Shape 219"/>
          <p:cNvPicPr preferRelativeResize="0"/>
          <p:nvPr/>
        </p:nvPicPr>
        <p:blipFill rotWithShape="1">
          <a:blip r:embed="rId3">
            <a:alphaModFix/>
          </a:blip>
          <a:srcRect/>
          <a:stretch/>
        </p:blipFill>
        <p:spPr>
          <a:xfrm>
            <a:off x="1355650" y="3577337"/>
            <a:ext cx="6831418" cy="635295"/>
          </a:xfrm>
          <a:prstGeom prst="rect">
            <a:avLst/>
          </a:prstGeom>
          <a:noFill/>
          <a:ln>
            <a:noFill/>
          </a:ln>
        </p:spPr>
      </p:pic>
      <p:pic>
        <p:nvPicPr>
          <p:cNvPr id="220" name="Shape 220"/>
          <p:cNvPicPr preferRelativeResize="0"/>
          <p:nvPr/>
        </p:nvPicPr>
        <p:blipFill rotWithShape="1">
          <a:blip r:embed="rId4">
            <a:alphaModFix/>
          </a:blip>
          <a:srcRect/>
          <a:stretch/>
        </p:blipFill>
        <p:spPr>
          <a:xfrm>
            <a:off x="642185" y="5201453"/>
            <a:ext cx="7868094" cy="329608"/>
          </a:xfrm>
          <a:prstGeom prst="rect">
            <a:avLst/>
          </a:prstGeom>
          <a:noFill/>
          <a:ln>
            <a:noFill/>
          </a:ln>
        </p:spPr>
      </p:pic>
      <p:pic>
        <p:nvPicPr>
          <p:cNvPr id="221" name="Shape 221"/>
          <p:cNvPicPr preferRelativeResize="0"/>
          <p:nvPr/>
        </p:nvPicPr>
        <p:blipFill rotWithShape="1">
          <a:blip r:embed="rId5">
            <a:alphaModFix/>
          </a:blip>
          <a:srcRect/>
          <a:stretch/>
        </p:blipFill>
        <p:spPr>
          <a:xfrm>
            <a:off x="667283" y="3547682"/>
            <a:ext cx="596223" cy="596223"/>
          </a:xfrm>
          <a:prstGeom prst="rect">
            <a:avLst/>
          </a:prstGeom>
          <a:noFill/>
          <a:ln>
            <a:noFill/>
          </a:ln>
        </p:spPr>
      </p:pic>
      <p:pic>
        <p:nvPicPr>
          <p:cNvPr id="222" name="Shape 222"/>
          <p:cNvPicPr preferRelativeResize="0"/>
          <p:nvPr/>
        </p:nvPicPr>
        <p:blipFill rotWithShape="1">
          <a:blip r:embed="rId6">
            <a:alphaModFix/>
          </a:blip>
          <a:srcRect/>
          <a:stretch/>
        </p:blipFill>
        <p:spPr>
          <a:xfrm>
            <a:off x="683797" y="4638255"/>
            <a:ext cx="563198" cy="563198"/>
          </a:xfrm>
          <a:prstGeom prst="rect">
            <a:avLst/>
          </a:prstGeom>
          <a:noFill/>
          <a:ln>
            <a:noFill/>
          </a:ln>
        </p:spPr>
      </p:pic>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727</Words>
  <Application>Microsoft Office PowerPoint</Application>
  <PresentationFormat>On-screen Show (4:3)</PresentationFormat>
  <Paragraphs>392</Paragraphs>
  <Slides>77</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Garamond</vt:lpstr>
      <vt:lpstr>Noto Sans Symbols</vt:lpstr>
      <vt:lpstr>Times New Roman</vt:lpstr>
      <vt:lpstr>Arial</vt:lpstr>
      <vt:lpstr>Calibri</vt:lpstr>
      <vt:lpstr>Organic</vt:lpstr>
      <vt:lpstr>Cách viết code chuẩn trong Java (Programming style)</vt:lpstr>
      <vt:lpstr>Tại sao lại sử dụng “Programming style”?</vt:lpstr>
      <vt:lpstr>Nội dung chính</vt:lpstr>
      <vt:lpstr>Indentation and Braces</vt:lpstr>
      <vt:lpstr>Indentation and Braces</vt:lpstr>
      <vt:lpstr>Indentation and Braces</vt:lpstr>
      <vt:lpstr>Indentation and Braces</vt:lpstr>
      <vt:lpstr>Indentation and Braces</vt:lpstr>
      <vt:lpstr>Indentation and Braces</vt:lpstr>
      <vt:lpstr>Indentation and Braces</vt:lpstr>
      <vt:lpstr>Khai báo (Declarations)</vt:lpstr>
      <vt:lpstr>Khai báo (Declarations)</vt:lpstr>
      <vt:lpstr>Khai báo (Declarations)</vt:lpstr>
      <vt:lpstr>Khai báo (Declarations)</vt:lpstr>
      <vt:lpstr>Khai báo (Declarations)</vt:lpstr>
      <vt:lpstr>Khai báo (Declarations)</vt:lpstr>
      <vt:lpstr>Khai báo (Declarations)</vt:lpstr>
      <vt:lpstr>Khai báo (Declarations)</vt:lpstr>
      <vt:lpstr>Khai báo (Declarations)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Khoảng trắng (White space)</vt:lpstr>
      <vt:lpstr>Khoảng trắng (White space)</vt:lpstr>
      <vt:lpstr>Khoảng trắng (White space)</vt:lpstr>
      <vt:lpstr>Khoảng trắng (White space)</vt:lpstr>
      <vt:lpstr>Khoảng trắng (White space)</vt:lpstr>
      <vt:lpstr>Khoảng trắng (White space)</vt:lpstr>
      <vt:lpstr>Khoảng trắng (White space)</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Tối ưu mã lệnh</vt:lpstr>
      <vt:lpstr>Tối ưu mã lệnh</vt:lpstr>
      <vt:lpstr>Tối ưu mã lệnh</vt:lpstr>
      <vt:lpstr>Tối ưu mã lệnh</vt:lpstr>
      <vt:lpstr>Tối ưu mã lệnh</vt:lpstr>
      <vt:lpstr>Tối ưu mã lệnh</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Cách viết code chuẩn trong Java (Programming style)</dc:title>
  <cp:lastModifiedBy>Trọng Thuận Nguyễn</cp:lastModifiedBy>
  <cp:revision>1</cp:revision>
  <dcterms:modified xsi:type="dcterms:W3CDTF">2016-07-24T05:41:54Z</dcterms:modified>
</cp:coreProperties>
</file>