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72"/>
  </p:notesMasterIdLst>
  <p:handoutMasterIdLst>
    <p:handoutMasterId r:id="rId73"/>
  </p:handoutMasterIdLst>
  <p:sldIdLst>
    <p:sldId id="256" r:id="rId2"/>
    <p:sldId id="327" r:id="rId3"/>
    <p:sldId id="257" r:id="rId4"/>
    <p:sldId id="259" r:id="rId5"/>
    <p:sldId id="260" r:id="rId6"/>
    <p:sldId id="264" r:id="rId7"/>
    <p:sldId id="263" r:id="rId8"/>
    <p:sldId id="265" r:id="rId9"/>
    <p:sldId id="266" r:id="rId10"/>
    <p:sldId id="258" r:id="rId11"/>
    <p:sldId id="267" r:id="rId12"/>
    <p:sldId id="271" r:id="rId13"/>
    <p:sldId id="268" r:id="rId14"/>
    <p:sldId id="269" r:id="rId15"/>
    <p:sldId id="270" r:id="rId16"/>
    <p:sldId id="272" r:id="rId17"/>
    <p:sldId id="273" r:id="rId18"/>
    <p:sldId id="274" r:id="rId19"/>
    <p:sldId id="275" r:id="rId20"/>
    <p:sldId id="276" r:id="rId21"/>
    <p:sldId id="285" r:id="rId22"/>
    <p:sldId id="284" r:id="rId23"/>
    <p:sldId id="283" r:id="rId24"/>
    <p:sldId id="286" r:id="rId25"/>
    <p:sldId id="287" r:id="rId26"/>
    <p:sldId id="282" r:id="rId27"/>
    <p:sldId id="281" r:id="rId28"/>
    <p:sldId id="288" r:id="rId29"/>
    <p:sldId id="280" r:id="rId30"/>
    <p:sldId id="289" r:id="rId31"/>
    <p:sldId id="279" r:id="rId32"/>
    <p:sldId id="278" r:id="rId33"/>
    <p:sldId id="290" r:id="rId34"/>
    <p:sldId id="277" r:id="rId35"/>
    <p:sldId id="291" r:id="rId36"/>
    <p:sldId id="293" r:id="rId37"/>
    <p:sldId id="292" r:id="rId38"/>
    <p:sldId id="294" r:id="rId39"/>
    <p:sldId id="295" r:id="rId40"/>
    <p:sldId id="296" r:id="rId41"/>
    <p:sldId id="297" r:id="rId42"/>
    <p:sldId id="298" r:id="rId43"/>
    <p:sldId id="299" r:id="rId44"/>
    <p:sldId id="302" r:id="rId45"/>
    <p:sldId id="303" r:id="rId46"/>
    <p:sldId id="304" r:id="rId47"/>
    <p:sldId id="300" r:id="rId48"/>
    <p:sldId id="308" r:id="rId49"/>
    <p:sldId id="301" r:id="rId50"/>
    <p:sldId id="309" r:id="rId51"/>
    <p:sldId id="305" r:id="rId52"/>
    <p:sldId id="306" r:id="rId53"/>
    <p:sldId id="307" r:id="rId54"/>
    <p:sldId id="312" r:id="rId55"/>
    <p:sldId id="313" r:id="rId56"/>
    <p:sldId id="314" r:id="rId57"/>
    <p:sldId id="316" r:id="rId58"/>
    <p:sldId id="317" r:id="rId59"/>
    <p:sldId id="315" r:id="rId60"/>
    <p:sldId id="318" r:id="rId61"/>
    <p:sldId id="319" r:id="rId62"/>
    <p:sldId id="311" r:id="rId63"/>
    <p:sldId id="320" r:id="rId64"/>
    <p:sldId id="310"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05809-7281-46E9-A33A-1DE0C9DFBE84}">
          <p14:sldIdLst>
            <p14:sldId id="256"/>
            <p14:sldId id="327"/>
            <p14:sldId id="257"/>
            <p14:sldId id="259"/>
            <p14:sldId id="260"/>
            <p14:sldId id="264"/>
            <p14:sldId id="263"/>
            <p14:sldId id="265"/>
            <p14:sldId id="266"/>
            <p14:sldId id="258"/>
            <p14:sldId id="267"/>
            <p14:sldId id="271"/>
            <p14:sldId id="268"/>
            <p14:sldId id="269"/>
            <p14:sldId id="270"/>
            <p14:sldId id="272"/>
            <p14:sldId id="273"/>
            <p14:sldId id="274"/>
            <p14:sldId id="275"/>
            <p14:sldId id="276"/>
            <p14:sldId id="285"/>
            <p14:sldId id="284"/>
            <p14:sldId id="283"/>
            <p14:sldId id="286"/>
            <p14:sldId id="287"/>
            <p14:sldId id="282"/>
            <p14:sldId id="281"/>
            <p14:sldId id="288"/>
            <p14:sldId id="280"/>
            <p14:sldId id="289"/>
            <p14:sldId id="279"/>
            <p14:sldId id="278"/>
            <p14:sldId id="290"/>
            <p14:sldId id="277"/>
            <p14:sldId id="291"/>
            <p14:sldId id="293"/>
            <p14:sldId id="292"/>
            <p14:sldId id="294"/>
            <p14:sldId id="295"/>
            <p14:sldId id="296"/>
            <p14:sldId id="297"/>
            <p14:sldId id="298"/>
            <p14:sldId id="299"/>
            <p14:sldId id="302"/>
            <p14:sldId id="303"/>
            <p14:sldId id="304"/>
            <p14:sldId id="300"/>
            <p14:sldId id="308"/>
            <p14:sldId id="301"/>
            <p14:sldId id="309"/>
            <p14:sldId id="305"/>
            <p14:sldId id="306"/>
            <p14:sldId id="307"/>
            <p14:sldId id="312"/>
            <p14:sldId id="313"/>
            <p14:sldId id="314"/>
            <p14:sldId id="316"/>
            <p14:sldId id="317"/>
            <p14:sldId id="315"/>
            <p14:sldId id="318"/>
            <p14:sldId id="319"/>
            <p14:sldId id="311"/>
            <p14:sldId id="320"/>
            <p14:sldId id="310"/>
            <p14:sldId id="321"/>
            <p14:sldId id="322"/>
            <p14:sldId id="323"/>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74" d="100"/>
          <a:sy n="74" d="100"/>
        </p:scale>
        <p:origin x="12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CE8329-1F4D-4A0B-BFD0-129B1961DABC}" type="datetimeFigureOut">
              <a:rPr lang="en-US" smtClean="0"/>
              <a:t>7/23/2016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F3937-50E3-4ABA-87DD-645C97B39A73}" type="slidenum">
              <a:rPr lang="en-US" smtClean="0"/>
              <a:t>‹#›</a:t>
            </a:fld>
            <a:endParaRPr lang="en-US"/>
          </a:p>
        </p:txBody>
      </p:sp>
    </p:spTree>
    <p:extLst>
      <p:ext uri="{BB962C8B-B14F-4D97-AF65-F5344CB8AC3E}">
        <p14:creationId xmlns:p14="http://schemas.microsoft.com/office/powerpoint/2010/main" val="2837449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A8861-ED42-4AE4-81E2-C99BCA36AF13}" type="datetimeFigureOut">
              <a:rPr lang="en-US" smtClean="0"/>
              <a:t>7/23/2016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094C3-E075-4E01-B2A5-DFA3596CCEC1}" type="slidenum">
              <a:rPr lang="en-US" smtClean="0"/>
              <a:t>‹#›</a:t>
            </a:fld>
            <a:endParaRPr lang="en-US"/>
          </a:p>
        </p:txBody>
      </p:sp>
    </p:spTree>
    <p:extLst>
      <p:ext uri="{BB962C8B-B14F-4D97-AF65-F5344CB8AC3E}">
        <p14:creationId xmlns:p14="http://schemas.microsoft.com/office/powerpoint/2010/main" val="1603494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D4B45CC-7D95-483A-9A9C-39403A0D15FD}" type="datetime1">
              <a:rPr lang="en-US" smtClean="0"/>
              <a:t>7/23/2016</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04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16B495-DF18-4027-8686-E509B434150B}" type="datetime1">
              <a:rPr lang="en-US" smtClean="0"/>
              <a:t>7/23/2016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753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1A7580-58BC-487F-A2E1-3EB8981E6DBE}"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834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7E3FA-BA9D-436F-B026-DB0349B06EA1}"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79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CB029F-EF26-4821-B85E-07075EBBBF92}"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049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A909C6-8ECE-44F2-AFB3-58662DF23B70}"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38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95104-EE57-4552-AD7B-64A123C828F2}"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82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29F87-AE68-4A50-8E5F-9FB42F508B27}"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36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94778-9416-4169-AF1D-22FF62958AA5}"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518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7C67D-C209-4E0A-92DF-7E7069E73D4A}"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4500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32294E-60E9-40C9-9840-6BFDCD3442EB}" type="datetime1">
              <a:rPr lang="en-US" smtClean="0"/>
              <a:t>7/23/2016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98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ADBA4-31E0-4775-8088-D05F4E92183E}" type="datetime1">
              <a:rPr lang="en-US" smtClean="0"/>
              <a:t>7/23/2016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5736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BF36BA-6517-4A0D-8607-97EFED038BFA}" type="datetime1">
              <a:rPr lang="en-US" smtClean="0"/>
              <a:t>7/23/2016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E73A61-7191-491A-85A6-1C93766950CB}" type="datetime1">
              <a:rPr lang="en-US" smtClean="0"/>
              <a:t>7/23/2016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72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347E-7536-4A25-8263-A0357245661B}" type="datetime1">
              <a:rPr lang="en-US" smtClean="0"/>
              <a:t>7/23/2016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01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C64FFF-A42D-40C0-AE11-EACA617E4AF1}" type="datetime1">
              <a:rPr lang="en-US" smtClean="0"/>
              <a:t>7/23/2016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84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EF9B7D-5803-4FF9-8A79-1352C6338346}" type="datetime1">
              <a:rPr lang="en-US" smtClean="0"/>
              <a:t>7/23/2016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0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D9D5CA-D6D6-4C65-86D4-22AC88AE23EB}" type="datetime1">
              <a:rPr lang="en-US" smtClean="0"/>
              <a:t>7/23/2016</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566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oracle.com/technetwork/java/codeconventions-15000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637" y="1740392"/>
            <a:ext cx="6609460" cy="1515533"/>
          </a:xfrm>
        </p:spPr>
        <p:txBody>
          <a:bodyPr/>
          <a:lstStyle/>
          <a:p>
            <a:r>
              <a:rPr lang="en-US" sz="4800" b="1">
                <a:latin typeface="Times New Roman" panose="02020603050405020304" pitchFamily="18" charset="0"/>
                <a:cs typeface="Times New Roman" panose="02020603050405020304" pitchFamily="18" charset="0"/>
              </a:rPr>
              <a:t>Cách viết code chuẩn trong Java</a:t>
            </a:r>
          </a:p>
        </p:txBody>
      </p:sp>
      <p:sp>
        <p:nvSpPr>
          <p:cNvPr id="3" name="Subtitle 2"/>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Thực hiện:</a:t>
            </a:r>
          </a:p>
          <a:p>
            <a:r>
              <a:rPr lang="en-US">
                <a:latin typeface="Times New Roman" panose="02020603050405020304" pitchFamily="18" charset="0"/>
                <a:cs typeface="Times New Roman" panose="02020603050405020304" pitchFamily="18" charset="0"/>
              </a:rPr>
              <a:t>Bùi Thị Thúy Quỳnh</a:t>
            </a:r>
          </a:p>
          <a:p>
            <a:r>
              <a:rPr lang="en-US">
                <a:latin typeface="Times New Roman" panose="02020603050405020304" pitchFamily="18" charset="0"/>
                <a:cs typeface="Times New Roman" panose="02020603050405020304" pitchFamily="18" charset="0"/>
              </a:rPr>
              <a:t>Nguyễn Trọng Thuận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p:cNvPicPr>
            <a:picLocks noChangeAspect="1"/>
          </p:cNvPicPr>
          <p:nvPr/>
        </p:nvPicPr>
        <p:blipFill>
          <a:blip r:embed="rId2"/>
          <a:stretch>
            <a:fillRect/>
          </a:stretch>
        </p:blipFill>
        <p:spPr>
          <a:xfrm>
            <a:off x="3747753" y="5533554"/>
            <a:ext cx="1638428" cy="1324446"/>
          </a:xfrm>
          <a:prstGeom prst="rect">
            <a:avLst/>
          </a:prstGeom>
        </p:spPr>
      </p:pic>
    </p:spTree>
    <p:extLst>
      <p:ext uri="{BB962C8B-B14F-4D97-AF65-F5344CB8AC3E}">
        <p14:creationId xmlns:p14="http://schemas.microsoft.com/office/powerpoint/2010/main" val="280559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1.	Số lượng khai báo trên một dòng.</a:t>
            </a:r>
          </a:p>
          <a:p>
            <a:pPr marL="0" indent="0">
              <a:buNone/>
            </a:pPr>
            <a:r>
              <a:rPr lang="en-US">
                <a:latin typeface="Times New Roman" panose="02020603050405020304" pitchFamily="18" charset="0"/>
                <a:cs typeface="Times New Roman" panose="02020603050405020304" pitchFamily="18" charset="0"/>
              </a:rPr>
              <a:t>2.	Khai báo kiểu mảng (Array Declaration).</a:t>
            </a:r>
          </a:p>
          <a:p>
            <a:pPr marL="0" indent="0">
              <a:buNone/>
            </a:pPr>
            <a:r>
              <a:rPr lang="en-US">
                <a:latin typeface="Times New Roman" panose="02020603050405020304" pitchFamily="18" charset="0"/>
                <a:cs typeface="Times New Roman" panose="02020603050405020304" pitchFamily="18" charset="0"/>
              </a:rPr>
              <a:t>3.	Khởi tạo (Initialization).</a:t>
            </a:r>
          </a:p>
          <a:p>
            <a:pPr marL="0" indent="0">
              <a:buNone/>
            </a:pPr>
            <a:r>
              <a:rPr lang="en-US">
                <a:latin typeface="Times New Roman" panose="02020603050405020304" pitchFamily="18" charset="0"/>
                <a:cs typeface="Times New Roman" panose="02020603050405020304" pitchFamily="18" charset="0"/>
              </a:rPr>
              <a:t>4.	</a:t>
            </a:r>
            <a:r>
              <a:rPr lang="vi-VN">
                <a:cs typeface="Times New Roman" panose="02020603050405020304" pitchFamily="18" charset="0"/>
              </a:rPr>
              <a:t>Nơi đặt khai báo (Placement)</a:t>
            </a:r>
            <a:r>
              <a:rPr lang="en-US">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5.	Khai báo Class và Interface (Class and Interface Declarations).</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4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1.	Số lượng khai báo trên một dòng.</a:t>
            </a:r>
          </a:p>
          <a:p>
            <a:pPr marL="0" indent="0">
              <a:buNone/>
            </a:pPr>
            <a:r>
              <a:rPr lang="en-US">
                <a:latin typeface="Times New Roman" panose="02020603050405020304" pitchFamily="18" charset="0"/>
                <a:cs typeface="Times New Roman" panose="02020603050405020304" pitchFamily="18" charset="0"/>
              </a:rPr>
              <a:t>Nên sử dụng mỗi khai báo trên một dòng vì nó thuận tiện cho việc ghi comment. Hay nói cách khác, nên sử dụng kiểu.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6270" y="5186773"/>
            <a:ext cx="986692" cy="9866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32" y="5186773"/>
            <a:ext cx="904690" cy="904690"/>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4524332"/>
            <a:ext cx="2809654" cy="4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736" y="4388104"/>
            <a:ext cx="2242139" cy="75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7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1.	Số lượng khai báo trên một dòng.</a:t>
            </a:r>
          </a:p>
          <a:p>
            <a:pPr marL="0" indent="0">
              <a:buNone/>
            </a:pPr>
            <a:r>
              <a:rPr lang="en-US">
                <a:latin typeface="Times New Roman" panose="02020603050405020304" pitchFamily="18" charset="0"/>
                <a:cs typeface="Times New Roman" panose="02020603050405020304" pitchFamily="18" charset="0"/>
              </a:rPr>
              <a:t>Không nên khai báo các biến với các kiểu khác nhau trên cùng một dòng.</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4372" y="4866081"/>
            <a:ext cx="986692" cy="9866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471" y="4866081"/>
            <a:ext cx="904690" cy="904690"/>
          </a:xfrm>
          <a:prstGeom prst="rect">
            <a:avLst/>
          </a:prstGeom>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541" y="4155072"/>
            <a:ext cx="28765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65" y="4012198"/>
            <a:ext cx="22955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26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2.	Khai báo kiểu mảng (Array Declaration).</a:t>
            </a:r>
          </a:p>
          <a:p>
            <a:pPr marL="0" indent="0">
              <a:buNone/>
            </a:pPr>
            <a:r>
              <a:rPr lang="vi-VN">
                <a:cs typeface="Times New Roman" panose="02020603050405020304" pitchFamily="18" charset="0"/>
              </a:rPr>
              <a:t>Mặc dù Java hỗ trợ 2 cách khai báo kiểu mảng, nhưng chúng ta nên chỉ đi theo một kiểu khai báo như sau</a:t>
            </a:r>
            <a:r>
              <a:rPr lang="en-US">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87549" y="4203107"/>
            <a:ext cx="2286000" cy="333375"/>
          </a:xfrm>
          <a:prstGeom prst="rect">
            <a:avLst/>
          </a:prstGeom>
        </p:spPr>
      </p:pic>
      <p:pic>
        <p:nvPicPr>
          <p:cNvPr id="6" name="Picture 5"/>
          <p:cNvPicPr>
            <a:picLocks noChangeAspect="1"/>
          </p:cNvPicPr>
          <p:nvPr/>
        </p:nvPicPr>
        <p:blipFill>
          <a:blip r:embed="rId3"/>
          <a:stretch>
            <a:fillRect/>
          </a:stretch>
        </p:blipFill>
        <p:spPr>
          <a:xfrm>
            <a:off x="5313141" y="4193583"/>
            <a:ext cx="2266950" cy="3524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7203" y="4646172"/>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4271" y="4728174"/>
            <a:ext cx="904690" cy="904690"/>
          </a:xfrm>
          <a:prstGeom prst="rect">
            <a:avLst/>
          </a:prstGeom>
        </p:spPr>
      </p:pic>
    </p:spTree>
    <p:extLst>
      <p:ext uri="{BB962C8B-B14F-4D97-AF65-F5344CB8AC3E}">
        <p14:creationId xmlns:p14="http://schemas.microsoft.com/office/powerpoint/2010/main" val="110917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3.	Khởi tạo (Initialization).</a:t>
            </a:r>
          </a:p>
          <a:p>
            <a:pPr marL="0" indent="0">
              <a:buNone/>
            </a:pPr>
            <a:r>
              <a:rPr lang="vi-VN">
                <a:cs typeface="Times New Roman" panose="02020603050405020304" pitchFamily="18" charset="0"/>
              </a:rPr>
              <a:t>Nên khởi tạo các biến cục bộ ngay khi chúng được khai báo. Chỉ có một lý do duy nhất để không nên khởi tạo chúng ngay khi khai báo là khi giá trị khởi tạo của nó phải phụ thuộc vào một tính toán nào đó trước.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27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4.	</a:t>
            </a:r>
            <a:r>
              <a:rPr lang="vi-VN">
                <a:cs typeface="Times New Roman" panose="02020603050405020304" pitchFamily="18" charset="0"/>
              </a:rPr>
              <a:t>Nơi đặt khai báo (Placement)</a:t>
            </a:r>
            <a:r>
              <a:rPr lang="en-US">
                <a:cs typeface="Times New Roman" panose="02020603050405020304" pitchFamily="18" charset="0"/>
              </a:rPr>
              <a:t>.</a:t>
            </a:r>
          </a:p>
          <a:p>
            <a:pPr marL="0" indent="0">
              <a:buNone/>
            </a:pPr>
            <a:r>
              <a:rPr lang="vi-VN" sz="2000">
                <a:cs typeface="Times New Roman" panose="02020603050405020304" pitchFamily="18" charset="0"/>
              </a:rPr>
              <a:t>Chỉ đặt các khai báo ở phần đầu của các block. (Một block là một đoạn code nào đó được bao quanh bởi cặp dấu “{“ và “}”.). Không nên đợi đến khi nào cần sử dụng rồi mới khai báo nó</a:t>
            </a:r>
            <a:r>
              <a:rPr lang="en-US" sz="200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840028" y="4112828"/>
            <a:ext cx="2579007" cy="2093235"/>
          </a:xfrm>
          <a:prstGeom prst="rect">
            <a:avLst/>
          </a:prstGeom>
        </p:spPr>
      </p:pic>
      <p:pic>
        <p:nvPicPr>
          <p:cNvPr id="7" name="Picture 6"/>
          <p:cNvPicPr>
            <a:picLocks noChangeAspect="1"/>
          </p:cNvPicPr>
          <p:nvPr/>
        </p:nvPicPr>
        <p:blipFill>
          <a:blip r:embed="rId3"/>
          <a:stretch>
            <a:fillRect/>
          </a:stretch>
        </p:blipFill>
        <p:spPr>
          <a:xfrm>
            <a:off x="1578362" y="4112828"/>
            <a:ext cx="2705100" cy="195262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733" y="4605422"/>
            <a:ext cx="986692" cy="98669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408" y="4646423"/>
            <a:ext cx="904690" cy="904690"/>
          </a:xfrm>
          <a:prstGeom prst="rect">
            <a:avLst/>
          </a:prstGeom>
        </p:spPr>
      </p:pic>
    </p:spTree>
    <p:extLst>
      <p:ext uri="{BB962C8B-B14F-4D97-AF65-F5344CB8AC3E}">
        <p14:creationId xmlns:p14="http://schemas.microsoft.com/office/powerpoint/2010/main" val="399867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4.	</a:t>
            </a:r>
            <a:r>
              <a:rPr lang="vi-VN">
                <a:cs typeface="Times New Roman" panose="02020603050405020304" pitchFamily="18" charset="0"/>
              </a:rPr>
              <a:t>Nơi đặt khai báo (Placement)</a:t>
            </a:r>
            <a:r>
              <a:rPr lang="en-US">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Có một ngoại lệ đó là chỉ số của các vòng lặp for, đó là ta có thể khai báo nó trong câu lệnh for:</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23595" y="3966830"/>
            <a:ext cx="4105275" cy="838200"/>
          </a:xfrm>
          <a:prstGeom prst="rect">
            <a:avLst/>
          </a:prstGeom>
        </p:spPr>
      </p:pic>
    </p:spTree>
    <p:extLst>
      <p:ext uri="{BB962C8B-B14F-4D97-AF65-F5344CB8AC3E}">
        <p14:creationId xmlns:p14="http://schemas.microsoft.com/office/powerpoint/2010/main" val="369851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5.	Khai báo Class và Interface (Class and Interface Declarations).</a:t>
            </a:r>
          </a:p>
          <a:p>
            <a:pPr marL="0" indent="0">
              <a:buNone/>
            </a:pPr>
            <a:r>
              <a:rPr lang="vi-VN" sz="2000">
                <a:cs typeface="Times New Roman" panose="02020603050405020304" pitchFamily="18" charset="0"/>
              </a:rPr>
              <a:t>•	Dấu mở "{" phải được đặt ở cuối dòng. </a:t>
            </a:r>
          </a:p>
          <a:p>
            <a:pPr marL="0" indent="0">
              <a:buNone/>
            </a:pPr>
            <a:r>
              <a:rPr lang="vi-VN" sz="2000">
                <a:cs typeface="Times New Roman" panose="02020603050405020304" pitchFamily="18" charset="0"/>
              </a:rPr>
              <a:t>•	Dấu đóng "}" phải được đặt ở một dòng mới. </a:t>
            </a:r>
          </a:p>
          <a:p>
            <a:pPr marL="0" indent="0">
              <a:buNone/>
            </a:pPr>
            <a:r>
              <a:rPr lang="vi-VN" sz="2000">
                <a:cs typeface="Times New Roman" panose="02020603050405020304" pitchFamily="18" charset="0"/>
              </a:rPr>
              <a:t>•	Các method phải được cách nhau bằng một dòng trống</a:t>
            </a:r>
            <a:r>
              <a:rPr lang="en-US" sz="200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58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5.	Khai báo Class và Interface (Class and Interface Declarations).</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50495" y="3286245"/>
            <a:ext cx="2219325" cy="2784352"/>
          </a:xfrm>
          <a:prstGeom prst="rect">
            <a:avLst/>
          </a:prstGeom>
        </p:spPr>
      </p:pic>
      <p:pic>
        <p:nvPicPr>
          <p:cNvPr id="6" name="Picture 5"/>
          <p:cNvPicPr>
            <a:picLocks noChangeAspect="1"/>
          </p:cNvPicPr>
          <p:nvPr/>
        </p:nvPicPr>
        <p:blipFill>
          <a:blip r:embed="rId3"/>
          <a:stretch>
            <a:fillRect/>
          </a:stretch>
        </p:blipFill>
        <p:spPr>
          <a:xfrm>
            <a:off x="5290547" y="3165472"/>
            <a:ext cx="1981200" cy="29051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027" y="5180185"/>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168" y="5205694"/>
            <a:ext cx="904690" cy="904690"/>
          </a:xfrm>
          <a:prstGeom prst="rect">
            <a:avLst/>
          </a:prstGeom>
        </p:spPr>
      </p:pic>
    </p:spTree>
    <p:extLst>
      <p:ext uri="{BB962C8B-B14F-4D97-AF65-F5344CB8AC3E}">
        <p14:creationId xmlns:p14="http://schemas.microsoft.com/office/powerpoint/2010/main" val="2152605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rmAutofit lnSpcReduction="10000"/>
          </a:bodyPr>
          <a:lstStyle/>
          <a:p>
            <a:pPr marL="0" indent="0">
              <a:buNone/>
            </a:pPr>
            <a:r>
              <a:rPr lang="en-US" sz="1800">
                <a:latin typeface="Times New Roman" panose="02020603050405020304" pitchFamily="18" charset="0"/>
                <a:cs typeface="Times New Roman" panose="02020603050405020304" pitchFamily="18" charset="0"/>
              </a:rPr>
              <a:t>1.	</a:t>
            </a:r>
            <a:r>
              <a:rPr lang="vi-VN" sz="1800">
                <a:latin typeface="Times New Roman" panose="02020603050405020304" pitchFamily="18" charset="0"/>
                <a:cs typeface="Times New Roman" panose="02020603050405020304" pitchFamily="18" charset="0"/>
              </a:rPr>
              <a:t>Các câu lệnh đơn giản (Simple Statements)</a:t>
            </a:r>
            <a:r>
              <a:rPr lang="en-US" sz="1800">
                <a:latin typeface="Times New Roman" panose="02020603050405020304" pitchFamily="18" charset="0"/>
                <a:cs typeface="Times New Roman" panose="02020603050405020304" pitchFamily="18" charset="0"/>
              </a:rPr>
              <a:t>.</a:t>
            </a:r>
          </a:p>
          <a:p>
            <a:pPr marL="0" indent="0">
              <a:buNone/>
            </a:pPr>
            <a:r>
              <a:rPr lang="en-US" sz="1800">
                <a:latin typeface="Times New Roman" panose="02020603050405020304" pitchFamily="18" charset="0"/>
                <a:cs typeface="Times New Roman" panose="02020603050405020304" pitchFamily="18" charset="0"/>
              </a:rPr>
              <a:t>2.	Các câu lệnh phức (Compound Statements).</a:t>
            </a:r>
          </a:p>
          <a:p>
            <a:pPr marL="0" indent="0">
              <a:buNone/>
            </a:pPr>
            <a:r>
              <a:rPr lang="en-US" sz="1800">
                <a:latin typeface="Times New Roman" panose="02020603050405020304" pitchFamily="18" charset="0"/>
                <a:cs typeface="Times New Roman" panose="02020603050405020304" pitchFamily="18" charset="0"/>
              </a:rPr>
              <a:t>3.	Câu lệnh trả về (Return Statements).</a:t>
            </a:r>
          </a:p>
          <a:p>
            <a:pPr marL="0" indent="0">
              <a:buNone/>
            </a:pPr>
            <a:r>
              <a:rPr lang="en-US" sz="1800">
                <a:latin typeface="Times New Roman" panose="02020603050405020304" pitchFamily="18" charset="0"/>
                <a:cs typeface="Times New Roman" panose="02020603050405020304" pitchFamily="18" charset="0"/>
              </a:rPr>
              <a:t>4.	Các câu lệnh if, if-else, if else-if else.</a:t>
            </a:r>
          </a:p>
          <a:p>
            <a:pPr marL="0" indent="0">
              <a:buNone/>
            </a:pPr>
            <a:r>
              <a:rPr lang="en-US" sz="1800">
                <a:latin typeface="Times New Roman" panose="02020603050405020304" pitchFamily="18" charset="0"/>
                <a:cs typeface="Times New Roman" panose="02020603050405020304" pitchFamily="18" charset="0"/>
              </a:rPr>
              <a:t>5.	Câu lệnh for.</a:t>
            </a:r>
          </a:p>
          <a:p>
            <a:pPr marL="0" indent="0">
              <a:buNone/>
            </a:pPr>
            <a:r>
              <a:rPr lang="en-US" sz="1800">
                <a:latin typeface="Times New Roman" panose="02020603050405020304" pitchFamily="18" charset="0"/>
                <a:cs typeface="Times New Roman" panose="02020603050405020304" pitchFamily="18" charset="0"/>
              </a:rPr>
              <a:t>6.	Câu lệnh While.</a:t>
            </a:r>
          </a:p>
          <a:p>
            <a:pPr marL="0" indent="0">
              <a:buNone/>
            </a:pPr>
            <a:r>
              <a:rPr lang="en-US" sz="1800">
                <a:latin typeface="Times New Roman" panose="02020603050405020304" pitchFamily="18" charset="0"/>
                <a:cs typeface="Times New Roman" panose="02020603050405020304" pitchFamily="18" charset="0"/>
              </a:rPr>
              <a:t>7.	Câu lệnh Do-while.</a:t>
            </a:r>
          </a:p>
          <a:p>
            <a:pPr marL="0" indent="0">
              <a:buNone/>
            </a:pPr>
            <a:r>
              <a:rPr lang="en-US" sz="1800">
                <a:latin typeface="Times New Roman" panose="02020603050405020304" pitchFamily="18" charset="0"/>
                <a:cs typeface="Times New Roman" panose="02020603050405020304" pitchFamily="18" charset="0"/>
              </a:rPr>
              <a:t>8.	Câu lệnh Switch.</a:t>
            </a:r>
          </a:p>
          <a:p>
            <a:pPr marL="0" indent="0">
              <a:buNone/>
            </a:pPr>
            <a:r>
              <a:rPr lang="en-US" sz="1800">
                <a:latin typeface="Times New Roman" panose="02020603050405020304" pitchFamily="18" charset="0"/>
                <a:cs typeface="Times New Roman" panose="02020603050405020304" pitchFamily="18" charset="0"/>
              </a:rPr>
              <a:t>9.	Câu lệnh Try-catch.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6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Nội dung chính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Indentation </a:t>
            </a:r>
            <a:r>
              <a:rPr lang="en-US">
                <a:latin typeface="Times New Roman" panose="02020603050405020304" pitchFamily="18" charset="0"/>
                <a:cs typeface="Times New Roman" panose="02020603050405020304" pitchFamily="18" charset="0"/>
              </a:rPr>
              <a:t>and Braces</a:t>
            </a:r>
          </a:p>
          <a:p>
            <a:r>
              <a:rPr lang="en-US">
                <a:latin typeface="Times New Roman" panose="02020603050405020304" pitchFamily="18" charset="0"/>
                <a:cs typeface="Times New Roman" panose="02020603050405020304" pitchFamily="18" charset="0"/>
              </a:rPr>
              <a:t>Khai báo (</a:t>
            </a:r>
            <a:r>
              <a:rPr lang="en-US">
                <a:latin typeface="Times New Roman" panose="02020603050405020304" pitchFamily="18" charset="0"/>
                <a:cs typeface="Times New Roman" panose="02020603050405020304" pitchFamily="18" charset="0"/>
              </a:rPr>
              <a:t>Declarations)</a:t>
            </a:r>
          </a:p>
          <a:p>
            <a:r>
              <a:rPr lang="en-US">
                <a:latin typeface="Times New Roman" panose="02020603050405020304" pitchFamily="18" charset="0"/>
                <a:cs typeface="Times New Roman" panose="02020603050405020304" pitchFamily="18" charset="0"/>
              </a:rPr>
              <a:t>Các câu lệnh (</a:t>
            </a:r>
            <a:r>
              <a:rPr lang="en-US">
                <a:latin typeface="Times New Roman" panose="02020603050405020304" pitchFamily="18" charset="0"/>
                <a:cs typeface="Times New Roman" panose="02020603050405020304" pitchFamily="18" charset="0"/>
              </a:rPr>
              <a:t>Statements)</a:t>
            </a:r>
          </a:p>
          <a:p>
            <a:r>
              <a:rPr lang="en-US">
                <a:latin typeface="Times New Roman" panose="02020603050405020304" pitchFamily="18" charset="0"/>
                <a:cs typeface="Times New Roman" panose="02020603050405020304" pitchFamily="18" charset="0"/>
              </a:rPr>
              <a:t>Khoảng trắng (White </a:t>
            </a:r>
            <a:r>
              <a:rPr lang="en-US">
                <a:latin typeface="Times New Roman" panose="02020603050405020304" pitchFamily="18" charset="0"/>
                <a:cs typeface="Times New Roman" panose="02020603050405020304" pitchFamily="18" charset="0"/>
              </a:rPr>
              <a:t>space)</a:t>
            </a:r>
          </a:p>
          <a:p>
            <a:r>
              <a:rPr lang="en-US">
                <a:latin typeface="Times New Roman" panose="02020603050405020304" pitchFamily="18" charset="0"/>
                <a:cs typeface="Times New Roman" panose="02020603050405020304" pitchFamily="18" charset="0"/>
              </a:rPr>
              <a:t>Quy ước đặt </a:t>
            </a:r>
            <a:r>
              <a:rPr lang="en-US">
                <a:latin typeface="Times New Roman" panose="02020603050405020304" pitchFamily="18" charset="0"/>
                <a:cs typeface="Times New Roman" panose="02020603050405020304" pitchFamily="18" charset="0"/>
              </a:rPr>
              <a:t>tên (</a:t>
            </a:r>
            <a:r>
              <a:rPr lang="en-US">
                <a:latin typeface="Times New Roman" panose="02020603050405020304" pitchFamily="18" charset="0"/>
                <a:cs typeface="Times New Roman" panose="02020603050405020304" pitchFamily="18" charset="0"/>
              </a:rPr>
              <a:t>Naming </a:t>
            </a:r>
            <a:r>
              <a:rPr lang="en-US">
                <a:latin typeface="Times New Roman" panose="02020603050405020304" pitchFamily="18" charset="0"/>
                <a:cs typeface="Times New Roman" panose="02020603050405020304" pitchFamily="18" charset="0"/>
              </a:rPr>
              <a:t>Conventions)</a:t>
            </a:r>
          </a:p>
          <a:p>
            <a:r>
              <a:rPr lang="en-US">
                <a:latin typeface="Times New Roman" panose="02020603050405020304" pitchFamily="18" charset="0"/>
                <a:cs typeface="Times New Roman" panose="02020603050405020304" pitchFamily="18" charset="0"/>
              </a:rPr>
              <a:t>Thực thi chương trình</a:t>
            </a:r>
            <a:endParaRPr lang="en-US">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1945836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1.	</a:t>
            </a:r>
            <a:r>
              <a:rPr lang="vi-VN">
                <a:latin typeface="Times New Roman" panose="02020603050405020304" pitchFamily="18" charset="0"/>
                <a:cs typeface="Times New Roman" panose="02020603050405020304" pitchFamily="18" charset="0"/>
              </a:rPr>
              <a:t>Các câu lệnh đơn giản (Simple Statements)</a:t>
            </a:r>
            <a:r>
              <a:rPr lang="en-US">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Mỗi dòng chỉ nên chứa duy nhất là một câu lệnh.</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28344" y="3612558"/>
            <a:ext cx="923925" cy="600075"/>
          </a:xfrm>
          <a:prstGeom prst="rect">
            <a:avLst/>
          </a:prstGeom>
        </p:spPr>
      </p:pic>
      <p:pic>
        <p:nvPicPr>
          <p:cNvPr id="6" name="Picture 5"/>
          <p:cNvPicPr>
            <a:picLocks noChangeAspect="1"/>
          </p:cNvPicPr>
          <p:nvPr/>
        </p:nvPicPr>
        <p:blipFill>
          <a:blip r:embed="rId3"/>
          <a:stretch>
            <a:fillRect/>
          </a:stretch>
        </p:blipFill>
        <p:spPr>
          <a:xfrm>
            <a:off x="5374094" y="3755432"/>
            <a:ext cx="1543050" cy="314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6960" y="4267778"/>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3274" y="4267778"/>
            <a:ext cx="904690" cy="904690"/>
          </a:xfrm>
          <a:prstGeom prst="rect">
            <a:avLst/>
          </a:prstGeom>
        </p:spPr>
      </p:pic>
    </p:spTree>
    <p:extLst>
      <p:ext uri="{BB962C8B-B14F-4D97-AF65-F5344CB8AC3E}">
        <p14:creationId xmlns:p14="http://schemas.microsoft.com/office/powerpoint/2010/main" val="684915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2.	Các câu lệnh phức (Compound Statements).</a:t>
            </a:r>
          </a:p>
          <a:p>
            <a:r>
              <a:rPr lang="en-US" sz="1500">
                <a:latin typeface="Times New Roman" panose="02020603050405020304" pitchFamily="18" charset="0"/>
                <a:cs typeface="Times New Roman" panose="02020603050405020304" pitchFamily="18" charset="0"/>
              </a:rPr>
              <a:t>Các câu lệnh phức là các câu lệnh chứa danh sách các câu lệnh được đặt trong cặp dấu "{ statements }". Xem ví dụ ở các phần sau. </a:t>
            </a:r>
          </a:p>
          <a:p>
            <a:pPr lvl="0"/>
            <a:r>
              <a:rPr lang="en-US" sz="1500">
                <a:latin typeface="Times New Roman" panose="02020603050405020304" pitchFamily="18" charset="0"/>
                <a:cs typeface="Times New Roman" panose="02020603050405020304" pitchFamily="18" charset="0"/>
              </a:rPr>
              <a:t>Các câu lệnh được bao ở phía trong phải được viết lùi vào một mức (so với câu lệnh phức). </a:t>
            </a:r>
          </a:p>
          <a:p>
            <a:pPr lvl="0"/>
            <a:r>
              <a:rPr lang="en-US" sz="1500">
                <a:latin typeface="Times New Roman" panose="02020603050405020304" pitchFamily="18" charset="0"/>
                <a:cs typeface="Times New Roman" panose="02020603050405020304" pitchFamily="18" charset="0"/>
              </a:rPr>
              <a:t>Dấu mở “{” phải được đặt ở cuối dòng đầu tiên của câu lệnh phức; dấu đóng “}” phải được đặt ở đầu dòng và được viết lùi sao cho cùng mức với câu lệnh đầu tiên của câu lệnh phức. </a:t>
            </a:r>
          </a:p>
          <a:p>
            <a:pPr lvl="0"/>
            <a:r>
              <a:rPr lang="en-US" sz="1500">
                <a:latin typeface="Times New Roman" panose="02020603050405020304" pitchFamily="18" charset="0"/>
                <a:cs typeface="Times New Roman" panose="02020603050405020304" pitchFamily="18" charset="0"/>
              </a:rPr>
              <a:t>Các dấu đóng và mở được dùng để bao tất cả các câu lệnh (kể các các câu lệnh đơn) khi nó là một phần của cấu trúc điều khiển, ví dụ như các câu lệnh if-else hay for. Điều này giúp ta khi thêm các câu lệnh vào thì cũng không gây ra các bug chỉ vì quên thêm các dấu dóng và mở. </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60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3.	Câu lệnh trả về (Return Statements).</a:t>
            </a:r>
          </a:p>
          <a:p>
            <a:pPr marL="0" indent="0">
              <a:buNone/>
            </a:pPr>
            <a:r>
              <a:rPr lang="vi-VN" sz="2000">
                <a:cs typeface="Times New Roman" panose="02020603050405020304" pitchFamily="18" charset="0"/>
              </a:rPr>
              <a:t>Một câu lệnh return không nên sử dụng ngoặc đơn trừ khi nó làm cho giá trị trả về được rõ ràng hơn bằng một cách nào đó. </a:t>
            </a:r>
            <a:endParaRPr lang="en-US" sz="2000">
              <a:cs typeface="Times New Roman" panose="02020603050405020304" pitchFamily="18" charset="0"/>
            </a:endParaRPr>
          </a:p>
          <a:p>
            <a:pPr marL="0" indent="0">
              <a:buNone/>
            </a:pPr>
            <a:r>
              <a:rPr lang="vi-VN" sz="2000">
                <a:cs typeface="Times New Roman" panose="02020603050405020304" pitchFamily="18" charset="0"/>
              </a:rPr>
              <a:t>Ví dụ:</a:t>
            </a:r>
            <a:endParaRPr lang="en-US" sz="200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0463" y="4212633"/>
            <a:ext cx="5715000" cy="16287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6745" y="4467795"/>
            <a:ext cx="986692" cy="986692"/>
          </a:xfrm>
          <a:prstGeom prst="rect">
            <a:avLst/>
          </a:prstGeom>
        </p:spPr>
      </p:pic>
    </p:spTree>
    <p:extLst>
      <p:ext uri="{BB962C8B-B14F-4D97-AF65-F5344CB8AC3E}">
        <p14:creationId xmlns:p14="http://schemas.microsoft.com/office/powerpoint/2010/main" val="203400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en-US" sz="2000">
                <a:latin typeface="Times New Roman" panose="02020603050405020304" pitchFamily="18" charset="0"/>
                <a:cs typeface="Times New Roman" panose="02020603050405020304" pitchFamily="18" charset="0"/>
              </a:rPr>
              <a:t>Lệnh IF:</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16678" y="3548172"/>
            <a:ext cx="2695575" cy="952500"/>
          </a:xfrm>
          <a:prstGeom prst="rect">
            <a:avLst/>
          </a:prstGeom>
        </p:spPr>
      </p:pic>
      <p:pic>
        <p:nvPicPr>
          <p:cNvPr id="6" name="Picture 5"/>
          <p:cNvPicPr>
            <a:picLocks noChangeAspect="1"/>
          </p:cNvPicPr>
          <p:nvPr/>
        </p:nvPicPr>
        <p:blipFill>
          <a:blip r:embed="rId3"/>
          <a:stretch>
            <a:fillRect/>
          </a:stretch>
        </p:blipFill>
        <p:spPr>
          <a:xfrm>
            <a:off x="5046349" y="3371959"/>
            <a:ext cx="2409825" cy="13049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1119" y="4606721"/>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8916" y="4758886"/>
            <a:ext cx="904690" cy="904690"/>
          </a:xfrm>
          <a:prstGeom prst="rect">
            <a:avLst/>
          </a:prstGeom>
        </p:spPr>
      </p:pic>
    </p:spTree>
    <p:extLst>
      <p:ext uri="{BB962C8B-B14F-4D97-AF65-F5344CB8AC3E}">
        <p14:creationId xmlns:p14="http://schemas.microsoft.com/office/powerpoint/2010/main" val="309183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en-US" sz="2000">
                <a:latin typeface="Times New Roman" panose="02020603050405020304" pitchFamily="18" charset="0"/>
                <a:cs typeface="Times New Roman" panose="02020603050405020304" pitchFamily="18" charset="0"/>
              </a:rPr>
              <a:t>Lệnh IF - ELSE:</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24</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5427" y="5150128"/>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436" y="5346108"/>
            <a:ext cx="904690" cy="904690"/>
          </a:xfrm>
          <a:prstGeom prst="rect">
            <a:avLst/>
          </a:prstGeom>
        </p:spPr>
      </p:pic>
      <p:pic>
        <p:nvPicPr>
          <p:cNvPr id="9" name="Picture 8"/>
          <p:cNvPicPr>
            <a:picLocks noChangeAspect="1"/>
          </p:cNvPicPr>
          <p:nvPr/>
        </p:nvPicPr>
        <p:blipFill>
          <a:blip r:embed="rId4"/>
          <a:stretch>
            <a:fillRect/>
          </a:stretch>
        </p:blipFill>
        <p:spPr>
          <a:xfrm>
            <a:off x="1559637" y="3476095"/>
            <a:ext cx="2600325" cy="1647825"/>
          </a:xfrm>
          <a:prstGeom prst="rect">
            <a:avLst/>
          </a:prstGeom>
        </p:spPr>
      </p:pic>
      <p:pic>
        <p:nvPicPr>
          <p:cNvPr id="10" name="Picture 9"/>
          <p:cNvPicPr>
            <a:picLocks noChangeAspect="1"/>
          </p:cNvPicPr>
          <p:nvPr/>
        </p:nvPicPr>
        <p:blipFill>
          <a:blip r:embed="rId5"/>
          <a:stretch>
            <a:fillRect/>
          </a:stretch>
        </p:blipFill>
        <p:spPr>
          <a:xfrm>
            <a:off x="4729519" y="3079158"/>
            <a:ext cx="2676525" cy="2266950"/>
          </a:xfrm>
          <a:prstGeom prst="rect">
            <a:avLst/>
          </a:prstGeom>
        </p:spPr>
      </p:pic>
    </p:spTree>
    <p:extLst>
      <p:ext uri="{BB962C8B-B14F-4D97-AF65-F5344CB8AC3E}">
        <p14:creationId xmlns:p14="http://schemas.microsoft.com/office/powerpoint/2010/main" val="156776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en-US" sz="2000">
                <a:latin typeface="Times New Roman" panose="02020603050405020304" pitchFamily="18" charset="0"/>
                <a:cs typeface="Times New Roman" panose="02020603050405020304" pitchFamily="18" charset="0"/>
              </a:rPr>
              <a:t>Lệnh IF - ELSE:</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25</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9027" y="5289931"/>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436" y="5346108"/>
            <a:ext cx="904690" cy="904690"/>
          </a:xfrm>
          <a:prstGeom prst="rect">
            <a:avLst/>
          </a:prstGeom>
        </p:spPr>
      </p:pic>
      <p:pic>
        <p:nvPicPr>
          <p:cNvPr id="5" name="Picture 4"/>
          <p:cNvPicPr>
            <a:picLocks noChangeAspect="1"/>
          </p:cNvPicPr>
          <p:nvPr/>
        </p:nvPicPr>
        <p:blipFill>
          <a:blip r:embed="rId4"/>
          <a:stretch>
            <a:fillRect/>
          </a:stretch>
        </p:blipFill>
        <p:spPr>
          <a:xfrm>
            <a:off x="1743903" y="3689090"/>
            <a:ext cx="2416939" cy="1600841"/>
          </a:xfrm>
          <a:prstGeom prst="rect">
            <a:avLst/>
          </a:prstGeom>
        </p:spPr>
      </p:pic>
      <p:pic>
        <p:nvPicPr>
          <p:cNvPr id="6" name="Picture 5"/>
          <p:cNvPicPr>
            <a:picLocks noChangeAspect="1"/>
          </p:cNvPicPr>
          <p:nvPr/>
        </p:nvPicPr>
        <p:blipFill>
          <a:blip r:embed="rId5"/>
          <a:stretch>
            <a:fillRect/>
          </a:stretch>
        </p:blipFill>
        <p:spPr>
          <a:xfrm>
            <a:off x="5050182" y="3084451"/>
            <a:ext cx="2035197" cy="2256363"/>
          </a:xfrm>
          <a:prstGeom prst="rect">
            <a:avLst/>
          </a:prstGeom>
        </p:spPr>
      </p:pic>
    </p:spTree>
    <p:extLst>
      <p:ext uri="{BB962C8B-B14F-4D97-AF65-F5344CB8AC3E}">
        <p14:creationId xmlns:p14="http://schemas.microsoft.com/office/powerpoint/2010/main" val="399940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vi-VN" sz="2000" b="1" u="sng">
                <a:cs typeface="Times New Roman" panose="02020603050405020304" pitchFamily="18" charset="0"/>
              </a:rPr>
              <a:t>Chú ý</a:t>
            </a:r>
            <a:r>
              <a:rPr lang="vi-VN" sz="2000">
                <a:cs typeface="Times New Roman" panose="02020603050405020304" pitchFamily="18" charset="0"/>
              </a:rPr>
              <a:t>: Câu lệnh if luôn sử dụng cặp dấu {}. Tránh sử dụng kiểu viết như sau –dễ gây ra lỗi khi ta thêm các câu lệnh khác:</a:t>
            </a:r>
            <a:endParaRPr lang="en-US" sz="200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26</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00621" y="3888783"/>
            <a:ext cx="2381250" cy="647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901" y="4590798"/>
            <a:ext cx="904690" cy="904690"/>
          </a:xfrm>
          <a:prstGeom prst="rect">
            <a:avLst/>
          </a:prstGeom>
        </p:spPr>
      </p:pic>
    </p:spTree>
    <p:extLst>
      <p:ext uri="{BB962C8B-B14F-4D97-AF65-F5344CB8AC3E}">
        <p14:creationId xmlns:p14="http://schemas.microsoft.com/office/powerpoint/2010/main" val="2421875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5.	Câu lệnh for:</a:t>
            </a:r>
          </a:p>
          <a:p>
            <a:pPr marL="0" indent="0">
              <a:buNone/>
            </a:pPr>
            <a:r>
              <a:rPr lang="en-US" sz="2000">
                <a:latin typeface="Times New Roman" panose="02020603050405020304" pitchFamily="18" charset="0"/>
                <a:cs typeface="Times New Roman" panose="02020603050405020304" pitchFamily="18" charset="0"/>
              </a:rPr>
              <a:t>Một câu lệnh for nên viết theo định dạng sau: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27</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98576" y="3644373"/>
            <a:ext cx="6069788" cy="891852"/>
          </a:xfrm>
          <a:prstGeom prst="rect">
            <a:avLst/>
          </a:prstGeom>
        </p:spPr>
      </p:pic>
      <p:pic>
        <p:nvPicPr>
          <p:cNvPr id="6" name="Picture 5"/>
          <p:cNvPicPr>
            <a:picLocks noChangeAspect="1"/>
          </p:cNvPicPr>
          <p:nvPr/>
        </p:nvPicPr>
        <p:blipFill>
          <a:blip r:embed="rId3"/>
          <a:stretch>
            <a:fillRect/>
          </a:stretch>
        </p:blipFill>
        <p:spPr>
          <a:xfrm>
            <a:off x="1298575" y="4849510"/>
            <a:ext cx="6069790" cy="93872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8364" y="3596953"/>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365" y="4849510"/>
            <a:ext cx="904690" cy="904690"/>
          </a:xfrm>
          <a:prstGeom prst="rect">
            <a:avLst/>
          </a:prstGeom>
        </p:spPr>
      </p:pic>
    </p:spTree>
    <p:extLst>
      <p:ext uri="{BB962C8B-B14F-4D97-AF65-F5344CB8AC3E}">
        <p14:creationId xmlns:p14="http://schemas.microsoft.com/office/powerpoint/2010/main" val="190822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5.	Câu lệnh for:</a:t>
            </a:r>
          </a:p>
          <a:p>
            <a:pPr marL="0" indent="0">
              <a:buNone/>
            </a:pPr>
            <a:r>
              <a:rPr lang="en-US" sz="2000">
                <a:latin typeface="Times New Roman" panose="02020603050405020304" pitchFamily="18" charset="0"/>
                <a:cs typeface="Times New Roman" panose="02020603050405020304" pitchFamily="18" charset="0"/>
              </a:rPr>
              <a:t>Một câu lệnh for rỗng (tức là công việc của nó chỉ cần khởi tạo, điều kiện, và câu lệnh update) thì nên viết theo định dạng sau: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28</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0817" y="3617289"/>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156" y="4941810"/>
            <a:ext cx="904690" cy="904690"/>
          </a:xfrm>
          <a:prstGeom prst="rect">
            <a:avLst/>
          </a:prstGeom>
        </p:spPr>
      </p:pic>
      <p:pic>
        <p:nvPicPr>
          <p:cNvPr id="9" name="Picture 8"/>
          <p:cNvPicPr>
            <a:picLocks noChangeAspect="1"/>
          </p:cNvPicPr>
          <p:nvPr/>
        </p:nvPicPr>
        <p:blipFill>
          <a:blip r:embed="rId4"/>
          <a:stretch>
            <a:fillRect/>
          </a:stretch>
        </p:blipFill>
        <p:spPr>
          <a:xfrm>
            <a:off x="1297503" y="3996271"/>
            <a:ext cx="5991225" cy="400050"/>
          </a:xfrm>
          <a:prstGeom prst="rect">
            <a:avLst/>
          </a:prstGeom>
        </p:spPr>
      </p:pic>
      <p:pic>
        <p:nvPicPr>
          <p:cNvPr id="10" name="Picture 9"/>
          <p:cNvPicPr>
            <a:picLocks noChangeAspect="1"/>
          </p:cNvPicPr>
          <p:nvPr/>
        </p:nvPicPr>
        <p:blipFill>
          <a:blip r:embed="rId5"/>
          <a:stretch>
            <a:fillRect/>
          </a:stretch>
        </p:blipFill>
        <p:spPr>
          <a:xfrm>
            <a:off x="1297503" y="5198491"/>
            <a:ext cx="5496702" cy="314325"/>
          </a:xfrm>
          <a:prstGeom prst="rect">
            <a:avLst/>
          </a:prstGeom>
        </p:spPr>
      </p:pic>
    </p:spTree>
    <p:extLst>
      <p:ext uri="{BB962C8B-B14F-4D97-AF65-F5344CB8AC3E}">
        <p14:creationId xmlns:p14="http://schemas.microsoft.com/office/powerpoint/2010/main" val="3512816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6.	Câu lệnh While.</a:t>
            </a:r>
          </a:p>
          <a:p>
            <a:pPr marL="0" indent="0">
              <a:buNone/>
            </a:pPr>
            <a:r>
              <a:rPr lang="en-US" sz="2000">
                <a:latin typeface="Times New Roman" panose="02020603050405020304" pitchFamily="18" charset="0"/>
                <a:cs typeface="Times New Roman" panose="02020603050405020304" pitchFamily="18" charset="0"/>
              </a:rPr>
              <a:t>Một câu lệnh while nên theo định dạng sau:</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29</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86773" y="3637108"/>
            <a:ext cx="3095625" cy="904875"/>
          </a:xfrm>
          <a:prstGeom prst="rect">
            <a:avLst/>
          </a:prstGeom>
        </p:spPr>
      </p:pic>
      <p:pic>
        <p:nvPicPr>
          <p:cNvPr id="6" name="Picture 5"/>
          <p:cNvPicPr>
            <a:picLocks noChangeAspect="1"/>
          </p:cNvPicPr>
          <p:nvPr/>
        </p:nvPicPr>
        <p:blipFill>
          <a:blip r:embed="rId3"/>
          <a:stretch>
            <a:fillRect/>
          </a:stretch>
        </p:blipFill>
        <p:spPr>
          <a:xfrm>
            <a:off x="5148946" y="3588745"/>
            <a:ext cx="2628900" cy="12477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1239" y="4627382"/>
            <a:ext cx="986692" cy="98669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051" y="4933481"/>
            <a:ext cx="904690" cy="904690"/>
          </a:xfrm>
          <a:prstGeom prst="rect">
            <a:avLst/>
          </a:prstGeom>
        </p:spPr>
      </p:pic>
    </p:spTree>
    <p:extLst>
      <p:ext uri="{BB962C8B-B14F-4D97-AF65-F5344CB8AC3E}">
        <p14:creationId xmlns:p14="http://schemas.microsoft.com/office/powerpoint/2010/main" val="16012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1.	Tab và Indent</a:t>
            </a:r>
          </a:p>
          <a:p>
            <a:pPr marL="0" lvl="1" indent="0">
              <a:buNone/>
            </a:pPr>
            <a:r>
              <a:rPr lang="en-GB" sz="2400">
                <a:latin typeface="Times New Roman" panose="02020603050405020304" pitchFamily="18" charset="0"/>
                <a:cs typeface="Times New Roman" panose="02020603050405020304" pitchFamily="18" charset="0"/>
              </a:rPr>
              <a:t>2.	Dấu ngoặc nhọn</a:t>
            </a:r>
            <a:endParaRPr lang="en-US" sz="2400">
              <a:latin typeface="Times New Roman" panose="02020603050405020304" pitchFamily="18" charset="0"/>
              <a:cs typeface="Times New Roman" panose="02020603050405020304" pitchFamily="18" charset="0"/>
            </a:endParaRPr>
          </a:p>
          <a:p>
            <a:pPr marL="0" lvl="1" indent="0">
              <a:buNone/>
            </a:pPr>
            <a:r>
              <a:rPr lang="en-GB" sz="2400">
                <a:latin typeface="Times New Roman" panose="02020603050405020304" pitchFamily="18" charset="0"/>
                <a:cs typeface="Times New Roman" panose="02020603050405020304" pitchFamily="18" charset="0"/>
              </a:rPr>
              <a:t>3.	Độ dài dòng lệnh</a:t>
            </a:r>
            <a:endParaRPr lang="en-US" sz="2400">
              <a:latin typeface="Times New Roman" panose="02020603050405020304" pitchFamily="18" charset="0"/>
              <a:cs typeface="Times New Roman" panose="02020603050405020304" pitchFamily="18" charset="0"/>
            </a:endParaRPr>
          </a:p>
          <a:p>
            <a:pPr marL="0" lvl="1" indent="0">
              <a:buNone/>
            </a:pPr>
            <a:r>
              <a:rPr lang="en-GB" sz="2400">
                <a:latin typeface="Times New Roman" panose="02020603050405020304" pitchFamily="18" charset="0"/>
                <a:cs typeface="Times New Roman" panose="02020603050405020304" pitchFamily="18" charset="0"/>
              </a:rPr>
              <a:t>4.	Ngắt dòng</a:t>
            </a:r>
            <a:endParaRPr lang="en-US" sz="2400">
              <a:latin typeface="Times New Roman" panose="02020603050405020304" pitchFamily="18" charset="0"/>
              <a:cs typeface="Times New Roman" panose="02020603050405020304" pitchFamily="18" charset="0"/>
            </a:endParaRPr>
          </a:p>
          <a:p>
            <a:pPr marL="0" lvl="1" indent="0">
              <a:buNone/>
            </a:pPr>
            <a:endParaRPr lang="en-US" b="1" i="1"/>
          </a:p>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168497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6.	Câu lệnh While.</a:t>
            </a:r>
          </a:p>
          <a:p>
            <a:pPr marL="0" indent="0">
              <a:buNone/>
            </a:pPr>
            <a:r>
              <a:rPr lang="en-US" sz="2000">
                <a:latin typeface="Times New Roman" panose="02020603050405020304" pitchFamily="18" charset="0"/>
                <a:cs typeface="Times New Roman" panose="02020603050405020304" pitchFamily="18" charset="0"/>
              </a:rPr>
              <a:t>Một câu lệnh while rỗng nên theo định dạng sau: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30</a:t>
            </a:fld>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383" y="4379078"/>
            <a:ext cx="986692" cy="98669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096" y="4461080"/>
            <a:ext cx="904690" cy="904690"/>
          </a:xfrm>
          <a:prstGeom prst="rect">
            <a:avLst/>
          </a:prstGeom>
        </p:spPr>
      </p:pic>
      <p:pic>
        <p:nvPicPr>
          <p:cNvPr id="7" name="Picture 6"/>
          <p:cNvPicPr>
            <a:picLocks noChangeAspect="1"/>
          </p:cNvPicPr>
          <p:nvPr/>
        </p:nvPicPr>
        <p:blipFill>
          <a:blip r:embed="rId4"/>
          <a:stretch>
            <a:fillRect/>
          </a:stretch>
        </p:blipFill>
        <p:spPr>
          <a:xfrm>
            <a:off x="1295067" y="3765698"/>
            <a:ext cx="2981325" cy="304800"/>
          </a:xfrm>
          <a:prstGeom prst="rect">
            <a:avLst/>
          </a:prstGeom>
        </p:spPr>
      </p:pic>
      <p:pic>
        <p:nvPicPr>
          <p:cNvPr id="10" name="Picture 9"/>
          <p:cNvPicPr>
            <a:picLocks noChangeAspect="1"/>
          </p:cNvPicPr>
          <p:nvPr/>
        </p:nvPicPr>
        <p:blipFill>
          <a:blip r:embed="rId5"/>
          <a:stretch>
            <a:fillRect/>
          </a:stretch>
        </p:blipFill>
        <p:spPr>
          <a:xfrm>
            <a:off x="4798791" y="3765698"/>
            <a:ext cx="2781300" cy="304800"/>
          </a:xfrm>
          <a:prstGeom prst="rect">
            <a:avLst/>
          </a:prstGeom>
        </p:spPr>
      </p:pic>
    </p:spTree>
    <p:extLst>
      <p:ext uri="{BB962C8B-B14F-4D97-AF65-F5344CB8AC3E}">
        <p14:creationId xmlns:p14="http://schemas.microsoft.com/office/powerpoint/2010/main" val="393074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7.	Câu lệnh Do-while.</a:t>
            </a:r>
          </a:p>
          <a:p>
            <a:pPr marL="0" indent="0">
              <a:buNone/>
            </a:pPr>
            <a:r>
              <a:rPr lang="en-US" sz="2000">
                <a:latin typeface="Times New Roman" panose="02020603050405020304" pitchFamily="18" charset="0"/>
                <a:cs typeface="Times New Roman" panose="02020603050405020304" pitchFamily="18" charset="0"/>
              </a:rPr>
              <a:t>Một câu lệnh do-while nên theo định dạng sau: </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31</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80583" y="3497225"/>
            <a:ext cx="3295650" cy="990600"/>
          </a:xfrm>
          <a:prstGeom prst="rect">
            <a:avLst/>
          </a:prstGeom>
        </p:spPr>
      </p:pic>
      <p:pic>
        <p:nvPicPr>
          <p:cNvPr id="6" name="Picture 5"/>
          <p:cNvPicPr>
            <a:picLocks noChangeAspect="1"/>
          </p:cNvPicPr>
          <p:nvPr/>
        </p:nvPicPr>
        <p:blipFill>
          <a:blip r:embed="rId3"/>
          <a:stretch>
            <a:fillRect/>
          </a:stretch>
        </p:blipFill>
        <p:spPr>
          <a:xfrm>
            <a:off x="5044171" y="3502835"/>
            <a:ext cx="2733675" cy="15716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5062" y="4542850"/>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8663" y="5107541"/>
            <a:ext cx="904690" cy="904690"/>
          </a:xfrm>
          <a:prstGeom prst="rect">
            <a:avLst/>
          </a:prstGeom>
        </p:spPr>
      </p:pic>
    </p:spTree>
    <p:extLst>
      <p:ext uri="{BB962C8B-B14F-4D97-AF65-F5344CB8AC3E}">
        <p14:creationId xmlns:p14="http://schemas.microsoft.com/office/powerpoint/2010/main" val="2291963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8.	Câu lệnh Switch.</a:t>
            </a:r>
          </a:p>
          <a:p>
            <a:pPr marL="0" indent="0">
              <a:buNone/>
            </a:pPr>
            <a:r>
              <a:rPr lang="en-US" sz="2000">
                <a:latin typeface="Times New Roman" panose="02020603050405020304" pitchFamily="18" charset="0"/>
                <a:cs typeface="Times New Roman" panose="02020603050405020304" pitchFamily="18" charset="0"/>
              </a:rPr>
              <a:t>Một câu lệnh switch nên viết theo định dạng sau: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96041" y="3357206"/>
            <a:ext cx="2024396" cy="2807856"/>
          </a:xfrm>
          <a:prstGeom prst="rect">
            <a:avLst/>
          </a:prstGeom>
        </p:spPr>
      </p:pic>
      <p:pic>
        <p:nvPicPr>
          <p:cNvPr id="6" name="Picture 5"/>
          <p:cNvPicPr>
            <a:picLocks noChangeAspect="1"/>
          </p:cNvPicPr>
          <p:nvPr/>
        </p:nvPicPr>
        <p:blipFill>
          <a:blip r:embed="rId3"/>
          <a:stretch>
            <a:fillRect/>
          </a:stretch>
        </p:blipFill>
        <p:spPr>
          <a:xfrm>
            <a:off x="4873945" y="3368430"/>
            <a:ext cx="2026721" cy="280785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5241" y="4467795"/>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5401" y="4641895"/>
            <a:ext cx="904690" cy="904690"/>
          </a:xfrm>
          <a:prstGeom prst="rect">
            <a:avLst/>
          </a:prstGeom>
        </p:spPr>
      </p:pic>
    </p:spTree>
    <p:extLst>
      <p:ext uri="{BB962C8B-B14F-4D97-AF65-F5344CB8AC3E}">
        <p14:creationId xmlns:p14="http://schemas.microsoft.com/office/powerpoint/2010/main" val="29869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8.	Câu lệnh Switch.</a:t>
            </a:r>
          </a:p>
          <a:p>
            <a:pPr marL="0" indent="0">
              <a:buNone/>
            </a:pPr>
            <a:r>
              <a:rPr lang="en-US" sz="2000" b="1" u="sng">
                <a:latin typeface="Times New Roman" panose="02020603050405020304" pitchFamily="18" charset="0"/>
                <a:cs typeface="Times New Roman" panose="02020603050405020304" pitchFamily="18" charset="0"/>
              </a:rPr>
              <a:t>Chú ý: </a:t>
            </a:r>
            <a:r>
              <a:rPr lang="vi-VN" sz="2000">
                <a:cs typeface="Times New Roman" panose="02020603050405020304" pitchFamily="18" charset="0"/>
              </a:rPr>
              <a:t>Mọi câu lệnh switch nên có trường hợp default. Câu lệnh break ở trường hợp default có thể bị coi là rườm ra, nhưng nó giúp cho việc tránh các lỗi tiềm tàng về sau nếu ta thêm các case ở sau nó.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91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9.	Câu lệnh Try-catch. </a:t>
            </a:r>
          </a:p>
          <a:p>
            <a:pPr marL="0" indent="0">
              <a:buNone/>
            </a:pPr>
            <a:r>
              <a:rPr lang="vi-VN" sz="2000">
                <a:cs typeface="Times New Roman" panose="02020603050405020304" pitchFamily="18" charset="0"/>
              </a:rPr>
              <a:t>Một câu lệnh try-catch nên có định dạng như sau:</a:t>
            </a:r>
            <a:endParaRPr lang="en-US" sz="200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34</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25721" y="3677298"/>
            <a:ext cx="2980465" cy="1181781"/>
          </a:xfrm>
          <a:prstGeom prst="rect">
            <a:avLst/>
          </a:prstGeom>
        </p:spPr>
      </p:pic>
      <p:pic>
        <p:nvPicPr>
          <p:cNvPr id="6" name="Picture 5"/>
          <p:cNvPicPr>
            <a:picLocks noChangeAspect="1"/>
          </p:cNvPicPr>
          <p:nvPr/>
        </p:nvPicPr>
        <p:blipFill>
          <a:blip r:embed="rId3"/>
          <a:stretch>
            <a:fillRect/>
          </a:stretch>
        </p:blipFill>
        <p:spPr>
          <a:xfrm>
            <a:off x="5045853" y="3677298"/>
            <a:ext cx="2534238" cy="17488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00" y="4750568"/>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627" y="5284915"/>
            <a:ext cx="904690" cy="904690"/>
          </a:xfrm>
          <a:prstGeom prst="rect">
            <a:avLst/>
          </a:prstGeom>
        </p:spPr>
      </p:pic>
    </p:spTree>
    <p:extLst>
      <p:ext uri="{BB962C8B-B14F-4D97-AF65-F5344CB8AC3E}">
        <p14:creationId xmlns:p14="http://schemas.microsoft.com/office/powerpoint/2010/main" val="625688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a:t>
            </a:r>
            <a:r>
              <a:rPr lang="da-DK">
                <a:latin typeface="Times New Roman" panose="02020603050405020304" pitchFamily="18" charset="0"/>
                <a:cs typeface="Times New Roman" panose="02020603050405020304" pitchFamily="18" charset="0"/>
              </a:rPr>
              <a:t>Dòng trống (Blank Lines)</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2.	Kí tự trống.</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434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fontScale="62500" lnSpcReduction="20000"/>
          </a:bodyPr>
          <a:lstStyle/>
          <a:p>
            <a:pPr marL="0" indent="0">
              <a:buNone/>
            </a:pPr>
            <a:r>
              <a:rPr lang="en-US" sz="3800">
                <a:latin typeface="Times New Roman" panose="02020603050405020304" pitchFamily="18" charset="0"/>
                <a:cs typeface="Times New Roman" panose="02020603050405020304" pitchFamily="18" charset="0"/>
              </a:rPr>
              <a:t>1.	</a:t>
            </a:r>
            <a:r>
              <a:rPr lang="da-DK" sz="3800">
                <a:latin typeface="Times New Roman" panose="02020603050405020304" pitchFamily="18" charset="0"/>
                <a:cs typeface="Times New Roman" panose="02020603050405020304" pitchFamily="18" charset="0"/>
              </a:rPr>
              <a:t>Dòng trống (Blank Lines)</a:t>
            </a:r>
            <a:r>
              <a:rPr lang="en-US" sz="3800">
                <a:latin typeface="Times New Roman" panose="02020603050405020304" pitchFamily="18" charset="0"/>
                <a:cs typeface="Times New Roman" panose="02020603050405020304" pitchFamily="18" charset="0"/>
              </a:rPr>
              <a:t>.</a:t>
            </a:r>
          </a:p>
          <a:p>
            <a:pPr marL="0" indent="0">
              <a:buNone/>
            </a:pPr>
            <a:r>
              <a:rPr lang="vi-VN" sz="3400" baseline="-25000">
                <a:cs typeface="Times New Roman" panose="02020603050405020304" pitchFamily="18" charset="0"/>
              </a:rPr>
              <a:t>Các dòng trống giúp ta dễ đọc vì phân tách các những đoạn code có liên hệ với nhau. Nên sử dụng 2 dòng trống trong các trường hợp sau:</a:t>
            </a:r>
          </a:p>
          <a:p>
            <a:pPr marL="0" indent="0">
              <a:buNone/>
            </a:pPr>
            <a:r>
              <a:rPr lang="vi-VN" sz="3400" baseline="-25000">
                <a:cs typeface="Times New Roman" panose="02020603050405020304" pitchFamily="18" charset="0"/>
              </a:rPr>
              <a:t>•	Giữa các phần của một soure code file.</a:t>
            </a:r>
          </a:p>
          <a:p>
            <a:pPr marL="0" indent="0">
              <a:buNone/>
            </a:pPr>
            <a:r>
              <a:rPr lang="vi-VN" sz="3400" baseline="-25000">
                <a:cs typeface="Times New Roman" panose="02020603050405020304" pitchFamily="18" charset="0"/>
              </a:rPr>
              <a:t>•	Giữa các phần định nghĩa class và interface. </a:t>
            </a:r>
          </a:p>
          <a:p>
            <a:pPr marL="0" indent="0">
              <a:buNone/>
            </a:pPr>
            <a:r>
              <a:rPr lang="vi-VN" sz="3400" baseline="-25000">
                <a:cs typeface="Times New Roman" panose="02020603050405020304" pitchFamily="18" charset="0"/>
              </a:rPr>
              <a:t>Nên sử dụng một dòng trống trong các trường hợp sau:</a:t>
            </a:r>
          </a:p>
          <a:p>
            <a:pPr marL="0" indent="0">
              <a:buNone/>
            </a:pPr>
            <a:r>
              <a:rPr lang="vi-VN" sz="3400" baseline="-25000">
                <a:cs typeface="Times New Roman" panose="02020603050405020304" pitchFamily="18" charset="0"/>
              </a:rPr>
              <a:t>•	Giữa các method</a:t>
            </a:r>
            <a:r>
              <a:rPr lang="en-US" sz="3400" baseline="-25000">
                <a:cs typeface="Times New Roman" panose="02020603050405020304" pitchFamily="18" charset="0"/>
              </a:rPr>
              <a:t>.</a:t>
            </a:r>
            <a:endParaRPr lang="vi-VN" sz="3400" baseline="-25000">
              <a:cs typeface="Times New Roman" panose="02020603050405020304" pitchFamily="18" charset="0"/>
            </a:endParaRPr>
          </a:p>
          <a:p>
            <a:pPr marL="0" indent="0">
              <a:buNone/>
            </a:pPr>
            <a:r>
              <a:rPr lang="vi-VN" sz="3400" baseline="-25000">
                <a:cs typeface="Times New Roman" panose="02020603050405020304" pitchFamily="18" charset="0"/>
              </a:rPr>
              <a:t>•	Giữa các biến cục bộ trong một method và câu lệnh đầu tiên của nó. </a:t>
            </a:r>
          </a:p>
          <a:p>
            <a:pPr marL="0" indent="0">
              <a:buNone/>
            </a:pPr>
            <a:r>
              <a:rPr lang="vi-VN" sz="3400" baseline="-25000">
                <a:cs typeface="Times New Roman" panose="02020603050405020304" pitchFamily="18" charset="0"/>
              </a:rPr>
              <a:t>•	Trước một block  hoặc một single-line commen</a:t>
            </a:r>
            <a:r>
              <a:rPr lang="en-US" sz="3400" baseline="-25000">
                <a:cs typeface="Times New Roman" panose="02020603050405020304" pitchFamily="18" charset="0"/>
              </a:rPr>
              <a:t>t.</a:t>
            </a:r>
            <a:endParaRPr lang="vi-VN" sz="3400" baseline="-25000">
              <a:cs typeface="Times New Roman" panose="02020603050405020304" pitchFamily="18" charset="0"/>
            </a:endParaRPr>
          </a:p>
          <a:p>
            <a:pPr marL="0" indent="0">
              <a:buNone/>
            </a:pPr>
            <a:r>
              <a:rPr lang="vi-VN" sz="3400" baseline="-25000">
                <a:cs typeface="Times New Roman" panose="02020603050405020304" pitchFamily="18" charset="0"/>
              </a:rPr>
              <a:t>•	Giữa các phần liên quan với nhau bên trong một method để tăng tính dễ đọc.</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373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Kí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Một keyword theo sau dấu ngoặc đơn thì nên được viết cách ra một space. Ví dụ:</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37</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05811" y="4350378"/>
            <a:ext cx="2343150" cy="942975"/>
          </a:xfrm>
          <a:prstGeom prst="rect">
            <a:avLst/>
          </a:prstGeom>
        </p:spPr>
      </p:pic>
      <p:pic>
        <p:nvPicPr>
          <p:cNvPr id="6" name="Picture 5"/>
          <p:cNvPicPr>
            <a:picLocks noChangeAspect="1"/>
          </p:cNvPicPr>
          <p:nvPr/>
        </p:nvPicPr>
        <p:blipFill>
          <a:blip r:embed="rId3"/>
          <a:stretch>
            <a:fillRect/>
          </a:stretch>
        </p:blipFill>
        <p:spPr>
          <a:xfrm>
            <a:off x="4873354" y="4350378"/>
            <a:ext cx="2305050" cy="8667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4040" y="5120897"/>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3534" y="5116671"/>
            <a:ext cx="904690" cy="904690"/>
          </a:xfrm>
          <a:prstGeom prst="rect">
            <a:avLst/>
          </a:prstGeom>
        </p:spPr>
      </p:pic>
    </p:spTree>
    <p:extLst>
      <p:ext uri="{BB962C8B-B14F-4D97-AF65-F5344CB8AC3E}">
        <p14:creationId xmlns:p14="http://schemas.microsoft.com/office/powerpoint/2010/main" val="4116703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Nên để một ký tự trống sau mỗi dấu phẩy ở danh sách các tham số</a:t>
            </a:r>
            <a:r>
              <a:rPr lang="en-US" sz="2000">
                <a:cs typeface="Times New Roman" panose="02020603050405020304" pitchFamily="18" charset="0"/>
              </a:rPr>
              <a:t>. </a:t>
            </a:r>
            <a:r>
              <a:rPr lang="vi-VN" sz="2000">
                <a:cs typeface="Times New Roman" panose="02020603050405020304" pitchFamily="18" charset="0"/>
              </a:rPr>
              <a:t>Ví dụ:</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38</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0622" y="4030807"/>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413" y="5160679"/>
            <a:ext cx="904690" cy="904690"/>
          </a:xfrm>
          <a:prstGeom prst="rect">
            <a:avLst/>
          </a:prstGeom>
        </p:spPr>
      </p:pic>
      <p:pic>
        <p:nvPicPr>
          <p:cNvPr id="9" name="Picture 8"/>
          <p:cNvPicPr>
            <a:picLocks noChangeAspect="1"/>
          </p:cNvPicPr>
          <p:nvPr/>
        </p:nvPicPr>
        <p:blipFill>
          <a:blip r:embed="rId4"/>
          <a:stretch>
            <a:fillRect/>
          </a:stretch>
        </p:blipFill>
        <p:spPr>
          <a:xfrm>
            <a:off x="1275131" y="4366991"/>
            <a:ext cx="4467225" cy="314325"/>
          </a:xfrm>
          <a:prstGeom prst="rect">
            <a:avLst/>
          </a:prstGeom>
        </p:spPr>
      </p:pic>
      <p:pic>
        <p:nvPicPr>
          <p:cNvPr id="10" name="Picture 9"/>
          <p:cNvPicPr>
            <a:picLocks noChangeAspect="1"/>
          </p:cNvPicPr>
          <p:nvPr/>
        </p:nvPicPr>
        <p:blipFill>
          <a:blip r:embed="rId5"/>
          <a:stretch>
            <a:fillRect/>
          </a:stretch>
        </p:blipFill>
        <p:spPr>
          <a:xfrm>
            <a:off x="1275131" y="5460624"/>
            <a:ext cx="4181475" cy="304800"/>
          </a:xfrm>
          <a:prstGeom prst="rect">
            <a:avLst/>
          </a:prstGeom>
        </p:spPr>
      </p:pic>
    </p:spTree>
    <p:extLst>
      <p:ext uri="{BB962C8B-B14F-4D97-AF65-F5344CB8AC3E}">
        <p14:creationId xmlns:p14="http://schemas.microsoft.com/office/powerpoint/2010/main" val="4235272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Tất cả các toán tử (trừ toán tử “.”) nên được phân cách các toán hạng của nó bằng một ký tự trống. Tuy nhiên không nên sử dụng các ký tự trống giữa toán tử với toán hạng đối với các toán tử đơn nhất như: tăng ("++"), giảm ("--"). Ví dụ: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39</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774" y="5473536"/>
            <a:ext cx="660759" cy="660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87" y="5597659"/>
            <a:ext cx="536636" cy="536636"/>
          </a:xfrm>
          <a:prstGeom prst="rect">
            <a:avLst/>
          </a:prstGeom>
        </p:spPr>
      </p:pic>
      <p:pic>
        <p:nvPicPr>
          <p:cNvPr id="5" name="Picture 4"/>
          <p:cNvPicPr>
            <a:picLocks noChangeAspect="1"/>
          </p:cNvPicPr>
          <p:nvPr/>
        </p:nvPicPr>
        <p:blipFill>
          <a:blip r:embed="rId4"/>
          <a:stretch>
            <a:fillRect/>
          </a:stretch>
        </p:blipFill>
        <p:spPr>
          <a:xfrm>
            <a:off x="1320530" y="4805353"/>
            <a:ext cx="3081349" cy="628650"/>
          </a:xfrm>
          <a:prstGeom prst="rect">
            <a:avLst/>
          </a:prstGeom>
        </p:spPr>
      </p:pic>
      <p:pic>
        <p:nvPicPr>
          <p:cNvPr id="6" name="Picture 5"/>
          <p:cNvPicPr>
            <a:picLocks noChangeAspect="1"/>
          </p:cNvPicPr>
          <p:nvPr/>
        </p:nvPicPr>
        <p:blipFill>
          <a:blip r:embed="rId5"/>
          <a:stretch>
            <a:fillRect/>
          </a:stretch>
        </p:blipFill>
        <p:spPr>
          <a:xfrm>
            <a:off x="5235721" y="4805353"/>
            <a:ext cx="2344369" cy="600075"/>
          </a:xfrm>
          <a:prstGeom prst="rect">
            <a:avLst/>
          </a:prstGeom>
        </p:spPr>
      </p:pic>
    </p:spTree>
    <p:extLst>
      <p:ext uri="{BB962C8B-B14F-4D97-AF65-F5344CB8AC3E}">
        <p14:creationId xmlns:p14="http://schemas.microsoft.com/office/powerpoint/2010/main" val="223656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1.	Tab và Indent</a:t>
            </a:r>
          </a:p>
          <a:p>
            <a:pPr marL="0" lvl="1" indent="0">
              <a:buNone/>
            </a:pPr>
            <a:r>
              <a:rPr lang="vi-VN"/>
              <a:t>Một đơn vị của indent được tính bằng 4 kí tự trống.</a:t>
            </a:r>
          </a:p>
          <a:p>
            <a:pPr marL="0" lvl="1" indent="0">
              <a:buNone/>
            </a:pPr>
            <a:r>
              <a:rPr lang="vi-VN"/>
              <a:t>Không nên sử dụng kí tự tab vì các trình biên soạn khác nhau thì kí tự này lại khác nhau.</a:t>
            </a:r>
          </a:p>
          <a:p>
            <a:pPr marL="0" lvl="1" indent="0">
              <a:buNone/>
            </a:pPr>
            <a:r>
              <a:rPr lang="vi-VN"/>
              <a:t>Indent tiếp theo sẽ là 8 kí tự trống ( bằng 2 mức indent thường).</a:t>
            </a:r>
          </a:p>
          <a:p>
            <a:pPr marL="0" lvl="1" indent="0">
              <a:buNone/>
            </a:pPr>
            <a:endParaRPr lang="en-US" b="1" i="1"/>
          </a:p>
          <a:p>
            <a:endParaRPr lang="en-US"/>
          </a:p>
        </p:txBody>
      </p:sp>
      <p:sp>
        <p:nvSpPr>
          <p:cNvPr id="4" name="Slide Number Placeholder 3"/>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2301783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Các biểu thức trong câu lệnh for cũng nên được phân tách bởi các ký tự trắng. Ví dụ: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40</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4045" y="4813374"/>
            <a:ext cx="660759" cy="660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392" y="4875436"/>
            <a:ext cx="536636" cy="536636"/>
          </a:xfrm>
          <a:prstGeom prst="rect">
            <a:avLst/>
          </a:prstGeom>
        </p:spPr>
      </p:pic>
      <p:pic>
        <p:nvPicPr>
          <p:cNvPr id="9" name="Picture 8"/>
          <p:cNvPicPr>
            <a:picLocks noChangeAspect="1"/>
          </p:cNvPicPr>
          <p:nvPr/>
        </p:nvPicPr>
        <p:blipFill>
          <a:blip r:embed="rId4"/>
          <a:stretch>
            <a:fillRect/>
          </a:stretch>
        </p:blipFill>
        <p:spPr>
          <a:xfrm>
            <a:off x="1272031" y="4398888"/>
            <a:ext cx="3044788" cy="314325"/>
          </a:xfrm>
          <a:prstGeom prst="rect">
            <a:avLst/>
          </a:prstGeom>
        </p:spPr>
      </p:pic>
      <p:pic>
        <p:nvPicPr>
          <p:cNvPr id="10" name="Picture 9"/>
          <p:cNvPicPr>
            <a:picLocks noChangeAspect="1"/>
          </p:cNvPicPr>
          <p:nvPr/>
        </p:nvPicPr>
        <p:blipFill>
          <a:blip r:embed="rId5"/>
          <a:stretch>
            <a:fillRect/>
          </a:stretch>
        </p:blipFill>
        <p:spPr>
          <a:xfrm>
            <a:off x="5097820" y="4398888"/>
            <a:ext cx="2877781" cy="314325"/>
          </a:xfrm>
          <a:prstGeom prst="rect">
            <a:avLst/>
          </a:prstGeom>
        </p:spPr>
      </p:pic>
    </p:spTree>
    <p:extLst>
      <p:ext uri="{BB962C8B-B14F-4D97-AF65-F5344CB8AC3E}">
        <p14:creationId xmlns:p14="http://schemas.microsoft.com/office/powerpoint/2010/main" val="4139324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Khi ép kiểu thì cũng phải sử dụng ký tự trống như ví dụ sau:</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41</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2966" y="3989023"/>
            <a:ext cx="660759" cy="660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966" y="5002481"/>
            <a:ext cx="536636" cy="536636"/>
          </a:xfrm>
          <a:prstGeom prst="rect">
            <a:avLst/>
          </a:prstGeom>
        </p:spPr>
      </p:pic>
      <p:pic>
        <p:nvPicPr>
          <p:cNvPr id="5" name="Picture 4"/>
          <p:cNvPicPr>
            <a:picLocks noChangeAspect="1"/>
          </p:cNvPicPr>
          <p:nvPr/>
        </p:nvPicPr>
        <p:blipFill>
          <a:blip r:embed="rId4"/>
          <a:stretch>
            <a:fillRect/>
          </a:stretch>
        </p:blipFill>
        <p:spPr>
          <a:xfrm>
            <a:off x="1757363" y="4032339"/>
            <a:ext cx="4537111" cy="574128"/>
          </a:xfrm>
          <a:prstGeom prst="rect">
            <a:avLst/>
          </a:prstGeom>
        </p:spPr>
      </p:pic>
      <p:pic>
        <p:nvPicPr>
          <p:cNvPr id="6" name="Picture 5"/>
          <p:cNvPicPr>
            <a:picLocks noChangeAspect="1"/>
          </p:cNvPicPr>
          <p:nvPr/>
        </p:nvPicPr>
        <p:blipFill>
          <a:blip r:embed="rId5"/>
          <a:stretch>
            <a:fillRect/>
          </a:stretch>
        </p:blipFill>
        <p:spPr>
          <a:xfrm>
            <a:off x="1757363" y="4977956"/>
            <a:ext cx="4430785" cy="585687"/>
          </a:xfrm>
          <a:prstGeom prst="rect">
            <a:avLst/>
          </a:prstGeom>
        </p:spPr>
      </p:pic>
    </p:spTree>
    <p:extLst>
      <p:ext uri="{BB962C8B-B14F-4D97-AF65-F5344CB8AC3E}">
        <p14:creationId xmlns:p14="http://schemas.microsoft.com/office/powerpoint/2010/main" val="4250123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a:latin typeface="Times New Roman" panose="02020603050405020304" pitchFamily="18" charset="0"/>
                <a:cs typeface="Times New Roman" panose="02020603050405020304" pitchFamily="18" charset="0"/>
              </a:rPr>
              <a:t>2.	Class/Interface.</a:t>
            </a:r>
          </a:p>
          <a:p>
            <a:pPr marL="0" indent="0">
              <a:buNone/>
            </a:pPr>
            <a:r>
              <a:rPr lang="en-US">
                <a:latin typeface="Times New Roman" panose="02020603050405020304" pitchFamily="18" charset="0"/>
                <a:cs typeface="Times New Roman" panose="02020603050405020304" pitchFamily="18" charset="0"/>
              </a:rPr>
              <a:t>3.	Biến số (Variables).</a:t>
            </a:r>
          </a:p>
          <a:p>
            <a:pPr marL="0" indent="0">
              <a:buNone/>
            </a:pPr>
            <a:r>
              <a:rPr lang="en-US">
                <a:latin typeface="Times New Roman" panose="02020603050405020304" pitchFamily="18" charset="0"/>
                <a:cs typeface="Times New Roman" panose="02020603050405020304" pitchFamily="18" charset="0"/>
              </a:rPr>
              <a:t>4.	Hằng số (Constants)</a:t>
            </a:r>
          </a:p>
          <a:p>
            <a:pPr marL="0" indent="0">
              <a:buNone/>
            </a:pPr>
            <a:r>
              <a:rPr lang="en-US">
                <a:latin typeface="Times New Roman" panose="02020603050405020304" pitchFamily="18" charset="0"/>
                <a:cs typeface="Times New Roman" panose="02020603050405020304" pitchFamily="18" charset="0"/>
              </a:rPr>
              <a:t>5.	Phương thức (Methods).</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151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a:latin typeface="Times New Roman" panose="02020603050405020304" pitchFamily="18" charset="0"/>
                <a:cs typeface="Times New Roman" panose="02020603050405020304" pitchFamily="18" charset="0"/>
              </a:rPr>
              <a:t>1.	Quy ước chung.</a:t>
            </a:r>
          </a:p>
          <a:p>
            <a:pPr marL="0" indent="0">
              <a:buNone/>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Người lập trình khi đặt tên phải có ý nghĩa, và phải nó phải chỉ ra được mục đích của file / variable / control / method.</a:t>
            </a:r>
          </a:p>
          <a:p>
            <a:pPr marL="0" indent="0">
              <a:buNone/>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Các định danh (Identifiers) phải càng ngắn càng tốt nhưng không làm lu mờ đi ý nghĩa của nó, nên nằm trong khoảng 20 ký tự trở xuống.</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Nên tránh sử dụng các tên gần giống nhau.</a:t>
            </a:r>
          </a:p>
          <a:p>
            <a:pPr marL="0" indent="0">
              <a:buNone/>
            </a:pPr>
            <a:r>
              <a:rPr lang="vi-VN" sz="2000">
                <a:cs typeface="Times New Roman" panose="02020603050405020304" pitchFamily="18" charset="0"/>
              </a:rPr>
              <a:t>Ví dụ: Tên biến </a:t>
            </a:r>
            <a:r>
              <a:rPr lang="vi-VN" sz="2000" i="1">
                <a:cs typeface="Times New Roman" panose="02020603050405020304" pitchFamily="18" charset="0"/>
              </a:rPr>
              <a:t>persistentObject</a:t>
            </a:r>
            <a:r>
              <a:rPr lang="vi-VN" sz="2000">
                <a:cs typeface="Times New Roman" panose="02020603050405020304" pitchFamily="18" charset="0"/>
              </a:rPr>
              <a:t> và </a:t>
            </a:r>
            <a:r>
              <a:rPr lang="vi-VN" sz="2000" i="1">
                <a:cs typeface="Times New Roman" panose="02020603050405020304" pitchFamily="18" charset="0"/>
              </a:rPr>
              <a:t>persistentObjects</a:t>
            </a:r>
            <a:r>
              <a:rPr lang="vi-VN" sz="2000">
                <a:cs typeface="Times New Roman" panose="02020603050405020304" pitchFamily="18" charset="0"/>
              </a:rPr>
              <a:t> không nên sử dụng cùng nhau, cũng như là không nên sử dụng hai tên biến </a:t>
            </a:r>
            <a:r>
              <a:rPr lang="vi-VN" sz="2000" i="1">
                <a:cs typeface="Times New Roman" panose="02020603050405020304" pitchFamily="18" charset="0"/>
              </a:rPr>
              <a:t>anSqlDatabase</a:t>
            </a:r>
            <a:r>
              <a:rPr lang="vi-VN" sz="2000">
                <a:cs typeface="Times New Roman" panose="02020603050405020304" pitchFamily="18" charset="0"/>
              </a:rPr>
              <a:t> và </a:t>
            </a:r>
            <a:r>
              <a:rPr lang="vi-VN" sz="2000" i="1">
                <a:cs typeface="Times New Roman" panose="02020603050405020304" pitchFamily="18" charset="0"/>
              </a:rPr>
              <a:t>anSQLDatabase</a:t>
            </a:r>
            <a:r>
              <a:rPr lang="en-US" sz="2000">
                <a:cs typeface="Times New Roman" panose="02020603050405020304" pitchFamily="18" charset="0"/>
              </a:rPr>
              <a:t>.</a:t>
            </a:r>
            <a:endParaRPr lang="vi-VN" sz="2000">
              <a:cs typeface="Times New Roman" panose="02020603050405020304" pitchFamily="18" charset="0"/>
            </a:endParaRPr>
          </a:p>
          <a:p>
            <a:pPr marL="0" indent="0">
              <a:buNone/>
            </a:pPr>
            <a:endParaRPr lang="vi-VN"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03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sz="2000">
                <a:cs typeface="Times New Roman" panose="02020603050405020304" pitchFamily="18" charset="0"/>
              </a:rPr>
              <a:t>-	</a:t>
            </a:r>
            <a:r>
              <a:rPr lang="vi-VN" sz="2000">
                <a:cs typeface="Times New Roman" panose="02020603050405020304" pitchFamily="18" charset="0"/>
              </a:rPr>
              <a:t>Không nên sử dụng những tên khó hiểu, kể cả trong trường hợp nó chỉ làm biến đệm hoặc làm biến đếm.</a:t>
            </a:r>
            <a:endParaRPr lang="en-US" sz="2000">
              <a:cs typeface="Times New Roman" panose="02020603050405020304" pitchFamily="18" charset="0"/>
            </a:endParaRPr>
          </a:p>
          <a:p>
            <a:pPr marL="0" indent="0">
              <a:buNone/>
            </a:pPr>
            <a:r>
              <a:rPr lang="vi-VN" sz="2000">
                <a:cs typeface="Times New Roman" panose="02020603050405020304" pitchFamily="18" charset="0"/>
              </a:rPr>
              <a:t>Các tên khó hiểu có thể làm tiêu tốn sức lực của người lập trình khi thời gian tiêu tốn cho việc hiểu xem vai trò của variable/control/method đó hơn là hiểu xem chức năng của nó giải quyết được vấn đề gì.</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023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sz="2000">
                <a:cs typeface="Times New Roman" panose="02020603050405020304" pitchFamily="18" charset="0"/>
              </a:rPr>
              <a:t>-	</a:t>
            </a:r>
            <a:r>
              <a:rPr lang="vi-VN" sz="2000">
                <a:cs typeface="Times New Roman" panose="02020603050405020304" pitchFamily="18" charset="0"/>
              </a:rPr>
              <a:t>Nên tránh viết tắt tên.</a:t>
            </a:r>
            <a:r>
              <a:rPr lang="en-US" sz="2000">
                <a:cs typeface="Times New Roman" panose="02020603050405020304" pitchFamily="18" charset="0"/>
              </a:rPr>
              <a:t> </a:t>
            </a:r>
            <a:r>
              <a:rPr lang="vi-VN" sz="2000">
                <a:cs typeface="Times New Roman" panose="02020603050405020304" pitchFamily="18" charset="0"/>
              </a:rPr>
              <a:t>Tuy nhiên các nhóm từ đã được quen thuộc, nhiều người biết đến thì nên sử dụng nó. Ví dụ:</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86540" y="3982889"/>
            <a:ext cx="2743200" cy="657225"/>
          </a:xfrm>
          <a:prstGeom prst="rect">
            <a:avLst/>
          </a:prstGeom>
        </p:spPr>
      </p:pic>
      <p:pic>
        <p:nvPicPr>
          <p:cNvPr id="6" name="Picture 5"/>
          <p:cNvPicPr>
            <a:picLocks noChangeAspect="1"/>
          </p:cNvPicPr>
          <p:nvPr/>
        </p:nvPicPr>
        <p:blipFill>
          <a:blip r:embed="rId3"/>
          <a:stretch>
            <a:fillRect/>
          </a:stretch>
        </p:blipFill>
        <p:spPr>
          <a:xfrm>
            <a:off x="1291302" y="5097880"/>
            <a:ext cx="5476875" cy="695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1273" y="3971276"/>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571" y="5177224"/>
            <a:ext cx="536636" cy="536636"/>
          </a:xfrm>
          <a:prstGeom prst="rect">
            <a:avLst/>
          </a:prstGeom>
        </p:spPr>
      </p:pic>
    </p:spTree>
    <p:extLst>
      <p:ext uri="{BB962C8B-B14F-4D97-AF65-F5344CB8AC3E}">
        <p14:creationId xmlns:p14="http://schemas.microsoft.com/office/powerpoint/2010/main" val="471210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sz="2000">
                <a:cs typeface="Times New Roman" panose="02020603050405020304" pitchFamily="18" charset="0"/>
              </a:rPr>
              <a:t>-	</a:t>
            </a:r>
            <a:r>
              <a:rPr lang="vi-VN" sz="2000">
                <a:cs typeface="Times New Roman" panose="02020603050405020304" pitchFamily="18" charset="0"/>
              </a:rPr>
              <a:t>Tên method không nên có bất cứ một ký tự đặc biệt nào ngoài dấu gạch dưới.</a:t>
            </a:r>
            <a:r>
              <a:rPr lang="en-US" sz="2000">
                <a:cs typeface="Times New Roman" panose="02020603050405020304" pitchFamily="18" charset="0"/>
              </a:rPr>
              <a:t> </a:t>
            </a:r>
            <a:r>
              <a:rPr lang="vi-VN" sz="2000">
                <a:cs typeface="Times New Roman" panose="02020603050405020304" pitchFamily="18" charset="0"/>
              </a:rPr>
              <a:t>Chỉ sử dụng dấu gạch dưới trong trường hợp đặt tên các hằng số</a:t>
            </a:r>
            <a:r>
              <a:rPr lang="en-US" sz="2000">
                <a:cs typeface="Times New Roman" panose="02020603050405020304" pitchFamily="18" charset="0"/>
              </a:rPr>
              <a:t>.</a:t>
            </a:r>
            <a:endParaRPr lang="vi-VN" sz="200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590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Class/Interface.</a:t>
            </a:r>
          </a:p>
          <a:p>
            <a:pPr marL="0" indent="0">
              <a:buNone/>
            </a:pPr>
            <a:r>
              <a:rPr lang="vi-VN" sz="2000">
                <a:latin typeface="Times New Roman" panose="02020603050405020304" pitchFamily="18" charset="0"/>
                <a:cs typeface="Times New Roman" panose="02020603050405020304" pitchFamily="18" charset="0"/>
              </a:rPr>
              <a:t>Tên của mỗi class/interface phải được bắt đầu bằng một chữ hoa và phải tuân theo quy ước chung của việc đặt tên</a:t>
            </a:r>
            <a:r>
              <a:rPr lang="en-US" sz="2000">
                <a:latin typeface="Times New Roman" panose="02020603050405020304" pitchFamily="18" charset="0"/>
                <a:cs typeface="Times New Roman" panose="02020603050405020304" pitchFamily="18" charset="0"/>
              </a:rPr>
              <a:t>. Ví dụ:</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47</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95842" y="4120005"/>
            <a:ext cx="2124075" cy="285750"/>
          </a:xfrm>
          <a:prstGeom prst="rect">
            <a:avLst/>
          </a:prstGeom>
        </p:spPr>
      </p:pic>
      <p:pic>
        <p:nvPicPr>
          <p:cNvPr id="6" name="Picture 5"/>
          <p:cNvPicPr>
            <a:picLocks noChangeAspect="1"/>
          </p:cNvPicPr>
          <p:nvPr/>
        </p:nvPicPr>
        <p:blipFill>
          <a:blip r:embed="rId3"/>
          <a:stretch>
            <a:fillRect/>
          </a:stretch>
        </p:blipFill>
        <p:spPr>
          <a:xfrm>
            <a:off x="4933285" y="4153342"/>
            <a:ext cx="2190750" cy="2190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7499" y="4676686"/>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342" y="4738747"/>
            <a:ext cx="536636" cy="536636"/>
          </a:xfrm>
          <a:prstGeom prst="rect">
            <a:avLst/>
          </a:prstGeom>
        </p:spPr>
      </p:pic>
    </p:spTree>
    <p:extLst>
      <p:ext uri="{BB962C8B-B14F-4D97-AF65-F5344CB8AC3E}">
        <p14:creationId xmlns:p14="http://schemas.microsoft.com/office/powerpoint/2010/main" val="4082798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Class/Interface.</a:t>
            </a:r>
          </a:p>
          <a:p>
            <a:pPr marL="0" indent="0">
              <a:buNone/>
            </a:pPr>
            <a:r>
              <a:rPr lang="vi-VN" sz="2000">
                <a:cs typeface="Times New Roman" panose="02020603050405020304" pitchFamily="18" charset="0"/>
              </a:rPr>
              <a:t>•	Các Exception classes nên thêm chữ Exceptin ở cuối, ví dụ: </a:t>
            </a:r>
            <a:r>
              <a:rPr lang="vi-VN" sz="2000" b="1">
                <a:cs typeface="Times New Roman" panose="02020603050405020304" pitchFamily="18" charset="0"/>
              </a:rPr>
              <a:t>LMSFunctionalException</a:t>
            </a:r>
            <a:r>
              <a:rPr lang="vi-VN" sz="2000">
                <a:cs typeface="Times New Roman" panose="02020603050405020304" pitchFamily="18" charset="0"/>
              </a:rPr>
              <a:t>.</a:t>
            </a:r>
          </a:p>
          <a:p>
            <a:pPr marL="0" indent="0">
              <a:buNone/>
            </a:pPr>
            <a:r>
              <a:rPr lang="vi-VN" sz="2000">
                <a:cs typeface="Times New Roman" panose="02020603050405020304" pitchFamily="18" charset="0"/>
              </a:rPr>
              <a:t>•	Các Interfaces không có method nào thì nên thêm chữ I ở đầu, ví dụ: </a:t>
            </a:r>
            <a:r>
              <a:rPr lang="vi-VN" sz="2000" b="1">
                <a:cs typeface="Times New Roman" panose="02020603050405020304" pitchFamily="18" charset="0"/>
              </a:rPr>
              <a:t>IConstants</a:t>
            </a:r>
            <a:r>
              <a:rPr lang="vi-VN" sz="2000">
                <a:cs typeface="Times New Roman" panose="02020603050405020304" pitchFamily="18" charset="0"/>
              </a:rPr>
              <a:t>.</a:t>
            </a:r>
          </a:p>
          <a:p>
            <a:pPr marL="0" indent="0">
              <a:buNone/>
            </a:pPr>
            <a:r>
              <a:rPr lang="vi-VN" sz="2000">
                <a:cs typeface="Times New Roman" panose="02020603050405020304" pitchFamily="18" charset="0"/>
              </a:rPr>
              <a:t>•	Các Abstract classes nên thêm chữ Abstract ở đầu, ví dụ: </a:t>
            </a:r>
            <a:r>
              <a:rPr lang="vi-VN" sz="2000" b="1">
                <a:cs typeface="Times New Roman" panose="02020603050405020304" pitchFamily="18" charset="0"/>
              </a:rPr>
              <a:t>abstract class AbstractBean</a:t>
            </a:r>
            <a:r>
              <a:rPr lang="vi-VN" sz="2000">
                <a:cs typeface="Times New Roman" panose="02020603050405020304" pitchFamily="18" charset="0"/>
              </a:rPr>
              <a:t>.</a:t>
            </a:r>
          </a:p>
          <a:p>
            <a:pPr marL="0" indent="0">
              <a:buNone/>
            </a:pPr>
            <a:r>
              <a:rPr lang="vi-VN" sz="2000">
                <a:cs typeface="Times New Roman" panose="02020603050405020304" pitchFamily="18" charset="0"/>
              </a:rPr>
              <a:t>•	Các Implementation classes nên thêm chữ Impl ở đầu, ví dụ: </a:t>
            </a:r>
            <a:r>
              <a:rPr lang="vi-VN" sz="2000" b="1">
                <a:cs typeface="Times New Roman" panose="02020603050405020304" pitchFamily="18" charset="0"/>
              </a:rPr>
              <a:t>class CustomerBOImpl implements CustomerBO</a:t>
            </a:r>
            <a:r>
              <a:rPr lang="vi-VN" sz="200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839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Biến số (Variables)</a:t>
            </a:r>
          </a:p>
          <a:p>
            <a:pPr marL="0" indent="0">
              <a:buNone/>
            </a:pPr>
            <a:r>
              <a:rPr lang="en-US" sz="2000">
                <a:latin typeface="Times New Roman" panose="02020603050405020304" pitchFamily="18" charset="0"/>
                <a:cs typeface="Times New Roman" panose="02020603050405020304" pitchFamily="18" charset="0"/>
              </a:rPr>
              <a:t>Chữ cái đầu tiên của biến số viết thường, chữ cái đầu tiên của mỗi từ còn lại viết hoa.</a:t>
            </a:r>
          </a:p>
          <a:p>
            <a:pPr marL="0" indent="0">
              <a:buNone/>
            </a:pPr>
            <a:r>
              <a:rPr lang="en-US" sz="2000">
                <a:latin typeface="Times New Roman" panose="02020603050405020304" pitchFamily="18" charset="0"/>
                <a:cs typeface="Times New Roman" panose="02020603050405020304" pitchFamily="18" charset="0"/>
              </a:rPr>
              <a:t>Ví dụ:</a:t>
            </a:r>
          </a:p>
          <a:p>
            <a:pPr marL="0" indent="0">
              <a:buNone/>
            </a:pPr>
            <a:r>
              <a:rPr lang="en-US" sz="200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49</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72288" y="4426576"/>
            <a:ext cx="2276475" cy="314325"/>
          </a:xfrm>
          <a:prstGeom prst="rect">
            <a:avLst/>
          </a:prstGeom>
        </p:spPr>
      </p:pic>
      <p:pic>
        <p:nvPicPr>
          <p:cNvPr id="6" name="Picture 5"/>
          <p:cNvPicPr>
            <a:picLocks noChangeAspect="1"/>
          </p:cNvPicPr>
          <p:nvPr/>
        </p:nvPicPr>
        <p:blipFill>
          <a:blip r:embed="rId3"/>
          <a:stretch>
            <a:fillRect/>
          </a:stretch>
        </p:blipFill>
        <p:spPr>
          <a:xfrm>
            <a:off x="5181157" y="4426576"/>
            <a:ext cx="2247900" cy="3238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145" y="4945003"/>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6789" y="5007064"/>
            <a:ext cx="536636" cy="536636"/>
          </a:xfrm>
          <a:prstGeom prst="rect">
            <a:avLst/>
          </a:prstGeom>
        </p:spPr>
      </p:pic>
    </p:spTree>
    <p:extLst>
      <p:ext uri="{BB962C8B-B14F-4D97-AF65-F5344CB8AC3E}">
        <p14:creationId xmlns:p14="http://schemas.microsoft.com/office/powerpoint/2010/main" val="246176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2.	Dấu ngoặc nhọn</a:t>
            </a:r>
            <a:endParaRPr lang="en-US" sz="2400">
              <a:latin typeface="Times New Roman" panose="02020603050405020304" pitchFamily="18" charset="0"/>
              <a:cs typeface="Times New Roman" panose="02020603050405020304" pitchFamily="18" charset="0"/>
            </a:endParaRPr>
          </a:p>
          <a:p>
            <a:pPr marL="0" lvl="1" indent="0" algn="just">
              <a:buNone/>
            </a:pPr>
            <a:r>
              <a:rPr lang="en-US">
                <a:latin typeface="Times New Roman" panose="02020603050405020304" pitchFamily="18" charset="0"/>
                <a:cs typeface="Times New Roman" panose="02020603050405020304" pitchFamily="18" charset="0"/>
              </a:rPr>
              <a:t>Dấu ngoặc nhọn mở “{“ của khai báo class/ method và các khối lệnh khác nên đặt tại cuối của dòng lệnh đầu tiên trong khối lệnh đó.</a:t>
            </a:r>
          </a:p>
          <a:p>
            <a:pPr marL="0" indent="0">
              <a:buNone/>
            </a:pPr>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012" y="4178595"/>
            <a:ext cx="2353360" cy="201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772" y="4178595"/>
            <a:ext cx="2296634" cy="202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5465" y="3874527"/>
            <a:ext cx="669814" cy="66981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3879" y="3874527"/>
            <a:ext cx="676212" cy="676212"/>
          </a:xfrm>
          <a:prstGeom prst="rect">
            <a:avLst/>
          </a:prstGeom>
        </p:spPr>
      </p:pic>
    </p:spTree>
    <p:extLst>
      <p:ext uri="{BB962C8B-B14F-4D97-AF65-F5344CB8AC3E}">
        <p14:creationId xmlns:p14="http://schemas.microsoft.com/office/powerpoint/2010/main" val="3347855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fontScale="32500" lnSpcReduction="20000"/>
          </a:bodyPr>
          <a:lstStyle/>
          <a:p>
            <a:pPr marL="0" indent="0">
              <a:buNone/>
            </a:pPr>
            <a:r>
              <a:rPr lang="en-US" sz="7400">
                <a:latin typeface="Times New Roman" panose="02020603050405020304" pitchFamily="18" charset="0"/>
                <a:cs typeface="Times New Roman" panose="02020603050405020304" pitchFamily="18" charset="0"/>
              </a:rPr>
              <a:t>3.	Biến số (Variables)</a:t>
            </a:r>
          </a:p>
          <a:p>
            <a:pPr marL="0" indent="0">
              <a:buNone/>
            </a:pPr>
            <a:r>
              <a:rPr lang="en-US" sz="5500">
                <a:latin typeface="Times New Roman" panose="02020603050405020304" pitchFamily="18" charset="0"/>
                <a:cs typeface="Times New Roman" panose="02020603050405020304" pitchFamily="18" charset="0"/>
              </a:rPr>
              <a:t>-	Các biến List (thuộc kiểu Collection/List) nên thêm vào cuối chữ List, ví dụ: </a:t>
            </a:r>
            <a:r>
              <a:rPr lang="en-US" sz="5500" b="1">
                <a:latin typeface="Times New Roman" panose="02020603050405020304" pitchFamily="18" charset="0"/>
                <a:cs typeface="Times New Roman" panose="02020603050405020304" pitchFamily="18" charset="0"/>
              </a:rPr>
              <a:t>Collection custList</a:t>
            </a:r>
            <a:r>
              <a:rPr lang="en-US" sz="5500">
                <a:latin typeface="Times New Roman" panose="02020603050405020304" pitchFamily="18" charset="0"/>
                <a:cs typeface="Times New Roman" panose="02020603050405020304" pitchFamily="18" charset="0"/>
              </a:rPr>
              <a:t>.</a:t>
            </a:r>
          </a:p>
          <a:p>
            <a:pPr marL="0" indent="0">
              <a:buNone/>
            </a:pPr>
            <a:r>
              <a:rPr lang="en-US" sz="5500">
                <a:latin typeface="Times New Roman" panose="02020603050405020304" pitchFamily="18" charset="0"/>
                <a:cs typeface="Times New Roman" panose="02020603050405020304" pitchFamily="18" charset="0"/>
              </a:rPr>
              <a:t>-	Các biến Set (thuộc kiểu Set/HashSet) nên thêm vào cuối chữ Set, ví dụ: </a:t>
            </a:r>
            <a:r>
              <a:rPr lang="en-US" sz="5500" b="1">
                <a:latin typeface="Times New Roman" panose="02020603050405020304" pitchFamily="18" charset="0"/>
                <a:cs typeface="Times New Roman" panose="02020603050405020304" pitchFamily="18" charset="0"/>
              </a:rPr>
              <a:t>Set custSet = new HashSet();</a:t>
            </a:r>
          </a:p>
          <a:p>
            <a:pPr marL="0" indent="0">
              <a:buNone/>
            </a:pPr>
            <a:r>
              <a:rPr lang="en-US" sz="5500">
                <a:latin typeface="Times New Roman" panose="02020603050405020304" pitchFamily="18" charset="0"/>
                <a:cs typeface="Times New Roman" panose="02020603050405020304" pitchFamily="18" charset="0"/>
              </a:rPr>
              <a:t>-	Các biến Map (thuộc kiểu Map/HashMap/TreeMap) nên thêm vào cuối chữ Map, ví dụ: </a:t>
            </a:r>
            <a:r>
              <a:rPr lang="en-US" sz="5500" b="1">
                <a:latin typeface="Times New Roman" panose="02020603050405020304" pitchFamily="18" charset="0"/>
                <a:cs typeface="Times New Roman" panose="02020603050405020304" pitchFamily="18" charset="0"/>
              </a:rPr>
              <a:t>Map custMap = new TreeMap();</a:t>
            </a:r>
          </a:p>
          <a:p>
            <a:pPr marL="0" indent="0">
              <a:buNone/>
            </a:pPr>
            <a:r>
              <a:rPr lang="en-US" sz="5500">
                <a:latin typeface="Times New Roman" panose="02020603050405020304" pitchFamily="18" charset="0"/>
                <a:cs typeface="Times New Roman" panose="02020603050405020304" pitchFamily="18" charset="0"/>
              </a:rPr>
              <a:t>-	Các biến Array có thể thêm vào cuối chữ Array, ví dụ:                </a:t>
            </a:r>
            <a:r>
              <a:rPr lang="en-US" sz="5500" b="1">
                <a:latin typeface="Times New Roman" panose="02020603050405020304" pitchFamily="18" charset="0"/>
                <a:cs typeface="Times New Roman" panose="02020603050405020304" pitchFamily="18" charset="0"/>
              </a:rPr>
              <a:t>int[] custIDArray;</a:t>
            </a:r>
          </a:p>
          <a:p>
            <a:pPr marL="0" indent="0">
              <a:buNone/>
            </a:pPr>
            <a:r>
              <a:rPr lang="en-US" sz="5500">
                <a:latin typeface="Times New Roman" panose="02020603050405020304" pitchFamily="18" charset="0"/>
                <a:cs typeface="Times New Roman" panose="02020603050405020304" pitchFamily="18" charset="0"/>
              </a:rPr>
              <a:t>-	Về việc sử dụng tên </a:t>
            </a:r>
            <a:r>
              <a:rPr lang="en-US" sz="5500" b="1">
                <a:latin typeface="Times New Roman" panose="02020603050405020304" pitchFamily="18" charset="0"/>
                <a:cs typeface="Times New Roman" panose="02020603050405020304" pitchFamily="18" charset="0"/>
              </a:rPr>
              <a:t>ID</a:t>
            </a:r>
            <a:r>
              <a:rPr lang="en-US" sz="5500">
                <a:latin typeface="Times New Roman" panose="02020603050405020304" pitchFamily="18" charset="0"/>
                <a:cs typeface="Times New Roman" panose="02020603050405020304" pitchFamily="18" charset="0"/>
              </a:rPr>
              <a:t> hay </a:t>
            </a:r>
            <a:r>
              <a:rPr lang="en-US" sz="5500" b="1">
                <a:latin typeface="Times New Roman" panose="02020603050405020304" pitchFamily="18" charset="0"/>
                <a:cs typeface="Times New Roman" panose="02020603050405020304" pitchFamily="18" charset="0"/>
              </a:rPr>
              <a:t>Id</a:t>
            </a:r>
            <a:r>
              <a:rPr lang="en-US" sz="5500">
                <a:latin typeface="Times New Roman" panose="02020603050405020304" pitchFamily="18" charset="0"/>
                <a:cs typeface="Times New Roman" panose="02020603050405020304" pitchFamily="18" charset="0"/>
              </a:rPr>
              <a:t> thì tùy thuộc vào từng ứng dụng.</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413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Hằng số (Constants)</a:t>
            </a:r>
          </a:p>
          <a:p>
            <a:pPr marL="0" indent="0">
              <a:buNone/>
            </a:pPr>
            <a:r>
              <a:rPr lang="vi-VN" sz="2000">
                <a:cs typeface="Times New Roman" panose="02020603050405020304" pitchFamily="18" charset="0"/>
              </a:rPr>
              <a:t>Khi đặt tên hằng số phải tuân theo các quy ước sau đây:</a:t>
            </a:r>
          </a:p>
          <a:p>
            <a:pPr marL="0" indent="0">
              <a:buNone/>
            </a:pPr>
            <a:r>
              <a:rPr lang="vi-VN" sz="2000">
                <a:cs typeface="Times New Roman" panose="02020603050405020304" pitchFamily="18" charset="0"/>
              </a:rPr>
              <a:t>•	Mọi hằng số được tên phải được viết hoa tất cả các chữ và giữa các từ được liên kết với nhau bằng dấu gạch dưới.</a:t>
            </a:r>
          </a:p>
          <a:p>
            <a:pPr marL="0" indent="0">
              <a:buNone/>
            </a:pPr>
            <a:r>
              <a:rPr lang="vi-VN" sz="2000">
                <a:cs typeface="Times New Roman" panose="02020603050405020304" pitchFamily="18" charset="0"/>
              </a:rPr>
              <a:t>•	Mọi hằng số phải được khai báo static final.</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51</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56759" y="4734036"/>
            <a:ext cx="5048250" cy="409575"/>
          </a:xfrm>
          <a:prstGeom prst="rect">
            <a:avLst/>
          </a:prstGeom>
        </p:spPr>
      </p:pic>
      <p:pic>
        <p:nvPicPr>
          <p:cNvPr id="6" name="Picture 5"/>
          <p:cNvPicPr>
            <a:picLocks noChangeAspect="1"/>
          </p:cNvPicPr>
          <p:nvPr/>
        </p:nvPicPr>
        <p:blipFill>
          <a:blip r:embed="rId3"/>
          <a:stretch>
            <a:fillRect/>
          </a:stretch>
        </p:blipFill>
        <p:spPr>
          <a:xfrm>
            <a:off x="1356759" y="5533495"/>
            <a:ext cx="4953000" cy="2762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9545" y="4608443"/>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009" y="5423897"/>
            <a:ext cx="536636" cy="536636"/>
          </a:xfrm>
          <a:prstGeom prst="rect">
            <a:avLst/>
          </a:prstGeom>
        </p:spPr>
      </p:pic>
    </p:spTree>
    <p:extLst>
      <p:ext uri="{BB962C8B-B14F-4D97-AF65-F5344CB8AC3E}">
        <p14:creationId xmlns:p14="http://schemas.microsoft.com/office/powerpoint/2010/main" val="3290885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5.	Phương thức (Methods)</a:t>
            </a:r>
          </a:p>
          <a:p>
            <a:pPr marL="0" indent="0">
              <a:buNone/>
            </a:pPr>
            <a:r>
              <a:rPr lang="vi-VN" sz="2000">
                <a:cs typeface="Times New Roman" panose="02020603050405020304" pitchFamily="18" charset="0"/>
              </a:rPr>
              <a:t>•	Tuân theo các quy ước đặt tên chung </a:t>
            </a:r>
            <a:endParaRPr lang="en-US" sz="2000">
              <a:cs typeface="Times New Roman" panose="02020603050405020304" pitchFamily="18" charset="0"/>
            </a:endParaRPr>
          </a:p>
          <a:p>
            <a:pPr marL="0" indent="0">
              <a:buNone/>
            </a:pPr>
            <a:r>
              <a:rPr lang="vi-VN" sz="2000">
                <a:cs typeface="Times New Roman" panose="02020603050405020304" pitchFamily="18" charset="0"/>
              </a:rPr>
              <a:t>•	Tên method phải bắt đầu bằng một chữ viết thường.</a:t>
            </a:r>
          </a:p>
          <a:p>
            <a:pPr marL="0" indent="0">
              <a:buNone/>
            </a:pPr>
            <a:r>
              <a:rPr lang="vi-VN" sz="2000">
                <a:cs typeface="Times New Roman" panose="02020603050405020304" pitchFamily="18" charset="0"/>
              </a:rPr>
              <a:t>•	Từ đâu tiên của tên method nên sử dụng “động từ”.</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84277" y="4485056"/>
            <a:ext cx="4171950" cy="333375"/>
          </a:xfrm>
          <a:prstGeom prst="rect">
            <a:avLst/>
          </a:prstGeom>
        </p:spPr>
      </p:pic>
      <p:pic>
        <p:nvPicPr>
          <p:cNvPr id="6" name="Picture 5"/>
          <p:cNvPicPr>
            <a:picLocks noChangeAspect="1"/>
          </p:cNvPicPr>
          <p:nvPr/>
        </p:nvPicPr>
        <p:blipFill>
          <a:blip r:embed="rId3"/>
          <a:stretch>
            <a:fillRect/>
          </a:stretch>
        </p:blipFill>
        <p:spPr>
          <a:xfrm>
            <a:off x="1784277" y="5369096"/>
            <a:ext cx="4181475" cy="31041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3092" y="4321363"/>
            <a:ext cx="660759" cy="66075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092" y="5255987"/>
            <a:ext cx="536636" cy="536636"/>
          </a:xfrm>
          <a:prstGeom prst="rect">
            <a:avLst/>
          </a:prstGeom>
        </p:spPr>
      </p:pic>
    </p:spTree>
    <p:extLst>
      <p:ext uri="{BB962C8B-B14F-4D97-AF65-F5344CB8AC3E}">
        <p14:creationId xmlns:p14="http://schemas.microsoft.com/office/powerpoint/2010/main" val="2471452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Tham </a:t>
            </a:r>
            <a:r>
              <a:rPr lang="en-US">
                <a:latin typeface="Times New Roman" panose="02020603050405020304" pitchFamily="18" charset="0"/>
                <a:cs typeface="Times New Roman" panose="02020603050405020304" pitchFamily="18" charset="0"/>
              </a:rPr>
              <a:t>chiếu đến Class Variables </a:t>
            </a:r>
            <a:r>
              <a:rPr lang="en-US">
                <a:latin typeface="Times New Roman" panose="02020603050405020304" pitchFamily="18" charset="0"/>
                <a:cs typeface="Times New Roman" panose="02020603050405020304" pitchFamily="18" charset="0"/>
              </a:rPr>
              <a:t>và Methods.</a:t>
            </a:r>
          </a:p>
          <a:p>
            <a:pPr marL="0" indent="0">
              <a:buNone/>
            </a:pPr>
            <a:r>
              <a:rPr lang="en-US">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Hằng </a:t>
            </a:r>
            <a:r>
              <a:rPr lang="en-US">
                <a:latin typeface="Times New Roman" panose="02020603050405020304" pitchFamily="18" charset="0"/>
                <a:cs typeface="Times New Roman" panose="02020603050405020304" pitchFamily="18" charset="0"/>
              </a:rPr>
              <a:t>số (Constants).</a:t>
            </a:r>
          </a:p>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a:t>
            </a:r>
            <a:r>
              <a:rPr lang="fr-FR">
                <a:latin typeface="Times New Roman" panose="02020603050405020304" pitchFamily="18" charset="0"/>
                <a:cs typeface="Times New Roman" panose="02020603050405020304" pitchFamily="18" charset="0"/>
              </a:rPr>
              <a:t>gán (Variable </a:t>
            </a:r>
            <a:r>
              <a:rPr lang="fr-FR">
                <a:latin typeface="Times New Roman" panose="02020603050405020304" pitchFamily="18" charset="0"/>
                <a:cs typeface="Times New Roman" panose="02020603050405020304" pitchFamily="18" charset="0"/>
              </a:rPr>
              <a:t>Assignments).</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en-US">
                <a:latin typeface="Times New Roman" panose="02020603050405020304" pitchFamily="18" charset="0"/>
                <a:cs typeface="Times New Roman" panose="02020603050405020304" pitchFamily="18" charset="0"/>
              </a:rPr>
              <a:t>5.	Hiệu suất.</a:t>
            </a:r>
          </a:p>
          <a:p>
            <a:pPr marL="0" indent="0">
              <a:buNone/>
            </a:pPr>
            <a:r>
              <a:rPr lang="en-US">
                <a:latin typeface="Times New Roman" panose="02020603050405020304" pitchFamily="18" charset="0"/>
                <a:cs typeface="Times New Roman" panose="02020603050405020304" pitchFamily="18" charset="0"/>
              </a:rPr>
              <a:t>6.	Yếu tố tổng hợp khác.</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372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Tham </a:t>
            </a:r>
            <a:r>
              <a:rPr lang="en-US">
                <a:latin typeface="Times New Roman" panose="02020603050405020304" pitchFamily="18" charset="0"/>
                <a:cs typeface="Times New Roman" panose="02020603050405020304" pitchFamily="18" charset="0"/>
              </a:rPr>
              <a:t>chiếu đến Class Variables </a:t>
            </a:r>
            <a:r>
              <a:rPr lang="en-US">
                <a:latin typeface="Times New Roman" panose="02020603050405020304" pitchFamily="18" charset="0"/>
                <a:cs typeface="Times New Roman" panose="02020603050405020304" pitchFamily="18" charset="0"/>
              </a:rPr>
              <a:t>và Methods.</a:t>
            </a:r>
          </a:p>
          <a:p>
            <a:pPr marL="0" indent="0">
              <a:buNone/>
            </a:pPr>
            <a:r>
              <a:rPr lang="en-US" sz="2000">
                <a:latin typeface="Times New Roman" panose="02020603050405020304" pitchFamily="18" charset="0"/>
                <a:cs typeface="Times New Roman" panose="02020603050405020304" pitchFamily="18" charset="0"/>
              </a:rPr>
              <a:t>Tránh sử dụng một object để truy cập tới một class (static) variable hoặc một method. Nên sử dụng tên class. Ví </a:t>
            </a:r>
            <a:r>
              <a:rPr lang="en-US" sz="2000">
                <a:latin typeface="Times New Roman" panose="02020603050405020304" pitchFamily="18" charset="0"/>
                <a:cs typeface="Times New Roman" panose="02020603050405020304" pitchFamily="18" charset="0"/>
              </a:rPr>
              <a:t>dụ:</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classMethod</a:t>
            </a:r>
            <a:r>
              <a:rPr lang="en-US" sz="2000">
                <a:latin typeface="Times New Roman" panose="02020603050405020304" pitchFamily="18" charset="0"/>
                <a:cs typeface="Times New Roman" panose="02020603050405020304" pitchFamily="18" charset="0"/>
              </a:rPr>
              <a:t>();             //OK</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AClass.classMethod</a:t>
            </a:r>
            <a:r>
              <a:rPr lang="en-US" sz="2000">
                <a:latin typeface="Times New Roman" panose="02020603050405020304" pitchFamily="18" charset="0"/>
                <a:cs typeface="Times New Roman" panose="02020603050405020304" pitchFamily="18" charset="0"/>
              </a:rPr>
              <a:t>();      //OK</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anObject.classMethod</a:t>
            </a:r>
            <a:r>
              <a:rPr lang="en-US" sz="2000">
                <a:latin typeface="Times New Roman" panose="02020603050405020304" pitchFamily="18" charset="0"/>
                <a:cs typeface="Times New Roman" panose="02020603050405020304" pitchFamily="18" charset="0"/>
              </a:rPr>
              <a:t>();    //Tránh!</a:t>
            </a:r>
            <a:endParaRPr lang="en-US" sz="20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244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Hằng </a:t>
            </a:r>
            <a:r>
              <a:rPr lang="en-US">
                <a:latin typeface="Times New Roman" panose="02020603050405020304" pitchFamily="18" charset="0"/>
                <a:cs typeface="Times New Roman" panose="02020603050405020304" pitchFamily="18" charset="0"/>
              </a:rPr>
              <a:t>số (</a:t>
            </a:r>
            <a:r>
              <a:rPr lang="en-US">
                <a:latin typeface="Times New Roman" panose="02020603050405020304" pitchFamily="18" charset="0"/>
                <a:cs typeface="Times New Roman" panose="02020603050405020304" pitchFamily="18" charset="0"/>
              </a:rPr>
              <a:t>Constants).</a:t>
            </a:r>
          </a:p>
          <a:p>
            <a:pPr marL="0" indent="0">
              <a:buNone/>
            </a:pPr>
            <a:r>
              <a:rPr lang="vi-VN" sz="2000">
                <a:cs typeface="Times New Roman" panose="02020603050405020304" pitchFamily="18" charset="0"/>
              </a:rPr>
              <a:t>Các hằng số không nên được code một cách trực tiếp, trừ trường hợp nó lấy các giá trị như -1, -, 1 để làm counter trong các vòng lặp for.</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865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a:t>
            </a:r>
            <a:r>
              <a:rPr lang="fr-FR">
                <a:latin typeface="Times New Roman" panose="02020603050405020304" pitchFamily="18" charset="0"/>
                <a:cs typeface="Times New Roman" panose="02020603050405020304" pitchFamily="18" charset="0"/>
              </a:rPr>
              <a:t>gán (Variable </a:t>
            </a:r>
            <a:r>
              <a:rPr lang="fr-FR">
                <a:latin typeface="Times New Roman" panose="02020603050405020304" pitchFamily="18" charset="0"/>
                <a:cs typeface="Times New Roman" panose="02020603050405020304" pitchFamily="18" charset="0"/>
              </a:rPr>
              <a:t>Assignments).</a:t>
            </a:r>
          </a:p>
          <a:p>
            <a:pPr marL="0" indent="0">
              <a:buNone/>
            </a:pPr>
            <a:r>
              <a:rPr lang="fr-FR" sz="2000">
                <a:latin typeface="Times New Roman" panose="02020603050405020304" pitchFamily="18" charset="0"/>
                <a:cs typeface="Times New Roman" panose="02020603050405020304" pitchFamily="18" charset="0"/>
              </a:rPr>
              <a:t>Tránh việc gán cho một vài biến có cùng giá trị trên một dòng. Điều này gây </a:t>
            </a:r>
            <a:r>
              <a:rPr lang="fr-FR" sz="2000">
                <a:latin typeface="Times New Roman" panose="02020603050405020304" pitchFamily="18" charset="0"/>
                <a:cs typeface="Times New Roman" panose="02020603050405020304" pitchFamily="18" charset="0"/>
              </a:rPr>
              <a:t>khó khăn </a:t>
            </a:r>
            <a:r>
              <a:rPr lang="fr-FR" sz="2000">
                <a:latin typeface="Times New Roman" panose="02020603050405020304" pitchFamily="18" charset="0"/>
                <a:cs typeface="Times New Roman" panose="02020603050405020304" pitchFamily="18" charset="0"/>
              </a:rPr>
              <a:t>khi đọc</a:t>
            </a:r>
            <a:r>
              <a:rPr lang="fr-FR" sz="2000">
                <a:latin typeface="Times New Roman" panose="02020603050405020304" pitchFamily="18" charset="0"/>
                <a:cs typeface="Times New Roman" panose="02020603050405020304" pitchFamily="18" charset="0"/>
              </a:rPr>
              <a:t>. </a:t>
            </a:r>
          </a:p>
          <a:p>
            <a:pPr marL="0" indent="0">
              <a:buNone/>
            </a:pPr>
            <a:r>
              <a:rPr lang="fr-FR" sz="2000">
                <a:latin typeface="Times New Roman" panose="02020603050405020304" pitchFamily="18" charset="0"/>
                <a:cs typeface="Times New Roman" panose="02020603050405020304" pitchFamily="18" charset="0"/>
              </a:rPr>
              <a:t>Ví </a:t>
            </a:r>
            <a:r>
              <a:rPr lang="fr-FR" sz="2000">
                <a:latin typeface="Times New Roman" panose="02020603050405020304" pitchFamily="18" charset="0"/>
                <a:cs typeface="Times New Roman" panose="02020603050405020304" pitchFamily="18" charset="0"/>
              </a:rPr>
              <a:t>dụ</a:t>
            </a:r>
            <a:r>
              <a:rPr lang="fr-FR" sz="2000">
                <a:latin typeface="Times New Roman" panose="02020603050405020304" pitchFamily="18" charset="0"/>
                <a:cs typeface="Times New Roman" panose="02020603050405020304" pitchFamily="18" charset="0"/>
              </a:rPr>
              <a:t>: </a:t>
            </a:r>
          </a:p>
          <a:p>
            <a:pPr marL="0" indent="0">
              <a:buNone/>
            </a:pPr>
            <a:endParaRPr lang="fr-FR" sz="2000">
              <a:latin typeface="Times New Roman" panose="02020603050405020304" pitchFamily="18" charset="0"/>
              <a:cs typeface="Times New Roman" panose="02020603050405020304" pitchFamily="18" charset="0"/>
            </a:endParaRPr>
          </a:p>
          <a:p>
            <a:pPr marL="0" indent="0">
              <a:buNone/>
            </a:pPr>
            <a:endParaRPr lang="fr-FR"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56</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39403" y="4484397"/>
            <a:ext cx="5486400" cy="361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066" y="4397054"/>
            <a:ext cx="536636" cy="536636"/>
          </a:xfrm>
          <a:prstGeom prst="rect">
            <a:avLst/>
          </a:prstGeom>
        </p:spPr>
      </p:pic>
    </p:spTree>
    <p:extLst>
      <p:ext uri="{BB962C8B-B14F-4D97-AF65-F5344CB8AC3E}">
        <p14:creationId xmlns:p14="http://schemas.microsoft.com/office/powerpoint/2010/main" val="3979276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a:t>
            </a:r>
            <a:r>
              <a:rPr lang="fr-FR">
                <a:latin typeface="Times New Roman" panose="02020603050405020304" pitchFamily="18" charset="0"/>
                <a:cs typeface="Times New Roman" panose="02020603050405020304" pitchFamily="18" charset="0"/>
              </a:rPr>
              <a:t>gán (Variable </a:t>
            </a:r>
            <a:r>
              <a:rPr lang="fr-FR">
                <a:latin typeface="Times New Roman" panose="02020603050405020304" pitchFamily="18" charset="0"/>
                <a:cs typeface="Times New Roman" panose="02020603050405020304" pitchFamily="18" charset="0"/>
              </a:rPr>
              <a:t>Assignments).</a:t>
            </a:r>
          </a:p>
          <a:p>
            <a:pPr marL="0" indent="0">
              <a:buNone/>
            </a:pPr>
            <a:r>
              <a:rPr lang="vi-VN" sz="2000">
                <a:cs typeface="Times New Roman" panose="02020603050405020304" pitchFamily="18" charset="0"/>
              </a:rPr>
              <a:t>Không nên sử dụng toán tử gán ở nơi dễ gây nhầm lẫn với các toán tử so sánh. Ví dụ: </a:t>
            </a:r>
            <a:endParaRPr lang="fr-FR" sz="2000">
              <a:latin typeface="Times New Roman" panose="02020603050405020304" pitchFamily="18" charset="0"/>
              <a:cs typeface="Times New Roman" panose="02020603050405020304" pitchFamily="18" charset="0"/>
            </a:endParaRPr>
          </a:p>
          <a:p>
            <a:pPr marL="0" indent="0">
              <a:buNone/>
            </a:pPr>
            <a:endParaRPr lang="fr-FR"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57</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435" y="5196058"/>
            <a:ext cx="536636" cy="53663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672" y="5156113"/>
            <a:ext cx="660759" cy="660759"/>
          </a:xfrm>
          <a:prstGeom prst="rect">
            <a:avLst/>
          </a:prstGeom>
        </p:spPr>
      </p:pic>
      <p:pic>
        <p:nvPicPr>
          <p:cNvPr id="8" name="Picture 7"/>
          <p:cNvPicPr>
            <a:picLocks noChangeAspect="1"/>
          </p:cNvPicPr>
          <p:nvPr/>
        </p:nvPicPr>
        <p:blipFill>
          <a:blip r:embed="rId4"/>
          <a:stretch>
            <a:fillRect/>
          </a:stretch>
        </p:blipFill>
        <p:spPr>
          <a:xfrm>
            <a:off x="5492391" y="4066304"/>
            <a:ext cx="2752725" cy="990600"/>
          </a:xfrm>
          <a:prstGeom prst="rect">
            <a:avLst/>
          </a:prstGeom>
        </p:spPr>
      </p:pic>
      <p:pic>
        <p:nvPicPr>
          <p:cNvPr id="9" name="Picture 8"/>
          <p:cNvPicPr>
            <a:picLocks noChangeAspect="1"/>
          </p:cNvPicPr>
          <p:nvPr/>
        </p:nvPicPr>
        <p:blipFill>
          <a:blip r:embed="rId5"/>
          <a:stretch>
            <a:fillRect/>
          </a:stretch>
        </p:blipFill>
        <p:spPr>
          <a:xfrm>
            <a:off x="1176865" y="4085354"/>
            <a:ext cx="3762375" cy="952500"/>
          </a:xfrm>
          <a:prstGeom prst="rect">
            <a:avLst/>
          </a:prstGeom>
        </p:spPr>
      </p:pic>
    </p:spTree>
    <p:extLst>
      <p:ext uri="{BB962C8B-B14F-4D97-AF65-F5344CB8AC3E}">
        <p14:creationId xmlns:p14="http://schemas.microsoft.com/office/powerpoint/2010/main" val="2558953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a:t>
            </a:r>
            <a:r>
              <a:rPr lang="fr-FR">
                <a:latin typeface="Times New Roman" panose="02020603050405020304" pitchFamily="18" charset="0"/>
                <a:cs typeface="Times New Roman" panose="02020603050405020304" pitchFamily="18" charset="0"/>
              </a:rPr>
              <a:t>gán (Variable </a:t>
            </a:r>
            <a:r>
              <a:rPr lang="fr-FR">
                <a:latin typeface="Times New Roman" panose="02020603050405020304" pitchFamily="18" charset="0"/>
                <a:cs typeface="Times New Roman" panose="02020603050405020304" pitchFamily="18" charset="0"/>
              </a:rPr>
              <a:t>Assignments).</a:t>
            </a:r>
          </a:p>
          <a:p>
            <a:pPr marL="0" indent="0">
              <a:buNone/>
            </a:pPr>
            <a:r>
              <a:rPr lang="vi-VN" sz="2000">
                <a:cs typeface="Times New Roman" panose="02020603050405020304" pitchFamily="18" charset="0"/>
              </a:rPr>
              <a:t>Không được sử dụng các lệnh gán lồng nhau nhằm tăng hiệu năng xử lý. Đó là công việc của chương trình dịch</a:t>
            </a:r>
            <a:r>
              <a:rPr lang="vi-VN" sz="2000">
                <a:cs typeface="Times New Roman" panose="02020603050405020304" pitchFamily="18" charset="0"/>
              </a:rPr>
              <a:t>. </a:t>
            </a:r>
            <a:endParaRPr lang="en-US" sz="2000">
              <a:cs typeface="Times New Roman" panose="02020603050405020304" pitchFamily="18" charset="0"/>
            </a:endParaRPr>
          </a:p>
          <a:p>
            <a:pPr marL="0" indent="0">
              <a:buNone/>
            </a:pPr>
            <a:r>
              <a:rPr lang="vi-VN" sz="2000">
                <a:cs typeface="Times New Roman" panose="02020603050405020304" pitchFamily="18" charset="0"/>
              </a:rPr>
              <a:t>Ví </a:t>
            </a:r>
            <a:r>
              <a:rPr lang="vi-VN" sz="2000">
                <a:cs typeface="Times New Roman" panose="02020603050405020304" pitchFamily="18" charset="0"/>
              </a:rPr>
              <a:t>dụ:</a:t>
            </a:r>
            <a:endParaRPr lang="fr-FR"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58</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631" y="5133996"/>
            <a:ext cx="536636" cy="53663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292" y="5133996"/>
            <a:ext cx="660759" cy="660759"/>
          </a:xfrm>
          <a:prstGeom prst="rect">
            <a:avLst/>
          </a:prstGeom>
        </p:spPr>
      </p:pic>
      <p:pic>
        <p:nvPicPr>
          <p:cNvPr id="5" name="Picture 4"/>
          <p:cNvPicPr>
            <a:picLocks noChangeAspect="1"/>
          </p:cNvPicPr>
          <p:nvPr/>
        </p:nvPicPr>
        <p:blipFill>
          <a:blip r:embed="rId4"/>
          <a:stretch>
            <a:fillRect/>
          </a:stretch>
        </p:blipFill>
        <p:spPr>
          <a:xfrm>
            <a:off x="1879947" y="4212633"/>
            <a:ext cx="1695450" cy="542925"/>
          </a:xfrm>
          <a:prstGeom prst="rect">
            <a:avLst/>
          </a:prstGeom>
        </p:spPr>
      </p:pic>
      <p:pic>
        <p:nvPicPr>
          <p:cNvPr id="10" name="Picture 9"/>
          <p:cNvPicPr>
            <a:picLocks noChangeAspect="1"/>
          </p:cNvPicPr>
          <p:nvPr/>
        </p:nvPicPr>
        <p:blipFill>
          <a:blip r:embed="rId5"/>
          <a:stretch>
            <a:fillRect/>
          </a:stretch>
        </p:blipFill>
        <p:spPr>
          <a:xfrm>
            <a:off x="4456224" y="4336457"/>
            <a:ext cx="3219450" cy="295275"/>
          </a:xfrm>
          <a:prstGeom prst="rect">
            <a:avLst/>
          </a:prstGeom>
        </p:spPr>
      </p:pic>
    </p:spTree>
    <p:extLst>
      <p:ext uri="{BB962C8B-B14F-4D97-AF65-F5344CB8AC3E}">
        <p14:creationId xmlns:p14="http://schemas.microsoft.com/office/powerpoint/2010/main" val="3834765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vi-VN" sz="2000">
                <a:cs typeface="Times New Roman" panose="02020603050405020304" pitchFamily="18" charset="0"/>
              </a:rPr>
              <a:t>Mỗi một ứng dụng Java nên sử dụng một cơ chế logging cấu hình được nào đó mà nó hỗ trợ việc logging ở các mức khác nhau cũng như cho phép bật/tắt việc logging một số mức khi runtime.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98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3.	Độ dài dòng lệnh</a:t>
            </a:r>
            <a:br>
              <a:rPr lang="en-GB" sz="2400">
                <a:latin typeface="Times New Roman" panose="02020603050405020304" pitchFamily="18" charset="0"/>
                <a:cs typeface="Times New Roman" panose="02020603050405020304" pitchFamily="18" charset="0"/>
              </a:rPr>
            </a:br>
            <a:r>
              <a:rPr lang="vi-VN">
                <a:cs typeface="Times New Roman" panose="02020603050405020304" pitchFamily="18" charset="0"/>
              </a:rPr>
              <a:t>Tránh viết dòng lệnh dài hơn 80 hoặc 120 kí tự vì một số tool sẽ không xử lý tốt được những dòng lệnh này.</a:t>
            </a:r>
            <a:endParaRPr lang="en-US"/>
          </a:p>
          <a:p>
            <a:pPr marL="0" indent="0">
              <a:buNone/>
            </a:pPr>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1091995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vi-VN" sz="2000">
                <a:cs typeface="Times New Roman" panose="02020603050405020304" pitchFamily="18" charset="0"/>
              </a:rPr>
              <a:t>Ta có thể sử dụng hai loại </a:t>
            </a:r>
            <a:r>
              <a:rPr lang="vi-VN" sz="2000" b="1">
                <a:cs typeface="Times New Roman" panose="02020603050405020304" pitchFamily="18" charset="0"/>
              </a:rPr>
              <a:t>logging components </a:t>
            </a:r>
            <a:r>
              <a:rPr lang="vi-VN" sz="2000">
                <a:cs typeface="Times New Roman" panose="02020603050405020304" pitchFamily="18" charset="0"/>
              </a:rPr>
              <a:t>thường được nhắc tới đó là: </a:t>
            </a:r>
          </a:p>
          <a:p>
            <a:pPr marL="0" indent="0">
              <a:buNone/>
            </a:pPr>
            <a:r>
              <a:rPr lang="vi-VN" sz="2000">
                <a:cs typeface="Times New Roman" panose="02020603050405020304" pitchFamily="18" charset="0"/>
              </a:rPr>
              <a:t>•	</a:t>
            </a:r>
            <a:r>
              <a:rPr lang="vi-VN" sz="2000" b="1">
                <a:cs typeface="Times New Roman" panose="02020603050405020304" pitchFamily="18" charset="0"/>
              </a:rPr>
              <a:t>Log4J component </a:t>
            </a:r>
            <a:r>
              <a:rPr lang="vi-VN" sz="2000">
                <a:cs typeface="Times New Roman" panose="02020603050405020304" pitchFamily="18" charset="0"/>
              </a:rPr>
              <a:t>từ dự án mã nguồn mở Jakarta, được sử dụng rộng rãi trong các ứng dụng </a:t>
            </a:r>
            <a:r>
              <a:rPr lang="vi-VN" sz="2000" b="1">
                <a:cs typeface="Times New Roman" panose="02020603050405020304" pitchFamily="18" charset="0"/>
              </a:rPr>
              <a:t>J2EE</a:t>
            </a:r>
            <a:r>
              <a:rPr lang="vi-VN" sz="2000">
                <a:cs typeface="Times New Roman" panose="02020603050405020304" pitchFamily="18" charset="0"/>
              </a:rPr>
              <a:t>.</a:t>
            </a:r>
          </a:p>
          <a:p>
            <a:pPr marL="0" indent="0">
              <a:buNone/>
            </a:pPr>
            <a:r>
              <a:rPr lang="vi-VN" sz="2000">
                <a:cs typeface="Times New Roman" panose="02020603050405020304" pitchFamily="18" charset="0"/>
              </a:rPr>
              <a:t>•	</a:t>
            </a:r>
            <a:r>
              <a:rPr lang="vi-VN" sz="2000" b="1">
                <a:cs typeface="Times New Roman" panose="02020603050405020304" pitchFamily="18" charset="0"/>
              </a:rPr>
              <a:t>Proximus ClientLog component</a:t>
            </a:r>
            <a:r>
              <a:rPr lang="vi-VN" sz="2000">
                <a:cs typeface="Times New Roman" panose="02020603050405020304" pitchFamily="18" charset="0"/>
              </a:rPr>
              <a:t>, được sử dụng rộng rãi trong tất cả các dự án </a:t>
            </a:r>
            <a:r>
              <a:rPr lang="vi-VN" sz="2000" b="1">
                <a:cs typeface="Times New Roman" panose="02020603050405020304" pitchFamily="18" charset="0"/>
              </a:rPr>
              <a:t>Proximus</a:t>
            </a:r>
            <a:r>
              <a:rPr lang="vi-VN" sz="2000">
                <a:cs typeface="Times New Roman" panose="02020603050405020304" pitchFamily="18" charset="0"/>
              </a:rPr>
              <a:t>.</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661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vi-VN" sz="2000">
                <a:cs typeface="Times New Roman" panose="02020603050405020304" pitchFamily="18" charset="0"/>
              </a:rPr>
              <a:t>System.out.println() không nên sử dụng cho việc loggings. Các lập trình viên có thể sử dụng nó để debug trong unit tests nhưng phải xóa nó khỏi source sau khi hoàn thành unit test.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32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5.	Hiệu suất.</a:t>
            </a:r>
          </a:p>
          <a:p>
            <a:pPr marL="0" indent="0">
              <a:buNone/>
            </a:pPr>
            <a:r>
              <a:rPr lang="en-US" sz="2000">
                <a:latin typeface="Times New Roman" panose="02020603050405020304" pitchFamily="18" charset="0"/>
                <a:cs typeface="Times New Roman" panose="02020603050405020304" pitchFamily="18" charset="0"/>
              </a:rPr>
              <a:t>-	Thao tác với File: </a:t>
            </a:r>
            <a:r>
              <a:rPr lang="vi-VN" sz="2000">
                <a:cs typeface="Times New Roman" panose="02020603050405020304" pitchFamily="18" charset="0"/>
              </a:rPr>
              <a:t>Các thao tác với file phải được giảm thiểu. Thay vì việc phải đọc đi đọc lại các tham số khác nhau từ một file thì ta nên load toàn bộ tham số từ file đó ra bộ nhớ một lần và sau </a:t>
            </a:r>
            <a:r>
              <a:rPr lang="vi-VN" sz="2000">
                <a:cs typeface="Times New Roman" panose="02020603050405020304" pitchFamily="18" charset="0"/>
              </a:rPr>
              <a:t>đó thì </a:t>
            </a:r>
            <a:r>
              <a:rPr lang="vi-VN" sz="2000">
                <a:cs typeface="Times New Roman" panose="02020603050405020304" pitchFamily="18" charset="0"/>
              </a:rPr>
              <a:t>đọc nội dung của nó từ bộ </a:t>
            </a:r>
            <a:r>
              <a:rPr lang="vi-VN" sz="2000">
                <a:cs typeface="Times New Roman" panose="02020603050405020304" pitchFamily="18" charset="0"/>
              </a:rPr>
              <a:t>nhớ.</a:t>
            </a:r>
            <a:endParaRPr lang="en-US" sz="200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StringBuffer</a:t>
            </a:r>
            <a:r>
              <a:rPr lang="en-US" sz="2000">
                <a:latin typeface="Times New Roman" panose="02020603050405020304" pitchFamily="18" charset="0"/>
                <a:cs typeface="Times New Roman" panose="02020603050405020304" pitchFamily="18" charset="0"/>
              </a:rPr>
              <a:t> và </a:t>
            </a:r>
            <a:r>
              <a:rPr lang="en-US" sz="2000" b="1">
                <a:latin typeface="Times New Roman" panose="02020603050405020304" pitchFamily="18" charset="0"/>
                <a:cs typeface="Times New Roman" panose="02020603050405020304" pitchFamily="18" charset="0"/>
              </a:rPr>
              <a:t>String</a:t>
            </a: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Khi nối các string với nhau, đặc biệt là thông qua vòng lặp, ta nên sử dụng </a:t>
            </a:r>
            <a:r>
              <a:rPr lang="vi-VN" sz="2000" b="1">
                <a:cs typeface="Times New Roman" panose="02020603050405020304" pitchFamily="18" charset="0"/>
              </a:rPr>
              <a:t>StringBuffer</a:t>
            </a:r>
            <a:r>
              <a:rPr lang="vi-VN" sz="2000">
                <a:cs typeface="Times New Roman" panose="02020603050405020304" pitchFamily="18" charset="0"/>
              </a:rPr>
              <a:t> thay cho </a:t>
            </a:r>
            <a:r>
              <a:rPr lang="vi-VN" sz="2000" b="1">
                <a:cs typeface="Times New Roman" panose="02020603050405020304" pitchFamily="18" charset="0"/>
              </a:rPr>
              <a:t>String</a:t>
            </a:r>
            <a:r>
              <a:rPr lang="vi-VN" sz="2000">
                <a:cs typeface="Times New Roman" panose="02020603050405020304" pitchFamily="18" charset="0"/>
              </a:rPr>
              <a:t> để giảm thiểu số lượng </a:t>
            </a:r>
            <a:r>
              <a:rPr lang="vi-VN" sz="2000" b="1">
                <a:cs typeface="Times New Roman" panose="02020603050405020304" pitchFamily="18" charset="0"/>
              </a:rPr>
              <a:t>String</a:t>
            </a:r>
            <a:r>
              <a:rPr lang="vi-VN" sz="2000">
                <a:cs typeface="Times New Roman" panose="02020603050405020304" pitchFamily="18" charset="0"/>
              </a:rPr>
              <a:t> object không cần thiết.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6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5.	Hiệu suất.</a:t>
            </a:r>
          </a:p>
          <a:p>
            <a:pPr marL="0" indent="0">
              <a:buNone/>
            </a:pPr>
            <a:r>
              <a:rPr lang="en-US" sz="2000">
                <a:latin typeface="Times New Roman" panose="02020603050405020304" pitchFamily="18" charset="0"/>
                <a:cs typeface="Times New Roman" panose="02020603050405020304" pitchFamily="18" charset="0"/>
              </a:rPr>
              <a:t>-	Xóa </a:t>
            </a:r>
            <a:r>
              <a:rPr lang="en-US" sz="2000">
                <a:latin typeface="Times New Roman" panose="02020603050405020304" pitchFamily="18" charset="0"/>
                <a:cs typeface="Times New Roman" panose="02020603050405020304" pitchFamily="18" charset="0"/>
              </a:rPr>
              <a:t>nội dung của các structure lớn sau khi sử </a:t>
            </a:r>
            <a:r>
              <a:rPr lang="en-US" sz="2000">
                <a:latin typeface="Times New Roman" panose="02020603050405020304" pitchFamily="18" charset="0"/>
                <a:cs typeface="Times New Roman" panose="02020603050405020304" pitchFamily="18" charset="0"/>
              </a:rPr>
              <a:t>dụng xong. Một </a:t>
            </a:r>
            <a:r>
              <a:rPr lang="en-US" sz="2000">
                <a:latin typeface="Times New Roman" panose="02020603050405020304" pitchFamily="18" charset="0"/>
                <a:cs typeface="Times New Roman" panose="02020603050405020304" pitchFamily="18" charset="0"/>
              </a:rPr>
              <a:t>việc nên làm sau khi sử dụng các </a:t>
            </a:r>
            <a:r>
              <a:rPr lang="en-US" sz="2000" b="1">
                <a:latin typeface="Times New Roman" panose="02020603050405020304" pitchFamily="18" charset="0"/>
                <a:cs typeface="Times New Roman" panose="02020603050405020304" pitchFamily="18" charset="0"/>
              </a:rPr>
              <a:t>Collection/Map</a:t>
            </a:r>
            <a:r>
              <a:rPr lang="en-US" sz="2000">
                <a:latin typeface="Times New Roman" panose="02020603050405020304" pitchFamily="18" charset="0"/>
                <a:cs typeface="Times New Roman" panose="02020603050405020304" pitchFamily="18" charset="0"/>
              </a:rPr>
              <a:t> object là phải </a:t>
            </a:r>
            <a:r>
              <a:rPr lang="en-US" sz="2000" b="1">
                <a:latin typeface="Times New Roman" panose="02020603050405020304" pitchFamily="18" charset="0"/>
                <a:cs typeface="Times New Roman" panose="02020603050405020304" pitchFamily="18" charset="0"/>
              </a:rPr>
              <a:t>clear() </a:t>
            </a:r>
            <a:r>
              <a:rPr lang="en-US" sz="2000">
                <a:latin typeface="Times New Roman" panose="02020603050405020304" pitchFamily="18" charset="0"/>
                <a:cs typeface="Times New Roman" panose="02020603050405020304" pitchFamily="18" charset="0"/>
              </a:rPr>
              <a:t>nội dung của nó </a:t>
            </a:r>
            <a:r>
              <a:rPr lang="en-US" sz="2000">
                <a:latin typeface="Times New Roman" panose="02020603050405020304" pitchFamily="18" charset="0"/>
                <a:cs typeface="Times New Roman" panose="02020603050405020304" pitchFamily="18" charset="0"/>
              </a:rPr>
              <a:t>đi.</a:t>
            </a:r>
          </a:p>
          <a:p>
            <a:pPr marL="0" indent="0">
              <a:buNone/>
            </a:pPr>
            <a:r>
              <a:rPr lang="en-US" sz="2000">
                <a:latin typeface="Times New Roman" panose="02020603050405020304" pitchFamily="18" charset="0"/>
                <a:cs typeface="Times New Roman" panose="02020603050405020304" pitchFamily="18" charset="0"/>
              </a:rPr>
              <a:t>-	Tiết </a:t>
            </a:r>
            <a:r>
              <a:rPr lang="en-US" sz="2000">
                <a:latin typeface="Times New Roman" panose="02020603050405020304" pitchFamily="18" charset="0"/>
                <a:cs typeface="Times New Roman" panose="02020603050405020304" pitchFamily="18" charset="0"/>
              </a:rPr>
              <a:t>kiệm việc tạo các </a:t>
            </a:r>
            <a:r>
              <a:rPr lang="en-US" sz="2000">
                <a:latin typeface="Times New Roman" panose="02020603050405020304" pitchFamily="18" charset="0"/>
                <a:cs typeface="Times New Roman" panose="02020603050405020304" pitchFamily="18" charset="0"/>
              </a:rPr>
              <a:t>object mới. Khi </a:t>
            </a:r>
            <a:r>
              <a:rPr lang="en-US" sz="2000">
                <a:latin typeface="Times New Roman" panose="02020603050405020304" pitchFamily="18" charset="0"/>
                <a:cs typeface="Times New Roman" panose="02020603050405020304" pitchFamily="18" charset="0"/>
              </a:rPr>
              <a:t>tạo ra quá nhiều object sẽ chiếm rất nhiều tài nguyên của hệ thống và nó sẽ tác động mạnh đến hiệu năng của ứng dụng. Vì vậy, phải tránh việc tạo ra các object không cần thiết.</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896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cs typeface="Times New Roman" panose="02020603050405020304" pitchFamily="18" charset="0"/>
              </a:rPr>
              <a:t>-	</a:t>
            </a:r>
            <a:r>
              <a:rPr lang="vi-VN" sz="2000">
                <a:cs typeface="Times New Roman" panose="02020603050405020304" pitchFamily="18" charset="0"/>
              </a:rPr>
              <a:t>Các </a:t>
            </a:r>
            <a:r>
              <a:rPr lang="vi-VN" sz="2000">
                <a:cs typeface="Times New Roman" panose="02020603050405020304" pitchFamily="18" charset="0"/>
              </a:rPr>
              <a:t>dấu ngoặc đơn </a:t>
            </a:r>
            <a:r>
              <a:rPr lang="vi-VN" sz="2000">
                <a:cs typeface="Times New Roman" panose="02020603050405020304" pitchFamily="18" charset="0"/>
              </a:rPr>
              <a:t>(Parentheses)</a:t>
            </a:r>
            <a:r>
              <a:rPr lang="en-US" sz="2000">
                <a:cs typeface="Times New Roman" panose="02020603050405020304" pitchFamily="18" charset="0"/>
              </a:rPr>
              <a:t>: </a:t>
            </a:r>
            <a:r>
              <a:rPr lang="vi-VN" sz="2000">
                <a:cs typeface="Times New Roman" panose="02020603050405020304" pitchFamily="18" charset="0"/>
              </a:rPr>
              <a:t>Nên </a:t>
            </a:r>
            <a:r>
              <a:rPr lang="vi-VN" sz="2000">
                <a:cs typeface="Times New Roman" panose="02020603050405020304" pitchFamily="18" charset="0"/>
              </a:rPr>
              <a:t>sử dụng các dấu ngoặc một cách “rộng rãi” để tránh các vấn đề về độ ưu tiên của toán tử trong các biểu thức phức </a:t>
            </a:r>
            <a:r>
              <a:rPr lang="vi-VN" sz="2000">
                <a:cs typeface="Times New Roman" panose="02020603050405020304" pitchFamily="18" charset="0"/>
              </a:rPr>
              <a:t>tạp. </a:t>
            </a:r>
            <a:r>
              <a:rPr lang="vi-VN" sz="2000">
                <a:cs typeface="Times New Roman" panose="02020603050405020304" pitchFamily="18" charset="0"/>
              </a:rPr>
              <a:t>Cho </a:t>
            </a:r>
            <a:r>
              <a:rPr lang="vi-VN" sz="2000">
                <a:cs typeface="Times New Roman" panose="02020603050405020304" pitchFamily="18" charset="0"/>
              </a:rPr>
              <a:t>dù </a:t>
            </a:r>
            <a:r>
              <a:rPr lang="en-US" sz="2000">
                <a:cs typeface="Times New Roman" panose="02020603050405020304" pitchFamily="18" charset="0"/>
              </a:rPr>
              <a:t>ta</a:t>
            </a:r>
            <a:r>
              <a:rPr lang="vi-VN" sz="2000">
                <a:cs typeface="Times New Roman" panose="02020603050405020304" pitchFamily="18" charset="0"/>
              </a:rPr>
              <a:t> </a:t>
            </a:r>
            <a:r>
              <a:rPr lang="vi-VN" sz="2000">
                <a:cs typeface="Times New Roman" panose="02020603050405020304" pitchFamily="18" charset="0"/>
              </a:rPr>
              <a:t>nắm độ ưu tiên của các toán tử một cách rõ ràng đi nữa nhưng đối với người khác chưa chắc họ đã nắm được như bạn. Do đó, hãy luôn ghi nhớ là dùng các cặp ngoặc đơn sao cho biểu thức của bạn được dễ nhìn nhất.</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64</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1566" y="5277808"/>
            <a:ext cx="3157404" cy="333375"/>
          </a:xfrm>
          <a:prstGeom prst="rect">
            <a:avLst/>
          </a:prstGeom>
        </p:spPr>
      </p:pic>
      <p:pic>
        <p:nvPicPr>
          <p:cNvPr id="6" name="Picture 5"/>
          <p:cNvPicPr>
            <a:picLocks noChangeAspect="1"/>
          </p:cNvPicPr>
          <p:nvPr/>
        </p:nvPicPr>
        <p:blipFill>
          <a:blip r:embed="rId3"/>
          <a:stretch>
            <a:fillRect/>
          </a:stretch>
        </p:blipFill>
        <p:spPr>
          <a:xfrm>
            <a:off x="5014324" y="5277807"/>
            <a:ext cx="2908292" cy="3333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52" y="5560471"/>
            <a:ext cx="536636" cy="53663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5215" y="5498409"/>
            <a:ext cx="660759" cy="660759"/>
          </a:xfrm>
          <a:prstGeom prst="rect">
            <a:avLst/>
          </a:prstGeom>
        </p:spPr>
      </p:pic>
    </p:spTree>
    <p:extLst>
      <p:ext uri="{BB962C8B-B14F-4D97-AF65-F5344CB8AC3E}">
        <p14:creationId xmlns:p14="http://schemas.microsoft.com/office/powerpoint/2010/main" val="252878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Các </a:t>
            </a:r>
            <a:r>
              <a:rPr lang="en-US" sz="2000">
                <a:latin typeface="Times New Roman" panose="02020603050405020304" pitchFamily="18" charset="0"/>
                <a:cs typeface="Times New Roman" panose="02020603050405020304" pitchFamily="18" charset="0"/>
              </a:rPr>
              <a:t>giá </a:t>
            </a:r>
            <a:r>
              <a:rPr lang="en-US" sz="2000">
                <a:latin typeface="Times New Roman" panose="02020603050405020304" pitchFamily="18" charset="0"/>
                <a:cs typeface="Times New Roman" panose="02020603050405020304" pitchFamily="18" charset="0"/>
              </a:rPr>
              <a:t>trị trả </a:t>
            </a:r>
            <a:r>
              <a:rPr lang="en-US" sz="2000">
                <a:latin typeface="Times New Roman" panose="02020603050405020304" pitchFamily="18" charset="0"/>
                <a:cs typeface="Times New Roman" panose="02020603050405020304" pitchFamily="18" charset="0"/>
              </a:rPr>
              <a:t>về (Return </a:t>
            </a:r>
            <a:r>
              <a:rPr lang="en-US" sz="2000">
                <a:latin typeface="Times New Roman" panose="02020603050405020304" pitchFamily="18" charset="0"/>
                <a:cs typeface="Times New Roman" panose="02020603050405020304" pitchFamily="18" charset="0"/>
              </a:rPr>
              <a:t>values): </a:t>
            </a:r>
            <a:r>
              <a:rPr lang="vi-VN" sz="2000">
                <a:cs typeface="Times New Roman" panose="02020603050405020304" pitchFamily="18" charset="0"/>
              </a:rPr>
              <a:t>cấu trúc chương </a:t>
            </a:r>
            <a:r>
              <a:rPr lang="vi-VN" sz="2000">
                <a:cs typeface="Times New Roman" panose="02020603050405020304" pitchFamily="18" charset="0"/>
              </a:rPr>
              <a:t>trình </a:t>
            </a:r>
            <a:r>
              <a:rPr lang="en-US" sz="2000">
                <a:latin typeface="Times New Roman" panose="02020603050405020304" pitchFamily="18" charset="0"/>
                <a:cs typeface="Times New Roman" panose="02020603050405020304" pitchFamily="18" charset="0"/>
              </a:rPr>
              <a:t>phải</a:t>
            </a:r>
            <a:r>
              <a:rPr lang="vi-VN" sz="2000">
                <a:cs typeface="Times New Roman" panose="02020603050405020304" pitchFamily="18" charset="0"/>
              </a:rPr>
              <a:t> </a:t>
            </a:r>
            <a:r>
              <a:rPr lang="vi-VN" sz="2000">
                <a:cs typeface="Times New Roman" panose="02020603050405020304" pitchFamily="18" charset="0"/>
              </a:rPr>
              <a:t>có ý nghĩa, </a:t>
            </a:r>
            <a:r>
              <a:rPr lang="vi-VN" sz="2000">
                <a:cs typeface="Times New Roman" panose="02020603050405020304" pitchFamily="18" charset="0"/>
              </a:rPr>
              <a:t>mục đích</a:t>
            </a:r>
            <a:r>
              <a:rPr lang="en-US" sz="200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65</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064" y="5411197"/>
            <a:ext cx="536636" cy="53663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5214" y="4648949"/>
            <a:ext cx="660759" cy="660759"/>
          </a:xfrm>
          <a:prstGeom prst="rect">
            <a:avLst/>
          </a:prstGeom>
        </p:spPr>
      </p:pic>
      <p:pic>
        <p:nvPicPr>
          <p:cNvPr id="9" name="Picture 8"/>
          <p:cNvPicPr>
            <a:picLocks noChangeAspect="1"/>
          </p:cNvPicPr>
          <p:nvPr/>
        </p:nvPicPr>
        <p:blipFill>
          <a:blip r:embed="rId4"/>
          <a:stretch>
            <a:fillRect/>
          </a:stretch>
        </p:blipFill>
        <p:spPr>
          <a:xfrm>
            <a:off x="5452457" y="3709508"/>
            <a:ext cx="2609850" cy="1600200"/>
          </a:xfrm>
          <a:prstGeom prst="rect">
            <a:avLst/>
          </a:prstGeom>
        </p:spPr>
      </p:pic>
      <p:pic>
        <p:nvPicPr>
          <p:cNvPr id="10" name="Picture 9"/>
          <p:cNvPicPr>
            <a:picLocks noChangeAspect="1"/>
          </p:cNvPicPr>
          <p:nvPr/>
        </p:nvPicPr>
        <p:blipFill>
          <a:blip r:embed="rId5"/>
          <a:stretch>
            <a:fillRect/>
          </a:stretch>
        </p:blipFill>
        <p:spPr>
          <a:xfrm>
            <a:off x="961994" y="4212633"/>
            <a:ext cx="4267200" cy="361950"/>
          </a:xfrm>
          <a:prstGeom prst="rect">
            <a:avLst/>
          </a:prstGeom>
        </p:spPr>
      </p:pic>
    </p:spTree>
    <p:extLst>
      <p:ext uri="{BB962C8B-B14F-4D97-AF65-F5344CB8AC3E}">
        <p14:creationId xmlns:p14="http://schemas.microsoft.com/office/powerpoint/2010/main" val="2992480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Biểu </a:t>
            </a:r>
            <a:r>
              <a:rPr lang="vi-VN" sz="2000">
                <a:cs typeface="Times New Roman" panose="02020603050405020304" pitchFamily="18" charset="0"/>
              </a:rPr>
              <a:t>thức trước </a:t>
            </a:r>
            <a:r>
              <a:rPr lang="vi-VN" sz="2000">
                <a:cs typeface="Times New Roman" panose="02020603050405020304" pitchFamily="18" charset="0"/>
              </a:rPr>
              <a:t>dấu </a:t>
            </a:r>
            <a:r>
              <a:rPr lang="en-US" sz="2000">
                <a:cs typeface="Times New Roman" panose="02020603050405020304" pitchFamily="18" charset="0"/>
              </a:rPr>
              <a:t>‘</a:t>
            </a:r>
            <a:r>
              <a:rPr lang="vi-VN" sz="2000" b="1">
                <a:solidFill>
                  <a:srgbClr val="FF0000"/>
                </a:solidFill>
                <a:cs typeface="Times New Roman" panose="02020603050405020304" pitchFamily="18" charset="0"/>
              </a:rPr>
              <a:t>?</a:t>
            </a:r>
            <a:r>
              <a:rPr lang="en-US" sz="2000">
                <a:cs typeface="Times New Roman" panose="02020603050405020304" pitchFamily="18" charset="0"/>
              </a:rPr>
              <a:t>’</a:t>
            </a:r>
            <a:r>
              <a:rPr lang="vi-VN" sz="2000">
                <a:cs typeface="Times New Roman" panose="02020603050405020304" pitchFamily="18" charset="0"/>
              </a:rPr>
              <a:t> </a:t>
            </a:r>
            <a:r>
              <a:rPr lang="vi-VN" sz="2000">
                <a:cs typeface="Times New Roman" panose="02020603050405020304" pitchFamily="18" charset="0"/>
              </a:rPr>
              <a:t>trong toán tử điều kiện </a:t>
            </a:r>
          </a:p>
          <a:p>
            <a:pPr marL="0" indent="0">
              <a:buNone/>
            </a:pPr>
            <a:r>
              <a:rPr lang="vi-VN" sz="2000">
                <a:cs typeface="Times New Roman" panose="02020603050405020304" pitchFamily="18" charset="0"/>
              </a:rPr>
              <a:t>Nếu biểu thức chứa một toán tử xuất hiện trước dấu ? trong toán tử điều kiện </a:t>
            </a:r>
            <a:r>
              <a:rPr lang="vi-VN" sz="2000" b="1">
                <a:solidFill>
                  <a:srgbClr val="FF0000"/>
                </a:solidFill>
                <a:cs typeface="Times New Roman" panose="02020603050405020304" pitchFamily="18" charset="0"/>
              </a:rPr>
              <a:t>?:</a:t>
            </a:r>
            <a:r>
              <a:rPr lang="vi-VN" sz="2000">
                <a:cs typeface="Times New Roman" panose="02020603050405020304" pitchFamily="18" charset="0"/>
              </a:rPr>
              <a:t> thì nên đặt nó trong cặp ngoặc đơn. Ví dụ: </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66</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745" y="4956694"/>
            <a:ext cx="536636" cy="53663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4336" y="4956694"/>
            <a:ext cx="660759" cy="660759"/>
          </a:xfrm>
          <a:prstGeom prst="rect">
            <a:avLst/>
          </a:prstGeom>
        </p:spPr>
      </p:pic>
      <p:pic>
        <p:nvPicPr>
          <p:cNvPr id="5" name="Picture 4"/>
          <p:cNvPicPr>
            <a:picLocks noChangeAspect="1"/>
          </p:cNvPicPr>
          <p:nvPr/>
        </p:nvPicPr>
        <p:blipFill>
          <a:blip r:embed="rId4"/>
          <a:stretch>
            <a:fillRect/>
          </a:stretch>
        </p:blipFill>
        <p:spPr>
          <a:xfrm>
            <a:off x="1346916" y="4308300"/>
            <a:ext cx="2895600" cy="400050"/>
          </a:xfrm>
          <a:prstGeom prst="rect">
            <a:avLst/>
          </a:prstGeom>
        </p:spPr>
      </p:pic>
      <p:pic>
        <p:nvPicPr>
          <p:cNvPr id="6" name="Picture 5"/>
          <p:cNvPicPr>
            <a:picLocks noChangeAspect="1"/>
          </p:cNvPicPr>
          <p:nvPr/>
        </p:nvPicPr>
        <p:blipFill>
          <a:blip r:embed="rId5"/>
          <a:stretch>
            <a:fillRect/>
          </a:stretch>
        </p:blipFill>
        <p:spPr>
          <a:xfrm>
            <a:off x="5146004" y="4308300"/>
            <a:ext cx="2686119" cy="400050"/>
          </a:xfrm>
          <a:prstGeom prst="rect">
            <a:avLst/>
          </a:prstGeom>
        </p:spPr>
      </p:pic>
    </p:spTree>
    <p:extLst>
      <p:ext uri="{BB962C8B-B14F-4D97-AF65-F5344CB8AC3E}">
        <p14:creationId xmlns:p14="http://schemas.microsoft.com/office/powerpoint/2010/main" val="1141685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Các </a:t>
            </a:r>
            <a:r>
              <a:rPr lang="vi-VN" sz="2000">
                <a:cs typeface="Times New Roman" panose="02020603050405020304" pitchFamily="18" charset="0"/>
              </a:rPr>
              <a:t>comment </a:t>
            </a:r>
            <a:r>
              <a:rPr lang="vi-VN" sz="2000">
                <a:cs typeface="Times New Roman" panose="02020603050405020304" pitchFamily="18" charset="0"/>
              </a:rPr>
              <a:t>đặc biệt</a:t>
            </a:r>
            <a:r>
              <a:rPr lang="en-US" sz="2000">
                <a:cs typeface="Times New Roman" panose="02020603050405020304" pitchFamily="18" charset="0"/>
              </a:rPr>
              <a:t>:</a:t>
            </a:r>
            <a:r>
              <a:rPr lang="vi-VN" sz="2000">
                <a:cs typeface="Times New Roman" panose="02020603050405020304" pitchFamily="18" charset="0"/>
              </a:rPr>
              <a:t> </a:t>
            </a:r>
            <a:endParaRPr lang="vi-VN" sz="2000">
              <a:cs typeface="Times New Roman" panose="02020603050405020304" pitchFamily="18" charset="0"/>
            </a:endParaRPr>
          </a:p>
          <a:p>
            <a:pPr marL="0" indent="0">
              <a:buNone/>
            </a:pPr>
            <a:r>
              <a:rPr lang="vi-VN" sz="2000">
                <a:cs typeface="Times New Roman" panose="02020603050405020304" pitchFamily="18" charset="0"/>
              </a:rPr>
              <a:t>Sử dụng  xxx trong comment để đánh dấu một cái gì đó là giả (bugus) nhưng có hoạt động.</a:t>
            </a:r>
          </a:p>
          <a:p>
            <a:pPr marL="0" indent="0">
              <a:buNone/>
            </a:pPr>
            <a:r>
              <a:rPr lang="vi-VN" sz="2000">
                <a:cs typeface="Times New Roman" panose="02020603050405020304" pitchFamily="18" charset="0"/>
              </a:rPr>
              <a:t>Sử dụng FIXME trong comment để đánh dấu một cái gì đó là giả (bugus) và không hoạt động (broken)</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908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Phương </a:t>
            </a:r>
            <a:r>
              <a:rPr lang="vi-VN" sz="2000">
                <a:cs typeface="Times New Roman" panose="02020603050405020304" pitchFamily="18" charset="0"/>
              </a:rPr>
              <a:t>thức </a:t>
            </a:r>
            <a:r>
              <a:rPr lang="vi-VN" sz="2000" b="1">
                <a:cs typeface="Times New Roman" panose="02020603050405020304" pitchFamily="18" charset="0"/>
              </a:rPr>
              <a:t>toString() </a:t>
            </a:r>
          </a:p>
          <a:p>
            <a:pPr marL="0" indent="0">
              <a:buNone/>
            </a:pPr>
            <a:r>
              <a:rPr lang="vi-VN" sz="2000">
                <a:cs typeface="Times New Roman" panose="02020603050405020304" pitchFamily="18" charset="0"/>
              </a:rPr>
              <a:t>Việc overriding </a:t>
            </a:r>
            <a:r>
              <a:rPr lang="vi-VN" sz="2000" b="1">
                <a:cs typeface="Times New Roman" panose="02020603050405020304" pitchFamily="18" charset="0"/>
              </a:rPr>
              <a:t>toString() </a:t>
            </a:r>
            <a:r>
              <a:rPr lang="vi-VN" sz="2000">
                <a:cs typeface="Times New Roman" panose="02020603050405020304" pitchFamily="18" charset="0"/>
              </a:rPr>
              <a:t>để tạo ra một mô tả hữu ích cho một object (ví dụ: kiểu của một object và giá trị của các id duy nhất nào đó mà nó </a:t>
            </a:r>
            <a:r>
              <a:rPr lang="vi-VN" sz="2000">
                <a:cs typeface="Times New Roman" panose="02020603050405020304" pitchFamily="18" charset="0"/>
              </a:rPr>
              <a:t>chứa)</a:t>
            </a:r>
            <a:r>
              <a:rPr lang="en-US" sz="2000">
                <a:cs typeface="Times New Roman" panose="02020603050405020304" pitchFamily="18" charset="0"/>
              </a:rPr>
              <a:t>.</a:t>
            </a:r>
            <a:endParaRPr lang="vi-VN" sz="2000">
              <a:cs typeface="Times New Roman" panose="02020603050405020304" pitchFamily="18" charset="0"/>
            </a:endParaRPr>
          </a:p>
          <a:p>
            <a:pPr marL="0" indent="0">
              <a:buNone/>
            </a:pPr>
            <a:r>
              <a:rPr lang="vi-VN" sz="2000">
                <a:cs typeface="Times New Roman" panose="02020603050405020304" pitchFamily="18" charset="0"/>
              </a:rPr>
              <a:t>Để tránh nhầm lẫn, </a:t>
            </a:r>
            <a:r>
              <a:rPr lang="vi-VN" sz="2000" b="1">
                <a:cs typeface="Times New Roman" panose="02020603050405020304" pitchFamily="18" charset="0"/>
              </a:rPr>
              <a:t>toString</a:t>
            </a:r>
            <a:r>
              <a:rPr lang="vi-VN" sz="2000">
                <a:cs typeface="Times New Roman" panose="02020603050405020304" pitchFamily="18" charset="0"/>
              </a:rPr>
              <a:t>() của hai object chỉ bằng nhau khi và chỉ khi </a:t>
            </a:r>
            <a:r>
              <a:rPr lang="vi-VN" sz="2000" b="1">
                <a:cs typeface="Times New Roman" panose="02020603050405020304" pitchFamily="18" charset="0"/>
              </a:rPr>
              <a:t>equals()</a:t>
            </a:r>
            <a:r>
              <a:rPr lang="vi-VN" sz="2000">
                <a:cs typeface="Times New Roman" panose="02020603050405020304" pitchFamily="18" charset="0"/>
              </a:rPr>
              <a:t> trả về giá trị true.</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960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b="1">
                <a:cs typeface="Times New Roman" panose="02020603050405020304" pitchFamily="18" charset="0"/>
              </a:rPr>
              <a:t>equals</a:t>
            </a:r>
            <a:r>
              <a:rPr lang="vi-VN" sz="2000" b="1">
                <a:cs typeface="Times New Roman" panose="02020603050405020304" pitchFamily="18" charset="0"/>
              </a:rPr>
              <a:t>() / hashCode()</a:t>
            </a:r>
          </a:p>
          <a:p>
            <a:pPr marL="0" indent="0">
              <a:buNone/>
            </a:pPr>
            <a:r>
              <a:rPr lang="vi-VN" sz="2000">
                <a:cs typeface="Times New Roman" panose="02020603050405020304" pitchFamily="18" charset="0"/>
              </a:rPr>
              <a:t>Nếu </a:t>
            </a:r>
            <a:r>
              <a:rPr lang="vi-VN" sz="2000">
                <a:cs typeface="Times New Roman" panose="02020603050405020304" pitchFamily="18" charset="0"/>
              </a:rPr>
              <a:t>một </a:t>
            </a:r>
            <a:r>
              <a:rPr lang="en-US" sz="2000">
                <a:latin typeface="Times New Roman" panose="02020603050405020304" pitchFamily="18" charset="0"/>
                <a:cs typeface="Times New Roman" panose="02020603050405020304" pitchFamily="18" charset="0"/>
              </a:rPr>
              <a:t>lớp</a:t>
            </a:r>
            <a:r>
              <a:rPr lang="vi-VN" sz="2000">
                <a:cs typeface="Times New Roman" panose="02020603050405020304" pitchFamily="18" charset="0"/>
              </a:rPr>
              <a:t> </a:t>
            </a:r>
            <a:r>
              <a:rPr lang="vi-VN" sz="2000">
                <a:cs typeface="Times New Roman" panose="02020603050405020304" pitchFamily="18" charset="0"/>
              </a:rPr>
              <a:t>cung cấp </a:t>
            </a:r>
            <a:r>
              <a:rPr lang="vi-VN" sz="2000">
                <a:cs typeface="Times New Roman" panose="02020603050405020304" pitchFamily="18" charset="0"/>
              </a:rPr>
              <a:t>một </a:t>
            </a:r>
            <a:r>
              <a:rPr lang="en-US" sz="2000" b="1">
                <a:latin typeface="Times New Roman" panose="02020603050405020304" pitchFamily="18" charset="0"/>
                <a:cs typeface="Times New Roman" panose="02020603050405020304" pitchFamily="18" charset="0"/>
              </a:rPr>
              <a:t>phương thức </a:t>
            </a:r>
            <a:r>
              <a:rPr lang="vi-VN" sz="2000">
                <a:cs typeface="Times New Roman" panose="02020603050405020304" pitchFamily="18" charset="0"/>
              </a:rPr>
              <a:t>equals(), </a:t>
            </a:r>
            <a:r>
              <a:rPr lang="vi-VN" sz="2000">
                <a:cs typeface="Times New Roman" panose="02020603050405020304" pitchFamily="18" charset="0"/>
              </a:rPr>
              <a:t>nó cũng phải cung cấp </a:t>
            </a:r>
            <a:r>
              <a:rPr lang="vi-VN" sz="2000">
                <a:cs typeface="Times New Roman" panose="02020603050405020304" pitchFamily="18" charset="0"/>
              </a:rPr>
              <a:t>một </a:t>
            </a:r>
            <a:r>
              <a:rPr lang="en-US" sz="2000">
                <a:latin typeface="Times New Roman" panose="02020603050405020304" pitchFamily="18" charset="0"/>
                <a:cs typeface="Times New Roman" panose="02020603050405020304" pitchFamily="18" charset="0"/>
              </a:rPr>
              <a:t>phương thức </a:t>
            </a:r>
            <a:r>
              <a:rPr lang="vi-VN" sz="2000" b="1">
                <a:cs typeface="Times New Roman" panose="02020603050405020304" pitchFamily="18" charset="0"/>
              </a:rPr>
              <a:t>hashCode(), </a:t>
            </a:r>
            <a:r>
              <a:rPr lang="vi-VN" sz="2000">
                <a:cs typeface="Times New Roman" panose="02020603050405020304" pitchFamily="18" charset="0"/>
              </a:rPr>
              <a:t>với quy ước là </a:t>
            </a:r>
            <a:r>
              <a:rPr lang="vi-VN" sz="2000" b="1">
                <a:cs typeface="Times New Roman" panose="02020603050405020304" pitchFamily="18" charset="0"/>
              </a:rPr>
              <a:t>hashCode</a:t>
            </a:r>
            <a:r>
              <a:rPr lang="vi-VN" sz="2000">
                <a:cs typeface="Times New Roman" panose="02020603050405020304" pitchFamily="18" charset="0"/>
              </a:rPr>
              <a:t> của </a:t>
            </a:r>
            <a:r>
              <a:rPr lang="vi-VN" sz="2000">
                <a:cs typeface="Times New Roman" panose="02020603050405020304" pitchFamily="18" charset="0"/>
              </a:rPr>
              <a:t>2 </a:t>
            </a:r>
            <a:r>
              <a:rPr lang="en-US" sz="2000">
                <a:latin typeface="Times New Roman" panose="02020603050405020304" pitchFamily="18" charset="0"/>
                <a:cs typeface="Times New Roman" panose="02020603050405020304" pitchFamily="18" charset="0"/>
              </a:rPr>
              <a:t>thực thể</a:t>
            </a:r>
            <a:r>
              <a:rPr lang="vi-VN"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chỉ bằng nhau khi chúng </a:t>
            </a:r>
            <a:r>
              <a:rPr lang="vi-VN" sz="2000" b="1">
                <a:cs typeface="Times New Roman" panose="02020603050405020304" pitchFamily="18" charset="0"/>
              </a:rPr>
              <a:t>equals()</a:t>
            </a:r>
            <a:r>
              <a:rPr lang="en-US" sz="2000" b="1">
                <a:cs typeface="Times New Roman" panose="02020603050405020304" pitchFamily="18" charset="0"/>
              </a:rPr>
              <a:t>.</a:t>
            </a:r>
            <a:endParaRPr lang="vi-VN" sz="2000" b="1">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02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7500" lnSpcReduction="20000"/>
          </a:bodyPr>
          <a:lstStyle/>
          <a:p>
            <a:pPr marL="0" lvl="1" indent="0">
              <a:buNone/>
            </a:pPr>
            <a:r>
              <a:rPr lang="en-GB" sz="5100">
                <a:latin typeface="Times New Roman" panose="02020603050405020304" pitchFamily="18" charset="0"/>
                <a:cs typeface="Times New Roman" panose="02020603050405020304" pitchFamily="18" charset="0"/>
              </a:rPr>
              <a:t>4.	Ngắt dòng</a:t>
            </a:r>
            <a:endParaRPr lang="en-US" sz="51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Khi một biểu thức dài hơn một dòng đơn, cần ngắt chúng theo nguyên tắc sau :</a:t>
            </a:r>
          </a:p>
          <a:p>
            <a:pPr marL="0" lvl="1" indent="0">
              <a:buNone/>
            </a:pPr>
            <a:r>
              <a:rPr lang="vi-VN" sz="3600">
                <a:latin typeface="Times New Roman" panose="02020603050405020304" pitchFamily="18" charset="0"/>
                <a:cs typeface="Times New Roman" panose="02020603050405020304" pitchFamily="18" charset="0"/>
              </a:rPr>
              <a:t>•	Ngắt sau dấu phẩy</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	Ngắt sau toán tử logic</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	Ngắt trước toán tử</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	Những quy ước ngắt có độ ưu tiên cao hơn sẽ được ưu tiên trước.</a:t>
            </a:r>
          </a:p>
          <a:p>
            <a:pPr marL="0" lvl="1" indent="0">
              <a:buNone/>
            </a:pPr>
            <a:r>
              <a:rPr lang="vi-VN" sz="3600">
                <a:latin typeface="Times New Roman" panose="02020603050405020304" pitchFamily="18" charset="0"/>
                <a:cs typeface="Times New Roman" panose="02020603050405020304" pitchFamily="18" charset="0"/>
              </a:rPr>
              <a:t>•	Căn dòng mới được ngắt  cùng cấp với dòng trước nó.</a:t>
            </a:r>
          </a:p>
          <a:p>
            <a:pPr marL="0" lvl="1" indent="0">
              <a:buNone/>
            </a:pPr>
            <a:r>
              <a:rPr lang="vi-VN" sz="3600">
                <a:latin typeface="Times New Roman" panose="02020603050405020304" pitchFamily="18" charset="0"/>
                <a:cs typeface="Times New Roman" panose="02020603050405020304" pitchFamily="18" charset="0"/>
              </a:rPr>
              <a:t>•	Nếu quy tắc trên dẫn đến sự nhầm lẫn code hoặc code vượt quá lề phải thì sử dụng indent với 8 kí tự trống để thay thế</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endParaRPr lang="en-US" b="1" i="1"/>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838259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Tài liệu tham khảo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Java Code </a:t>
            </a:r>
            <a:r>
              <a:rPr lang="en-US">
                <a:latin typeface="Times New Roman" panose="02020603050405020304" pitchFamily="18" charset="0"/>
                <a:cs typeface="Times New Roman" panose="02020603050405020304" pitchFamily="18" charset="0"/>
              </a:rPr>
              <a:t>Conventions – Oracle:</a:t>
            </a:r>
          </a:p>
          <a:p>
            <a:pPr marL="0" indent="0">
              <a:buNone/>
            </a:pPr>
            <a:r>
              <a:rPr lang="en-US">
                <a:latin typeface="Times New Roman" panose="02020603050405020304" pitchFamily="18" charset="0"/>
                <a:cs typeface="Times New Roman" panose="02020603050405020304" pitchFamily="18" charset="0"/>
                <a:hlinkClick r:id="rId2"/>
              </a:rPr>
              <a:t>http://www.oracle.com/technetwork/java/codeconventions-150003.pdf</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t>70</a:t>
            </a:fld>
            <a:endParaRPr lang="en-US" dirty="0"/>
          </a:p>
        </p:txBody>
      </p:sp>
    </p:spTree>
    <p:extLst>
      <p:ext uri="{BB962C8B-B14F-4D97-AF65-F5344CB8AC3E}">
        <p14:creationId xmlns:p14="http://schemas.microsoft.com/office/powerpoint/2010/main" val="168169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lvl="1" indent="0">
              <a:buNone/>
            </a:pPr>
            <a:r>
              <a:rPr lang="en-GB" sz="2400">
                <a:latin typeface="Times New Roman" panose="02020603050405020304" pitchFamily="18" charset="0"/>
                <a:cs typeface="Times New Roman" panose="02020603050405020304" pitchFamily="18" charset="0"/>
              </a:rPr>
              <a:t>4.	Ngắt dòng</a:t>
            </a:r>
            <a:endParaRPr lang="en-US" sz="2400">
              <a:latin typeface="Times New Roman" panose="02020603050405020304" pitchFamily="18" charset="0"/>
              <a:cs typeface="Times New Roman" panose="02020603050405020304" pitchFamily="18" charset="0"/>
            </a:endParaRPr>
          </a:p>
          <a:p>
            <a:pPr marL="0" lvl="1" indent="0">
              <a:buNone/>
            </a:pPr>
            <a:r>
              <a:rPr lang="en-US">
                <a:latin typeface="Times New Roman" panose="02020603050405020304" pitchFamily="18" charset="0"/>
                <a:cs typeface="Times New Roman" panose="02020603050405020304" pitchFamily="18" charset="0"/>
              </a:rPr>
              <a:t>Phương thức:</a:t>
            </a:r>
          </a:p>
          <a:p>
            <a:pPr marL="0" lvl="1" indent="0">
              <a:buNone/>
            </a:pPr>
            <a:endParaRPr lang="en-US" b="1" i="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8</a:t>
            </a:fld>
            <a:endParaRPr lang="en-US" dirty="0"/>
          </a:p>
        </p:txBody>
      </p:sp>
      <p:pic>
        <p:nvPicPr>
          <p:cNvPr id="5" name="Picture 4"/>
          <p:cNvPicPr>
            <a:picLocks noChangeAspect="1"/>
          </p:cNvPicPr>
          <p:nvPr/>
        </p:nvPicPr>
        <p:blipFill>
          <a:blip r:embed="rId2"/>
          <a:stretch>
            <a:fillRect/>
          </a:stretch>
        </p:blipFill>
        <p:spPr>
          <a:xfrm>
            <a:off x="1355651" y="3577338"/>
            <a:ext cx="6831419" cy="635295"/>
          </a:xfrm>
          <a:prstGeom prst="rect">
            <a:avLst/>
          </a:prstGeom>
        </p:spPr>
      </p:pic>
      <p:pic>
        <p:nvPicPr>
          <p:cNvPr id="8" name="Picture 7"/>
          <p:cNvPicPr>
            <a:picLocks noChangeAspect="1"/>
          </p:cNvPicPr>
          <p:nvPr/>
        </p:nvPicPr>
        <p:blipFill>
          <a:blip r:embed="rId3"/>
          <a:stretch>
            <a:fillRect/>
          </a:stretch>
        </p:blipFill>
        <p:spPr>
          <a:xfrm>
            <a:off x="642186" y="5201453"/>
            <a:ext cx="7868094" cy="32960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284" y="3547682"/>
            <a:ext cx="596224" cy="59622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797" y="4638255"/>
            <a:ext cx="563198" cy="563198"/>
          </a:xfrm>
          <a:prstGeom prst="rect">
            <a:avLst/>
          </a:prstGeom>
        </p:spPr>
      </p:pic>
    </p:spTree>
    <p:extLst>
      <p:ext uri="{BB962C8B-B14F-4D97-AF65-F5344CB8AC3E}">
        <p14:creationId xmlns:p14="http://schemas.microsoft.com/office/powerpoint/2010/main" val="113176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lvl="1" indent="0">
              <a:buNone/>
            </a:pPr>
            <a:r>
              <a:rPr lang="en-GB" sz="2400">
                <a:latin typeface="Times New Roman" panose="02020603050405020304" pitchFamily="18" charset="0"/>
                <a:cs typeface="Times New Roman" panose="02020603050405020304" pitchFamily="18" charset="0"/>
              </a:rPr>
              <a:t>4.	Ngắt dòng</a:t>
            </a:r>
            <a:endParaRPr lang="en-US" sz="2400">
              <a:latin typeface="Times New Roman" panose="02020603050405020304" pitchFamily="18" charset="0"/>
              <a:cs typeface="Times New Roman" panose="02020603050405020304" pitchFamily="18" charset="0"/>
            </a:endParaRPr>
          </a:p>
          <a:p>
            <a:pPr marL="0" lvl="1" indent="0">
              <a:buNone/>
            </a:pPr>
            <a:r>
              <a:rPr lang="en-US">
                <a:cs typeface="Times New Roman" panose="02020603050405020304" pitchFamily="18" charset="0"/>
              </a:rPr>
              <a:t>V</a:t>
            </a:r>
            <a:r>
              <a:rPr lang="vi-VN">
                <a:cs typeface="Times New Roman" panose="02020603050405020304" pitchFamily="18" charset="0"/>
              </a:rPr>
              <a:t>í dụ ngắt dòng cho các biểu thức số học. Ví dụ đầu </a:t>
            </a:r>
            <a:r>
              <a:rPr lang="en-US">
                <a:cs typeface="Times New Roman" panose="02020603050405020304" pitchFamily="18" charset="0"/>
              </a:rPr>
              <a:t>t</a:t>
            </a:r>
            <a:r>
              <a:rPr lang="vi-VN">
                <a:cs typeface="Times New Roman" panose="02020603050405020304" pitchFamily="18" charset="0"/>
              </a:rPr>
              <a:t>iên được ưu tiên sử dụng do vị trí ngắt nằm bên ngoài biểu thức trong ngoặc đơn (là biểu thức có độ ưu tiên cao hơn).</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9</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039" y="4243104"/>
            <a:ext cx="596224" cy="59622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52" y="5309657"/>
            <a:ext cx="563198" cy="563198"/>
          </a:xfrm>
          <a:prstGeom prst="rect">
            <a:avLst/>
          </a:prstGeom>
        </p:spPr>
      </p:pic>
      <p:pic>
        <p:nvPicPr>
          <p:cNvPr id="4" name="Picture 3"/>
          <p:cNvPicPr>
            <a:picLocks noChangeAspect="1"/>
          </p:cNvPicPr>
          <p:nvPr/>
        </p:nvPicPr>
        <p:blipFill>
          <a:blip r:embed="rId4"/>
          <a:stretch>
            <a:fillRect/>
          </a:stretch>
        </p:blipFill>
        <p:spPr>
          <a:xfrm>
            <a:off x="1397660" y="4212633"/>
            <a:ext cx="6610350" cy="657167"/>
          </a:xfrm>
          <a:prstGeom prst="rect">
            <a:avLst/>
          </a:prstGeom>
        </p:spPr>
      </p:pic>
      <p:pic>
        <p:nvPicPr>
          <p:cNvPr id="7" name="Picture 6"/>
          <p:cNvPicPr>
            <a:picLocks noChangeAspect="1"/>
          </p:cNvPicPr>
          <p:nvPr/>
        </p:nvPicPr>
        <p:blipFill>
          <a:blip r:embed="rId5"/>
          <a:stretch>
            <a:fillRect/>
          </a:stretch>
        </p:blipFill>
        <p:spPr>
          <a:xfrm>
            <a:off x="1397660" y="5309657"/>
            <a:ext cx="6610350" cy="638175"/>
          </a:xfrm>
          <a:prstGeom prst="rect">
            <a:avLst/>
          </a:prstGeom>
        </p:spPr>
      </p:pic>
    </p:spTree>
    <p:extLst>
      <p:ext uri="{BB962C8B-B14F-4D97-AF65-F5344CB8AC3E}">
        <p14:creationId xmlns:p14="http://schemas.microsoft.com/office/powerpoint/2010/main" val="6537560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354</TotalTime>
  <Words>584</Words>
  <Application>Microsoft Office PowerPoint</Application>
  <PresentationFormat>On-screen Show (4:3)</PresentationFormat>
  <Paragraphs>362</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Garamond</vt:lpstr>
      <vt:lpstr>Times New Roman</vt:lpstr>
      <vt:lpstr>Organic</vt:lpstr>
      <vt:lpstr>Cách viết code chuẩn trong Java</vt:lpstr>
      <vt:lpstr>Nội dung chính</vt:lpstr>
      <vt:lpstr>Indentation and Braces</vt:lpstr>
      <vt:lpstr>Indentation and Braces</vt:lpstr>
      <vt:lpstr>Indentation and Braces</vt:lpstr>
      <vt:lpstr>Indentation and Braces</vt:lpstr>
      <vt:lpstr>Indentation and Braces</vt:lpstr>
      <vt:lpstr>Indentation and Braces</vt:lpstr>
      <vt:lpstr>Indentation and Braces</vt:lpstr>
      <vt:lpstr>Khai báo (Declarations)</vt:lpstr>
      <vt:lpstr>Khai báo (Declarations)</vt:lpstr>
      <vt:lpstr>Khai báo (Declarations)</vt:lpstr>
      <vt:lpstr>Khai báo (Declarations)</vt:lpstr>
      <vt:lpstr>Khai báo (Declarations)</vt:lpstr>
      <vt:lpstr>Khai báo (Declarations)</vt:lpstr>
      <vt:lpstr>Khai báo (Declarations)</vt:lpstr>
      <vt:lpstr>Khai báo (Declarations)</vt:lpstr>
      <vt:lpstr>Khai báo (Declarations)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Khoảng trắng (White space)</vt:lpstr>
      <vt:lpstr>Khoảng trắng (White space)</vt:lpstr>
      <vt:lpstr>Khoảng trắng (White space)</vt:lpstr>
      <vt:lpstr>Khoảng trắng (White space)</vt:lpstr>
      <vt:lpstr>Khoảng trắng (White space)</vt:lpstr>
      <vt:lpstr>Khoảng trắng (White space)</vt:lpstr>
      <vt:lpstr>Khoảng trắng (White space)</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Cách viết code chuẩn trong Java</dc:title>
  <dc:creator>Trọng Thuận Nguyễn</dc:creator>
  <cp:lastModifiedBy>Trọng Thuận Nguyễn</cp:lastModifiedBy>
  <cp:revision>63</cp:revision>
  <dcterms:created xsi:type="dcterms:W3CDTF">2016-07-23T11:35:14Z</dcterms:created>
  <dcterms:modified xsi:type="dcterms:W3CDTF">2016-07-23T17:31:15Z</dcterms:modified>
</cp:coreProperties>
</file>