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6" r:id="rId3"/>
    <p:sldId id="256" r:id="rId4"/>
    <p:sldId id="273" r:id="rId5"/>
    <p:sldId id="274" r:id="rId6"/>
    <p:sldId id="275" r:id="rId7"/>
    <p:sldId id="289" r:id="rId8"/>
    <p:sldId id="277" r:id="rId9"/>
    <p:sldId id="278" r:id="rId10"/>
    <p:sldId id="279" r:id="rId11"/>
    <p:sldId id="290" r:id="rId12"/>
    <p:sldId id="280" r:id="rId13"/>
    <p:sldId id="281" r:id="rId14"/>
    <p:sldId id="282" r:id="rId15"/>
    <p:sldId id="283" r:id="rId16"/>
    <p:sldId id="287" r:id="rId17"/>
    <p:sldId id="288" r:id="rId18"/>
    <p:sldId id="284" r:id="rId19"/>
    <p:sldId id="285" r:id="rId20"/>
    <p:sldId id="286" r:id="rId21"/>
    <p:sldId id="291" r:id="rId22"/>
    <p:sldId id="292" r:id="rId23"/>
    <p:sldId id="293" r:id="rId24"/>
    <p:sldId id="294" r:id="rId25"/>
    <p:sldId id="295" r:id="rId26"/>
    <p:sldId id="296" r:id="rId27"/>
    <p:sldId id="297" r:id="rId28"/>
    <p:sldId id="298" r:id="rId29"/>
    <p:sldId id="299" r:id="rId30"/>
    <p:sldId id="30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r>
                        <a:rPr lang="en-US"/>
                        <a:t>doc = """</a:t>
                      </a:r>
                      <a:endParaRPr lang="en-US"/>
                    </a:p>
                    <a:p>
                      <a:pPr>
                        <a:buNone/>
                      </a:pPr>
                      <a:r>
                        <a:rPr lang="en-US"/>
                        <a:t>経営分析・事業計画 [ 収益予測 ]</a:t>
                      </a:r>
                      <a:endParaRPr lang="en-US"/>
                    </a:p>
                    <a:p>
                      <a:pPr>
                        <a:buNone/>
                      </a:pPr>
                      <a:r>
                        <a:rPr lang="en-US"/>
                        <a:t>2022年3月期実績 2023年3月期実績 2024年3月期予測 2025年3月期予測 2026年3月期予測 2027年3月期予測 2028年3月期予測</a:t>
                      </a:r>
                      <a:endParaRPr lang="en-US"/>
                    </a:p>
                    <a:p>
                      <a:pPr>
                        <a:buNone/>
                      </a:pPr>
                      <a:r>
                        <a:rPr lang="en-US"/>
                        <a:t>損益計算書</a:t>
                      </a:r>
                      <a:endParaRPr lang="en-US"/>
                    </a:p>
                    <a:p>
                      <a:pPr>
                        <a:buNone/>
                      </a:pPr>
                      <a:r>
                        <a:rPr lang="en-US"/>
                        <a:t>売上高  462,804 766,200 842,820 927,133 1,020,159   1,123,387   1,238,288</a:t>
                      </a:r>
                      <a:endParaRPr lang="en-US"/>
                    </a:p>
                    <a:p>
                      <a:pPr>
                        <a:buNone/>
                      </a:pPr>
                      <a:r>
                        <a:rPr lang="en-US"/>
                        <a:t>売上原価    3,086   6,086   6,590   7,133   7,719   8,352   9,036</a:t>
                      </a:r>
                      <a:endParaRPr lang="en-US"/>
                    </a:p>
                    <a:p>
                      <a:pPr>
                        <a:buNone/>
                      </a:pPr>
                      <a:r>
                        <a:rPr lang="en-US"/>
                        <a:t>売上総利益  459,718 760,113 836,230 919,999 1,012,440   1,115,034   1,229,252</a:t>
                      </a:r>
                      <a:endParaRPr lang="en-US"/>
                    </a:p>
                    <a:p>
                      <a:pPr>
                        <a:buNone/>
                      </a:pPr>
                      <a:r>
                        <a:rPr lang="en-US"/>
                        <a:t>販売費及び一般管理費    264,677 343,196 389,575 441,661 499,828 564,602 636,562</a:t>
                      </a:r>
                      <a:endParaRPr lang="en-US"/>
                    </a:p>
                    <a:p>
                      <a:pPr>
                        <a:buNone/>
                      </a:pPr>
                      <a:r>
                        <a:rPr lang="en-US"/>
                        <a:t>営業利益    195,040 416,917 446,655 478,338 512,612 550,432 592,690</a:t>
                      </a:r>
                      <a:endParaRPr lang="en-US"/>
                    </a:p>
                    <a:p>
                      <a:pPr>
                        <a:buNone/>
                      </a:pPr>
                      <a:r>
                        <a:rPr lang="en-US"/>
                        <a:t>営業外収益  26  26  28  30  32  34  36</a:t>
                      </a:r>
                      <a:endParaRPr lang="en-US"/>
                    </a:p>
                    <a:p>
                      <a:pPr>
                        <a:buNone/>
                      </a:pPr>
                      <a:r>
                        <a:rPr lang="en-US"/>
                        <a:t>営業外費用  583 583 631 683 739 800 865</a:t>
                      </a:r>
                      <a:endParaRPr lang="en-US"/>
                    </a:p>
                    <a:p>
                      <a:pPr>
                        <a:buNone/>
                      </a:pPr>
                      <a:r>
                        <a:rPr lang="en-US"/>
                        <a:t>経常利益    194,484 416,361 446,052 478,085 512,205 549,976 592,281</a:t>
                      </a:r>
                      <a:endParaRPr lang="en-US"/>
                    </a:p>
                    <a:p>
                      <a:pPr>
                        <a:buNone/>
                      </a:pPr>
                      <a:r>
                        <a:rPr lang="en-US"/>
                        <a:t>特別利益    0   0   0   0   0   0   0</a:t>
                      </a:r>
                      <a:endParaRPr lang="en-US"/>
                    </a:p>
                    <a:p>
                      <a:pPr>
                        <a:buNone/>
                      </a:pPr>
                      <a:r>
                        <a:rPr lang="en-US"/>
                        <a:t>特別損失    3,636   0   0   0   0   0   0</a:t>
                      </a:r>
                      <a:endParaRPr lang="en-US"/>
                    </a:p>
                    <a:p>
                      <a:pPr>
                        <a:buNone/>
                      </a:pPr>
                      <a:r>
                        <a:rPr lang="en-US"/>
                        <a:t>税金等調整前当期純利益  190,847 416,361 446,052 478,085 512,205 549,976 592,281</a:t>
                      </a:r>
                      <a:endParaRPr lang="en-US"/>
                    </a:p>
                    <a:p>
                      <a:pPr>
                        <a:buNone/>
                      </a:pPr>
                      <a:r>
                        <a:rPr lang="en-US"/>
                        <a:t>法人税等合計    57,254  124,908 133,816 143,426 153,662 164,593 176,284</a:t>
                      </a:r>
                      <a:endParaRPr lang="en-US"/>
                    </a:p>
                    <a:p>
                      <a:pPr>
                        <a:buNone/>
                      </a:pPr>
                      <a:r>
                        <a:rPr lang="en-US"/>
                        <a:t>当期純利益  133,593 291,453 312,236 334,659 358,543 385,383 416,007</a:t>
                      </a:r>
                      <a:endParaRPr lang="en-US"/>
                    </a:p>
                    <a:p>
                      <a:pPr>
                        <a:buNone/>
                      </a:pPr>
                      <a:r>
                        <a:rPr lang="en-US"/>
                        <a:t>貸借対照表</a:t>
                      </a:r>
                      <a:endParaRPr lang="en-US"/>
                    </a:p>
                    <a:p>
                      <a:pPr>
                        <a:buNone/>
                      </a:pPr>
                      <a:r>
                        <a:rPr lang="en-US"/>
                        <a:t>資産合計    695,027 992,895 1,126,492   1,277,880   1,448,813   1,641,260   1,857,414</a:t>
                      </a:r>
                      <a:endParaRPr lang="en-US"/>
                    </a:p>
                    <a:p>
                      <a:pPr>
                        <a:buNone/>
                      </a:pPr>
                      <a:r>
                        <a:rPr lang="en-US"/>
                        <a:t>流動資産    651,579 930,827 1,064,424   1,215,708   1,386,546   1,578,897   1,794,751</a:t>
                      </a:r>
                      <a:endParaRPr lang="en-US"/>
                    </a:p>
                    <a:p>
                      <a:pPr>
                        <a:buNone/>
                      </a:pPr>
                      <a:r>
                        <a:rPr lang="en-US"/>
                        <a:t>現金及び預金    113,707 162,439 296,055 443,710 612,699 806,868 1,029,286</a:t>
                      </a:r>
                      <a:endParaRPr lang="en-US"/>
                    </a:p>
                    <a:p>
                      <a:pPr>
                        <a:buNone/>
                      </a:pPr>
                      <a:r>
                        <a:rPr lang="en-US"/>
                        <a:t>売上債権    80,126  114,465 126,912 140,593 155,632 172,165 190,382</a:t>
                      </a:r>
                      <a:endParaRPr lang="en-US"/>
                    </a:p>
                    <a:p>
                      <a:pPr>
                        <a:buNone/>
                      </a:pPr>
                      <a:r>
                        <a:rPr lang="en-US"/>
                        <a:t>その他流動資産  457,746 653,923 641,457 631,405 618,215 600,864 594,083</a:t>
                      </a:r>
                      <a:endParaRPr lang="en-US"/>
                    </a:p>
                    <a:p>
                      <a:pPr>
                        <a:buNone/>
                      </a:pPr>
                      <a:r>
                        <a:rPr lang="en-US"/>
                        <a:t>固定資産    43,448  62,068  62,068  62,068  62,068  62,068  62,068</a:t>
                      </a:r>
                      <a:endParaRPr lang="en-US"/>
                    </a:p>
                    <a:p>
                      <a:pPr>
                        <a:buNone/>
                      </a:pPr>
                      <a:r>
                        <a:rPr lang="en-US"/>
                        <a:t>投資その他の資産    43,448  62,068  62,068  62,068  62,068  62,068  62,068</a:t>
                      </a:r>
                      <a:endParaRPr lang="en-US"/>
                    </a:p>
                    <a:p>
                      <a:pPr>
                        <a:buNone/>
                      </a:pPr>
                      <a:r>
                        <a:rPr lang="en-US"/>
                        <a:t>繰延資産    0   0   0   0   0   0   0</a:t>
                      </a:r>
                      <a:endParaRPr lang="en-US"/>
                    </a:p>
                    <a:p>
                      <a:pPr>
                        <a:buNone/>
                      </a:pPr>
                      <a:r>
                        <a:rPr lang="en-US"/>
                        <a:t>負債合計    21,571  30,816  33,898  37,288  41,017  45,119  49,630</a:t>
                      </a:r>
                      <a:endParaRPr lang="en-US"/>
                    </a:p>
                    <a:p>
                      <a:pPr>
                        <a:buNone/>
                      </a:pPr>
                      <a:r>
                        <a:rPr lang="en-US"/>
                        <a:t>流動負債    61,823  88,321  97,153  106,870 117,557 129,313 142,244</a:t>
                      </a:r>
                      <a:endParaRPr lang="en-US"/>
                    </a:p>
                    <a:p>
                      <a:pPr>
                        <a:buNone/>
                      </a:pPr>
                      <a:r>
                        <a:rPr lang="en-US"/>
                        <a:t>その他流動負債  61,823  88,321  97,153  106,870 117,557 129,313 142,244</a:t>
                      </a:r>
                      <a:endParaRPr lang="en-US"/>
                    </a:p>
                    <a:p>
                      <a:pPr>
                        <a:buNone/>
                      </a:pPr>
                      <a:r>
                        <a:rPr lang="en-US"/>
                        <a:t>固定負債    21,509  30,728  33,801  37,188  40,907  44,997  49,483</a:t>
                      </a:r>
                      <a:endParaRPr lang="en-US"/>
                    </a:p>
                    <a:p>
                      <a:pPr>
                        <a:buNone/>
                      </a:pPr>
                      <a:r>
                        <a:rPr lang="en-US"/>
                        <a:t>長期借入金  21,509  30,728  33,801  37,188  40,907  44,997  49,483</a:t>
                      </a:r>
                      <a:endParaRPr lang="en-US"/>
                    </a:p>
                    <a:p>
                      <a:pPr>
                        <a:buNone/>
                      </a:pPr>
                      <a:r>
                        <a:rPr lang="en-US"/>
                        <a:t>純資産合計  673,456 962,079 1,092,594   1,240,592   1,407,796   1,596,141   1,807,784</a:t>
                      </a:r>
                      <a:endParaRPr lang="en-US"/>
                    </a:p>
                    <a:p>
                      <a:pPr>
                        <a:buNone/>
                      </a:pPr>
                      <a:r>
                        <a:rPr lang="en-US"/>
                        <a:t>株主資本    118,647 169,496 381,732 616,401 885,955 1,192,838   1,540,345</a:t>
                      </a:r>
                      <a:endParaRPr lang="en-US"/>
                    </a:p>
                    <a:p>
                      <a:pPr>
                        <a:buNone/>
                      </a:pPr>
                      <a:r>
                        <a:rPr lang="en-US"/>
                        <a:t>資本金  70,000  100,000 100,000 100,000 100,000 100,000 100,000</a:t>
                      </a:r>
                      <a:endParaRPr lang="en-US"/>
                    </a:p>
                    <a:p>
                      <a:pPr>
                        <a:buNone/>
                      </a:pPr>
                      <a:r>
                        <a:rPr lang="en-US"/>
                        <a:t>利益剰余金  48,647  69,496  281,732 516,401 785,955 1,092,838   1,440,345</a:t>
                      </a:r>
                      <a:endParaRPr lang="en-US"/>
                    </a:p>
                    <a:p>
                      <a:pPr>
                        <a:buNone/>
                      </a:pPr>
                      <a:r>
                        <a:rPr lang="en-US"/>
                        <a:t>その他包括利益累計額    1   0   0   0   0   0   0</a:t>
                      </a:r>
                      <a:endParaRPr lang="en-US"/>
                    </a:p>
                    <a:p>
                      <a:pPr>
                        <a:buNone/>
                      </a:pPr>
                      <a:r>
                        <a:rPr lang="en-US"/>
                        <a:t>新株予約権  1   0   0   0   0   0   0</a:t>
                      </a:r>
                      <a:endParaRPr lang="en-US"/>
                    </a:p>
                    <a:p>
                      <a:pPr>
                        <a:buNone/>
                      </a:pPr>
                      <a:r>
                        <a:rPr lang="en-US"/>
                        <a:t>予測の根拠</a:t>
                      </a:r>
                      <a:endParaRPr lang="en-US"/>
                    </a:p>
                    <a:p>
                      <a:pPr>
                        <a:buNone/>
                      </a:pPr>
                      <a:endParaRPr lang="en-US"/>
                    </a:p>
                    <a:p>
                      <a:pPr>
                        <a:buNone/>
                      </a:pPr>
                      <a:r>
                        <a:rPr lang="en-US"/>
                        <a:t>売上高:</a:t>
                      </a:r>
                      <a:endParaRPr lang="en-US"/>
                    </a:p>
                    <a:p>
                      <a:pPr>
                        <a:buNone/>
                      </a:pPr>
                      <a:endParaRPr lang="en-US"/>
                    </a:p>
                    <a:p>
                      <a:pPr>
                        <a:buNone/>
                      </a:pPr>
                      <a:r>
                        <a:rPr lang="en-US"/>
                        <a:t>2024年3月期: サステナビリティ・ESG経営への関心の高まりを背景に、顧客企業数は前年比15%増の成長を見込む。それに伴い、売上高も15%増加すると予測。</a:t>
                      </a:r>
                      <a:endParaRPr lang="en-US"/>
                    </a:p>
                    <a:p>
                      <a:pPr>
                        <a:buNone/>
                      </a:pPr>
                      <a:r>
                        <a:rPr lang="en-US"/>
                        <a:t>2025年3月期: 顧客企業数の増加は13%と予測。加えて、既存顧客へのクロスセル、アップセル施策が奏功し、顧客一人当たりの売上も増加するため、売上高は10%増加すると予測。</a:t>
                      </a:r>
                      <a:endParaRPr lang="en-US"/>
                    </a:p>
                    <a:p>
                      <a:pPr>
                        <a:buNone/>
                      </a:pPr>
                      <a:r>
                        <a:rPr lang="en-US"/>
                        <a:t>2026年3月期: 顧客企業数の増加は8%と予測。既存顧客へのサービス浸透により、売上高は9%増加すると予測。</a:t>
                      </a:r>
                      <a:endParaRPr lang="en-US"/>
                    </a:p>
                    <a:p>
                      <a:pPr>
                        <a:buNone/>
                      </a:pPr>
                      <a:r>
                        <a:rPr lang="en-US"/>
                        <a:t>2027年3月期: 顧客企業数の増加は7%と予測。サービスの安定的な利用と、新規サービスの導入により、売上高は8%増加すると予測。</a:t>
                      </a:r>
                      <a:endParaRPr lang="en-US"/>
                    </a:p>
                    <a:p>
                      <a:pPr>
                        <a:buNone/>
                      </a:pPr>
                      <a:r>
                        <a:rPr lang="en-US"/>
                        <a:t>2028年3月期: 顧客企業数の増加は7%と予測。市場の成熟に伴い、売上高の成長は鈍化傾向となるが、7%の増加を見込む。</a:t>
                      </a:r>
                      <a:endParaRPr lang="en-US"/>
                    </a:p>
                    <a:p>
                      <a:pPr>
                        <a:buNone/>
                      </a:pPr>
                      <a:r>
                        <a:rPr lang="en-US"/>
                        <a:t>売上原価:</a:t>
                      </a:r>
                      <a:endParaRPr lang="en-US"/>
                    </a:p>
                    <a:p>
                      <a:pPr>
                        <a:buNone/>
                      </a:pPr>
                      <a:endParaRPr lang="en-US"/>
                    </a:p>
                    <a:p>
                      <a:pPr>
                        <a:buNone/>
                      </a:pPr>
                      <a:r>
                        <a:rPr lang="en-US"/>
                        <a:t>売上高の増加に伴い、比例的に増加すると予測。</a:t>
                      </a:r>
                      <a:endParaRPr lang="en-US"/>
                    </a:p>
                    <a:p>
                      <a:pPr>
                        <a:buNone/>
                      </a:pPr>
                      <a:r>
                        <a:rPr lang="en-US"/>
                        <a:t>販売費及び一般管理費:</a:t>
                      </a:r>
                      <a:endParaRPr lang="en-US"/>
                    </a:p>
                    <a:p>
                      <a:pPr>
                        <a:buNone/>
                      </a:pPr>
                      <a:endParaRPr lang="en-US"/>
                    </a:p>
                    <a:p>
                      <a:pPr>
                        <a:buNone/>
                      </a:pPr>
                      <a:r>
                        <a:rPr lang="en-US"/>
                        <a:t>2024年3月期: 営業体制強化のための人材採用、広告宣伝費の増加により、売上高に対して増加傾向となる。売上高比で6ポイント増加すると予測。</a:t>
                      </a:r>
                      <a:endParaRPr lang="en-US"/>
                    </a:p>
                    <a:p>
                      <a:pPr>
                        <a:buNone/>
                      </a:pPr>
                      <a:r>
                        <a:rPr lang="en-US"/>
                        <a:t>2025年3月期: 引き続き、人材採用、広告宣伝費への投資は継続するものの、売上高の増加に伴い、売上高比は2ポイント増加に抑えられると予測。</a:t>
                      </a:r>
                      <a:endParaRPr lang="en-US"/>
                    </a:p>
                    <a:p>
                      <a:pPr>
                        <a:buNone/>
                      </a:pPr>
                      <a:r>
                        <a:rPr lang="en-US"/>
                        <a:t>2026年3月期: 売上高の増加に伴い、売上高比は横ばいとなると予測。</a:t>
                      </a:r>
                      <a:endParaRPr lang="en-US"/>
                    </a:p>
                    <a:p>
                      <a:pPr>
                        <a:buNone/>
                      </a:pPr>
                      <a:r>
                        <a:rPr lang="en-US"/>
                        <a:t>2027年3月期: 業務効率化、コスト削減施策により、売上高比は減少に転じると予測。</a:t>
                      </a:r>
                      <a:endParaRPr lang="en-US"/>
                    </a:p>
                    <a:p>
                      <a:pPr>
                        <a:buNone/>
                      </a:pPr>
                      <a:r>
                        <a:rPr lang="en-US"/>
                        <a:t>2028年3月期: 引き続き、業務効率化、コスト削減施策を推進し、売上高比は減少傾向を維持すると予測。</a:t>
                      </a:r>
                      <a:endParaRPr lang="en-US"/>
                    </a:p>
                    <a:p>
                      <a:pPr>
                        <a:buNone/>
                      </a:pPr>
                      <a:r>
                        <a:rPr lang="en-US"/>
                        <a:t>営業外収益:</a:t>
                      </a:r>
                      <a:endParaRPr lang="en-US"/>
                    </a:p>
                    <a:p>
                      <a:pPr>
                        <a:buNone/>
                      </a:pPr>
                      <a:endParaRPr lang="en-US"/>
                    </a:p>
                    <a:p>
                      <a:pPr>
                        <a:buNone/>
                      </a:pPr>
                      <a:r>
                        <a:rPr lang="en-US"/>
                        <a:t>預金利息による収益増加を見込む。</a:t>
                      </a:r>
                      <a:endParaRPr lang="en-US"/>
                    </a:p>
                    <a:p>
                      <a:pPr>
                        <a:buNone/>
                      </a:pPr>
                      <a:r>
                        <a:rPr lang="en-US"/>
                        <a:t>営業外費用:</a:t>
                      </a:r>
                      <a:endParaRPr lang="en-US"/>
                    </a:p>
                    <a:p>
                      <a:pPr>
                        <a:buNone/>
                      </a:pPr>
                      <a:endParaRPr lang="en-US"/>
                    </a:p>
                    <a:p>
                      <a:pPr>
                        <a:buNone/>
                      </a:pPr>
                      <a:r>
                        <a:rPr lang="en-US"/>
                        <a:t>為替変動による影響を除き、ほぼ横ばいとなると予測。</a:t>
                      </a:r>
                      <a:endParaRPr lang="en-US"/>
                    </a:p>
                    <a:p>
                      <a:pPr>
                        <a:buNone/>
                      </a:pPr>
                      <a:r>
                        <a:rPr lang="en-US"/>
                        <a:t>特別利益・特別損失:</a:t>
                      </a:r>
                      <a:endParaRPr lang="en-US"/>
                    </a:p>
                    <a:p>
                      <a:pPr>
                        <a:buNone/>
                      </a:pPr>
                      <a:endParaRPr lang="en-US"/>
                    </a:p>
                    <a:p>
                      <a:pPr>
                        <a:buNone/>
                      </a:pPr>
                      <a:r>
                        <a:rPr lang="en-US"/>
                        <a:t>特に大きな要因がないため、計上しない。</a:t>
                      </a:r>
                      <a:endParaRPr lang="en-US"/>
                    </a:p>
                    <a:p>
                      <a:pPr>
                        <a:buNone/>
                      </a:pPr>
                      <a:r>
                        <a:rPr lang="en-US"/>
                        <a:t>法人税等合計:</a:t>
                      </a:r>
                      <a:endParaRPr lang="en-US"/>
                    </a:p>
                    <a:p>
                      <a:pPr>
                        <a:buNone/>
                      </a:pPr>
                      <a:endParaRPr lang="en-US"/>
                    </a:p>
                    <a:p>
                      <a:pPr>
                        <a:buNone/>
                      </a:pPr>
                      <a:r>
                        <a:rPr lang="en-US"/>
                        <a:t>税金等調整前当期純利益の30.62%を計上。</a:t>
                      </a:r>
                      <a:endParaRPr lang="en-US"/>
                    </a:p>
                    <a:p>
                      <a:pPr>
                        <a:buNone/>
                      </a:pPr>
                      <a:r>
                        <a:rPr lang="en-US"/>
                        <a:t>留意点:</a:t>
                      </a:r>
                      <a:endParaRPr lang="en-US"/>
                    </a:p>
                    <a:p>
                      <a:pPr>
                        <a:buNone/>
                      </a:pPr>
                      <a:endParaRPr lang="en-US"/>
                    </a:p>
                    <a:p>
                      <a:pPr>
                        <a:buNone/>
                      </a:pPr>
                      <a:r>
                        <a:rPr lang="en-US"/>
                        <a:t>上記の予測は、現時点で入手可能な情報に基づくものであり、実際の業績は、今後の経済状況、市場動向、競争環境等の変化により、大きく異なる可能性があります。</a:t>
                      </a:r>
                      <a:endParaRPr lang="en-US"/>
                    </a:p>
                    <a:p>
                      <a:pPr>
                        <a:buNone/>
                      </a:pPr>
                      <a:r>
                        <a:rPr lang="en-US"/>
                        <a:t>特に、競合他社の動向、法規制の変更、社会情勢の変化などが、業績に大きな影響を与える可能性があります。</a:t>
                      </a:r>
                      <a:endParaRPr lang="en-US"/>
                    </a:p>
                    <a:p>
                      <a:pPr>
                        <a:buNone/>
                      </a:pPr>
                      <a:r>
                        <a:rPr lang="en-US"/>
                        <a:t>"""</a:t>
                      </a:r>
                      <a:endParaRPr lang="en-US"/>
                    </a:p>
                  </a:txBody>
                  <a:tcPr/>
                </a:tc>
                <a:tc>
                  <a:txBody>
                    <a:bodyPr/>
                    <a:p>
                      <a:pPr>
                        <a:buNone/>
                      </a:pPr>
                      <a:r>
                        <a:rPr lang="en-US"/>
                        <a:t>data</a:t>
                      </a:r>
                      <a:endParaRPr lang="en-US"/>
                    </a:p>
                    <a:p>
                      <a:pPr>
                        <a:buNone/>
                      </a:pPr>
                      <a:endParaRPr lang="en-US"/>
                    </a:p>
                    <a:p>
                      <a:pPr>
                        <a:buNone/>
                      </a:pPr>
                      <a:r>
                        <a:rPr lang="en-US"/>
                        <a:t>DuckDuckGoSearchResults</a:t>
                      </a:r>
                      <a:endParaRPr lang="en-US"/>
                    </a:p>
                    <a:p>
                      <a:pPr>
                        <a:buNone/>
                      </a:pPr>
                      <a:endParaRPr lang="en-US"/>
                    </a:p>
                    <a:p>
                      <a:pPr>
                        <a:buNone/>
                      </a:pPr>
                      <a:endParaRPr lang="en-US"/>
                    </a:p>
                    <a:p>
                      <a:pPr>
                        <a:buNone/>
                      </a:pPr>
                      <a:r>
                        <a:rPr lang="en-US"/>
                        <a:t>wrapper = DuckDuckGoSearchAPIWrapper(region="jp-jp", time="y", max_results=1) # us-en  # jp-jp</a:t>
                      </a:r>
                      <a:endParaRPr lang="en-US"/>
                    </a:p>
                    <a:p>
                      <a:pPr>
                        <a:buNone/>
                      </a:pPr>
                      <a:r>
                        <a:rPr lang="en-US"/>
                        <a:t>search = DuckDuckGoSearchResults(api_wrapper=wrapper, source="news", max_results=1)</a:t>
                      </a:r>
                      <a:endParaRPr lang="en-US"/>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r>
                        <a:rPr lang="en-US" b="0"/>
                        <a:t>ame_entity:  ['経営分析・事業計画', '収益予測', '損益計算書', '売上高', '売上原価', '売上総利益']</a:t>
                      </a:r>
                      <a:endParaRPr lang="en-US" b="0"/>
                    </a:p>
                  </a:txBody>
                  <a:tcPr/>
                </a:tc>
                <a:tc>
                  <a:txBody>
                    <a:bodyPr/>
                    <a:p>
                      <a:pPr>
                        <a:buNone/>
                      </a:pPr>
                      <a:r>
                        <a:rPr lang="en-US" b="0"/>
                        <a:t>ame_entity: ['Phân tích quản lý/kế hoạch kinh doanh', 'Dự báo doanh thu', 'Báo cáo lãi lỗ', 'Doanh thu', 'Chi phí bán hàng', 'Tổng lợi nhuận']</a:t>
                      </a:r>
                      <a:endParaRPr lang="en-US" b="0"/>
                    </a:p>
                  </a:txBody>
                  <a:tcPr/>
                </a:tc>
              </a:tr>
              <a:tr h="6022975">
                <a:tc>
                  <a:txBody>
                    <a:bodyPr/>
                    <a:p>
                      <a:pPr>
                        <a:buNone/>
                      </a:pPr>
                      <a:r>
                        <a:rPr lang="en-US" b="0"/>
                        <a:t>与えられたスニペットは、エンティティ「経営分析」について説明しています。 </a:t>
                      </a:r>
                      <a:endParaRPr lang="en-US" b="0"/>
                    </a:p>
                    <a:p>
                      <a:pPr>
                        <a:buNone/>
                      </a:pPr>
                      <a:endParaRPr lang="en-US" b="0"/>
                    </a:p>
                    <a:p>
                      <a:pPr>
                        <a:buNone/>
                      </a:pPr>
                      <a:r>
                        <a:rPr lang="en-US" b="0"/>
                        <a:t>これらのスニペットから、経営分析は以下のようなものであると理解できます。</a:t>
                      </a:r>
                      <a:endParaRPr lang="en-US" b="0"/>
                    </a:p>
                    <a:p>
                      <a:pPr>
                        <a:buNone/>
                      </a:pPr>
                      <a:endParaRPr lang="en-US" b="0"/>
                    </a:p>
                    <a:p>
                      <a:pPr>
                        <a:buNone/>
                      </a:pPr>
                      <a:r>
                        <a:rPr lang="en-US" b="0"/>
                        <a:t>* **企業活動の健康診断**: 企業活動がうまくいっているかを調べるための分析。</a:t>
                      </a:r>
                      <a:endParaRPr lang="en-US" b="0"/>
                    </a:p>
                    <a:p>
                      <a:pPr>
                        <a:buNone/>
                      </a:pPr>
                      <a:r>
                        <a:rPr lang="en-US" b="0"/>
                        <a:t>* **現状把握と将来計画のための活動**: 業績、財務状態、資金の流れなどを分析し、現状の課題を理解し、将来の計画を立てるために重要な活動。</a:t>
                      </a:r>
                      <a:endParaRPr lang="en-US" b="0"/>
                    </a:p>
                    <a:p>
                      <a:pPr>
                        <a:buNone/>
                      </a:pPr>
                      <a:r>
                        <a:rPr lang="en-US" b="0"/>
                        <a:t>* **経営戦略策定の基礎**: 事業戦略や企業戦略を達成するための綿密な計画を立てるために必要な分析。</a:t>
                      </a:r>
                      <a:endParaRPr lang="en-US" b="0"/>
                    </a:p>
                    <a:p>
                      <a:pPr>
                        <a:buNone/>
                      </a:pPr>
                      <a:r>
                        <a:rPr lang="en-US" b="0"/>
                        <a:t>* **持続的な成長のための必須要素**: 企業がビジョン・目標を明確化し、具体的な取り組みをまとめた経営計画を策定するために欠かせない分析。</a:t>
                      </a:r>
                      <a:endParaRPr lang="en-US" b="0"/>
                    </a:p>
                    <a:p>
                      <a:pPr>
                        <a:buNone/>
                      </a:pPr>
                      <a:endParaRPr lang="en-US" b="0"/>
                    </a:p>
                    <a:p>
                      <a:pPr>
                        <a:buNone/>
                      </a:pPr>
                      <a:r>
                        <a:rPr lang="en-US" b="0"/>
                        <a:t>つまり、経営分析とは、企業の現状を様々な角度から分析することで、問題点や改善点を明らかにし、将来の計画や戦略に役立てるための活動と言えるでしょう。 </a:t>
                      </a:r>
                      <a:endParaRPr lang="en-US" b="0"/>
                    </a:p>
                    <a:p>
                      <a:pPr>
                        <a:buNone/>
                      </a:pPr>
                      <a:endParaRPr lang="en-US" b="0"/>
                    </a:p>
                    <a:p>
                      <a:pPr>
                        <a:buNone/>
                      </a:pPr>
                      <a:r>
                        <a:rPr lang="en-US" b="0"/>
                        <a:t>SOURCE: </a:t>
                      </a:r>
                      <a:endParaRPr lang="en-US" b="0"/>
                    </a:p>
                    <a:p>
                      <a:pPr>
                        <a:buNone/>
                      </a:pPr>
                      <a:r>
                        <a:rPr lang="en-US" b="0"/>
                        <a:t>経営分析とは？ 手法の種類や知っておくべき取り組み時のポイント｜経営分析｜bizocean（ビズオーシャン）ジャーナル, </a:t>
                      </a:r>
                      <a:endParaRPr lang="en-US" b="0"/>
                    </a:p>
                    <a:p>
                      <a:pPr>
                        <a:buNone/>
                      </a:pPr>
                      <a:r>
                        <a:rPr lang="en-US" b="0"/>
                        <a:t>https://journal.bizocean.jp/corp06/f04/4974/</a:t>
                      </a:r>
                      <a:endParaRPr lang="en-US" b="0"/>
                    </a:p>
                    <a:p>
                      <a:pPr>
                        <a:buNone/>
                      </a:pPr>
                      <a:endParaRPr lang="en-US" b="0"/>
                    </a:p>
                    <a:p>
                      <a:pPr>
                        <a:buNone/>
                      </a:pPr>
                      <a:r>
                        <a:rPr lang="en-US" b="0"/>
                        <a:t>これらの検索結果から、エンティティは「売上予測」であると断定できます。 </a:t>
                      </a:r>
                      <a:endParaRPr lang="en-US" b="0"/>
                    </a:p>
                    <a:p>
                      <a:pPr>
                        <a:buNone/>
                      </a:pPr>
                      <a:endParaRPr lang="en-US" b="0"/>
                    </a:p>
                    <a:p>
                      <a:pPr>
                        <a:buNone/>
                      </a:pPr>
                      <a:r>
                        <a:rPr lang="en-US" b="0"/>
                        <a:t>各抜粋は、売上予測の定義、重要性、計算方法、精度向上のための方法など、売上予測に関する様々な側面を説明しています。 </a:t>
                      </a:r>
                      <a:endParaRPr lang="en-US" b="0"/>
                    </a:p>
                    <a:p>
                      <a:pPr>
                        <a:buNone/>
                      </a:pPr>
                      <a:endParaRPr lang="en-US" b="0"/>
                    </a:p>
                    <a:p>
                      <a:pPr>
                        <a:buNone/>
                      </a:pPr>
                      <a:r>
                        <a:rPr lang="en-US" b="0"/>
                        <a:t>具体的には、売上予測とは、過去の売上データや市場トレンドなどの客観的なデータに基づいて将来の売上高を予測するプロセスです。企業は売上予測を通じて将来の成長を計画し、リスクを管理し、経営判断を最適化することができます。 </a:t>
                      </a:r>
                      <a:endParaRPr lang="en-US" b="0"/>
                    </a:p>
                    <a:p>
                      <a:pPr>
                        <a:buNone/>
                      </a:pPr>
                      <a:endParaRPr lang="en-US" b="0"/>
                    </a:p>
                    <a:p>
                      <a:pPr>
                        <a:buNone/>
                      </a:pPr>
                      <a:r>
                        <a:rPr lang="en-US" b="0"/>
                        <a:t>SOURCE: </a:t>
                      </a:r>
                      <a:endParaRPr lang="en-US" b="0"/>
                    </a:p>
                    <a:p>
                      <a:pPr>
                        <a:buNone/>
                      </a:pPr>
                      <a:r>
                        <a:rPr lang="en-US" b="0"/>
                        <a:t>売上予測とは？重要性や立て方を紹介 (具体例付きテンプレート) [2024] • Asana, </a:t>
                      </a:r>
                      <a:endParaRPr lang="en-US" b="0"/>
                    </a:p>
                    <a:p>
                      <a:pPr>
                        <a:buNone/>
                      </a:pPr>
                      <a:r>
                        <a:rPr lang="en-US" b="0"/>
                        <a:t>https://asana.com/ja/resources/sales-forecast-template</a:t>
                      </a:r>
                      <a:endParaRPr lang="en-US" b="0"/>
                    </a:p>
                  </a:txBody>
                  <a:tcPr/>
                </a:tc>
                <a:tc>
                  <a:txBody>
                    <a:bodyPr/>
                    <a:p>
                      <a:pPr>
                        <a:buNone/>
                      </a:pPr>
                      <a:r>
                        <a:rPr lang="en-US" b="0"/>
                        <a:t>Đoạn mã đã cho mô tả thực thể 'Phân tích quản lý'.</a:t>
                      </a:r>
                      <a:endParaRPr lang="en-US" b="0"/>
                    </a:p>
                    <a:p>
                      <a:pPr>
                        <a:buNone/>
                      </a:pPr>
                      <a:endParaRPr lang="en-US" b="0"/>
                    </a:p>
                    <a:p>
                      <a:pPr>
                        <a:buNone/>
                      </a:pPr>
                      <a:r>
                        <a:rPr lang="en-US" b="0"/>
                        <a:t>Từ những đoạn trích này, chúng ta có thể hiểu rằng phân tích kinh doanh như sau:</a:t>
                      </a:r>
                      <a:endParaRPr lang="en-US" b="0"/>
                    </a:p>
                    <a:p>
                      <a:pPr>
                        <a:buNone/>
                      </a:pPr>
                      <a:endParaRPr lang="en-US" b="0"/>
                    </a:p>
                    <a:p>
                      <a:pPr>
                        <a:buNone/>
                      </a:pPr>
                      <a:r>
                        <a:rPr lang="en-US" b="0"/>
                        <a:t>* **Kiểm tra tình trạng hoạt động của công ty**: Phân tích để tìm hiểu xem các hoạt động của công ty có diễn ra tốt đẹp hay không.</a:t>
                      </a:r>
                      <a:endParaRPr lang="en-US" b="0"/>
                    </a:p>
                    <a:p>
                      <a:pPr>
                        <a:buNone/>
                      </a:pPr>
                      <a:r>
                        <a:rPr lang="en-US" b="0"/>
                        <a:t>* **Hoạt động tìm hiểu tình hình hiện tại và lập kế hoạch cho tương lai**: Các hoạt động quan trọng để phân tích hiệu suất, tình trạng tài chính, dòng tiền, v.v., hiểu các vấn đề hiện tại và lập kế hoạch trong tương lai.</a:t>
                      </a:r>
                      <a:endParaRPr lang="en-US" b="0"/>
                    </a:p>
                    <a:p>
                      <a:pPr>
                        <a:buNone/>
                      </a:pPr>
                      <a:r>
                        <a:rPr lang="en-US" b="0"/>
                        <a:t>* **Các nguyên tắc cơ bản của việc xây dựng chiến lược kinh doanh**: Phân tích cần thiết để phát triển các kế hoạch chi tiết nhằm đạt được chiến lược kinh doanh và công ty.</a:t>
                      </a:r>
                      <a:endParaRPr lang="en-US" b="0"/>
                    </a:p>
                    <a:p>
                      <a:pPr>
                        <a:buNone/>
                      </a:pPr>
                      <a:r>
                        <a:rPr lang="en-US" b="0"/>
                        <a:t>* **Yếu tố thiết yếu để tăng trưởng bền vững**: Phân tích là điều cần thiết để các công ty làm rõ tầm nhìn và mục tiêu của mình, đồng thời xây dựng kế hoạch kinh doanh tóm tắt các sáng kiến ​​cụ thể.</a:t>
                      </a:r>
                      <a:endParaRPr lang="en-US" b="0"/>
                    </a:p>
                    <a:p>
                      <a:pPr>
                        <a:buNone/>
                      </a:pPr>
                      <a:endParaRPr lang="en-US" b="0"/>
                    </a:p>
                    <a:p>
                      <a:pPr>
                        <a:buNone/>
                      </a:pPr>
                      <a:r>
                        <a:rPr lang="en-US" b="0"/>
                        <a:t>Nói cách khác, phân tích kinh doanh có thể nói là một hoạt động liên quan đến việc phân tích tình trạng hiện tại của một công ty từ nhiều góc độ khác nhau để xác định các vấn đề và lĩnh vực cần cải thiện, điều này sẽ hữu ích cho các kế hoạch và chiến lược trong tương lai.</a:t>
                      </a:r>
                      <a:endParaRPr lang="en-US" b="0"/>
                    </a:p>
                    <a:p>
                      <a:pPr>
                        <a:buNone/>
                      </a:pPr>
                      <a:endParaRPr lang="en-US" b="0"/>
                    </a:p>
                    <a:p>
                      <a:pPr>
                        <a:buNone/>
                      </a:pPr>
                      <a:r>
                        <a:rPr lang="en-US" b="0"/>
                        <a:t>NGUỒN:</a:t>
                      </a:r>
                      <a:endParaRPr lang="en-US" b="0"/>
                    </a:p>
                    <a:p>
                      <a:pPr>
                        <a:buNone/>
                      </a:pPr>
                      <a:r>
                        <a:rPr lang="en-US" b="0"/>
                        <a:t>Phân tích kinh doanh là gì? Các loại phương pháp và điểm bạn nên biết khi thực hiện chúng | Tạp chí bizocean |</a:t>
                      </a:r>
                      <a:endParaRPr lang="en-US" b="0"/>
                    </a:p>
                    <a:p>
                      <a:pPr>
                        <a:buNone/>
                      </a:pPr>
                      <a:r>
                        <a:rPr lang="en-US" b="0"/>
                        <a:t>https://journal.bizocean.jp/corp06/f04/4974/</a:t>
                      </a:r>
                      <a:endParaRPr lang="en-US" b="0"/>
                    </a:p>
                    <a:p>
                      <a:pPr>
                        <a:buNone/>
                      </a:pPr>
                      <a:endParaRPr lang="en-US" b="0"/>
                    </a:p>
                    <a:p>
                      <a:pPr>
                        <a:buNone/>
                      </a:pPr>
                      <a:r>
                        <a:rPr lang="en-US" b="0"/>
                        <a:t>Từ những kết quả tìm kiếm này, chúng tôi có thể xác định rằng thực thể đó là "Dự báo".</a:t>
                      </a:r>
                      <a:endParaRPr lang="en-US" b="0"/>
                    </a:p>
                    <a:p>
                      <a:pPr>
                        <a:buNone/>
                      </a:pPr>
                      <a:endParaRPr lang="en-US" b="0"/>
                    </a:p>
                    <a:p>
                      <a:pPr>
                        <a:buNone/>
                      </a:pPr>
                      <a:r>
                        <a:rPr lang="en-US" b="0"/>
                        <a:t>Mỗi đoạn trích giải thích một khía cạnh khác nhau của dự báo doanh số bán hàng, bao gồm định nghĩa, tầm quan trọng của nó, cách tính toán và cách cải thiện độ chính xác của nó.</a:t>
                      </a:r>
                      <a:endParaRPr lang="en-US" b="0"/>
                    </a:p>
                    <a:p>
                      <a:pPr>
                        <a:buNone/>
                      </a:pPr>
                      <a:endParaRPr lang="en-US" b="0"/>
                    </a:p>
                    <a:p>
                      <a:pPr>
                        <a:buNone/>
                      </a:pPr>
                      <a:r>
                        <a:rPr lang="en-US" b="0"/>
                        <a:t>Cụ thể, dự báo doanh số bán hàng là quá trình dự đoán doanh số bán hàng trong tương lai dựa trên dữ liệu khách quan như dữ liệu bán hàng trong quá khứ và xu hướng thị trường. Thông qua dự báo doanh số, các công ty có thể lập kế hoạch tăng trưởng trong tương lai, quản lý rủi ro và tối ưu hóa các quyết định kinh doanh.</a:t>
                      </a:r>
                      <a:endParaRPr lang="en-US" b="0"/>
                    </a:p>
                    <a:p>
                      <a:pPr>
                        <a:buNone/>
                      </a:pPr>
                      <a:endParaRPr lang="en-US" b="0"/>
                    </a:p>
                    <a:p>
                      <a:pPr>
                        <a:buNone/>
                      </a:pPr>
                      <a:r>
                        <a:rPr lang="en-US" b="0"/>
                        <a:t>NGUỒN:</a:t>
                      </a:r>
                      <a:endParaRPr lang="en-US" b="0"/>
                    </a:p>
                    <a:p>
                      <a:pPr>
                        <a:buNone/>
                      </a:pPr>
                      <a:r>
                        <a:rPr lang="en-US" b="0"/>
                        <a:t>Dự báo bán hàng là gì? Giới thiệu tầm quan trọng và cách thiết lập (mẫu có ví dụ cụ thể) [2024] • Asana,</a:t>
                      </a:r>
                      <a:endParaRPr lang="en-US" b="0"/>
                    </a:p>
                    <a:p>
                      <a:pPr>
                        <a:buNone/>
                      </a:pPr>
                      <a:r>
                        <a:rPr lang="en-US" b="0"/>
                        <a:t>https://asana.com/ja/resources/sale-forecast-template</a:t>
                      </a:r>
                      <a:endParaRPr lang="en-US" b="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r>
                        <a:rPr lang="en-US"/>
                        <a:t>エンティティの名前：**損益計算書**</a:t>
                      </a:r>
                      <a:endParaRPr lang="en-US"/>
                    </a:p>
                    <a:p>
                      <a:pPr>
                        <a:buNone/>
                      </a:pPr>
                      <a:endParaRPr lang="en-US"/>
                    </a:p>
                    <a:p>
                      <a:pPr>
                        <a:buNone/>
                      </a:pPr>
                      <a:r>
                        <a:rPr lang="en-US"/>
                        <a:t>フィードバック：提供されたすべての抜粋は、損益計算書の定義と、それが企業の収益性と成長性を理解するためにどのように使用されるかについて説明しています。 </a:t>
                      </a:r>
                      <a:endParaRPr lang="en-US"/>
                    </a:p>
                    <a:p>
                      <a:pPr>
                        <a:buNone/>
                      </a:pPr>
                      <a:endParaRPr lang="en-US"/>
                    </a:p>
                    <a:p>
                      <a:pPr>
                        <a:buNone/>
                      </a:pPr>
                      <a:r>
                        <a:rPr lang="en-US"/>
                        <a:t>SOURCE: </a:t>
                      </a:r>
                      <a:endParaRPr lang="en-US"/>
                    </a:p>
                    <a:p>
                      <a:pPr>
                        <a:buNone/>
                      </a:pPr>
                      <a:r>
                        <a:rPr lang="en-US"/>
                        <a:t>損益計算書（P/L）とは？項目別の見方やポイント一覧・事例をわかりやすく解説 | クラウド会計ソフト マネーフォワード, </a:t>
                      </a:r>
                      <a:endParaRPr lang="en-US"/>
                    </a:p>
                    <a:p>
                      <a:pPr>
                        <a:buNone/>
                      </a:pPr>
                      <a:r>
                        <a:rPr lang="en-US"/>
                        <a:t>https://biz.moneyforward.com/accounting/basic/130/</a:t>
                      </a:r>
                      <a:endParaRPr lang="en-US"/>
                    </a:p>
                    <a:p>
                      <a:pPr>
                        <a:buNone/>
                      </a:pPr>
                      <a:endParaRPr lang="en-US"/>
                    </a:p>
                    <a:p>
                      <a:pPr>
                        <a:buNone/>
                      </a:pPr>
                      <a:r>
                        <a:rPr lang="en-US"/>
                        <a:t>これらのスニペットは、日本の有名な企業に関する断片的な財務情報と歴史を説明しています。</a:t>
                      </a:r>
                      <a:endParaRPr lang="en-US"/>
                    </a:p>
                    <a:p>
                      <a:pPr>
                        <a:buNone/>
                      </a:pPr>
                      <a:endParaRPr lang="en-US"/>
                    </a:p>
                    <a:p>
                      <a:pPr>
                        <a:buNone/>
                      </a:pPr>
                      <a:r>
                        <a:rPr lang="en-US"/>
                        <a:t>* **ダイソー、セリア、キャンドゥ、ワッツ:**  これらは100円ショップチェーンです。スニペットは、これらの企業の売上高、店舗数、決算期などの財務情報を提供しています。 </a:t>
                      </a:r>
                      <a:endParaRPr lang="en-US"/>
                    </a:p>
                    <a:p>
                      <a:pPr>
                        <a:buNone/>
                      </a:pPr>
                      <a:r>
                        <a:rPr lang="en-US"/>
                        <a:t>* **ソニー:** かつて東京通信工業として知られていたソニーは、日本を代表する電器メーカーです。スニペットは、ソニーの設立、社名変更、主要製品の発売などの歴史を簡単に紹介しています。</a:t>
                      </a:r>
                      <a:endParaRPr lang="en-US"/>
                    </a:p>
                    <a:p>
                      <a:pPr>
                        <a:buNone/>
                      </a:pPr>
                      <a:r>
                        <a:rPr lang="en-US"/>
                        <a:t>* **セブン＆アイ・ホールディングス:**  これは、セブン-イレブンやイトーヨーカドーなどの小売チェーンを傘下に持つ持株会社です。スニペットは、セブン＆アイ・ホールディングスのIR情報、特に収益認識に関する会計基準の変更について言及しています。</a:t>
                      </a:r>
                      <a:endParaRPr lang="en-US"/>
                    </a:p>
                    <a:p>
                      <a:pPr>
                        <a:buNone/>
                      </a:pPr>
                      <a:endParaRPr lang="en-US"/>
                    </a:p>
                    <a:p>
                      <a:pPr>
                        <a:buNone/>
                      </a:pPr>
                      <a:r>
                        <a:rPr lang="en-US"/>
                        <a:t>これらのスニペットは、各企業の財務状況や歴史の一部を垣間見せていますが、完全な全体像を把握するには、より詳細な情報が必要です。 </a:t>
                      </a:r>
                      <a:endParaRPr lang="en-US"/>
                    </a:p>
                    <a:p>
                      <a:pPr>
                        <a:buNone/>
                      </a:pPr>
                      <a:endParaRPr lang="en-US"/>
                    </a:p>
                    <a:p>
                      <a:pPr>
                        <a:buNone/>
                      </a:pPr>
                      <a:r>
                        <a:rPr lang="en-US"/>
                        <a:t>SOURCE: </a:t>
                      </a:r>
                      <a:endParaRPr lang="en-US"/>
                    </a:p>
                    <a:p>
                      <a:pPr>
                        <a:buNone/>
                      </a:pPr>
                      <a:r>
                        <a:rPr lang="en-US"/>
                        <a:t>ダイソー･セリア･キャンドゥ･ワッツの業績推移：売上高･利益率 | ポジテン, </a:t>
                      </a:r>
                      <a:endParaRPr lang="en-US"/>
                    </a:p>
                    <a:p>
                      <a:pPr>
                        <a:buNone/>
                      </a:pPr>
                      <a:r>
                        <a:rPr lang="en-US"/>
                        <a:t>https://positen.jp/9229</a:t>
                      </a:r>
                      <a:endParaRPr lang="en-US"/>
                    </a:p>
                  </a:txBody>
                  <a:tcPr/>
                </a:tc>
                <a:tc>
                  <a:txBody>
                    <a:bodyPr/>
                    <a:p>
                      <a:pPr>
                        <a:buNone/>
                      </a:pPr>
                      <a:r>
                        <a:rPr lang="en-US"/>
                        <a:t>Tên đơn vị: **Báo cáo lãi lỗ**</a:t>
                      </a:r>
                      <a:endParaRPr lang="en-US"/>
                    </a:p>
                    <a:p>
                      <a:pPr>
                        <a:buNone/>
                      </a:pPr>
                      <a:endParaRPr lang="en-US"/>
                    </a:p>
                    <a:p>
                      <a:pPr>
                        <a:buNone/>
                      </a:pPr>
                      <a:r>
                        <a:rPr lang="en-US"/>
                        <a:t>Phản hồi: Tất cả các đoạn trích được cung cấp đều giải thích định nghĩa của báo cáo thu nhập và cách nó được sử dụng để hiểu khả năng sinh lời và tiềm năng tăng trưởng của công ty.</a:t>
                      </a:r>
                      <a:endParaRPr lang="en-US"/>
                    </a:p>
                    <a:p>
                      <a:pPr>
                        <a:buNone/>
                      </a:pPr>
                      <a:endParaRPr lang="en-US"/>
                    </a:p>
                    <a:p>
                      <a:pPr>
                        <a:buNone/>
                      </a:pPr>
                      <a:r>
                        <a:rPr lang="en-US"/>
                        <a:t>NGUỒN:</a:t>
                      </a:r>
                      <a:endParaRPr lang="en-US"/>
                    </a:p>
                    <a:p>
                      <a:pPr>
                        <a:buNone/>
                      </a:pPr>
                      <a:r>
                        <a:rPr lang="en-US"/>
                        <a:t>Báo cáo lãi lỗ (P/L) là gì? Giải thích dễ hiểu về cách xem từng mục, danh sách điểm và ví dụ | Phần mềm kế toán đám mây Money Forward,</a:t>
                      </a:r>
                      <a:endParaRPr lang="en-US"/>
                    </a:p>
                    <a:p>
                      <a:pPr>
                        <a:buNone/>
                      </a:pPr>
                      <a:r>
                        <a:rPr lang="en-US"/>
                        <a:t>https://biz.moneyforward.com/accounting/basic/130/</a:t>
                      </a:r>
                      <a:endParaRPr lang="en-US"/>
                    </a:p>
                    <a:p>
                      <a:pPr>
                        <a:buNone/>
                      </a:pPr>
                      <a:endParaRPr lang="en-US"/>
                    </a:p>
                    <a:p>
                      <a:pPr>
                        <a:buNone/>
                      </a:pPr>
                      <a:r>
                        <a:rPr lang="en-US"/>
                        <a:t>Những đoạn trích này giải thích thông tin tài chính rời rạc và lịch sử về các công ty nổi tiếng của Nhật Bản.</a:t>
                      </a:r>
                      <a:endParaRPr lang="en-US"/>
                    </a:p>
                    <a:p>
                      <a:pPr>
                        <a:buNone/>
                      </a:pPr>
                      <a:endParaRPr lang="en-US"/>
                    </a:p>
                    <a:p>
                      <a:pPr>
                        <a:buNone/>
                      </a:pPr>
                      <a:r>
                        <a:rPr lang="en-US"/>
                        <a:t>* **Daiso, Seria, Can Do, Watts:** Đây là chuỗi cửa hàng 100 yên. Các đoạn mã cung cấp thông tin tài chính cho các công ty này, bao gồm doanh số bán hàng, số lượng cửa hàng và thời điểm cuối năm tài chính.</a:t>
                      </a:r>
                      <a:endParaRPr lang="en-US"/>
                    </a:p>
                    <a:p>
                      <a:pPr>
                        <a:buNone/>
                      </a:pPr>
                      <a:r>
                        <a:rPr lang="en-US"/>
                        <a:t>* **Sony:** Sony, trước đây gọi là Tokyo Tsushin Kogyo, là nhà sản xuất thiết bị điện tử hàng đầu Nhật Bản. Đoạn trích này cung cấp thông tin tóm tắt về lịch sử của Sony, bao gồm cả quá trình thành lập, đổi tên và ra mắt sản phẩm chính.</a:t>
                      </a:r>
                      <a:endParaRPr lang="en-US"/>
                    </a:p>
                    <a:p>
                      <a:pPr>
                        <a:buNone/>
                      </a:pPr>
                      <a:r>
                        <a:rPr lang="en-US"/>
                        <a:t>* **Seven &amp; i Holdings:** Đây là công ty cổ phần sở hữu các chuỗi bán lẻ như 7-Eleven và Ito-Yokado. Đoạn trích đề cập đến thông tin IR của Seven &amp; i Holdings, đặc biệt là những thay đổi trong chuẩn mực kế toán liên quan đến việc ghi nhận doanh thu.</a:t>
                      </a:r>
                      <a:endParaRPr lang="en-US"/>
                    </a:p>
                    <a:p>
                      <a:pPr>
                        <a:buNone/>
                      </a:pPr>
                      <a:endParaRPr lang="en-US"/>
                    </a:p>
                    <a:p>
                      <a:pPr>
                        <a:buNone/>
                      </a:pPr>
                      <a:r>
                        <a:rPr lang="en-US"/>
                        <a:t>Những đoạn trích này cung cấp cái nhìn tổng quát về tình hình tài chính và lịch sử của mỗi công ty, nhưng cần có thông tin chi tiết hơn để có được bức tranh đầy đủ.</a:t>
                      </a:r>
                      <a:endParaRPr lang="en-US"/>
                    </a:p>
                    <a:p>
                      <a:pPr>
                        <a:buNone/>
                      </a:pPr>
                      <a:endParaRPr lang="en-US"/>
                    </a:p>
                    <a:p>
                      <a:pPr>
                        <a:buNone/>
                      </a:pPr>
                      <a:r>
                        <a:rPr lang="en-US"/>
                        <a:t>NGUỒN:</a:t>
                      </a:r>
                      <a:endParaRPr lang="en-US"/>
                    </a:p>
                    <a:p>
                      <a:pPr>
                        <a:buNone/>
                      </a:pPr>
                      <a:r>
                        <a:rPr lang="en-US"/>
                        <a:t>Xu hướng hoạt động của Daiso Seria Cando Watts: doanh thu và tỷ suất lợi nhuận |</a:t>
                      </a:r>
                      <a:endParaRPr lang="en-US"/>
                    </a:p>
                    <a:p>
                      <a:pPr>
                        <a:buNone/>
                      </a:pPr>
                      <a:r>
                        <a:rPr lang="en-US"/>
                        <a:t>https://positen.jp/9229</a:t>
                      </a:r>
                      <a:endParaRPr lang="en-US"/>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r>
                        <a:rPr lang="en-US"/>
                        <a:t>売上原価とは、企業が一定期間に販売した商品やサービスを仕入れたり、製造したりするのにかかった費用です。 </a:t>
                      </a:r>
                      <a:endParaRPr lang="en-US"/>
                    </a:p>
                    <a:p>
                      <a:pPr>
                        <a:buNone/>
                      </a:pPr>
                      <a:endParaRPr lang="en-US"/>
                    </a:p>
                    <a:p>
                      <a:pPr>
                        <a:buNone/>
                      </a:pPr>
                      <a:r>
                        <a:rPr lang="en-US"/>
                        <a:t>SOURCE: </a:t>
                      </a:r>
                      <a:endParaRPr lang="en-US"/>
                    </a:p>
                    <a:p>
                      <a:pPr>
                        <a:buNone/>
                      </a:pPr>
                      <a:r>
                        <a:rPr lang="en-US"/>
                        <a:t>売上原価とは？計算方法や業種ごとの違いを解説 | クラウド会計ソフト マネーフォワード, </a:t>
                      </a:r>
                      <a:endParaRPr lang="en-US"/>
                    </a:p>
                    <a:p>
                      <a:pPr>
                        <a:buNone/>
                      </a:pPr>
                      <a:r>
                        <a:rPr lang="en-US"/>
                        <a:t>https://biz.moneyforward.com/accounting/basic/44574/</a:t>
                      </a:r>
                      <a:endParaRPr lang="en-US"/>
                    </a:p>
                    <a:p>
                      <a:pPr>
                        <a:buNone/>
                      </a:pPr>
                      <a:endParaRPr lang="en-US"/>
                    </a:p>
                    <a:p>
                      <a:pPr>
                        <a:buNone/>
                      </a:pPr>
                      <a:r>
                        <a:rPr lang="en-US"/>
                        <a:t>エンティティの名前：売上総利益</a:t>
                      </a:r>
                      <a:endParaRPr lang="en-US"/>
                    </a:p>
                    <a:p>
                      <a:pPr>
                        <a:buNone/>
                      </a:pPr>
                      <a:endParaRPr lang="en-US"/>
                    </a:p>
                    <a:p>
                      <a:pPr>
                        <a:buNone/>
                      </a:pPr>
                      <a:r>
                        <a:rPr lang="en-US"/>
                        <a:t>売上総利益とは、企業が商品やサービスを販売して得た売上高から、その商品やサービスを製造・販売するために直接かかった費用である売上原価を差し引いた利益のことです。</a:t>
                      </a:r>
                      <a:endParaRPr lang="en-US"/>
                    </a:p>
                    <a:p>
                      <a:pPr>
                        <a:buNone/>
                      </a:pPr>
                      <a:endParaRPr lang="en-US"/>
                    </a:p>
                    <a:p>
                      <a:pPr>
                        <a:buNone/>
                      </a:pPr>
                      <a:r>
                        <a:rPr lang="en-US"/>
                        <a:t>**分かりやすく言うと:**</a:t>
                      </a:r>
                      <a:endParaRPr lang="en-US"/>
                    </a:p>
                    <a:p>
                      <a:pPr>
                        <a:buNone/>
                      </a:pPr>
                      <a:endParaRPr lang="en-US"/>
                    </a:p>
                    <a:p>
                      <a:pPr>
                        <a:buNone/>
                      </a:pPr>
                      <a:r>
                        <a:rPr lang="en-US"/>
                        <a:t>あなたは100円で材料を仕入れて、150円のクッキーを焼いて売っているとします。この時、売上高は150円、売上原価は100円なので売上総利益は50円になります。 </a:t>
                      </a:r>
                      <a:endParaRPr lang="en-US"/>
                    </a:p>
                    <a:p>
                      <a:pPr>
                        <a:buNone/>
                      </a:pPr>
                      <a:endParaRPr lang="en-US"/>
                    </a:p>
                    <a:p>
                      <a:pPr>
                        <a:buNone/>
                      </a:pPr>
                      <a:r>
                        <a:rPr lang="en-US"/>
                        <a:t>**ポイント:**</a:t>
                      </a:r>
                      <a:endParaRPr lang="en-US"/>
                    </a:p>
                    <a:p>
                      <a:pPr>
                        <a:buNone/>
                      </a:pPr>
                      <a:endParaRPr lang="en-US"/>
                    </a:p>
                    <a:p>
                      <a:pPr>
                        <a:buNone/>
                      </a:pPr>
                      <a:r>
                        <a:rPr lang="en-US"/>
                        <a:t>* 売上総利益は、企業の本業の収益力を示す重要な指標です。</a:t>
                      </a:r>
                      <a:endParaRPr lang="en-US"/>
                    </a:p>
                    <a:p>
                      <a:pPr>
                        <a:buNone/>
                      </a:pPr>
                      <a:r>
                        <a:rPr lang="en-US"/>
                        <a:t>* 売上総利益率（売上総利益 ÷ 売上高 × 100）を見ることで、商品やサービスの価格設定の妥当性や、コスト管理の効率性を分析することができます。 </a:t>
                      </a:r>
                      <a:endParaRPr lang="en-US"/>
                    </a:p>
                    <a:p>
                      <a:pPr>
                        <a:buNone/>
                      </a:pPr>
                      <a:endParaRPr lang="en-US"/>
                    </a:p>
                    <a:p>
                      <a:pPr>
                        <a:buNone/>
                      </a:pPr>
                      <a:r>
                        <a:rPr lang="en-US"/>
                        <a:t>SOURCE: </a:t>
                      </a:r>
                      <a:endParaRPr lang="en-US"/>
                    </a:p>
                    <a:p>
                      <a:pPr>
                        <a:buNone/>
                      </a:pPr>
                      <a:r>
                        <a:rPr lang="en-US"/>
                        <a:t>売上総利益（粗利益）とは？計算方法や他の利益との違い | クラウド会計ソフト マネーフォワード, </a:t>
                      </a:r>
                      <a:endParaRPr lang="en-US"/>
                    </a:p>
                    <a:p>
                      <a:pPr>
                        <a:buNone/>
                      </a:pPr>
                      <a:r>
                        <a:rPr lang="en-US"/>
                        <a:t>https://biz.moneyforward.com/accounting/basic/38796/</a:t>
                      </a:r>
                      <a:endParaRPr lang="en-US"/>
                    </a:p>
                  </a:txBody>
                  <a:tcPr/>
                </a:tc>
                <a:tc>
                  <a:txBody>
                    <a:bodyPr/>
                    <a:p>
                      <a:pPr>
                        <a:buNone/>
                      </a:pPr>
                      <a:r>
                        <a:rPr lang="en-US"/>
                        <a:t>Giá vốn hàng bán là chi phí mà một công ty phải chịu để mua và sản xuất hàng hóa và dịch vụ mà công ty bán trong một khoảng thời gian nhất định.</a:t>
                      </a:r>
                      <a:endParaRPr lang="en-US"/>
                    </a:p>
                    <a:p>
                      <a:pPr>
                        <a:buNone/>
                      </a:pPr>
                      <a:endParaRPr lang="en-US"/>
                    </a:p>
                    <a:p>
                      <a:pPr>
                        <a:buNone/>
                      </a:pPr>
                      <a:r>
                        <a:rPr lang="en-US"/>
                        <a:t>NGUỒN:</a:t>
                      </a:r>
                      <a:endParaRPr lang="en-US"/>
                    </a:p>
                    <a:p>
                      <a:pPr>
                        <a:buNone/>
                      </a:pPr>
                      <a:r>
                        <a:rPr lang="en-US"/>
                        <a:t>Chi phí bán hàng là gì? Giải thích về các phương pháp tính toán và sự khác biệt theo ngành Phần mềm kế toán đám mây Money Forward,</a:t>
                      </a:r>
                      <a:endParaRPr lang="en-US"/>
                    </a:p>
                    <a:p>
                      <a:pPr>
                        <a:buNone/>
                      </a:pPr>
                      <a:r>
                        <a:rPr lang="en-US"/>
                        <a:t>https://biz.moneyforward.com/accounting/basic/44574/</a:t>
                      </a:r>
                      <a:endParaRPr lang="en-US"/>
                    </a:p>
                    <a:p>
                      <a:pPr>
                        <a:buNone/>
                      </a:pPr>
                      <a:endParaRPr lang="en-US"/>
                    </a:p>
                    <a:p>
                      <a:pPr>
                        <a:buNone/>
                      </a:pPr>
                      <a:r>
                        <a:rPr lang="en-US"/>
                        <a:t>Tên đơn vị: Lợi nhuận gộp</a:t>
                      </a:r>
                      <a:endParaRPr lang="en-US"/>
                    </a:p>
                    <a:p>
                      <a:pPr>
                        <a:buNone/>
                      </a:pPr>
                      <a:endParaRPr lang="en-US"/>
                    </a:p>
                    <a:p>
                      <a:pPr>
                        <a:buNone/>
                      </a:pPr>
                      <a:r>
                        <a:rPr lang="en-US"/>
                        <a:t>Lợi nhuận gộp là lợi nhuận thu được bằng cách trừ đi giá vốn hàng bán, là chi phí trực tiếp để sản xuất và bán những hàng hóa và dịch vụ đó, từ doanh thu bán hàng mà công ty nhận được từ việc bán hàng hóa và dịch vụ.</a:t>
                      </a:r>
                      <a:endParaRPr lang="en-US"/>
                    </a:p>
                    <a:p>
                      <a:pPr>
                        <a:buNone/>
                      </a:pPr>
                      <a:endParaRPr lang="en-US"/>
                    </a:p>
                    <a:p>
                      <a:pPr>
                        <a:buNone/>
                      </a:pPr>
                      <a:r>
                        <a:rPr lang="en-US"/>
                        <a:t>**Cho rõ ràng:**</a:t>
                      </a:r>
                      <a:endParaRPr lang="en-US"/>
                    </a:p>
                    <a:p>
                      <a:pPr>
                        <a:buNone/>
                      </a:pPr>
                      <a:endParaRPr lang="en-US"/>
                    </a:p>
                    <a:p>
                      <a:pPr>
                        <a:buNone/>
                      </a:pPr>
                      <a:r>
                        <a:rPr lang="en-US"/>
                        <a:t>Giả sử bạn mua nguyên liệu với giá 100 yên, nướng và bán bánh quy với giá 150 yên. Tại thời điểm này, doanh thu là 150 yên và giá vốn hàng bán là 100 yên, do đó lợi nhuận gộp là 50 yên.</a:t>
                      </a:r>
                      <a:endParaRPr lang="en-US"/>
                    </a:p>
                    <a:p>
                      <a:pPr>
                        <a:buNone/>
                      </a:pPr>
                      <a:endParaRPr lang="en-US"/>
                    </a:p>
                    <a:p>
                      <a:pPr>
                        <a:buNone/>
                      </a:pPr>
                      <a:r>
                        <a:rPr lang="en-US"/>
                        <a:t>**điểm:**</a:t>
                      </a:r>
                      <a:endParaRPr lang="en-US"/>
                    </a:p>
                    <a:p>
                      <a:pPr>
                        <a:buNone/>
                      </a:pPr>
                      <a:endParaRPr lang="en-US"/>
                    </a:p>
                    <a:p>
                      <a:pPr>
                        <a:buNone/>
                      </a:pPr>
                      <a:r>
                        <a:rPr lang="en-US"/>
                        <a:t>*Lợi nhuận gộp là một chỉ số quan trọng về khả năng sinh lời của hoạt động kinh doanh cốt lõi của công ty.</a:t>
                      </a:r>
                      <a:endParaRPr lang="en-US"/>
                    </a:p>
                    <a:p>
                      <a:pPr>
                        <a:buNone/>
                      </a:pPr>
                      <a:r>
                        <a:rPr lang="en-US"/>
                        <a:t>* Nhìn vào tỷ suất lợi nhuận gộp (lợi nhuận gộp `doanh thu x 100), có thể phân tích được sự phù hợp của việc định giá sản phẩm, dịch vụ và hiệu quả quản lý chi phí.</a:t>
                      </a:r>
                      <a:endParaRPr lang="en-US"/>
                    </a:p>
                    <a:p>
                      <a:pPr>
                        <a:buNone/>
                      </a:pPr>
                      <a:endParaRPr lang="en-US"/>
                    </a:p>
                    <a:p>
                      <a:pPr>
                        <a:buNone/>
                      </a:pPr>
                      <a:r>
                        <a:rPr lang="en-US"/>
                        <a:t>NGUỒN:</a:t>
                      </a:r>
                      <a:endParaRPr lang="en-US"/>
                    </a:p>
                    <a:p>
                      <a:pPr>
                        <a:buNone/>
                      </a:pPr>
                      <a:r>
                        <a:rPr lang="en-US"/>
                        <a:t>Lợi nhuận gộp (lợi nhuận gộp) là gì? Phương pháp tính toán và chênh lệch so với lợi nhuận khác Phần mềm kế toán đám mây Money Forward,</a:t>
                      </a:r>
                      <a:endParaRPr lang="en-US"/>
                    </a:p>
                    <a:p>
                      <a:pPr>
                        <a:buNone/>
                      </a:pPr>
                      <a:r>
                        <a:rPr lang="en-US"/>
                        <a:t>https://biz.moneyforward.com/accounting/basic/38796/</a:t>
                      </a:r>
                      <a:endParaRPr 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r>
                        <a:rPr lang="en-US"/>
                        <a:t>name_entity:  ['経営分析・事業計画', '収益予測', '損益計算書', '売上高', '売上原価', '売上総利益']</a:t>
                      </a:r>
                      <a:endParaRPr lang="en-US"/>
                    </a:p>
                  </a:txBody>
                  <a:tcPr/>
                </a:tc>
                <a:tc>
                  <a:txBody>
                    <a:bodyPr/>
                    <a:p>
                      <a:pPr>
                        <a:buNone/>
                      </a:pPr>
                      <a:r>
                        <a:rPr lang="en-US"/>
                        <a:t>name_entity: ['Phân tích quản lý/kế hoạch kinh doanh', 'Dự báo doanh thu', 'Báo cáo lãi lỗ', 'Doanh thu', 'Chi phí bán hàng', 'Tổng lợi nhuận']</a:t>
                      </a:r>
                      <a:endParaRPr lang="en-US"/>
                    </a:p>
                  </a:txBody>
                  <a:tcPr/>
                </a:tc>
              </a:tr>
              <a:tr h="6022975">
                <a:tc>
                  <a:txBody>
                    <a:bodyPr/>
                    <a:p>
                      <a:pPr>
                        <a:buNone/>
                      </a:pPr>
                      <a:r>
                        <a:rPr lang="en-US"/>
                        <a:t>//***経営分析・事業計画***//</a:t>
                      </a:r>
                      <a:endParaRPr lang="en-US"/>
                    </a:p>
                    <a:p>
                      <a:pPr>
                        <a:buNone/>
                      </a:pPr>
                      <a:r>
                        <a:rPr lang="en-US"/>
                        <a:t>提供された検索結果から、エンティティ名は「経営分析」または「経営計画」である可能性が高いです。</a:t>
                      </a:r>
                      <a:endParaRPr lang="en-US"/>
                    </a:p>
                    <a:p>
                      <a:pPr>
                        <a:buNone/>
                      </a:pPr>
                      <a:endParaRPr lang="en-US"/>
                    </a:p>
                    <a:p>
                      <a:pPr>
                        <a:buNone/>
                      </a:pPr>
                      <a:r>
                        <a:rPr lang="en-US"/>
                        <a:t>理由は以下の通りです。</a:t>
                      </a:r>
                      <a:endParaRPr lang="en-US"/>
                    </a:p>
                    <a:p>
                      <a:pPr>
                        <a:buNone/>
                      </a:pPr>
                      <a:endParaRPr lang="en-US"/>
                    </a:p>
                    <a:p>
                      <a:pPr>
                        <a:buNone/>
                      </a:pPr>
                      <a:r>
                        <a:rPr lang="en-US"/>
                        <a:t>* 多くの抜粋で「経営分析」と「経営計画」という用語が繰り返し登場している。</a:t>
                      </a:r>
                      <a:endParaRPr lang="en-US"/>
                    </a:p>
                    <a:p>
                      <a:pPr>
                        <a:buNone/>
                      </a:pPr>
                      <a:r>
                        <a:rPr lang="en-US"/>
                        <a:t>* 抜粋は、企業の現状把握、目標設定、将来計画、財務状態、事業戦略といった、経営分析や経営計画に関連するテーマについて言及しています。</a:t>
                      </a:r>
                      <a:endParaRPr lang="en-US"/>
                    </a:p>
                    <a:p>
                      <a:pPr>
                        <a:buNone/>
                      </a:pPr>
                      <a:endParaRPr lang="en-US"/>
                    </a:p>
                    <a:p>
                      <a:pPr>
                        <a:buNone/>
                      </a:pPr>
                      <a:r>
                        <a:rPr lang="en-US"/>
                        <a:t>これらの情報から、エンティティ名は「経営分析」または「経営計画」であると推測できます。どちらか一方に絞り込むには、より具体的な情報が必要です。 </a:t>
                      </a:r>
                      <a:endParaRPr lang="en-US"/>
                    </a:p>
                    <a:p>
                      <a:pPr>
                        <a:buNone/>
                      </a:pPr>
                      <a:endParaRPr lang="en-US"/>
                    </a:p>
                    <a:p>
                      <a:pPr>
                        <a:buNone/>
                      </a:pPr>
                      <a:r>
                        <a:rPr lang="en-US"/>
                        <a:t>SOURCE: </a:t>
                      </a:r>
                      <a:endParaRPr lang="en-US"/>
                    </a:p>
                    <a:p>
                      <a:pPr>
                        <a:buNone/>
                      </a:pPr>
                      <a:r>
                        <a:rPr lang="en-US"/>
                        <a:t>経営分析とは？ 手法の種類や知っておくべき取り組み時のポイント｜経営分析｜bizocean（ビズオーシャン）ジャーナル, </a:t>
                      </a:r>
                      <a:endParaRPr lang="en-US"/>
                    </a:p>
                    <a:p>
                      <a:pPr>
                        <a:buNone/>
                      </a:pPr>
                      <a:r>
                        <a:rPr lang="en-US"/>
                        <a:t>https://journal.bizocean.jp/corp06/f04/4974/</a:t>
                      </a:r>
                      <a:endParaRPr lang="en-US"/>
                    </a:p>
                  </a:txBody>
                  <a:tcPr/>
                </a:tc>
                <a:tc>
                  <a:txBody>
                    <a:bodyPr/>
                    <a:p>
                      <a:pPr>
                        <a:buNone/>
                      </a:pPr>
                      <a:r>
                        <a:rPr lang="en-US"/>
                        <a:t>//***Phân tích quản lý/kế hoạch kinh doanh***//</a:t>
                      </a:r>
                      <a:endParaRPr lang="en-US"/>
                    </a:p>
                    <a:p>
                      <a:pPr>
                        <a:buNone/>
                      </a:pPr>
                      <a:r>
                        <a:rPr lang="en-US"/>
                        <a:t>Từ kết quả tìm kiếm được cung cấp, tên thực thể có thể là "Phân tích kinh doanh" hoặc "Lập kế hoạch kinh doanh".</a:t>
                      </a:r>
                      <a:endParaRPr lang="en-US"/>
                    </a:p>
                    <a:p>
                      <a:pPr>
                        <a:buNone/>
                      </a:pPr>
                      <a:endParaRPr lang="en-US"/>
                    </a:p>
                    <a:p>
                      <a:pPr>
                        <a:buNone/>
                      </a:pPr>
                      <a:r>
                        <a:rPr lang="en-US"/>
                        <a:t>Lý do là như sau.</a:t>
                      </a:r>
                      <a:endParaRPr lang="en-US"/>
                    </a:p>
                    <a:p>
                      <a:pPr>
                        <a:buNone/>
                      </a:pPr>
                      <a:endParaRPr lang="en-US"/>
                    </a:p>
                    <a:p>
                      <a:pPr>
                        <a:buNone/>
                      </a:pPr>
                      <a:r>
                        <a:rPr lang="en-US"/>
                        <a:t>* Thuật ngữ “phân tích kinh doanh” và “lập kế hoạch kinh doanh” xuất hiện nhiều lần trong nhiều đoạn trích.</a:t>
                      </a:r>
                      <a:endParaRPr lang="en-US"/>
                    </a:p>
                    <a:p>
                      <a:pPr>
                        <a:buNone/>
                      </a:pPr>
                      <a:r>
                        <a:rPr lang="en-US"/>
                        <a:t>*Các đoạn trích đề cập đến các chủ đề liên quan đến phân tích kinh doanh và lập kế hoạch kinh doanh, chẳng hạn như tìm hiểu tình hình hiện tại của công ty, thiết lập mục tiêu, kế hoạch tương lai, tình trạng tài chính và chiến lược kinh doanh.</a:t>
                      </a:r>
                      <a:endParaRPr lang="en-US"/>
                    </a:p>
                    <a:p>
                      <a:pPr>
                        <a:buNone/>
                      </a:pPr>
                      <a:endParaRPr lang="en-US"/>
                    </a:p>
                    <a:p>
                      <a:pPr>
                        <a:buNone/>
                      </a:pPr>
                      <a:r>
                        <a:rPr lang="en-US"/>
                        <a:t>Từ thông tin này, chúng tôi có thể suy ra rằng tên thực thể là "Phân tích kinh doanh" hoặc "Lập kế hoạch kinh doanh". Cần có thông tin cụ thể hơn để thu hẹp nó thành cái này hay cái khác.</a:t>
                      </a:r>
                      <a:endParaRPr lang="en-US"/>
                    </a:p>
                    <a:p>
                      <a:pPr>
                        <a:buNone/>
                      </a:pPr>
                      <a:endParaRPr lang="en-US"/>
                    </a:p>
                    <a:p>
                      <a:pPr>
                        <a:buNone/>
                      </a:pPr>
                      <a:r>
                        <a:rPr lang="en-US"/>
                        <a:t>NGUỒN:</a:t>
                      </a:r>
                      <a:endParaRPr lang="en-US"/>
                    </a:p>
                    <a:p>
                      <a:pPr>
                        <a:buNone/>
                      </a:pPr>
                      <a:r>
                        <a:rPr lang="en-US"/>
                        <a:t>Phân tích kinh doanh là gì? Các loại phương pháp và điểm bạn nên biết khi thực hiện chúng | Tạp chí bizocean |</a:t>
                      </a:r>
                      <a:endParaRPr lang="en-US"/>
                    </a:p>
                    <a:p>
                      <a:pPr>
                        <a:buNone/>
                      </a:pPr>
                      <a:r>
                        <a:rPr lang="en-US"/>
                        <a:t>https://journal.bizocean.jp/corp06/f04/4974/</a:t>
                      </a:r>
                      <a:endParaRPr 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r>
                        <a:rPr lang="en-US"/>
                        <a:t>//***収益予測***//</a:t>
                      </a:r>
                      <a:endParaRPr lang="en-US"/>
                    </a:p>
                    <a:p>
                      <a:pPr>
                        <a:buNone/>
                      </a:pPr>
                      <a:r>
                        <a:rPr lang="en-US"/>
                        <a:t>## エンティティ：売上予測</a:t>
                      </a:r>
                      <a:endParaRPr lang="en-US"/>
                    </a:p>
                    <a:p>
                      <a:pPr>
                        <a:buNone/>
                      </a:pPr>
                      <a:endParaRPr lang="en-US"/>
                    </a:p>
                    <a:p>
                      <a:pPr>
                        <a:buNone/>
                      </a:pPr>
                      <a:r>
                        <a:rPr lang="en-US"/>
                        <a:t>### 定義</a:t>
                      </a:r>
                      <a:endParaRPr lang="en-US"/>
                    </a:p>
                    <a:p>
                      <a:pPr>
                        <a:buNone/>
                      </a:pPr>
                      <a:endParaRPr lang="en-US"/>
                    </a:p>
                    <a:p>
                      <a:pPr>
                        <a:buNone/>
                      </a:pPr>
                      <a:r>
                        <a:rPr lang="en-US"/>
                        <a:t>売上予測（販売予測）とは、過去の売上実績やビジネスデータ、市場トレンドなどを分析し、将来の売上高を予測することです。企業活動において非常に重要なプロセスであり、財務計画、資源配分、事業戦略の策定などに役立ちます。</a:t>
                      </a:r>
                      <a:endParaRPr lang="en-US"/>
                    </a:p>
                    <a:p>
                      <a:pPr>
                        <a:buNone/>
                      </a:pPr>
                      <a:endParaRPr lang="en-US"/>
                    </a:p>
                    <a:p>
                      <a:pPr>
                        <a:buNone/>
                      </a:pPr>
                      <a:r>
                        <a:rPr lang="en-US"/>
                        <a:t>### 補足</a:t>
                      </a:r>
                      <a:endParaRPr lang="en-US"/>
                    </a:p>
                    <a:p>
                      <a:pPr>
                        <a:buNone/>
                      </a:pPr>
                      <a:endParaRPr lang="en-US"/>
                    </a:p>
                    <a:p>
                      <a:pPr>
                        <a:buNone/>
                      </a:pPr>
                      <a:r>
                        <a:rPr lang="en-US"/>
                        <a:t>* 売上予測は、過去のデータだけでなく、将来の市場動向や経済状況、競合環境の変化なども考慮する必要があります。</a:t>
                      </a:r>
                      <a:endParaRPr lang="en-US"/>
                    </a:p>
                    <a:p>
                      <a:pPr>
                        <a:buNone/>
                      </a:pPr>
                      <a:r>
                        <a:rPr lang="en-US"/>
                        <a:t>* 近年では、AIや機械学習を活用した売上予測ツールが注目されています。これらのツールは、大量のデータを自動的に分析し、高精度な予測を可能にします。</a:t>
                      </a:r>
                      <a:endParaRPr lang="en-US"/>
                    </a:p>
                    <a:p>
                      <a:pPr>
                        <a:buNone/>
                      </a:pPr>
                      <a:endParaRPr lang="en-US"/>
                    </a:p>
                    <a:p>
                      <a:pPr>
                        <a:buNone/>
                      </a:pPr>
                      <a:r>
                        <a:rPr lang="en-US"/>
                        <a:t>### 記事からの抜粋</a:t>
                      </a:r>
                      <a:endParaRPr lang="en-US"/>
                    </a:p>
                    <a:p>
                      <a:pPr>
                        <a:buNone/>
                      </a:pPr>
                      <a:endParaRPr lang="en-US"/>
                    </a:p>
                    <a:p>
                      <a:pPr>
                        <a:buNone/>
                      </a:pPr>
                      <a:r>
                        <a:rPr lang="en-US"/>
                        <a:t>* 売上予測テンプレートは、目標設定、予算設定、販売計画などに活用できます。</a:t>
                      </a:r>
                      <a:endParaRPr lang="en-US"/>
                    </a:p>
                    <a:p>
                      <a:pPr>
                        <a:buNone/>
                      </a:pPr>
                      <a:r>
                        <a:rPr lang="en-US"/>
                        <a:t>* SFA/CRMツール「Mazrica Sales」は、AIを活用した売上予測レポートを自動作成します。</a:t>
                      </a:r>
                      <a:endParaRPr lang="en-US"/>
                    </a:p>
                    <a:p>
                      <a:pPr>
                        <a:buNone/>
                      </a:pPr>
                      <a:r>
                        <a:rPr lang="en-US"/>
                        <a:t>* 「Ecommerce Revenue Planner」や「FP&amp;AI by The Financial Fox」は、ChatGPTで利用できるAI搭載の売上予測ツールです。</a:t>
                      </a:r>
                      <a:endParaRPr lang="en-US"/>
                    </a:p>
                    <a:p>
                      <a:pPr>
                        <a:buNone/>
                      </a:pPr>
                      <a:endParaRPr lang="en-US"/>
                    </a:p>
                    <a:p>
                      <a:pPr>
                        <a:buNone/>
                      </a:pPr>
                      <a:r>
                        <a:rPr lang="en-US"/>
                        <a:t>### まとめ</a:t>
                      </a:r>
                      <a:endParaRPr lang="en-US"/>
                    </a:p>
                    <a:p>
                      <a:pPr>
                        <a:buNone/>
                      </a:pPr>
                      <a:endParaRPr lang="en-US"/>
                    </a:p>
                    <a:p>
                      <a:pPr>
                        <a:buNone/>
                      </a:pPr>
                      <a:r>
                        <a:rPr lang="en-US"/>
                        <a:t>売上予測は、企業の意思決定を支える重要な情報です。精度の高い売上予測を行うことで、企業はより効果的な事業計画を立案し、持続的な成長を実現することができます。 </a:t>
                      </a:r>
                      <a:endParaRPr lang="en-US"/>
                    </a:p>
                    <a:p>
                      <a:pPr>
                        <a:buNone/>
                      </a:pPr>
                      <a:endParaRPr lang="en-US"/>
                    </a:p>
                    <a:p>
                      <a:pPr>
                        <a:buNone/>
                      </a:pPr>
                      <a:r>
                        <a:rPr lang="en-US"/>
                        <a:t>SOURCE: </a:t>
                      </a:r>
                      <a:endParaRPr lang="en-US"/>
                    </a:p>
                    <a:p>
                      <a:pPr>
                        <a:buNone/>
                      </a:pPr>
                      <a:r>
                        <a:rPr lang="en-US"/>
                        <a:t>売上予測とは？重要性や立て方を紹介 (具体例付きテンプレート) [2024] • Asana, </a:t>
                      </a:r>
                      <a:endParaRPr lang="en-US"/>
                    </a:p>
                    <a:p>
                      <a:pPr>
                        <a:buNone/>
                      </a:pPr>
                      <a:r>
                        <a:rPr lang="en-US"/>
                        <a:t>https://asana.com/ja/resources/sales-forecast-template</a:t>
                      </a:r>
                      <a:endParaRPr lang="en-US"/>
                    </a:p>
                  </a:txBody>
                  <a:tcPr/>
                </a:tc>
                <a:tc>
                  <a:txBody>
                    <a:bodyPr/>
                    <a:p>
                      <a:pPr>
                        <a:buNone/>
                      </a:pPr>
                      <a:r>
                        <a:rPr lang="en-US"/>
                        <a:t>//***Dự đoán thu nhập***//</a:t>
                      </a:r>
                      <a:endParaRPr lang="en-US"/>
                    </a:p>
                    <a:p>
                      <a:pPr>
                        <a:buNone/>
                      </a:pPr>
                      <a:r>
                        <a:rPr lang="en-US"/>
                        <a:t>## Thực thể: Dự báo doanh số</a:t>
                      </a:r>
                      <a:endParaRPr lang="en-US"/>
                    </a:p>
                    <a:p>
                      <a:pPr>
                        <a:buNone/>
                      </a:pPr>
                      <a:endParaRPr lang="en-US"/>
                    </a:p>
                    <a:p>
                      <a:pPr>
                        <a:buNone/>
                      </a:pPr>
                      <a:r>
                        <a:rPr lang="en-US"/>
                        <a:t>### Sự định nghĩa</a:t>
                      </a:r>
                      <a:endParaRPr lang="en-US"/>
                    </a:p>
                    <a:p>
                      <a:pPr>
                        <a:buNone/>
                      </a:pPr>
                      <a:endParaRPr lang="en-US"/>
                    </a:p>
                    <a:p>
                      <a:pPr>
                        <a:buNone/>
                      </a:pPr>
                      <a:r>
                        <a:rPr lang="en-US"/>
                        <a:t>Dự báo bán hàng (dự báo doanh số) là quá trình dự đoán doanh số bán hàng trong tương lai bằng cách phân tích kết quả bán hàng trong quá khứ, dữ liệu kinh doanh, xu hướng thị trường, v.v. Đây là một quá trình rất quan trọng trong hoạt động của công ty và rất hữu ích cho việc lập kế hoạch tài chính, phân bổ nguồn lực và xây dựng chiến lược kinh doanh.</a:t>
                      </a:r>
                      <a:endParaRPr lang="en-US"/>
                    </a:p>
                    <a:p>
                      <a:pPr>
                        <a:buNone/>
                      </a:pPr>
                      <a:endParaRPr lang="en-US"/>
                    </a:p>
                    <a:p>
                      <a:pPr>
                        <a:buNone/>
                      </a:pPr>
                      <a:r>
                        <a:rPr lang="en-US"/>
                        <a:t>### phần bổ sung</a:t>
                      </a:r>
                      <a:endParaRPr lang="en-US"/>
                    </a:p>
                    <a:p>
                      <a:pPr>
                        <a:buNone/>
                      </a:pPr>
                      <a:endParaRPr lang="en-US"/>
                    </a:p>
                    <a:p>
                      <a:pPr>
                        <a:buNone/>
                      </a:pPr>
                      <a:r>
                        <a:rPr lang="en-US"/>
                        <a:t>*Dự báo doanh số không chỉ cần tính đến dữ liệu trong quá khứ mà còn cả xu hướng thị trường trong tương lai, điều kiện kinh tế và những thay đổi trong môi trường cạnh tranh.</a:t>
                      </a:r>
                      <a:endParaRPr lang="en-US"/>
                    </a:p>
                    <a:p>
                      <a:pPr>
                        <a:buNone/>
                      </a:pPr>
                      <a:r>
                        <a:rPr lang="en-US"/>
                        <a:t>*Trong những năm gần đây, các công cụ dự báo doanh số sử dụng AI và học máy đang thu hút sự chú ý. Những công cụ này tự động phân tích lượng lớn dữ liệu và cho phép dự đoán có độ chính xác cao.</a:t>
                      </a:r>
                      <a:endParaRPr lang="en-US"/>
                    </a:p>
                    <a:p>
                      <a:pPr>
                        <a:buNone/>
                      </a:pPr>
                      <a:endParaRPr lang="en-US"/>
                    </a:p>
                    <a:p>
                      <a:pPr>
                        <a:buNone/>
                      </a:pPr>
                      <a:r>
                        <a:rPr lang="en-US"/>
                        <a:t>### Trích từ bài viết</a:t>
                      </a:r>
                      <a:endParaRPr lang="en-US"/>
                    </a:p>
                    <a:p>
                      <a:pPr>
                        <a:buNone/>
                      </a:pPr>
                      <a:endParaRPr lang="en-US"/>
                    </a:p>
                    <a:p>
                      <a:pPr>
                        <a:buNone/>
                      </a:pPr>
                      <a:r>
                        <a:rPr lang="en-US"/>
                        <a:t>*Mẫu dự báo bán hàng có thể được sử dụng để đặt mục tiêu, đặt ngân sách, lập kế hoạch bán hàng, v.v.</a:t>
                      </a:r>
                      <a:endParaRPr lang="en-US"/>
                    </a:p>
                    <a:p>
                      <a:pPr>
                        <a:buNone/>
                      </a:pPr>
                      <a:r>
                        <a:rPr lang="en-US"/>
                        <a:t>* Công cụ SFA/CRM "Mazrica Sales" tự động tạo báo cáo dự báo doanh số bằng AI.</a:t>
                      </a:r>
                      <a:endParaRPr lang="en-US"/>
                    </a:p>
                    <a:p>
                      <a:pPr>
                        <a:buNone/>
                      </a:pPr>
                      <a:r>
                        <a:rPr lang="en-US"/>
                        <a:t>* "Công cụ lập kế hoạch doanh thu thương mại điện tử" và "FP&amp;AI của The Financial Fox" là các công cụ dự báo bán hàng được hỗ trợ bởi AI có thể được sử dụng với ChatGPT.</a:t>
                      </a:r>
                      <a:endParaRPr lang="en-US"/>
                    </a:p>
                    <a:p>
                      <a:pPr>
                        <a:buNone/>
                      </a:pPr>
                      <a:endParaRPr lang="en-US"/>
                    </a:p>
                    <a:p>
                      <a:pPr>
                        <a:buNone/>
                      </a:pPr>
                      <a:r>
                        <a:rPr lang="en-US"/>
                        <a:t>### bản tóm tắt</a:t>
                      </a:r>
                      <a:endParaRPr lang="en-US"/>
                    </a:p>
                    <a:p>
                      <a:pPr>
                        <a:buNone/>
                      </a:pPr>
                      <a:endParaRPr lang="en-US"/>
                    </a:p>
                    <a:p>
                      <a:pPr>
                        <a:buNone/>
                      </a:pPr>
                      <a:r>
                        <a:rPr lang="en-US"/>
                        <a:t>Dự báo doanh thu là thông tin quan trọng hỗ trợ việc ra quyết định của doanh nghiệp. Bằng cách đưa ra dự báo bán hàng có độ chính xác cao, các công ty có thể tạo ra các kế hoạch kinh doanh hiệu quả hơn và đạt được mức tăng trưởng bền vững.</a:t>
                      </a:r>
                      <a:endParaRPr lang="en-US"/>
                    </a:p>
                    <a:p>
                      <a:pPr>
                        <a:buNone/>
                      </a:pPr>
                      <a:endParaRPr lang="en-US"/>
                    </a:p>
                    <a:p>
                      <a:pPr>
                        <a:buNone/>
                      </a:pPr>
                      <a:r>
                        <a:rPr lang="en-US"/>
                        <a:t>NGUỒN:</a:t>
                      </a:r>
                      <a:endParaRPr lang="en-US"/>
                    </a:p>
                    <a:p>
                      <a:pPr>
                        <a:buNone/>
                      </a:pPr>
                      <a:r>
                        <a:rPr lang="en-US"/>
                        <a:t>Dự báo bán hàng là gì? Giới thiệu tầm quan trọng và cách thiết lập (mẫu có ví dụ cụ thể) [2024] • Asana,</a:t>
                      </a:r>
                      <a:endParaRPr lang="en-US"/>
                    </a:p>
                    <a:p>
                      <a:pPr>
                        <a:buNone/>
                      </a:pPr>
                      <a:r>
                        <a:rPr lang="en-US"/>
                        <a:t>https://asana.com/ja/resources/sale-forecast-template</a:t>
                      </a:r>
                      <a:endParaRPr 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r>
                        <a:rPr lang="en-US"/>
                        <a:t>//***損益計算書***//</a:t>
                      </a:r>
                      <a:endParaRPr lang="en-US"/>
                    </a:p>
                    <a:p>
                      <a:pPr>
                        <a:buNone/>
                      </a:pPr>
                      <a:r>
                        <a:rPr lang="en-US"/>
                        <a:t>エンティティの名前：損益計算書</a:t>
                      </a:r>
                      <a:endParaRPr lang="en-US"/>
                    </a:p>
                    <a:p>
                      <a:pPr>
                        <a:buNone/>
                      </a:pPr>
                      <a:endParaRPr lang="en-US"/>
                    </a:p>
                    <a:p>
                      <a:pPr>
                        <a:buNone/>
                      </a:pPr>
                      <a:r>
                        <a:rPr lang="en-US"/>
                        <a:t>## フィードバック：</a:t>
                      </a:r>
                      <a:endParaRPr lang="en-US"/>
                    </a:p>
                    <a:p>
                      <a:pPr>
                        <a:buNone/>
                      </a:pPr>
                      <a:endParaRPr lang="en-US"/>
                    </a:p>
                    <a:p>
                      <a:pPr>
                        <a:buNone/>
                      </a:pPr>
                      <a:r>
                        <a:rPr lang="en-US"/>
                        <a:t>入力された記事の抜粋は、どれも「損益計算書」について説明しています。 </a:t>
                      </a:r>
                      <a:endParaRPr lang="en-US"/>
                    </a:p>
                    <a:p>
                      <a:pPr>
                        <a:buNone/>
                      </a:pPr>
                      <a:endParaRPr lang="en-US"/>
                    </a:p>
                    <a:p>
                      <a:pPr>
                        <a:buNone/>
                      </a:pPr>
                      <a:r>
                        <a:rPr lang="en-US"/>
                        <a:t>- 企業の収益性や成長性を示す決算書であること</a:t>
                      </a:r>
                      <a:endParaRPr lang="en-US"/>
                    </a:p>
                    <a:p>
                      <a:pPr>
                        <a:buNone/>
                      </a:pPr>
                      <a:r>
                        <a:rPr lang="en-US"/>
                        <a:t>- 利益や損失を見ることができる帳票であること</a:t>
                      </a:r>
                      <a:endParaRPr lang="en-US"/>
                    </a:p>
                    <a:p>
                      <a:pPr>
                        <a:buNone/>
                      </a:pPr>
                      <a:r>
                        <a:rPr lang="en-US"/>
                        <a:t>- 事業の利益・損益状況を把握し、自社の収益性や成長性を判断する目安となること</a:t>
                      </a:r>
                      <a:endParaRPr lang="en-US"/>
                    </a:p>
                    <a:p>
                      <a:pPr>
                        <a:buNone/>
                      </a:pPr>
                      <a:r>
                        <a:rPr lang="en-US"/>
                        <a:t>- 企業の収益や費用、利益を示す決算報告書の一つであること</a:t>
                      </a:r>
                      <a:endParaRPr lang="en-US"/>
                    </a:p>
                    <a:p>
                      <a:pPr>
                        <a:buNone/>
                      </a:pPr>
                      <a:endParaRPr lang="en-US"/>
                    </a:p>
                    <a:p>
                      <a:pPr>
                        <a:buNone/>
                      </a:pPr>
                      <a:r>
                        <a:rPr lang="en-US"/>
                        <a:t>などが共通して述べられています。</a:t>
                      </a:r>
                      <a:endParaRPr lang="en-US"/>
                    </a:p>
                    <a:p>
                      <a:pPr>
                        <a:buNone/>
                      </a:pPr>
                      <a:endParaRPr lang="en-US"/>
                    </a:p>
                    <a:p>
                      <a:pPr>
                        <a:buNone/>
                      </a:pPr>
                      <a:r>
                        <a:rPr lang="en-US"/>
                        <a:t>これらのことから、エンティティの名前は「損益計算書」で問題ないと判断できます。 </a:t>
                      </a:r>
                      <a:endParaRPr lang="en-US"/>
                    </a:p>
                    <a:p>
                      <a:pPr>
                        <a:buNone/>
                      </a:pPr>
                      <a:endParaRPr lang="en-US"/>
                    </a:p>
                    <a:p>
                      <a:pPr>
                        <a:buNone/>
                      </a:pPr>
                      <a:r>
                        <a:rPr lang="en-US"/>
                        <a:t>SOURCE: </a:t>
                      </a:r>
                      <a:endParaRPr lang="en-US"/>
                    </a:p>
                    <a:p>
                      <a:pPr>
                        <a:buNone/>
                      </a:pPr>
                      <a:r>
                        <a:rPr lang="en-US"/>
                        <a:t>損益計算書（P/L）とは？項目別の見方やポイント一覧・事例をわかりやすく解説 | クラウド会計ソフト マネーフォワード, </a:t>
                      </a:r>
                      <a:endParaRPr lang="en-US"/>
                    </a:p>
                    <a:p>
                      <a:pPr>
                        <a:buNone/>
                      </a:pPr>
                      <a:r>
                        <a:rPr lang="en-US"/>
                        <a:t>https://biz.moneyforward.com/accounting/basic/130/</a:t>
                      </a:r>
                      <a:endParaRPr lang="en-US"/>
                    </a:p>
                  </a:txBody>
                  <a:tcPr/>
                </a:tc>
                <a:tc>
                  <a:txBody>
                    <a:bodyPr/>
                    <a:p>
                      <a:pPr>
                        <a:buNone/>
                      </a:pPr>
                      <a:r>
                        <a:rPr lang="en-US"/>
                        <a:t>//***Báo cáo lãi lỗ***//</a:t>
                      </a:r>
                      <a:endParaRPr lang="en-US"/>
                    </a:p>
                    <a:p>
                      <a:pPr>
                        <a:buNone/>
                      </a:pPr>
                      <a:r>
                        <a:rPr lang="en-US"/>
                        <a:t>Tên đơn vị: Báo cáo kết quả kinh doanh</a:t>
                      </a:r>
                      <a:endParaRPr lang="en-US"/>
                    </a:p>
                    <a:p>
                      <a:pPr>
                        <a:buNone/>
                      </a:pPr>
                      <a:endParaRPr lang="en-US"/>
                    </a:p>
                    <a:p>
                      <a:pPr>
                        <a:buNone/>
                      </a:pPr>
                      <a:r>
                        <a:rPr lang="en-US"/>
                        <a:t>## Nhận xét:</a:t>
                      </a:r>
                      <a:endParaRPr lang="en-US"/>
                    </a:p>
                    <a:p>
                      <a:pPr>
                        <a:buNone/>
                      </a:pPr>
                      <a:endParaRPr lang="en-US"/>
                    </a:p>
                    <a:p>
                      <a:pPr>
                        <a:buNone/>
                      </a:pPr>
                      <a:r>
                        <a:rPr lang="en-US"/>
                        <a:t>Các đoạn trích bài viết bạn nhập đều giải thích phần "báo cáo kết quả kinh doanh".</a:t>
                      </a:r>
                      <a:endParaRPr lang="en-US"/>
                    </a:p>
                    <a:p>
                      <a:pPr>
                        <a:buNone/>
                      </a:pPr>
                      <a:endParaRPr lang="en-US"/>
                    </a:p>
                    <a:p>
                      <a:pPr>
                        <a:buNone/>
                      </a:pPr>
                      <a:r>
                        <a:rPr lang="en-US"/>
                        <a:t>- Báo cáo tài chính thể hiện khả năng sinh lời và tiềm năng tăng trưởng của công ty</a:t>
                      </a:r>
                      <a:endParaRPr lang="en-US"/>
                    </a:p>
                    <a:p>
                      <a:pPr>
                        <a:buNone/>
                      </a:pPr>
                      <a:r>
                        <a:rPr lang="en-US"/>
                        <a:t>- Phải là biểu mẫu cho phép bạn xem lãi lỗ</a:t>
                      </a:r>
                      <a:endParaRPr lang="en-US"/>
                    </a:p>
                    <a:p>
                      <a:pPr>
                        <a:buNone/>
                      </a:pPr>
                      <a:r>
                        <a:rPr lang="en-US"/>
                        <a:t>- Hiểu rõ tình trạng lãi lỗ của doanh nghiệp bạn và sử dụng nó làm kim chỉ nam để xác định khả năng sinh lời và tiềm năng tăng trưởng của công ty bạn.</a:t>
                      </a:r>
                      <a:endParaRPr lang="en-US"/>
                    </a:p>
                    <a:p>
                      <a:pPr>
                        <a:buNone/>
                      </a:pPr>
                      <a:r>
                        <a:rPr lang="en-US"/>
                        <a:t>- Phải là một trong những báo cáo tài chính thể hiện doanh thu, chi phí, lợi nhuận của công ty</a:t>
                      </a:r>
                      <a:endParaRPr lang="en-US"/>
                    </a:p>
                    <a:p>
                      <a:pPr>
                        <a:buNone/>
                      </a:pPr>
                      <a:endParaRPr lang="en-US"/>
                    </a:p>
                    <a:p>
                      <a:pPr>
                        <a:buNone/>
                      </a:pPr>
                      <a:r>
                        <a:rPr lang="en-US"/>
                        <a:t>v.v. thường được nhắc đến.</a:t>
                      </a:r>
                      <a:endParaRPr lang="en-US"/>
                    </a:p>
                    <a:p>
                      <a:pPr>
                        <a:buNone/>
                      </a:pPr>
                      <a:endParaRPr lang="en-US"/>
                    </a:p>
                    <a:p>
                      <a:pPr>
                        <a:buNone/>
                      </a:pPr>
                      <a:r>
                        <a:rPr lang="en-US"/>
                        <a:t>Dựa trên những dữ kiện này, chúng ta có thể kết luận rằng tên của đơn vị là "Báo cáo lãi lỗ".</a:t>
                      </a:r>
                      <a:endParaRPr lang="en-US"/>
                    </a:p>
                    <a:p>
                      <a:pPr>
                        <a:buNone/>
                      </a:pPr>
                      <a:endParaRPr lang="en-US"/>
                    </a:p>
                    <a:p>
                      <a:pPr>
                        <a:buNone/>
                      </a:pPr>
                      <a:r>
                        <a:rPr lang="en-US"/>
                        <a:t>NGUỒN:</a:t>
                      </a:r>
                      <a:endParaRPr lang="en-US"/>
                    </a:p>
                    <a:p>
                      <a:pPr>
                        <a:buNone/>
                      </a:pPr>
                      <a:r>
                        <a:rPr lang="en-US"/>
                        <a:t>Báo cáo lãi lỗ (P/L) là gì? Giải thích dễ hiểu về cách xem từng mục, danh sách điểm và ví dụ | Phần mềm kế toán đám mây Money Forward,</a:t>
                      </a:r>
                      <a:endParaRPr lang="en-US"/>
                    </a:p>
                    <a:p>
                      <a:pPr>
                        <a:buNone/>
                      </a:pPr>
                      <a:r>
                        <a:rPr lang="en-US"/>
                        <a:t>https://biz.moneyforward.com/accounting/basic/130/</a:t>
                      </a:r>
                      <a:endParaRPr lang="en-US"/>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r>
                        <a:rPr lang="en-US"/>
                        <a:t>//***売上高***//</a:t>
                      </a:r>
                      <a:endParaRPr lang="en-US"/>
                    </a:p>
                    <a:p>
                      <a:pPr>
                        <a:buNone/>
                      </a:pPr>
                      <a:r>
                        <a:rPr lang="en-US"/>
                        <a:t>売上高とは、企業が一定期間に製品やサービスを販売して得た収入の合計額です。 </a:t>
                      </a:r>
                      <a:endParaRPr lang="en-US"/>
                    </a:p>
                    <a:p>
                      <a:pPr>
                        <a:buNone/>
                      </a:pPr>
                      <a:endParaRPr lang="en-US"/>
                    </a:p>
                    <a:p>
                      <a:pPr>
                        <a:buNone/>
                      </a:pPr>
                      <a:r>
                        <a:rPr lang="en-US"/>
                        <a:t>SOURCE: </a:t>
                      </a:r>
                      <a:endParaRPr lang="en-US"/>
                    </a:p>
                    <a:p>
                      <a:pPr>
                        <a:buNone/>
                      </a:pPr>
                      <a:r>
                        <a:rPr lang="en-US"/>
                        <a:t>売上高とは？計算方法や他利益との違いをわかりやすく解説 | クラウド会計ソフト マネーフォワード, </a:t>
                      </a:r>
                      <a:endParaRPr lang="en-US"/>
                    </a:p>
                    <a:p>
                      <a:pPr>
                        <a:buNone/>
                      </a:pPr>
                      <a:r>
                        <a:rPr lang="en-US"/>
                        <a:t>https://biz.moneyforward.com/accounting/basic/45760/</a:t>
                      </a:r>
                      <a:endParaRPr lang="en-US"/>
                    </a:p>
                    <a:p>
                      <a:pPr>
                        <a:buNone/>
                      </a:pPr>
                      <a:endParaRPr lang="en-US"/>
                    </a:p>
                    <a:p>
                      <a:pPr>
                        <a:buNone/>
                      </a:pPr>
                      <a:r>
                        <a:rPr lang="en-US"/>
                        <a:t>//***売上原価***//</a:t>
                      </a:r>
                      <a:endParaRPr lang="en-US"/>
                    </a:p>
                    <a:p>
                      <a:pPr>
                        <a:buNone/>
                      </a:pPr>
                      <a:r>
                        <a:rPr lang="en-US"/>
                        <a:t>売上原価とは、販売した商品やサービスを提供するために直接かかった費用です。 具体的には、商品の仕入れにかかった費用や、製造にかかった原材料費、労務費、経費などが含まれます。 </a:t>
                      </a:r>
                      <a:endParaRPr lang="en-US"/>
                    </a:p>
                    <a:p>
                      <a:pPr>
                        <a:buNone/>
                      </a:pPr>
                      <a:endParaRPr lang="en-US"/>
                    </a:p>
                    <a:p>
                      <a:pPr>
                        <a:buNone/>
                      </a:pPr>
                      <a:r>
                        <a:rPr lang="en-US"/>
                        <a:t>SOURCE: </a:t>
                      </a:r>
                      <a:endParaRPr lang="en-US"/>
                    </a:p>
                    <a:p>
                      <a:pPr>
                        <a:buNone/>
                      </a:pPr>
                      <a:r>
                        <a:rPr lang="en-US"/>
                        <a:t>売上原価とは？計算方法や業種ごとの違いを解説 | クラウド会計ソフト マネーフォワード, </a:t>
                      </a:r>
                      <a:endParaRPr lang="en-US"/>
                    </a:p>
                    <a:p>
                      <a:pPr>
                        <a:buNone/>
                      </a:pPr>
                      <a:r>
                        <a:rPr lang="en-US"/>
                        <a:t>https://biz.moneyforward.com/accounting/basic/44574/</a:t>
                      </a:r>
                      <a:endParaRPr lang="en-US"/>
                    </a:p>
                  </a:txBody>
                  <a:tcPr/>
                </a:tc>
                <a:tc>
                  <a:txBody>
                    <a:bodyPr/>
                    <a:p>
                      <a:pPr>
                        <a:buNone/>
                      </a:pPr>
                      <a:r>
                        <a:rPr lang="en-US"/>
                        <a:t>//***số lượng bán***//</a:t>
                      </a:r>
                      <a:endParaRPr lang="en-US"/>
                    </a:p>
                    <a:p>
                      <a:pPr>
                        <a:buNone/>
                      </a:pPr>
                      <a:r>
                        <a:rPr lang="en-US"/>
                        <a:t>Doanh thu là tổng thu nhập mà công ty nhận được từ việc bán sản phẩm và dịch vụ trong một khoảng thời gian nhất định.</a:t>
                      </a:r>
                      <a:endParaRPr lang="en-US"/>
                    </a:p>
                    <a:p>
                      <a:pPr>
                        <a:buNone/>
                      </a:pPr>
                      <a:endParaRPr lang="en-US"/>
                    </a:p>
                    <a:p>
                      <a:pPr>
                        <a:buNone/>
                      </a:pPr>
                      <a:r>
                        <a:rPr lang="en-US"/>
                        <a:t>NGUỒN:</a:t>
                      </a:r>
                      <a:endParaRPr lang="en-US"/>
                    </a:p>
                    <a:p>
                      <a:pPr>
                        <a:buNone/>
                      </a:pPr>
                      <a:r>
                        <a:rPr lang="en-US"/>
                        <a:t>Bán hàng là gì? Giải thích dễ hiểu về phương pháp tính toán và sự khác biệt so với các khoản lợi nhuận khác | Phần mềm kế toán đám mây Money Forward,</a:t>
                      </a:r>
                      <a:endParaRPr lang="en-US"/>
                    </a:p>
                    <a:p>
                      <a:pPr>
                        <a:buNone/>
                      </a:pPr>
                      <a:r>
                        <a:rPr lang="en-US"/>
                        <a:t>https://biz.moneyforward.com/accounting/basic/45760/</a:t>
                      </a:r>
                      <a:endParaRPr lang="en-US"/>
                    </a:p>
                    <a:p>
                      <a:pPr>
                        <a:buNone/>
                      </a:pPr>
                      <a:endParaRPr lang="en-US"/>
                    </a:p>
                    <a:p>
                      <a:pPr>
                        <a:buNone/>
                      </a:pPr>
                      <a:r>
                        <a:rPr lang="en-US"/>
                        <a:t>//***Chi phí bán hàng***//</a:t>
                      </a:r>
                      <a:endParaRPr lang="en-US"/>
                    </a:p>
                    <a:p>
                      <a:pPr>
                        <a:buNone/>
                      </a:pPr>
                      <a:r>
                        <a:rPr lang="en-US"/>
                        <a:t>Giá vốn hàng bán là chi phí trực tiếp để cung cấp hàng hóa và dịch vụ được bán. Cụ thể, nó bao gồm chi phí mua sản phẩm, chi phí nguyên vật liệu, chi phí nhân công và chi phí sản xuất.</a:t>
                      </a:r>
                      <a:endParaRPr lang="en-US"/>
                    </a:p>
                    <a:p>
                      <a:pPr>
                        <a:buNone/>
                      </a:pPr>
                      <a:endParaRPr lang="en-US"/>
                    </a:p>
                    <a:p>
                      <a:pPr>
                        <a:buNone/>
                      </a:pPr>
                      <a:r>
                        <a:rPr lang="en-US"/>
                        <a:t>NGUỒN:</a:t>
                      </a:r>
                      <a:endParaRPr lang="en-US"/>
                    </a:p>
                    <a:p>
                      <a:pPr>
                        <a:buNone/>
                      </a:pPr>
                      <a:r>
                        <a:rPr lang="en-US"/>
                        <a:t>Chi phí bán hàng là gì? Giải thích về các phương pháp tính toán và sự khác biệt theo ngành Phần mềm kế toán đám mây Money Forward,</a:t>
                      </a:r>
                      <a:endParaRPr lang="en-US"/>
                    </a:p>
                    <a:p>
                      <a:pPr>
                        <a:buNone/>
                      </a:pPr>
                      <a:r>
                        <a:rPr lang="en-US"/>
                        <a:t>https://biz.moneyforward.com/accounting/basic/44574/</a:t>
                      </a:r>
                      <a:endParaRPr lang="en-US"/>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r>
                        <a:rPr lang="en-US"/>
                        <a:t>//***売上総利益***//</a:t>
                      </a:r>
                      <a:endParaRPr lang="en-US"/>
                    </a:p>
                    <a:p>
                      <a:pPr>
                        <a:buNone/>
                      </a:pPr>
                      <a:r>
                        <a:rPr lang="en-US"/>
                        <a:t>エンティティの名前：売上総利益</a:t>
                      </a:r>
                      <a:endParaRPr lang="en-US"/>
                    </a:p>
                    <a:p>
                      <a:pPr>
                        <a:buNone/>
                      </a:pPr>
                      <a:endParaRPr lang="en-US"/>
                    </a:p>
                    <a:p>
                      <a:pPr>
                        <a:buNone/>
                      </a:pPr>
                      <a:r>
                        <a:rPr lang="en-US"/>
                        <a:t>売上総利益とは、企業が商品やサービスを販売して得た売上高から、その商品やサービスを製造・販売するために直接かかった費用である売上原価を差し引いた利益のことです。</a:t>
                      </a:r>
                      <a:endParaRPr lang="en-US"/>
                    </a:p>
                    <a:p>
                      <a:pPr>
                        <a:buNone/>
                      </a:pPr>
                      <a:endParaRPr lang="en-US"/>
                    </a:p>
                    <a:p>
                      <a:pPr>
                        <a:buNone/>
                      </a:pPr>
                      <a:r>
                        <a:rPr lang="en-US"/>
                        <a:t>**言い換えれば、売上総利益は、商品やサービスを販売することで得られた粗利益であり、企業の収益性の基本的な指標となります。** </a:t>
                      </a:r>
                      <a:endParaRPr lang="en-US"/>
                    </a:p>
                    <a:p>
                      <a:pPr>
                        <a:buNone/>
                      </a:pPr>
                      <a:endParaRPr lang="en-US"/>
                    </a:p>
                    <a:p>
                      <a:pPr>
                        <a:buNone/>
                      </a:pPr>
                      <a:r>
                        <a:rPr lang="en-US"/>
                        <a:t>SOURCE: </a:t>
                      </a:r>
                      <a:endParaRPr lang="en-US"/>
                    </a:p>
                    <a:p>
                      <a:pPr>
                        <a:buNone/>
                      </a:pPr>
                      <a:r>
                        <a:rPr lang="en-US"/>
                        <a:t>売上総利益（粗利益）とは？計算方法や他の利益との違い | クラウド会計ソフト マネーフォワード, </a:t>
                      </a:r>
                      <a:endParaRPr lang="en-US"/>
                    </a:p>
                    <a:p>
                      <a:pPr>
                        <a:buNone/>
                      </a:pPr>
                      <a:r>
                        <a:rPr lang="en-US"/>
                        <a:t>https://biz.moneyforward.com/accounting/basic/38796/</a:t>
                      </a:r>
                      <a:endParaRPr lang="en-US"/>
                    </a:p>
                    <a:p>
                      <a:pPr>
                        <a:buNone/>
                      </a:pPr>
                      <a:endParaRPr lang="en-US"/>
                    </a:p>
                  </a:txBody>
                  <a:tcPr/>
                </a:tc>
                <a:tc>
                  <a:txBody>
                    <a:bodyPr/>
                    <a:p>
                      <a:pPr>
                        <a:buNone/>
                      </a:pPr>
                      <a:r>
                        <a:rPr lang="en-US"/>
                        <a:t>//***Lợi nhuận gộp***//</a:t>
                      </a:r>
                      <a:endParaRPr lang="en-US"/>
                    </a:p>
                    <a:p>
                      <a:pPr>
                        <a:buNone/>
                      </a:pPr>
                      <a:r>
                        <a:rPr lang="en-US"/>
                        <a:t>Tên đơn vị: Lợi nhuận gộp</a:t>
                      </a:r>
                      <a:endParaRPr lang="en-US"/>
                    </a:p>
                    <a:p>
                      <a:pPr>
                        <a:buNone/>
                      </a:pPr>
                      <a:endParaRPr lang="en-US"/>
                    </a:p>
                    <a:p>
                      <a:pPr>
                        <a:buNone/>
                      </a:pPr>
                      <a:r>
                        <a:rPr lang="en-US"/>
                        <a:t>Lợi nhuận gộp là lợi nhuận thu được bằng cách trừ đi giá vốn hàng bán, là chi phí trực tiếp để sản xuất và bán những hàng hóa và dịch vụ đó, từ doanh thu bán hàng mà công ty nhận được từ việc bán hàng hóa và dịch vụ.</a:t>
                      </a:r>
                      <a:endParaRPr lang="en-US"/>
                    </a:p>
                    <a:p>
                      <a:pPr>
                        <a:buNone/>
                      </a:pPr>
                      <a:endParaRPr lang="en-US"/>
                    </a:p>
                    <a:p>
                      <a:pPr>
                        <a:buNone/>
                      </a:pPr>
                      <a:r>
                        <a:rPr lang="en-US"/>
                        <a:t>**Nói cách khác, lợi nhuận gộp là lợi nhuận gộp kiếm được từ việc bán hàng hóa và dịch vụ và là chỉ số cơ bản về khả năng sinh lời của công ty. **</a:t>
                      </a:r>
                      <a:endParaRPr lang="en-US"/>
                    </a:p>
                    <a:p>
                      <a:pPr>
                        <a:buNone/>
                      </a:pPr>
                      <a:endParaRPr lang="en-US"/>
                    </a:p>
                    <a:p>
                      <a:pPr>
                        <a:buNone/>
                      </a:pPr>
                      <a:r>
                        <a:rPr lang="en-US"/>
                        <a:t>NGUỒN:</a:t>
                      </a:r>
                      <a:endParaRPr lang="en-US"/>
                    </a:p>
                    <a:p>
                      <a:pPr>
                        <a:buNone/>
                      </a:pPr>
                      <a:r>
                        <a:rPr lang="en-US"/>
                        <a:t>Lợi nhuận gộp (lợi nhuận gộp) là gì? Phương pháp tính toán và chênh lệch so với lợi nhuận khác Phần mềm kế toán đám mây Money Forward,</a:t>
                      </a:r>
                      <a:endParaRPr lang="en-US"/>
                    </a:p>
                    <a:p>
                      <a:pPr>
                        <a:buNone/>
                      </a:pPr>
                      <a:r>
                        <a:rPr lang="en-US"/>
                        <a:t>https://biz.moneyforward.com/accounting/basic/38796/</a:t>
                      </a:r>
                      <a:endParaRPr lang="en-US"/>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r>
                        <a:rPr lang="en-US"/>
                        <a:t>name_entity:  ['経営分析・事業計画', '収益予測', '2022年3月期実績', '2023年3月期実績', '2024年3月期予測', '2025年3月期予測']</a:t>
                      </a:r>
                      <a:endParaRPr lang="en-US"/>
                    </a:p>
                  </a:txBody>
                  <a:tcPr/>
                </a:tc>
                <a:tc>
                  <a:txBody>
                    <a:bodyPr/>
                    <a:p>
                      <a:pPr>
                        <a:buNone/>
                      </a:pPr>
                      <a:r>
                        <a:rPr lang="en-US"/>
                        <a:t>name_entity: ['Phân tích quản lý/kế hoạch kinh doanh', 'Dự báo doanh thu', 'Kết quả cho năm tài chính kết thúc vào tháng 3 năm 2022', 'Kết quả cho năm tài chính kết thúc vào tháng 3 năm 2023', 'Dự báo cho năm tài chính kết thúc vào tháng 3 năm 2024', ' Dự báo cho năm tài chính kết thúc vào tháng 3 năm 2025' ']</a:t>
                      </a:r>
                      <a:endParaRPr lang="en-US"/>
                    </a:p>
                  </a:txBody>
                  <a:tcPr/>
                </a:tc>
              </a:tr>
              <a:tr h="6022975">
                <a:tc>
                  <a:txBody>
                    <a:bodyPr/>
                    <a:p>
                      <a:pPr>
                        <a:buNone/>
                      </a:pPr>
                      <a:r>
                        <a:rPr lang="en-US"/>
                        <a:t>このエンティティは **経営分析** と **経営計画** です。</a:t>
                      </a:r>
                      <a:endParaRPr lang="en-US"/>
                    </a:p>
                    <a:p>
                      <a:pPr>
                        <a:buNone/>
                      </a:pPr>
                      <a:endParaRPr lang="en-US"/>
                    </a:p>
                    <a:p>
                      <a:pPr>
                        <a:buNone/>
                      </a:pPr>
                      <a:r>
                        <a:rPr lang="en-US"/>
                        <a:t>提供されたスニペットは、経営分析と経営計画の両方について説明しています。</a:t>
                      </a:r>
                      <a:endParaRPr lang="en-US"/>
                    </a:p>
                    <a:p>
                      <a:pPr>
                        <a:buNone/>
                      </a:pPr>
                      <a:endParaRPr lang="en-US"/>
                    </a:p>
                    <a:p>
                      <a:pPr>
                        <a:buNone/>
                      </a:pPr>
                      <a:r>
                        <a:rPr lang="en-US"/>
                        <a:t>* **経営分析**は、企業の業績や財務状態を分析し、現在の課題や将来の計画に役立てるプロセスです。</a:t>
                      </a:r>
                      <a:endParaRPr lang="en-US"/>
                    </a:p>
                    <a:p>
                      <a:pPr>
                        <a:buNone/>
                      </a:pPr>
                      <a:r>
                        <a:rPr lang="en-US"/>
                        <a:t>* **経営計画**は、企業のビジョンや目標を達成するための具体的な行動計画です。 </a:t>
                      </a:r>
                      <a:endParaRPr lang="en-US"/>
                    </a:p>
                    <a:p>
                      <a:pPr>
                        <a:buNone/>
                      </a:pPr>
                      <a:endParaRPr lang="en-US"/>
                    </a:p>
                    <a:p>
                      <a:pPr>
                        <a:buNone/>
                      </a:pPr>
                      <a:r>
                        <a:rPr lang="en-US"/>
                        <a:t>これらのスニペットは、経営分析と経営計画の重要性、種類、メリット、必要な要素などを解説しています。 </a:t>
                      </a:r>
                      <a:endParaRPr lang="en-US"/>
                    </a:p>
                    <a:p>
                      <a:pPr>
                        <a:buNone/>
                      </a:pPr>
                      <a:endParaRPr lang="en-US"/>
                    </a:p>
                    <a:p>
                      <a:pPr>
                        <a:buNone/>
                      </a:pPr>
                      <a:r>
                        <a:rPr lang="en-US"/>
                        <a:t>SOURCE: </a:t>
                      </a:r>
                      <a:endParaRPr lang="en-US"/>
                    </a:p>
                    <a:p>
                      <a:pPr>
                        <a:buNone/>
                      </a:pPr>
                      <a:r>
                        <a:rPr lang="en-US"/>
                        <a:t>経営分析とは？ 手法の種類や知っておくべき取り組み時のポイント｜経営分析｜bizocean（ビズオーシャン）ジャーナル, </a:t>
                      </a:r>
                      <a:endParaRPr lang="en-US"/>
                    </a:p>
                    <a:p>
                      <a:pPr>
                        <a:buNone/>
                      </a:pPr>
                      <a:r>
                        <a:rPr lang="en-US"/>
                        <a:t>https://journal.bizocean.jp/corp06/f04/4974/</a:t>
                      </a:r>
                      <a:endParaRPr lang="en-US"/>
                    </a:p>
                  </a:txBody>
                  <a:tcPr/>
                </a:tc>
                <a:tc>
                  <a:txBody>
                    <a:bodyPr/>
                    <a:p>
                      <a:pPr>
                        <a:buNone/>
                      </a:pPr>
                      <a:r>
                        <a:rPr lang="en-US"/>
                        <a:t>Các thực thể này là **Phân tích kinh doanh** và **Lập kế hoạch kinh doanh**.</a:t>
                      </a:r>
                      <a:endParaRPr lang="en-US"/>
                    </a:p>
                    <a:p>
                      <a:pPr>
                        <a:buNone/>
                      </a:pPr>
                      <a:endParaRPr lang="en-US"/>
                    </a:p>
                    <a:p>
                      <a:pPr>
                        <a:buNone/>
                      </a:pPr>
                      <a:r>
                        <a:rPr lang="en-US"/>
                        <a:t>Đoạn mã được cung cấp mô tả cả phân tích kinh doanh và lập kế hoạch kinh doanh.</a:t>
                      </a:r>
                      <a:endParaRPr lang="en-US"/>
                    </a:p>
                    <a:p>
                      <a:pPr>
                        <a:buNone/>
                      </a:pPr>
                      <a:endParaRPr lang="en-US"/>
                    </a:p>
                    <a:p>
                      <a:pPr>
                        <a:buNone/>
                      </a:pPr>
                      <a:r>
                        <a:rPr lang="en-US"/>
                        <a:t>* **Phân tích kinh doanh** là quá trình phân tích hiệu quả hoạt động và điều kiện tài chính của công ty để hỗ trợ giải quyết các vấn đề hiện tại và kế hoạch tương lai.</a:t>
                      </a:r>
                      <a:endParaRPr lang="en-US"/>
                    </a:p>
                    <a:p>
                      <a:pPr>
                        <a:buNone/>
                      </a:pPr>
                      <a:r>
                        <a:rPr lang="en-US"/>
                        <a:t>* **Kế hoạch quản lý** là một kế hoạch hành động cụ thể để đạt được tầm nhìn và mục tiêu của công ty.</a:t>
                      </a:r>
                      <a:endParaRPr lang="en-US"/>
                    </a:p>
                    <a:p>
                      <a:pPr>
                        <a:buNone/>
                      </a:pPr>
                      <a:endParaRPr lang="en-US"/>
                    </a:p>
                    <a:p>
                      <a:pPr>
                        <a:buNone/>
                      </a:pPr>
                      <a:r>
                        <a:rPr lang="en-US"/>
                        <a:t>Những đoạn này giải thích tầm quan trọng, loại hình, lợi ích và các yếu tố cần thiết của phân tích kinh doanh và lập kế hoạch kinh doanh.</a:t>
                      </a:r>
                      <a:endParaRPr lang="en-US"/>
                    </a:p>
                    <a:p>
                      <a:pPr>
                        <a:buNone/>
                      </a:pPr>
                      <a:endParaRPr lang="en-US"/>
                    </a:p>
                    <a:p>
                      <a:pPr>
                        <a:buNone/>
                      </a:pPr>
                      <a:r>
                        <a:rPr lang="en-US"/>
                        <a:t>NGUỒN:</a:t>
                      </a:r>
                      <a:endParaRPr lang="en-US"/>
                    </a:p>
                    <a:p>
                      <a:pPr>
                        <a:buNone/>
                      </a:pPr>
                      <a:r>
                        <a:rPr lang="en-US"/>
                        <a:t>Phân tích kinh doanh là gì? Các loại phương pháp và điểm bạn nên biết khi thực hiện chúng | Tạp chí bizocean |</a:t>
                      </a:r>
                      <a:endParaRPr lang="en-US"/>
                    </a:p>
                    <a:p>
                      <a:pPr>
                        <a:buNone/>
                      </a:pPr>
                      <a:r>
                        <a:rPr lang="en-US"/>
                        <a:t>https://journal.bizocean.jp/corp06/f04/4974/</a:t>
                      </a:r>
                      <a:endParaRPr lang="en-US"/>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r>
                        <a:rPr lang="en-US"/>
                        <a:t>name_entity:  ['経営分析・事業計画', '収益予測', '損益計算書', '売上高', '売上原価', '売上総利益']</a:t>
                      </a:r>
                      <a:endParaRPr lang="en-US"/>
                    </a:p>
                  </a:txBody>
                  <a:tcPr/>
                </a:tc>
                <a:tc>
                  <a:txBody>
                    <a:bodyPr/>
                    <a:p>
                      <a:pPr>
                        <a:buNone/>
                      </a:pPr>
                      <a:r>
                        <a:rPr lang="en-US"/>
                        <a:t>name_entity: ['Phân tích quản lý/kế hoạch kinh doanh', 'Dự báo doanh thu', 'Báo cáo lãi lỗ', 'Doanh thu', 'Chi phí bán hàng', 'Tổng lợi nhuận']</a:t>
                      </a:r>
                      <a:endParaRPr lang="en-US"/>
                    </a:p>
                  </a:txBody>
                  <a:tcPr/>
                </a:tc>
              </a:tr>
              <a:tr h="6022975">
                <a:tc>
                  <a:txBody>
                    <a:bodyPr/>
                    <a:p>
                      <a:pPr>
                        <a:buNone/>
                      </a:pPr>
                      <a:r>
                        <a:rPr lang="en-US"/>
                        <a:t>//***経営分析・事業計画***//</a:t>
                      </a:r>
                      <a:endParaRPr lang="en-US"/>
                    </a:p>
                    <a:p>
                      <a:pPr>
                        <a:buNone/>
                      </a:pPr>
                      <a:r>
                        <a:rPr lang="en-US"/>
                        <a:t>提供された検索結果から、エンティティは「経営分析」であると判断できます。 </a:t>
                      </a:r>
                      <a:endParaRPr lang="en-US"/>
                    </a:p>
                    <a:p>
                      <a:pPr>
                        <a:buNone/>
                      </a:pPr>
                      <a:endParaRPr lang="en-US"/>
                    </a:p>
                    <a:p>
                      <a:pPr>
                        <a:buNone/>
                      </a:pPr>
                      <a:r>
                        <a:rPr lang="en-US"/>
                        <a:t>各抜粋は、経営分析の定義、重要性、手法、関連概念（経営計画、経営戦略）について説明しており、経営分析というテーマに焦点を当てています。 </a:t>
                      </a:r>
                      <a:endParaRPr lang="en-US"/>
                    </a:p>
                    <a:p>
                      <a:pPr>
                        <a:buNone/>
                      </a:pPr>
                      <a:endParaRPr lang="en-US"/>
                    </a:p>
                    <a:p>
                      <a:pPr>
                        <a:buNone/>
                      </a:pPr>
                      <a:r>
                        <a:rPr lang="en-US"/>
                        <a:t>具体的には、以下の内容が読み取れます。</a:t>
                      </a:r>
                      <a:endParaRPr lang="en-US"/>
                    </a:p>
                    <a:p>
                      <a:pPr>
                        <a:buNone/>
                      </a:pPr>
                      <a:endParaRPr lang="en-US"/>
                    </a:p>
                    <a:p>
                      <a:pPr>
                        <a:buNone/>
                      </a:pPr>
                      <a:r>
                        <a:rPr lang="en-US"/>
                        <a:t>* **定義**: 企業活動がうまくいっているかを調べるための健康診断のようなもの。業績や財務状態、資金の流れなどを分析し、現状把握や将来計画に役立てる。</a:t>
                      </a:r>
                      <a:endParaRPr lang="en-US"/>
                    </a:p>
                    <a:p>
                      <a:pPr>
                        <a:buNone/>
                      </a:pPr>
                      <a:r>
                        <a:rPr lang="en-US"/>
                        <a:t>* **重要性**: 企業の持続的な成長には欠かせない活動。</a:t>
                      </a:r>
                      <a:endParaRPr lang="en-US"/>
                    </a:p>
                    <a:p>
                      <a:pPr>
                        <a:buNone/>
                      </a:pPr>
                      <a:r>
                        <a:rPr lang="en-US"/>
                        <a:t>* **手法**: 詳細な分析だけでなく、簡易的な財務分析も有効。</a:t>
                      </a:r>
                      <a:endParaRPr lang="en-US"/>
                    </a:p>
                    <a:p>
                      <a:pPr>
                        <a:buNone/>
                      </a:pPr>
                      <a:r>
                        <a:rPr lang="en-US"/>
                        <a:t>* **関連概念**: 経営計画、経営戦略策定の基礎となる。 </a:t>
                      </a:r>
                      <a:endParaRPr lang="en-US"/>
                    </a:p>
                    <a:p>
                      <a:pPr>
                        <a:buNone/>
                      </a:pPr>
                      <a:endParaRPr lang="en-US"/>
                    </a:p>
                    <a:p>
                      <a:pPr>
                        <a:buNone/>
                      </a:pPr>
                      <a:r>
                        <a:rPr lang="en-US"/>
                        <a:t>したがって、これらの抜粋は総合的に「経営分析」について説明しており、エンティティは「経営分析」と断定できます。 </a:t>
                      </a:r>
                      <a:endParaRPr lang="en-US"/>
                    </a:p>
                    <a:p>
                      <a:pPr>
                        <a:buNone/>
                      </a:pPr>
                      <a:endParaRPr lang="en-US"/>
                    </a:p>
                    <a:p>
                      <a:pPr>
                        <a:buNone/>
                      </a:pPr>
                      <a:r>
                        <a:rPr lang="en-US"/>
                        <a:t>SOURCE: </a:t>
                      </a:r>
                      <a:endParaRPr lang="en-US"/>
                    </a:p>
                    <a:p>
                      <a:pPr>
                        <a:buNone/>
                      </a:pPr>
                      <a:r>
                        <a:rPr lang="en-US"/>
                        <a:t>経営分析とは？ 手法の種類や知っておくべき取り組み時のポイント｜経営分析｜bizocean（ビズオーシャン）ジャーナル, </a:t>
                      </a:r>
                      <a:endParaRPr lang="en-US"/>
                    </a:p>
                    <a:p>
                      <a:pPr>
                        <a:buNone/>
                      </a:pPr>
                      <a:r>
                        <a:rPr lang="en-US"/>
                        <a:t>https://journal.bizocean.jp/corp06/f04/4974/</a:t>
                      </a:r>
                      <a:endParaRPr lang="en-US"/>
                    </a:p>
                  </a:txBody>
                  <a:tcPr/>
                </a:tc>
                <a:tc>
                  <a:txBody>
                    <a:bodyPr/>
                    <a:p>
                      <a:pPr>
                        <a:buNone/>
                      </a:pPr>
                      <a:r>
                        <a:rPr lang="en-US"/>
                        <a:t>//***Phân tích quản lý/kế hoạch kinh doanh***//</a:t>
                      </a:r>
                      <a:endParaRPr lang="en-US"/>
                    </a:p>
                    <a:p>
                      <a:pPr>
                        <a:buNone/>
                      </a:pPr>
                      <a:r>
                        <a:rPr lang="en-US"/>
                        <a:t>Từ kết quả tìm kiếm được cung cấp, chúng tôi có thể xác định rằng thực thể đó là "Phân tích quản lý".</a:t>
                      </a:r>
                      <a:endParaRPr lang="en-US"/>
                    </a:p>
                    <a:p>
                      <a:pPr>
                        <a:buNone/>
                      </a:pPr>
                      <a:endParaRPr lang="en-US"/>
                    </a:p>
                    <a:p>
                      <a:pPr>
                        <a:buNone/>
                      </a:pPr>
                      <a:r>
                        <a:rPr lang="en-US"/>
                        <a:t>Mỗi đoạn trích tập trung vào chủ đề phân tích kinh doanh, giải thích định nghĩa, tầm quan trọng, phương pháp và các khái niệm liên quan (lập kế hoạch kinh doanh, chiến lược kinh doanh).</a:t>
                      </a:r>
                      <a:endParaRPr lang="en-US"/>
                    </a:p>
                    <a:p>
                      <a:pPr>
                        <a:buNone/>
                      </a:pPr>
                      <a:endParaRPr lang="en-US"/>
                    </a:p>
                    <a:p>
                      <a:pPr>
                        <a:buNone/>
                      </a:pPr>
                      <a:r>
                        <a:rPr lang="en-US"/>
                        <a:t>Cụ thể, bạn có thể đọc như sau:</a:t>
                      </a:r>
                      <a:endParaRPr lang="en-US"/>
                    </a:p>
                    <a:p>
                      <a:pPr>
                        <a:buNone/>
                      </a:pPr>
                      <a:endParaRPr lang="en-US"/>
                    </a:p>
                    <a:p>
                      <a:pPr>
                        <a:buNone/>
                      </a:pPr>
                      <a:r>
                        <a:rPr lang="en-US"/>
                        <a:t>* **Định nghĩa**: Một cái gì đó giống như kiểm tra tình trạng để xem các hoạt động của công ty có diễn ra tốt đẹp hay không. Phân tích hiệu quả kinh doanh, tình trạng tài chính, dòng tiền, v.v. và sử dụng nó để hiểu tình hình hiện tại và lập kế hoạch cho tương lai.</a:t>
                      </a:r>
                      <a:endParaRPr lang="en-US"/>
                    </a:p>
                    <a:p>
                      <a:pPr>
                        <a:buNone/>
                      </a:pPr>
                      <a:r>
                        <a:rPr lang="en-US"/>
                        <a:t>* **Tầm quan trọng**: Các hoạt động cần thiết cho sự phát triển bền vững của công ty.</a:t>
                      </a:r>
                      <a:endParaRPr lang="en-US"/>
                    </a:p>
                    <a:p>
                      <a:pPr>
                        <a:buNone/>
                      </a:pPr>
                      <a:r>
                        <a:rPr lang="en-US"/>
                        <a:t>* **Phương pháp**: Không chỉ phân tích chi tiết mà cả phân tích tài chính đơn giản cũng có hiệu quả.</a:t>
                      </a:r>
                      <a:endParaRPr lang="en-US"/>
                    </a:p>
                    <a:p>
                      <a:pPr>
                        <a:buNone/>
                      </a:pPr>
                      <a:r>
                        <a:rPr lang="en-US"/>
                        <a:t>* **Các khái niệm liên quan**: Cơ sở cho việc lập kế hoạch kinh doanh và xây dựng chiến lược kinh doanh.</a:t>
                      </a:r>
                      <a:endParaRPr lang="en-US"/>
                    </a:p>
                    <a:p>
                      <a:pPr>
                        <a:buNone/>
                      </a:pPr>
                      <a:endParaRPr lang="en-US"/>
                    </a:p>
                    <a:p>
                      <a:pPr>
                        <a:buNone/>
                      </a:pPr>
                      <a:r>
                        <a:rPr lang="en-US"/>
                        <a:t>Do đó, những đoạn trích này mô tả chung là "Phân tích quản lý" và thực thể có thể được xác định là "Phân tích quản lý".</a:t>
                      </a:r>
                      <a:endParaRPr lang="en-US"/>
                    </a:p>
                    <a:p>
                      <a:pPr>
                        <a:buNone/>
                      </a:pPr>
                      <a:endParaRPr lang="en-US"/>
                    </a:p>
                    <a:p>
                      <a:pPr>
                        <a:buNone/>
                      </a:pPr>
                      <a:r>
                        <a:rPr lang="en-US"/>
                        <a:t>NGUỒN:</a:t>
                      </a:r>
                      <a:endParaRPr lang="en-US"/>
                    </a:p>
                    <a:p>
                      <a:pPr>
                        <a:buNone/>
                      </a:pPr>
                      <a:r>
                        <a:rPr lang="en-US"/>
                        <a:t>Phân tích kinh doanh là gì? Các loại phương pháp và điểm bạn nên biết khi thực hiện chúng | Tạp chí bizocean |</a:t>
                      </a:r>
                      <a:endParaRPr lang="en-US"/>
                    </a:p>
                    <a:p>
                      <a:pPr>
                        <a:buNone/>
                      </a:pPr>
                      <a:r>
                        <a:rPr lang="en-US"/>
                        <a:t>https://journal.bizocean.jp/corp06/f04/4974/</a:t>
                      </a:r>
                      <a:endParaRPr lang="en-US"/>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r>
                        <a:rPr lang="en-US"/>
                        <a:t>//***収益予測***//</a:t>
                      </a:r>
                      <a:endParaRPr lang="en-US"/>
                    </a:p>
                    <a:p>
                      <a:pPr>
                        <a:buNone/>
                      </a:pPr>
                      <a:r>
                        <a:rPr lang="en-US"/>
                        <a:t>これらの検索結果のスニペットは、「売上予測」について説明しています。 </a:t>
                      </a:r>
                      <a:endParaRPr lang="en-US"/>
                    </a:p>
                    <a:p>
                      <a:pPr>
                        <a:buNone/>
                      </a:pPr>
                      <a:endParaRPr lang="en-US"/>
                    </a:p>
                    <a:p>
                      <a:pPr>
                        <a:buNone/>
                      </a:pPr>
                      <a:r>
                        <a:rPr lang="en-US"/>
                        <a:t>**売上予測とは**</a:t>
                      </a:r>
                      <a:endParaRPr lang="en-US"/>
                    </a:p>
                    <a:p>
                      <a:pPr>
                        <a:buNone/>
                      </a:pPr>
                      <a:endParaRPr lang="en-US"/>
                    </a:p>
                    <a:p>
                      <a:pPr>
                        <a:buNone/>
                      </a:pPr>
                      <a:r>
                        <a:rPr lang="en-US"/>
                        <a:t>過去の売上データや市場トレンドなどの客観的な情報を用いて、将来の売上がどの程度になるかを予測することです。企業は売上予測を行うことで、将来の収益性を把握し、事業計画や戦略を適切に立案することができます。</a:t>
                      </a:r>
                      <a:endParaRPr lang="en-US"/>
                    </a:p>
                    <a:p>
                      <a:pPr>
                        <a:buNone/>
                      </a:pPr>
                      <a:endParaRPr lang="en-US"/>
                    </a:p>
                    <a:p>
                      <a:pPr>
                        <a:buNone/>
                      </a:pPr>
                      <a:r>
                        <a:rPr lang="en-US"/>
                        <a:t>**売上予測の重要性**</a:t>
                      </a:r>
                      <a:endParaRPr lang="en-US"/>
                    </a:p>
                    <a:p>
                      <a:pPr>
                        <a:buNone/>
                      </a:pPr>
                      <a:endParaRPr lang="en-US"/>
                    </a:p>
                    <a:p>
                      <a:pPr>
                        <a:buNone/>
                      </a:pPr>
                      <a:r>
                        <a:rPr lang="en-US"/>
                        <a:t>* 企業の継続的な成長には、精度の高い売上予測が不可欠です。</a:t>
                      </a:r>
                      <a:endParaRPr lang="en-US"/>
                    </a:p>
                    <a:p>
                      <a:pPr>
                        <a:buNone/>
                      </a:pPr>
                      <a:r>
                        <a:rPr lang="en-US"/>
                        <a:t>* 将来の成長計画を立て、リスクを管理するための基礎となります。</a:t>
                      </a:r>
                      <a:endParaRPr lang="en-US"/>
                    </a:p>
                    <a:p>
                      <a:pPr>
                        <a:buNone/>
                      </a:pPr>
                      <a:endParaRPr lang="en-US"/>
                    </a:p>
                    <a:p>
                      <a:pPr>
                        <a:buNone/>
                      </a:pPr>
                      <a:r>
                        <a:rPr lang="en-US"/>
                        <a:t>**売上予測の方法**</a:t>
                      </a:r>
                      <a:endParaRPr lang="en-US"/>
                    </a:p>
                    <a:p>
                      <a:pPr>
                        <a:buNone/>
                      </a:pPr>
                      <a:endParaRPr lang="en-US"/>
                    </a:p>
                    <a:p>
                      <a:pPr>
                        <a:buNone/>
                      </a:pPr>
                      <a:r>
                        <a:rPr lang="en-US"/>
                        <a:t>様々な方法がありますが、例えば、過去の売上実績から月平均売上を計算し、年間の売上予測を立てる方法などがあります。</a:t>
                      </a:r>
                      <a:endParaRPr lang="en-US"/>
                    </a:p>
                    <a:p>
                      <a:pPr>
                        <a:buNone/>
                      </a:pPr>
                      <a:endParaRPr lang="en-US"/>
                    </a:p>
                    <a:p>
                      <a:pPr>
                        <a:buNone/>
                      </a:pPr>
                      <a:r>
                        <a:rPr lang="en-US"/>
                        <a:t>これらのスニペットは、売上予測の定義、重要性、計算方法について概説しています。 </a:t>
                      </a:r>
                      <a:endParaRPr lang="en-US"/>
                    </a:p>
                    <a:p>
                      <a:pPr>
                        <a:buNone/>
                      </a:pPr>
                      <a:endParaRPr lang="en-US"/>
                    </a:p>
                    <a:p>
                      <a:pPr>
                        <a:buNone/>
                      </a:pPr>
                      <a:r>
                        <a:rPr lang="en-US"/>
                        <a:t>SOURCE: </a:t>
                      </a:r>
                      <a:endParaRPr lang="en-US"/>
                    </a:p>
                    <a:p>
                      <a:pPr>
                        <a:buNone/>
                      </a:pPr>
                      <a:r>
                        <a:rPr lang="en-US"/>
                        <a:t>売上予測とは？重要性や立て方を紹介 (具体例付きテンプレート) [2024] • Asana, </a:t>
                      </a:r>
                      <a:endParaRPr lang="en-US"/>
                    </a:p>
                    <a:p>
                      <a:pPr>
                        <a:buNone/>
                      </a:pPr>
                      <a:r>
                        <a:rPr lang="en-US"/>
                        <a:t>https://asana.com/ja/resources/sales-forecast-template</a:t>
                      </a:r>
                      <a:endParaRPr lang="en-US"/>
                    </a:p>
                  </a:txBody>
                  <a:tcPr/>
                </a:tc>
                <a:tc>
                  <a:txBody>
                    <a:bodyPr/>
                    <a:p>
                      <a:pPr>
                        <a:buNone/>
                      </a:pPr>
                      <a:r>
                        <a:rPr lang="en-US"/>
                        <a:t>//***Dự đoán thu nhập***//</a:t>
                      </a:r>
                      <a:endParaRPr lang="en-US"/>
                    </a:p>
                    <a:p>
                      <a:pPr>
                        <a:buNone/>
                      </a:pPr>
                      <a:r>
                        <a:rPr lang="en-US"/>
                        <a:t>Các đoạn kết quả tìm kiếm này nói về "Dự báo doanh số".</a:t>
                      </a:r>
                      <a:endParaRPr lang="en-US"/>
                    </a:p>
                    <a:p>
                      <a:pPr>
                        <a:buNone/>
                      </a:pPr>
                      <a:endParaRPr lang="en-US"/>
                    </a:p>
                    <a:p>
                      <a:pPr>
                        <a:buNone/>
                      </a:pPr>
                      <a:r>
                        <a:rPr lang="en-US"/>
                        <a:t>**Dự báo doanh số là gì**</a:t>
                      </a:r>
                      <a:endParaRPr lang="en-US"/>
                    </a:p>
                    <a:p>
                      <a:pPr>
                        <a:buNone/>
                      </a:pPr>
                      <a:endParaRPr lang="en-US"/>
                    </a:p>
                    <a:p>
                      <a:pPr>
                        <a:buNone/>
                      </a:pPr>
                      <a:r>
                        <a:rPr lang="en-US"/>
                        <a:t>Dự đoán doanh số bán hàng trong tương lai bằng cách sử dụng thông tin khách quan như dữ liệu bán hàng trong quá khứ và xu hướng thị trường. Bằng cách dự báo doanh số bán hàng, các công ty có thể hiểu được lợi nhuận trong tương lai và xây dựng các kế hoạch và chiến lược kinh doanh một cách phù hợp.</a:t>
                      </a:r>
                      <a:endParaRPr lang="en-US"/>
                    </a:p>
                    <a:p>
                      <a:pPr>
                        <a:buNone/>
                      </a:pPr>
                      <a:endParaRPr lang="en-US"/>
                    </a:p>
                    <a:p>
                      <a:pPr>
                        <a:buNone/>
                      </a:pPr>
                      <a:r>
                        <a:rPr lang="en-US"/>
                        <a:t>**Tầm quan trọng của dự báo doanh số**</a:t>
                      </a:r>
                      <a:endParaRPr lang="en-US"/>
                    </a:p>
                    <a:p>
                      <a:pPr>
                        <a:buNone/>
                      </a:pPr>
                      <a:endParaRPr lang="en-US"/>
                    </a:p>
                    <a:p>
                      <a:pPr>
                        <a:buNone/>
                      </a:pPr>
                      <a:r>
                        <a:rPr lang="en-US"/>
                        <a:t>* Dự báo doanh số bán hàng có độ chính xác cao là điều cần thiết cho sự phát triển liên tục của công ty.</a:t>
                      </a:r>
                      <a:endParaRPr lang="en-US"/>
                    </a:p>
                    <a:p>
                      <a:pPr>
                        <a:buNone/>
                      </a:pPr>
                      <a:r>
                        <a:rPr lang="en-US"/>
                        <a:t>* Cơ sở để lập kế hoạch tăng trưởng trong tương lai và quản lý rủi ro.</a:t>
                      </a:r>
                      <a:endParaRPr lang="en-US"/>
                    </a:p>
                    <a:p>
                      <a:pPr>
                        <a:buNone/>
                      </a:pPr>
                      <a:endParaRPr lang="en-US"/>
                    </a:p>
                    <a:p>
                      <a:pPr>
                        <a:buNone/>
                      </a:pPr>
                      <a:r>
                        <a:rPr lang="en-US"/>
                        <a:t>**Cách dự báo doanh số**</a:t>
                      </a:r>
                      <a:endParaRPr lang="en-US"/>
                    </a:p>
                    <a:p>
                      <a:pPr>
                        <a:buNone/>
                      </a:pPr>
                      <a:endParaRPr lang="en-US"/>
                    </a:p>
                    <a:p>
                      <a:pPr>
                        <a:buNone/>
                      </a:pPr>
                      <a:r>
                        <a:rPr lang="en-US"/>
                        <a:t>Có nhiều phương pháp khác nhau, chẳng hạn như tính toán doanh thu trung bình hàng tháng từ kết quả bán hàng trong quá khứ và tạo dự báo doanh thu hàng năm.</a:t>
                      </a:r>
                      <a:endParaRPr lang="en-US"/>
                    </a:p>
                    <a:p>
                      <a:pPr>
                        <a:buNone/>
                      </a:pPr>
                      <a:endParaRPr lang="en-US"/>
                    </a:p>
                    <a:p>
                      <a:pPr>
                        <a:buNone/>
                      </a:pPr>
                      <a:r>
                        <a:rPr lang="en-US"/>
                        <a:t>Những đoạn mã này phác thảo định nghĩa, tầm quan trọng và cách tính toán dự báo doanh số.</a:t>
                      </a:r>
                      <a:endParaRPr lang="en-US"/>
                    </a:p>
                    <a:p>
                      <a:pPr>
                        <a:buNone/>
                      </a:pPr>
                      <a:endParaRPr lang="en-US"/>
                    </a:p>
                    <a:p>
                      <a:pPr>
                        <a:buNone/>
                      </a:pPr>
                      <a:r>
                        <a:rPr lang="en-US"/>
                        <a:t>NGUỒN:</a:t>
                      </a:r>
                      <a:endParaRPr lang="en-US"/>
                    </a:p>
                    <a:p>
                      <a:pPr>
                        <a:buNone/>
                      </a:pPr>
                      <a:r>
                        <a:rPr lang="en-US"/>
                        <a:t>Dự báo bán hàng là gì? Giới thiệu tầm quan trọng và cách thiết lập (mẫu có ví dụ cụ thể) [2024] • Asana,</a:t>
                      </a:r>
                      <a:endParaRPr lang="en-US"/>
                    </a:p>
                    <a:p>
                      <a:pPr>
                        <a:buNone/>
                      </a:pPr>
                      <a:r>
                        <a:rPr lang="en-US"/>
                        <a:t>https://asana.com/ja/resources/sale-forecast-template</a:t>
                      </a:r>
                      <a:endParaRPr lang="en-US"/>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r>
                        <a:rPr lang="en-US"/>
                        <a:t>/***損益計算書***//</a:t>
                      </a:r>
                      <a:endParaRPr lang="en-US"/>
                    </a:p>
                    <a:p>
                      <a:pPr>
                        <a:buNone/>
                      </a:pPr>
                      <a:r>
                        <a:rPr lang="en-US"/>
                        <a:t>エンティティの名前：**損益計算書** </a:t>
                      </a:r>
                      <a:endParaRPr lang="en-US"/>
                    </a:p>
                    <a:p>
                      <a:pPr>
                        <a:buNone/>
                      </a:pPr>
                      <a:endParaRPr lang="en-US"/>
                    </a:p>
                    <a:p>
                      <a:pPr>
                        <a:buNone/>
                      </a:pPr>
                      <a:r>
                        <a:rPr lang="en-US"/>
                        <a:t>フィードバック： </a:t>
                      </a:r>
                      <a:endParaRPr lang="en-US"/>
                    </a:p>
                    <a:p>
                      <a:pPr>
                        <a:buNone/>
                      </a:pPr>
                      <a:endParaRPr lang="en-US"/>
                    </a:p>
                    <a:p>
                      <a:pPr>
                        <a:buNone/>
                      </a:pPr>
                      <a:r>
                        <a:rPr lang="en-US"/>
                        <a:t>提供された記事の抜粋は、すべて「損益計算書」について説明しており、その内容、目的、重要性を詳しく解説しています。 各抜粋は、損益計算書の定義、構成要素、分析方法、作成方法、そして企業の財務状況を評価するための活用方法について触れています。 </a:t>
                      </a:r>
                      <a:endParaRPr lang="en-US"/>
                    </a:p>
                    <a:p>
                      <a:pPr>
                        <a:buNone/>
                      </a:pPr>
                      <a:endParaRPr lang="en-US"/>
                    </a:p>
                    <a:p>
                      <a:pPr>
                        <a:buNone/>
                      </a:pPr>
                      <a:r>
                        <a:rPr lang="en-US"/>
                        <a:t>したがって、これらの抜粋は「損益計算書」というエンティティに対する適切な説明を提供しており、追加の情報は必要ありません。 </a:t>
                      </a:r>
                      <a:endParaRPr lang="en-US"/>
                    </a:p>
                    <a:p>
                      <a:pPr>
                        <a:buNone/>
                      </a:pPr>
                      <a:endParaRPr lang="en-US"/>
                    </a:p>
                    <a:p>
                      <a:pPr>
                        <a:buNone/>
                      </a:pPr>
                      <a:r>
                        <a:rPr lang="en-US"/>
                        <a:t>SOURCE: </a:t>
                      </a:r>
                      <a:endParaRPr lang="en-US"/>
                    </a:p>
                    <a:p>
                      <a:pPr>
                        <a:buNone/>
                      </a:pPr>
                      <a:r>
                        <a:rPr lang="en-US"/>
                        <a:t>損益計算書（P/L）とは？項目別の見方やポイント一覧・事例をわかりやすく解説 | クラウド会計ソフト マネーフォワード, </a:t>
                      </a:r>
                      <a:endParaRPr lang="en-US"/>
                    </a:p>
                    <a:p>
                      <a:pPr>
                        <a:buNone/>
                      </a:pPr>
                      <a:r>
                        <a:rPr lang="en-US"/>
                        <a:t>https://biz.moneyforward.com/accounting/basic/130/</a:t>
                      </a:r>
                      <a:endParaRPr lang="en-US"/>
                    </a:p>
                  </a:txBody>
                  <a:tcPr/>
                </a:tc>
                <a:tc>
                  <a:txBody>
                    <a:bodyPr/>
                    <a:p>
                      <a:pPr>
                        <a:buNone/>
                      </a:pPr>
                      <a:r>
                        <a:rPr lang="en-US"/>
                        <a:t>/***Báo cáo lãi lỗ***//</a:t>
                      </a:r>
                      <a:endParaRPr lang="en-US"/>
                    </a:p>
                    <a:p>
                      <a:pPr>
                        <a:buNone/>
                      </a:pPr>
                      <a:r>
                        <a:rPr lang="en-US"/>
                        <a:t>Tên đơn vị: **Báo cáo lãi lỗ**</a:t>
                      </a:r>
                      <a:endParaRPr lang="en-US"/>
                    </a:p>
                    <a:p>
                      <a:pPr>
                        <a:buNone/>
                      </a:pPr>
                      <a:endParaRPr lang="en-US"/>
                    </a:p>
                    <a:p>
                      <a:pPr>
                        <a:buNone/>
                      </a:pPr>
                      <a:r>
                        <a:rPr lang="en-US"/>
                        <a:t>Nhận xét:</a:t>
                      </a:r>
                      <a:endParaRPr lang="en-US"/>
                    </a:p>
                    <a:p>
                      <a:pPr>
                        <a:buNone/>
                      </a:pPr>
                      <a:endParaRPr lang="en-US"/>
                    </a:p>
                    <a:p>
                      <a:pPr>
                        <a:buNone/>
                      </a:pPr>
                      <a:r>
                        <a:rPr lang="en-US"/>
                        <a:t>Các đoạn trích bài viết đều thảo luận về “Báo cáo lãi lỗ” và giải thích chi tiết nội dung, mục đích và tầm quan trọng của nó. Mỗi đoạn trích bao gồm định nghĩa về báo cáo thu nhập, các thành phần của nó, cách phân tích, cách chuẩn bị và cách sử dụng nó để đánh giá tình hình tài chính của công ty.</a:t>
                      </a:r>
                      <a:endParaRPr lang="en-US"/>
                    </a:p>
                    <a:p>
                      <a:pPr>
                        <a:buNone/>
                      </a:pPr>
                      <a:endParaRPr lang="en-US"/>
                    </a:p>
                    <a:p>
                      <a:pPr>
                        <a:buNone/>
                      </a:pPr>
                      <a:r>
                        <a:rPr lang="en-US"/>
                        <a:t>Do đó, những đoạn trích này cung cấp mô tả đầy đủ về thực thể `` Báo cáo thu nhập '' và không cần thêm thông tin nào.</a:t>
                      </a:r>
                      <a:endParaRPr lang="en-US"/>
                    </a:p>
                    <a:p>
                      <a:pPr>
                        <a:buNone/>
                      </a:pPr>
                      <a:endParaRPr lang="en-US"/>
                    </a:p>
                    <a:p>
                      <a:pPr>
                        <a:buNone/>
                      </a:pPr>
                      <a:r>
                        <a:rPr lang="en-US"/>
                        <a:t>NGUỒN:</a:t>
                      </a:r>
                      <a:endParaRPr lang="en-US"/>
                    </a:p>
                    <a:p>
                      <a:pPr>
                        <a:buNone/>
                      </a:pPr>
                      <a:r>
                        <a:rPr lang="en-US"/>
                        <a:t>Báo cáo lãi lỗ (P/L) là gì? Giải thích dễ hiểu về cách xem từng mục, danh sách điểm và ví dụ | Phần mềm kế toán đám mây Money Forward,</a:t>
                      </a:r>
                      <a:endParaRPr lang="en-US"/>
                    </a:p>
                    <a:p>
                      <a:pPr>
                        <a:buNone/>
                      </a:pPr>
                      <a:r>
                        <a:rPr lang="en-US"/>
                        <a:t>https://biz.moneyforward.com/accounting/basic/130/</a:t>
                      </a:r>
                      <a:endParaRPr lang="en-US"/>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r>
                        <a:rPr lang="en-US"/>
                        <a:t>//***売上高***//</a:t>
                      </a:r>
                      <a:endParaRPr lang="en-US"/>
                    </a:p>
                    <a:p>
                      <a:pPr>
                        <a:buNone/>
                      </a:pPr>
                      <a:r>
                        <a:rPr lang="en-US"/>
                        <a:t>提供された検索結果のスニペットは、 **売上高** が企業の製品やサービスの販売から得た総収入であることを示しています。 これは、一定期間における企業の業績を判断する重要な指標です。 </a:t>
                      </a:r>
                      <a:endParaRPr lang="en-US"/>
                    </a:p>
                    <a:p>
                      <a:pPr>
                        <a:buNone/>
                      </a:pPr>
                      <a:endParaRPr lang="en-US"/>
                    </a:p>
                    <a:p>
                      <a:pPr>
                        <a:buNone/>
                      </a:pPr>
                      <a:r>
                        <a:rPr lang="en-US"/>
                        <a:t>スニペットから、売上高について以下の点がわかります。</a:t>
                      </a:r>
                      <a:endParaRPr lang="en-US"/>
                    </a:p>
                    <a:p>
                      <a:pPr>
                        <a:buNone/>
                      </a:pPr>
                      <a:endParaRPr lang="en-US"/>
                    </a:p>
                    <a:p>
                      <a:pPr>
                        <a:buNone/>
                      </a:pPr>
                      <a:r>
                        <a:rPr lang="en-US"/>
                        <a:t>* **定義:** 一定期間における製品やサービスの販売による収入の総額。</a:t>
                      </a:r>
                      <a:endParaRPr lang="en-US"/>
                    </a:p>
                    <a:p>
                      <a:pPr>
                        <a:buNone/>
                      </a:pPr>
                      <a:r>
                        <a:rPr lang="en-US"/>
                        <a:t>* **計算:** 一会計期間における売上の合計額。</a:t>
                      </a:r>
                      <a:endParaRPr lang="en-US"/>
                    </a:p>
                    <a:p>
                      <a:pPr>
                        <a:buNone/>
                      </a:pPr>
                      <a:r>
                        <a:rPr lang="en-US"/>
                        <a:t>* **目的:** 企業の業績を判断するための指標。</a:t>
                      </a:r>
                      <a:endParaRPr lang="en-US"/>
                    </a:p>
                    <a:p>
                      <a:pPr>
                        <a:buNone/>
                      </a:pPr>
                      <a:r>
                        <a:rPr lang="en-US"/>
                        <a:t>* **関連用語:** 粗利益、営業利益、経常利益、純利益、損益分岐点、最低限必要な売上高。</a:t>
                      </a:r>
                      <a:endParaRPr lang="en-US"/>
                    </a:p>
                    <a:p>
                      <a:pPr>
                        <a:buNone/>
                      </a:pPr>
                      <a:endParaRPr lang="en-US"/>
                    </a:p>
                    <a:p>
                      <a:pPr>
                        <a:buNone/>
                      </a:pPr>
                      <a:r>
                        <a:rPr lang="en-US"/>
                        <a:t>これらのスニペットは、売上高と売上収益の違いについても触れており、売上収益は売上高から販売に関連する経費やコストを差し引いた利益であると説明しています。 </a:t>
                      </a:r>
                      <a:endParaRPr lang="en-US"/>
                    </a:p>
                    <a:p>
                      <a:pPr>
                        <a:buNone/>
                      </a:pPr>
                      <a:endParaRPr lang="en-US"/>
                    </a:p>
                    <a:p>
                      <a:pPr>
                        <a:buNone/>
                      </a:pPr>
                      <a:r>
                        <a:rPr lang="en-US"/>
                        <a:t>SOURCE: </a:t>
                      </a:r>
                      <a:endParaRPr lang="en-US"/>
                    </a:p>
                    <a:p>
                      <a:pPr>
                        <a:buNone/>
                      </a:pPr>
                      <a:r>
                        <a:rPr lang="en-US"/>
                        <a:t>売上高とは？計算方法や他利益との違いをわかりやすく解説 | クラウド会計ソフト マネーフォワード, </a:t>
                      </a:r>
                      <a:endParaRPr lang="en-US"/>
                    </a:p>
                    <a:p>
                      <a:pPr>
                        <a:buNone/>
                      </a:pPr>
                      <a:r>
                        <a:rPr lang="en-US"/>
                        <a:t>https://biz.moneyforward.com/accounting/basic/45760/</a:t>
                      </a:r>
                      <a:endParaRPr lang="en-US"/>
                    </a:p>
                  </a:txBody>
                  <a:tcPr/>
                </a:tc>
                <a:tc>
                  <a:txBody>
                    <a:bodyPr/>
                    <a:p>
                      <a:pPr>
                        <a:buNone/>
                      </a:pPr>
                      <a:r>
                        <a:rPr lang="en-US"/>
                        <a:t>//***số lượng bán***//</a:t>
                      </a:r>
                      <a:endParaRPr lang="en-US"/>
                    </a:p>
                    <a:p>
                      <a:pPr>
                        <a:buNone/>
                      </a:pPr>
                      <a:r>
                        <a:rPr lang="en-US"/>
                        <a:t>Đoạn kết quả tìm kiếm được cung cấp cho thấy **Doanh số** là tổng doanh thu mà một công ty nhận được từ việc bán sản phẩm và dịch vụ của mình. Đây là một chỉ số quan trọng để xác định hiệu quả hoạt động của công ty trong một khoảng thời gian nhất định.</a:t>
                      </a:r>
                      <a:endParaRPr lang="en-US"/>
                    </a:p>
                    <a:p>
                      <a:pPr>
                        <a:buNone/>
                      </a:pPr>
                      <a:endParaRPr lang="en-US"/>
                    </a:p>
                    <a:p>
                      <a:pPr>
                        <a:buNone/>
                      </a:pPr>
                      <a:r>
                        <a:rPr lang="en-US"/>
                        <a:t>Từ đoạn trích, bạn có thể tìm hiểu những điều sau về bán hàng:</a:t>
                      </a:r>
                      <a:endParaRPr lang="en-US"/>
                    </a:p>
                    <a:p>
                      <a:pPr>
                        <a:buNone/>
                      </a:pPr>
                      <a:endParaRPr lang="en-US"/>
                    </a:p>
                    <a:p>
                      <a:pPr>
                        <a:buNone/>
                      </a:pPr>
                      <a:r>
                        <a:rPr lang="en-US"/>
                        <a:t>* **Định nghĩa:** Tổng doanh thu từ việc bán sản phẩm và dịch vụ trong một khoảng thời gian nhất định.</a:t>
                      </a:r>
                      <a:endParaRPr lang="en-US"/>
                    </a:p>
                    <a:p>
                      <a:pPr>
                        <a:buNone/>
                      </a:pPr>
                      <a:r>
                        <a:rPr lang="en-US"/>
                        <a:t>* **Tính toán:** Tổng doanh số bán hàng trong một kỳ kế toán.</a:t>
                      </a:r>
                      <a:endParaRPr lang="en-US"/>
                    </a:p>
                    <a:p>
                      <a:pPr>
                        <a:buNone/>
                      </a:pPr>
                      <a:r>
                        <a:rPr lang="en-US"/>
                        <a:t>* **Mục đích:** Một chỉ số để xác định hiệu quả hoạt động của công ty.</a:t>
                      </a:r>
                      <a:endParaRPr lang="en-US"/>
                    </a:p>
                    <a:p>
                      <a:pPr>
                        <a:buNone/>
                      </a:pPr>
                      <a:r>
                        <a:rPr lang="en-US"/>
                        <a:t>* **Các thuật ngữ liên quan:** Lợi nhuận gộp, lợi nhuận hoạt động, lợi nhuận thông thường, lợi nhuận ròng, điểm hòa vốn, doanh thu yêu cầu tối thiểu.</a:t>
                      </a:r>
                      <a:endParaRPr lang="en-US"/>
                    </a:p>
                    <a:p>
                      <a:pPr>
                        <a:buNone/>
                      </a:pPr>
                      <a:endParaRPr lang="en-US"/>
                    </a:p>
                    <a:p>
                      <a:pPr>
                        <a:buNone/>
                      </a:pPr>
                      <a:r>
                        <a:rPr lang="en-US"/>
                        <a:t>Những đoạn trích này cũng đề cập đến sự khác biệt giữa doanh thu bán hàng và doanh thu bán hàng, giải thích rằng doanh thu bán hàng là lợi nhuận sau khi trừ các chi phí và chi phí liên quan đến bán hàng khỏi doanh thu bán hàng.</a:t>
                      </a:r>
                      <a:endParaRPr lang="en-US"/>
                    </a:p>
                    <a:p>
                      <a:pPr>
                        <a:buNone/>
                      </a:pPr>
                      <a:endParaRPr lang="en-US"/>
                    </a:p>
                    <a:p>
                      <a:pPr>
                        <a:buNone/>
                      </a:pPr>
                      <a:r>
                        <a:rPr lang="en-US"/>
                        <a:t>NGUỒN:</a:t>
                      </a:r>
                      <a:endParaRPr lang="en-US"/>
                    </a:p>
                    <a:p>
                      <a:pPr>
                        <a:buNone/>
                      </a:pPr>
                      <a:r>
                        <a:rPr lang="en-US"/>
                        <a:t>Bán hàng là gì? Giải thích dễ hiểu về phương pháp tính toán và sự khác biệt so với các khoản lợi nhuận khác | Phần mềm kế toán đám mây Money Forward,</a:t>
                      </a:r>
                      <a:endParaRPr lang="en-US"/>
                    </a:p>
                    <a:p>
                      <a:pPr>
                        <a:buNone/>
                      </a:pPr>
                      <a:r>
                        <a:rPr lang="en-US"/>
                        <a:t>https://biz.moneyforward.com/accounting/basic/45760/</a:t>
                      </a:r>
                      <a:endParaRPr lang="en-US"/>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r>
                        <a:rPr lang="en-US"/>
                        <a:t>/***売上原価***//</a:t>
                      </a:r>
                      <a:endParaRPr lang="en-US"/>
                    </a:p>
                    <a:p>
                      <a:pPr>
                        <a:buNone/>
                      </a:pPr>
                      <a:r>
                        <a:rPr lang="en-US"/>
                        <a:t>売上原価とは、販売した商品やサービスを提供するために直接かかった費用です。 具体的には、商品の仕入れ値や製造にかかった費用、サービスの提供に必要な費用などが含まれます。 </a:t>
                      </a:r>
                      <a:endParaRPr lang="en-US"/>
                    </a:p>
                    <a:p>
                      <a:pPr>
                        <a:buNone/>
                      </a:pPr>
                      <a:endParaRPr lang="en-US"/>
                    </a:p>
                    <a:p>
                      <a:pPr>
                        <a:buNone/>
                      </a:pPr>
                      <a:r>
                        <a:rPr lang="en-US"/>
                        <a:t>SOURCE: </a:t>
                      </a:r>
                      <a:endParaRPr lang="en-US"/>
                    </a:p>
                    <a:p>
                      <a:pPr>
                        <a:buNone/>
                      </a:pPr>
                      <a:r>
                        <a:rPr lang="en-US"/>
                        <a:t>売上原価とは？計算方法や業種ごとの違いを解説 | クラウド会計ソフト マネーフォワード, </a:t>
                      </a:r>
                      <a:endParaRPr lang="en-US"/>
                    </a:p>
                    <a:p>
                      <a:pPr>
                        <a:buNone/>
                      </a:pPr>
                      <a:r>
                        <a:rPr lang="en-US"/>
                        <a:t>https://biz.moneyforward.com/accounting/basic/44574/</a:t>
                      </a:r>
                      <a:endParaRPr lang="en-US"/>
                    </a:p>
                    <a:p>
                      <a:pPr>
                        <a:buNone/>
                      </a:pPr>
                      <a:endParaRPr lang="en-US"/>
                    </a:p>
                    <a:p>
                      <a:pPr>
                        <a:buNone/>
                      </a:pPr>
                      <a:r>
                        <a:rPr lang="en-US"/>
                        <a:t>//***売上総利益***//</a:t>
                      </a:r>
                      <a:endParaRPr lang="en-US"/>
                    </a:p>
                    <a:p>
                      <a:pPr>
                        <a:buNone/>
                      </a:pPr>
                      <a:r>
                        <a:rPr lang="en-US"/>
                        <a:t>エンティティの名前：売上総利益</a:t>
                      </a:r>
                      <a:endParaRPr lang="en-US"/>
                    </a:p>
                    <a:p>
                      <a:pPr>
                        <a:buNone/>
                      </a:pPr>
                      <a:endParaRPr lang="en-US"/>
                    </a:p>
                    <a:p>
                      <a:pPr>
                        <a:buNone/>
                      </a:pPr>
                      <a:r>
                        <a:rPr lang="en-US"/>
                        <a:t>売上総利益とは、企業が商品やサービスを販売して得た売上高から、その商品やサービスを生産・販売するために直接かかった費用である売上原価を差し引いた利益のことです。</a:t>
                      </a:r>
                      <a:endParaRPr lang="en-US"/>
                    </a:p>
                    <a:p>
                      <a:pPr>
                        <a:buNone/>
                      </a:pPr>
                      <a:endParaRPr lang="en-US"/>
                    </a:p>
                    <a:p>
                      <a:pPr>
                        <a:buNone/>
                      </a:pPr>
                      <a:r>
                        <a:rPr lang="en-US"/>
                        <a:t>**要点**</a:t>
                      </a:r>
                      <a:endParaRPr lang="en-US"/>
                    </a:p>
                    <a:p>
                      <a:pPr>
                        <a:buNone/>
                      </a:pPr>
                      <a:endParaRPr lang="en-US"/>
                    </a:p>
                    <a:p>
                      <a:pPr>
                        <a:buNone/>
                      </a:pPr>
                      <a:r>
                        <a:rPr lang="en-US"/>
                        <a:t>* 売上総利益は、本業の収益性を示す指標の一つです。</a:t>
                      </a:r>
                      <a:endParaRPr lang="en-US"/>
                    </a:p>
                    <a:p>
                      <a:pPr>
                        <a:buNone/>
                      </a:pPr>
                      <a:r>
                        <a:rPr lang="en-US"/>
                        <a:t>* 売上総利益率 = 売上総利益 ÷ 売上高 × 100 で計算されます。</a:t>
                      </a:r>
                      <a:endParaRPr lang="en-US"/>
                    </a:p>
                    <a:p>
                      <a:pPr>
                        <a:buNone/>
                      </a:pPr>
                      <a:r>
                        <a:rPr lang="en-US"/>
                        <a:t>* 売上総利益は、営業利益、経常利益、税引前当期利益、当期純利益などの他の利益と異なり、売上原価のみを差し引いた利益である点が特徴です。</a:t>
                      </a:r>
                      <a:endParaRPr lang="en-US"/>
                    </a:p>
                    <a:p>
                      <a:pPr>
                        <a:buNone/>
                      </a:pPr>
                      <a:r>
                        <a:rPr lang="en-US"/>
                        <a:t>* 売上総利益を分析することで、企業の商品やサービスの競争力や、コスト管理の効率性を把握することができます。 </a:t>
                      </a:r>
                      <a:endParaRPr lang="en-US"/>
                    </a:p>
                    <a:p>
                      <a:pPr>
                        <a:buNone/>
                      </a:pPr>
                      <a:endParaRPr lang="en-US"/>
                    </a:p>
                    <a:p>
                      <a:pPr>
                        <a:buNone/>
                      </a:pPr>
                      <a:r>
                        <a:rPr lang="en-US"/>
                        <a:t>SOURCE: </a:t>
                      </a:r>
                      <a:endParaRPr lang="en-US"/>
                    </a:p>
                    <a:p>
                      <a:pPr>
                        <a:buNone/>
                      </a:pPr>
                      <a:r>
                        <a:rPr lang="en-US"/>
                        <a:t>売上総利益（粗利益）とは？計算方法や他の利益との違い | クラウド会計ソフト マネーフォワード, </a:t>
                      </a:r>
                      <a:endParaRPr lang="en-US"/>
                    </a:p>
                    <a:p>
                      <a:pPr>
                        <a:buNone/>
                      </a:pPr>
                      <a:r>
                        <a:rPr lang="en-US"/>
                        <a:t>https://biz.moneyforward.com/accounting/basic/38796/</a:t>
                      </a:r>
                      <a:endParaRPr lang="en-US"/>
                    </a:p>
                  </a:txBody>
                  <a:tcPr/>
                </a:tc>
                <a:tc>
                  <a:txBody>
                    <a:bodyPr/>
                    <a:p>
                      <a:pPr>
                        <a:buNone/>
                      </a:pPr>
                      <a:r>
                        <a:rPr lang="en-US"/>
                        <a:t>/***Chi phí bán hàng***//</a:t>
                      </a:r>
                      <a:endParaRPr lang="en-US"/>
                    </a:p>
                    <a:p>
                      <a:pPr>
                        <a:buNone/>
                      </a:pPr>
                      <a:r>
                        <a:rPr lang="en-US"/>
                        <a:t>Giá vốn hàng bán là chi phí trực tiếp để cung cấp hàng hóa và dịch vụ được bán. Cụ thể, nó bao gồm giá mua sản phẩm, chi phí sản xuất sản phẩm và chi phí cần thiết để cung cấp dịch vụ.</a:t>
                      </a:r>
                      <a:endParaRPr lang="en-US"/>
                    </a:p>
                    <a:p>
                      <a:pPr>
                        <a:buNone/>
                      </a:pPr>
                      <a:endParaRPr lang="en-US"/>
                    </a:p>
                    <a:p>
                      <a:pPr>
                        <a:buNone/>
                      </a:pPr>
                      <a:r>
                        <a:rPr lang="en-US"/>
                        <a:t>NGUỒN:</a:t>
                      </a:r>
                      <a:endParaRPr lang="en-US"/>
                    </a:p>
                    <a:p>
                      <a:pPr>
                        <a:buNone/>
                      </a:pPr>
                      <a:r>
                        <a:rPr lang="en-US"/>
                        <a:t>Chi phí bán hàng là gì? Giải thích về các phương pháp tính toán và sự khác biệt theo ngành Phần mềm kế toán đám mây Money Forward,</a:t>
                      </a:r>
                      <a:endParaRPr lang="en-US"/>
                    </a:p>
                    <a:p>
                      <a:pPr>
                        <a:buNone/>
                      </a:pPr>
                      <a:r>
                        <a:rPr lang="en-US"/>
                        <a:t>https://biz.moneyforward.com/accounting/basic/44574/</a:t>
                      </a:r>
                      <a:endParaRPr lang="en-US"/>
                    </a:p>
                    <a:p>
                      <a:pPr>
                        <a:buNone/>
                      </a:pPr>
                      <a:endParaRPr lang="en-US"/>
                    </a:p>
                    <a:p>
                      <a:pPr>
                        <a:buNone/>
                      </a:pPr>
                      <a:r>
                        <a:rPr lang="en-US"/>
                        <a:t>//***Lợi nhuận gộp***//</a:t>
                      </a:r>
                      <a:endParaRPr lang="en-US"/>
                    </a:p>
                    <a:p>
                      <a:pPr>
                        <a:buNone/>
                      </a:pPr>
                      <a:r>
                        <a:rPr lang="en-US"/>
                        <a:t>Tên đơn vị: Lợi nhuận gộp</a:t>
                      </a:r>
                      <a:endParaRPr lang="en-US"/>
                    </a:p>
                    <a:p>
                      <a:pPr>
                        <a:buNone/>
                      </a:pPr>
                      <a:endParaRPr lang="en-US"/>
                    </a:p>
                    <a:p>
                      <a:pPr>
                        <a:buNone/>
                      </a:pPr>
                      <a:r>
                        <a:rPr lang="en-US"/>
                        <a:t>Lợi nhuận gộp là lợi nhuận thu được bằng cách trừ đi giá vốn hàng bán, là chi phí trực tiếp để sản xuất và bán những hàng hóa và dịch vụ đó, từ doanh thu bán hàng mà công ty nhận được từ việc bán hàng hóa và dịch vụ.</a:t>
                      </a:r>
                      <a:endParaRPr lang="en-US"/>
                    </a:p>
                    <a:p>
                      <a:pPr>
                        <a:buNone/>
                      </a:pPr>
                      <a:endParaRPr lang="en-US"/>
                    </a:p>
                    <a:p>
                      <a:pPr>
                        <a:buNone/>
                      </a:pPr>
                      <a:r>
                        <a:rPr lang="en-US"/>
                        <a:t>**Những điểm chính**</a:t>
                      </a:r>
                      <a:endParaRPr lang="en-US"/>
                    </a:p>
                    <a:p>
                      <a:pPr>
                        <a:buNone/>
                      </a:pPr>
                      <a:endParaRPr lang="en-US"/>
                    </a:p>
                    <a:p>
                      <a:pPr>
                        <a:buNone/>
                      </a:pPr>
                      <a:r>
                        <a:rPr lang="en-US"/>
                        <a:t>*Lợi nhuận gộp là một trong những chỉ số về khả năng sinh lời của hoạt động kinh doanh cốt lõi của chúng tôi.</a:t>
                      </a:r>
                      <a:endParaRPr lang="en-US"/>
                    </a:p>
                    <a:p>
                      <a:pPr>
                        <a:buNone/>
                      </a:pPr>
                      <a:r>
                        <a:rPr lang="en-US"/>
                        <a:t>* Biên lợi nhuận gộp = lợi nhuận gộp `doanh thu x 100.</a:t>
                      </a:r>
                      <a:endParaRPr lang="en-US"/>
                    </a:p>
                    <a:p>
                      <a:pPr>
                        <a:buNone/>
                      </a:pPr>
                      <a:r>
                        <a:rPr lang="en-US"/>
                        <a:t>* Lợi nhuận gộp khác với các lợi nhuận khác như lợi nhuận hoạt động, lợi nhuận thông thường, lợi nhuận trước thuế và lợi nhuận ròng ở chỗ đó là lợi nhuận thu được bằng cách chỉ trừ đi giá vốn hàng bán.</a:t>
                      </a:r>
                      <a:endParaRPr lang="en-US"/>
                    </a:p>
                    <a:p>
                      <a:pPr>
                        <a:buNone/>
                      </a:pPr>
                      <a:r>
                        <a:rPr lang="en-US"/>
                        <a:t>* Bằng cách phân tích lợi nhuận gộp, bạn có thể hiểu được khả năng cạnh tranh của sản phẩm và dịch vụ của công ty cũng như hiệu quả quản lý chi phí.</a:t>
                      </a:r>
                      <a:endParaRPr lang="en-US"/>
                    </a:p>
                    <a:p>
                      <a:pPr>
                        <a:buNone/>
                      </a:pPr>
                      <a:endParaRPr lang="en-US"/>
                    </a:p>
                    <a:p>
                      <a:pPr>
                        <a:buNone/>
                      </a:pPr>
                      <a:r>
                        <a:rPr lang="en-US"/>
                        <a:t>NGUỒN:</a:t>
                      </a:r>
                      <a:endParaRPr lang="en-US"/>
                    </a:p>
                    <a:p>
                      <a:pPr>
                        <a:buNone/>
                      </a:pPr>
                      <a:r>
                        <a:rPr lang="en-US"/>
                        <a:t>Lợi nhuận gộp (lợi nhuận gộp) là gì? Phương pháp tính toán và chênh lệch so với lợi nhuận khác Phần mềm kế toán đám mây Money Forward,</a:t>
                      </a:r>
                      <a:endParaRPr lang="en-US"/>
                    </a:p>
                    <a:p>
                      <a:pPr>
                        <a:buNone/>
                      </a:pPr>
                      <a:r>
                        <a:rPr lang="en-US"/>
                        <a:t>https://biz.moneyforward.com/accounting/basic/38796/</a:t>
                      </a:r>
                      <a:endParaRPr lang="en-US"/>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r>
                        <a:rPr lang="en-US"/>
                        <a:t>HttpError: &lt;HttpError 403 when requesting https://customsearch.googleapis.com/customsearch/v1?q=%E5%8F%8E%E7%9B%8A%E4%BA%88%E6%B8%AC&amp;cx=339fe52f30b4f4bc3&amp;num=1&amp;key=AIzaSyDwakkvXfhSZOJA-iykM7d9_qBpYOUiDLs&amp;alt=json returned "Requests to this API customsearch method google.customsearch.v1.CustomSearchService.List are blocked.". Details: "[{'message': 'Requests to this API customsearch method google.customsearch.v1.CustomSearchService.List are blocked.', 'domain': 'global', 'reason': 'forbidden'}]"&gt;</a:t>
                      </a:r>
                      <a:endParaRPr lang="en-US"/>
                    </a:p>
                  </a:txBody>
                  <a:tcPr/>
                </a:tc>
                <a:tc>
                  <a:txBody>
                    <a:bodyPr/>
                    <a:p>
                      <a:pPr>
                        <a:buNone/>
                      </a:pPr>
                      <a:endParaRPr lang="en-US"/>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r>
                        <a:rPr lang="en-US"/>
                        <a:t>提供されたテキストスニペットに基づくと、エンティティの名前は「売上予測」または「収益予測」です。 </a:t>
                      </a:r>
                      <a:endParaRPr lang="en-US"/>
                    </a:p>
                    <a:p>
                      <a:pPr>
                        <a:buNone/>
                      </a:pPr>
                      <a:endParaRPr lang="en-US"/>
                    </a:p>
                    <a:p>
                      <a:pPr>
                        <a:buNone/>
                      </a:pPr>
                      <a:r>
                        <a:rPr lang="en-US"/>
                        <a:t>これらのスニペットは、売上予測/収益予測が企業にとって重要なプロセスであることを示しています。 </a:t>
                      </a:r>
                      <a:endParaRPr lang="en-US"/>
                    </a:p>
                    <a:p>
                      <a:pPr>
                        <a:buNone/>
                      </a:pPr>
                      <a:endParaRPr lang="en-US"/>
                    </a:p>
                    <a:p>
                      <a:pPr>
                        <a:buNone/>
                      </a:pPr>
                      <a:r>
                        <a:rPr lang="en-US"/>
                        <a:t>**売上予測/収益予測とは**</a:t>
                      </a:r>
                      <a:endParaRPr lang="en-US"/>
                    </a:p>
                    <a:p>
                      <a:pPr>
                        <a:buNone/>
                      </a:pPr>
                      <a:endParaRPr lang="en-US"/>
                    </a:p>
                    <a:p>
                      <a:pPr>
                        <a:buNone/>
                      </a:pPr>
                      <a:r>
                        <a:rPr lang="en-US"/>
                        <a:t>過去の売上データ、市場トレンド、その他の関連情報を使用して、将来の期間における企業の収益を予測することです。</a:t>
                      </a:r>
                      <a:endParaRPr lang="en-US"/>
                    </a:p>
                    <a:p>
                      <a:pPr>
                        <a:buNone/>
                      </a:pPr>
                      <a:endParaRPr lang="en-US"/>
                    </a:p>
                    <a:p>
                      <a:pPr>
                        <a:buNone/>
                      </a:pPr>
                      <a:r>
                        <a:rPr lang="en-US"/>
                        <a:t>**売上予測/収益予測の重要性**</a:t>
                      </a:r>
                      <a:endParaRPr lang="en-US"/>
                    </a:p>
                    <a:p>
                      <a:pPr>
                        <a:buNone/>
                      </a:pPr>
                      <a:endParaRPr lang="en-US"/>
                    </a:p>
                    <a:p>
                      <a:pPr>
                        <a:buNone/>
                      </a:pPr>
                      <a:r>
                        <a:rPr lang="en-US"/>
                        <a:t>* 企業が将来の成長を計画し、リスクを管理するための基礎を提供します。</a:t>
                      </a:r>
                      <a:endParaRPr lang="en-US"/>
                    </a:p>
                    <a:p>
                      <a:pPr>
                        <a:buNone/>
                      </a:pPr>
                      <a:r>
                        <a:rPr lang="en-US"/>
                        <a:t>* 適切な経営戦略の立案に役立ちます。</a:t>
                      </a:r>
                      <a:endParaRPr lang="en-US"/>
                    </a:p>
                    <a:p>
                      <a:pPr>
                        <a:buNone/>
                      </a:pPr>
                      <a:r>
                        <a:rPr lang="en-US"/>
                        <a:t>* 企業の収益性を把握し、予測することができます。</a:t>
                      </a:r>
                      <a:endParaRPr lang="en-US"/>
                    </a:p>
                    <a:p>
                      <a:pPr>
                        <a:buNone/>
                      </a:pPr>
                      <a:endParaRPr lang="en-US"/>
                    </a:p>
                    <a:p>
                      <a:pPr>
                        <a:buNone/>
                      </a:pPr>
                      <a:r>
                        <a:rPr lang="en-US"/>
                        <a:t>これらのスニペットは、売上予測が過去の成功だけに依存するべきではないことも示唆しています。 外部の要因も考慮する必要があります。</a:t>
                      </a:r>
                      <a:endParaRPr lang="en-US"/>
                    </a:p>
                    <a:p>
                      <a:pPr>
                        <a:buNone/>
                      </a:pPr>
                      <a:endParaRPr lang="en-US"/>
                    </a:p>
                    <a:p>
                      <a:pPr>
                        <a:buNone/>
                      </a:pPr>
                      <a:r>
                        <a:rPr lang="en-US"/>
                        <a:t>SOURCE: </a:t>
                      </a:r>
                      <a:endParaRPr lang="en-US"/>
                    </a:p>
                    <a:p>
                      <a:pPr>
                        <a:buNone/>
                      </a:pPr>
                      <a:r>
                        <a:rPr lang="en-US"/>
                        <a:t>売上予測とは？重要性や立て方を紹介 (具体例付きテンプレート) [2024] • Asana, </a:t>
                      </a:r>
                      <a:endParaRPr lang="en-US"/>
                    </a:p>
                    <a:p>
                      <a:pPr>
                        <a:buNone/>
                      </a:pPr>
                      <a:r>
                        <a:rPr lang="en-US"/>
                        <a:t>https://asana.com/ja/resources/sales-forecast-template</a:t>
                      </a:r>
                      <a:endParaRPr lang="en-US"/>
                    </a:p>
                  </a:txBody>
                  <a:tcPr/>
                </a:tc>
                <a:tc>
                  <a:txBody>
                    <a:bodyPr/>
                    <a:p>
                      <a:pPr>
                        <a:buNone/>
                      </a:pPr>
                      <a:r>
                        <a:rPr lang="en-US"/>
                        <a:t>Dựa trên đoạn văn bản được cung cấp, tên của thực thể là "Dự báo doanh số" hoặc "Dự báo doanh thu".</a:t>
                      </a:r>
                      <a:endParaRPr lang="en-US"/>
                    </a:p>
                    <a:p>
                      <a:pPr>
                        <a:buNone/>
                      </a:pPr>
                      <a:endParaRPr lang="en-US"/>
                    </a:p>
                    <a:p>
                      <a:pPr>
                        <a:buNone/>
                      </a:pPr>
                      <a:r>
                        <a:rPr lang="en-US"/>
                        <a:t>Những đoạn mã này chứng minh rằng dự báo doanh thu/dự báo doanh thu là một quá trình quan trọng đối với doanh nghiệp.</a:t>
                      </a:r>
                      <a:endParaRPr lang="en-US"/>
                    </a:p>
                    <a:p>
                      <a:pPr>
                        <a:buNone/>
                      </a:pPr>
                      <a:endParaRPr lang="en-US"/>
                    </a:p>
                    <a:p>
                      <a:pPr>
                        <a:buNone/>
                      </a:pPr>
                      <a:r>
                        <a:rPr lang="en-US"/>
                        <a:t>**Dự báo doanh thu/dự báo lợi nhuận**</a:t>
                      </a:r>
                      <a:endParaRPr lang="en-US"/>
                    </a:p>
                    <a:p>
                      <a:pPr>
                        <a:buNone/>
                      </a:pPr>
                      <a:endParaRPr lang="en-US"/>
                    </a:p>
                    <a:p>
                      <a:pPr>
                        <a:buNone/>
                      </a:pPr>
                      <a:r>
                        <a:rPr lang="en-US"/>
                        <a:t>Đó là việc sử dụng dữ liệu lịch sử bán hàng, xu hướng thị trường và các thông tin liên quan khác để dự đoán thu nhập của công ty trong các giai đoạn tương lai.</a:t>
                      </a:r>
                      <a:endParaRPr lang="en-US"/>
                    </a:p>
                    <a:p>
                      <a:pPr>
                        <a:buNone/>
                      </a:pPr>
                      <a:endParaRPr lang="en-US"/>
                    </a:p>
                    <a:p>
                      <a:pPr>
                        <a:buNone/>
                      </a:pPr>
                      <a:r>
                        <a:rPr lang="en-US"/>
                        <a:t>**Tầm quan trọng của Dự báo doanh thu/Dự báo thu nhập**</a:t>
                      </a:r>
                      <a:endParaRPr lang="en-US"/>
                    </a:p>
                    <a:p>
                      <a:pPr>
                        <a:buNone/>
                      </a:pPr>
                      <a:endParaRPr lang="en-US"/>
                    </a:p>
                    <a:p>
                      <a:pPr>
                        <a:buNone/>
                      </a:pPr>
                      <a:r>
                        <a:rPr lang="en-US"/>
                        <a:t>* Cung cấp nền tảng cho các công ty lập kế hoạch phát triển trong tương lai và quản lý rủi ro.</a:t>
                      </a:r>
                      <a:endParaRPr lang="en-US"/>
                    </a:p>
                    <a:p>
                      <a:pPr>
                        <a:buNone/>
                      </a:pPr>
                      <a:r>
                        <a:rPr lang="en-US"/>
                        <a:t>* Hữu ích trong việc xây dựng các chiến lược quản lý phù hợp.</a:t>
                      </a:r>
                      <a:endParaRPr lang="en-US"/>
                    </a:p>
                    <a:p>
                      <a:pPr>
                        <a:buNone/>
                      </a:pPr>
                      <a:r>
                        <a:rPr lang="en-US"/>
                        <a:t>* Hiểu và dự đoán lợi nhuận của công ty bạn.</a:t>
                      </a:r>
                      <a:endParaRPr lang="en-US"/>
                    </a:p>
                    <a:p>
                      <a:pPr>
                        <a:buNone/>
                      </a:pPr>
                      <a:endParaRPr lang="en-US"/>
                    </a:p>
                    <a:p>
                      <a:pPr>
                        <a:buNone/>
                      </a:pPr>
                      <a:r>
                        <a:rPr lang="en-US"/>
                        <a:t>Những đoạn trích này cũng gợi ý rằng việc dự báo doanh số bán hàng không nên chỉ dựa vào thành công trong quá khứ. Các yếu tố bên ngoài cũng phải được xem xét.</a:t>
                      </a:r>
                      <a:endParaRPr lang="en-US"/>
                    </a:p>
                    <a:p>
                      <a:pPr>
                        <a:buNone/>
                      </a:pPr>
                      <a:endParaRPr lang="en-US"/>
                    </a:p>
                    <a:p>
                      <a:pPr>
                        <a:buNone/>
                      </a:pPr>
                      <a:r>
                        <a:rPr lang="en-US"/>
                        <a:t>NGUỒN:</a:t>
                      </a:r>
                      <a:endParaRPr lang="en-US"/>
                    </a:p>
                    <a:p>
                      <a:pPr>
                        <a:buNone/>
                      </a:pPr>
                      <a:r>
                        <a:rPr lang="en-US"/>
                        <a:t>Dự báo bán hàng là gì? Giới thiệu tầm quan trọng và cách thiết lập (mẫu có ví dụ cụ thể) [2024] • Asana,</a:t>
                      </a:r>
                      <a:endParaRPr lang="en-US"/>
                    </a:p>
                    <a:p>
                      <a:pPr>
                        <a:buNone/>
                      </a:pPr>
                      <a:r>
                        <a:rPr lang="en-US"/>
                        <a:t>https://asana.com/ja/resources/sale-forecast-template</a:t>
                      </a:r>
                      <a:endParaRPr 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r>
                        <a:rPr lang="en-US"/>
                        <a:t>これらのスニペットは、任天堂株式会社の決算発表と株主・投資家向け情報に関するものです。 </a:t>
                      </a:r>
                      <a:endParaRPr lang="en-US"/>
                    </a:p>
                    <a:p>
                      <a:pPr>
                        <a:buNone/>
                      </a:pPr>
                      <a:endParaRPr lang="en-US"/>
                    </a:p>
                    <a:p>
                      <a:pPr>
                        <a:buNone/>
                      </a:pPr>
                      <a:r>
                        <a:rPr lang="en-US"/>
                        <a:t>SOURCE: </a:t>
                      </a:r>
                      <a:endParaRPr lang="en-US"/>
                    </a:p>
                    <a:p>
                      <a:pPr>
                        <a:buNone/>
                      </a:pPr>
                      <a:r>
                        <a:rPr lang="en-US"/>
                        <a:t>投資家情報 - 三井物産株式会社 - Mitsui &amp; Co., Ltd., </a:t>
                      </a:r>
                      <a:endParaRPr lang="en-US"/>
                    </a:p>
                    <a:p>
                      <a:pPr>
                        <a:buNone/>
                      </a:pPr>
                      <a:r>
                        <a:rPr lang="en-US"/>
                        <a:t>https://www.mitsui.com/jp/ja/ir/index.html</a:t>
                      </a:r>
                      <a:endParaRPr lang="en-US"/>
                    </a:p>
                    <a:p>
                      <a:pPr>
                        <a:buNone/>
                      </a:pPr>
                      <a:endParaRPr lang="en-US"/>
                    </a:p>
                    <a:p>
                      <a:pPr>
                        <a:buNone/>
                      </a:pPr>
                      <a:r>
                        <a:rPr lang="en-US"/>
                        <a:t>これらの検索結果は、トヨタ自動車、特に2023年度の販売、生産、輸出実績、そしてサステナビリティに関する取り組みについての情報を提供しています。 </a:t>
                      </a:r>
                      <a:endParaRPr lang="en-US"/>
                    </a:p>
                    <a:p>
                      <a:pPr>
                        <a:buNone/>
                      </a:pPr>
                      <a:endParaRPr lang="en-US"/>
                    </a:p>
                    <a:p>
                      <a:pPr>
                        <a:buNone/>
                      </a:pPr>
                      <a:r>
                        <a:rPr lang="en-US"/>
                        <a:t>SOURCE: </a:t>
                      </a:r>
                      <a:endParaRPr lang="en-US"/>
                    </a:p>
                    <a:p>
                      <a:pPr>
                        <a:buNone/>
                      </a:pPr>
                      <a:r>
                        <a:rPr lang="en-US"/>
                        <a:t>2023年度 販売・生産・輸出実績 | 販売・生産・輸出実績 | 会社概要 | 企業情報 | トヨタ自動車株式会社 公式企業サイト, </a:t>
                      </a:r>
                      <a:endParaRPr lang="en-US"/>
                    </a:p>
                    <a:p>
                      <a:pPr>
                        <a:buNone/>
                      </a:pPr>
                      <a:r>
                        <a:rPr lang="en-US"/>
                        <a:t>https://global.toyota/jp/company/profile/production-sales-figures/202403.html</a:t>
                      </a:r>
                      <a:endParaRPr lang="en-US"/>
                    </a:p>
                    <a:p>
                      <a:pPr>
                        <a:buNone/>
                      </a:pPr>
                      <a:endParaRPr lang="en-US"/>
                    </a:p>
                    <a:p>
                      <a:pPr>
                        <a:buNone/>
                      </a:pPr>
                      <a:r>
                        <a:rPr lang="en-US"/>
                        <a:t>与えられたテキストスニペットは、日本の **国内総生産（GDP）**、特に2024年1-3月期と2024年度、2025年度の予測に関するものです。 </a:t>
                      </a:r>
                      <a:endParaRPr lang="en-US"/>
                    </a:p>
                    <a:p>
                      <a:pPr>
                        <a:buNone/>
                      </a:pPr>
                      <a:endParaRPr lang="en-US"/>
                    </a:p>
                    <a:p>
                      <a:pPr>
                        <a:buNone/>
                      </a:pPr>
                      <a:r>
                        <a:rPr lang="en-US"/>
                        <a:t>スニペットからは、実質GDP成長率の予測や企業業績への影響、三菱UFJリサーチ&amp;コンサルティングによる予測などが読み取れます。 </a:t>
                      </a:r>
                      <a:endParaRPr lang="en-US"/>
                    </a:p>
                    <a:p>
                      <a:pPr>
                        <a:buNone/>
                      </a:pPr>
                      <a:endParaRPr lang="en-US"/>
                    </a:p>
                    <a:p>
                      <a:pPr>
                        <a:buNone/>
                      </a:pPr>
                      <a:r>
                        <a:rPr lang="en-US"/>
                        <a:t>SOURCE: </a:t>
                      </a:r>
                      <a:endParaRPr lang="en-US"/>
                    </a:p>
                    <a:p>
                      <a:pPr>
                        <a:buNone/>
                      </a:pPr>
                      <a:r>
                        <a:rPr lang="en-US"/>
                        <a:t>2024・2025年度経済見通し－24年1-3月期gdp2次速報後改定, </a:t>
                      </a:r>
                      <a:endParaRPr lang="en-US"/>
                    </a:p>
                    <a:p>
                      <a:pPr>
                        <a:buNone/>
                      </a:pPr>
                      <a:r>
                        <a:rPr lang="en-US"/>
                        <a:t>https://www.nli-research.co.jp/report/detail/id=78754</a:t>
                      </a:r>
                      <a:endParaRPr lang="en-US"/>
                    </a:p>
                  </a:txBody>
                  <a:tcPr/>
                </a:tc>
                <a:tc>
                  <a:txBody>
                    <a:bodyPr/>
                    <a:p>
                      <a:pPr>
                        <a:buNone/>
                      </a:pPr>
                      <a:r>
                        <a:rPr lang="en-US"/>
                        <a:t>Những đoạn trích này nói về thông báo kết quả tài chính của Nintendo Co., Ltd. và thông tin dành cho các cổ đông và nhà đầu tư.</a:t>
                      </a:r>
                      <a:endParaRPr lang="en-US"/>
                    </a:p>
                    <a:p>
                      <a:pPr>
                        <a:buNone/>
                      </a:pPr>
                      <a:endParaRPr lang="en-US"/>
                    </a:p>
                    <a:p>
                      <a:pPr>
                        <a:buNone/>
                      </a:pPr>
                      <a:r>
                        <a:rPr lang="en-US"/>
                        <a:t>NGUỒN:</a:t>
                      </a:r>
                      <a:endParaRPr lang="en-US"/>
                    </a:p>
                    <a:p>
                      <a:pPr>
                        <a:buNone/>
                      </a:pPr>
                      <a:r>
                        <a:rPr lang="en-US"/>
                        <a:t>Thông tin Nhà đầu tư - Mitsui &amp; Co., Ltd.,</a:t>
                      </a:r>
                      <a:endParaRPr lang="en-US"/>
                    </a:p>
                    <a:p>
                      <a:pPr>
                        <a:buNone/>
                      </a:pPr>
                      <a:r>
                        <a:rPr lang="en-US"/>
                        <a:t>https://www.mitsui.com/jp/ja/ir/index.html</a:t>
                      </a:r>
                      <a:endParaRPr lang="en-US"/>
                    </a:p>
                    <a:p>
                      <a:pPr>
                        <a:buNone/>
                      </a:pPr>
                      <a:endParaRPr lang="en-US"/>
                    </a:p>
                    <a:p>
                      <a:pPr>
                        <a:buNone/>
                      </a:pPr>
                      <a:r>
                        <a:rPr lang="en-US"/>
                        <a:t>Những kết quả tìm kiếm này cung cấp thông tin về Tập đoàn ô tô Toyota, đặc biệt là hiệu suất bán hàng, sản xuất và xuất khẩu vào năm 2023, cũng như các sáng kiến ​​bền vững của công ty.</a:t>
                      </a:r>
                      <a:endParaRPr lang="en-US"/>
                    </a:p>
                    <a:p>
                      <a:pPr>
                        <a:buNone/>
                      </a:pPr>
                      <a:endParaRPr lang="en-US"/>
                    </a:p>
                    <a:p>
                      <a:pPr>
                        <a:buNone/>
                      </a:pPr>
                      <a:r>
                        <a:rPr lang="en-US"/>
                        <a:t>NGUỒN:</a:t>
                      </a:r>
                      <a:endParaRPr lang="en-US"/>
                    </a:p>
                    <a:p>
                      <a:pPr>
                        <a:buNone/>
                      </a:pPr>
                      <a:r>
                        <a:rPr lang="en-US"/>
                        <a:t>Kết quả bán hàng, sản xuất và xuất khẩu năm 2023 Hồ sơ công ty Trang web chính thức của Công ty |</a:t>
                      </a:r>
                      <a:endParaRPr lang="en-US"/>
                    </a:p>
                    <a:p>
                      <a:pPr>
                        <a:buNone/>
                      </a:pPr>
                      <a:r>
                        <a:rPr lang="en-US"/>
                        <a:t>https://global.toyota/jp/company/profile/production-sale-figures/202403.html</a:t>
                      </a:r>
                      <a:endParaRPr lang="en-US"/>
                    </a:p>
                    <a:p>
                      <a:pPr>
                        <a:buNone/>
                      </a:pPr>
                      <a:endParaRPr lang="en-US"/>
                    </a:p>
                    <a:p>
                      <a:pPr>
                        <a:buNone/>
                      </a:pPr>
                      <a:r>
                        <a:rPr lang="en-US"/>
                        <a:t>Đoạn văn bản đã cho nói về **Tổng sản phẩm quốc nội (GDP)** của Nhật Bản, cụ thể là dự báo cho giai đoạn từ tháng 1 đến tháng 3 năm 2024 và năm tài chính 2024/năm tài chính 2025.</a:t>
                      </a:r>
                      <a:endParaRPr lang="en-US"/>
                    </a:p>
                    <a:p>
                      <a:pPr>
                        <a:buNone/>
                      </a:pPr>
                      <a:endParaRPr lang="en-US"/>
                    </a:p>
                    <a:p>
                      <a:pPr>
                        <a:buNone/>
                      </a:pPr>
                      <a:r>
                        <a:rPr lang="en-US"/>
                        <a:t>Từ các đoạn trích, bạn có thể đọc các dự đoán về tốc độ tăng trưởng GDP thực tế, tác động đến hiệu quả hoạt động của doanh nghiệp và các dự đoán của Mitsubishi UFJ Research &amp; Consulting.</a:t>
                      </a:r>
                      <a:endParaRPr lang="en-US"/>
                    </a:p>
                    <a:p>
                      <a:pPr>
                        <a:buNone/>
                      </a:pPr>
                      <a:endParaRPr lang="en-US"/>
                    </a:p>
                    <a:p>
                      <a:pPr>
                        <a:buNone/>
                      </a:pPr>
                      <a:r>
                        <a:rPr lang="en-US"/>
                        <a:t>NGUỒN:</a:t>
                      </a:r>
                      <a:endParaRPr lang="en-US"/>
                    </a:p>
                    <a:p>
                      <a:pPr>
                        <a:buNone/>
                      </a:pPr>
                      <a:r>
                        <a:rPr lang="en-US"/>
                        <a:t>Triển vọng kinh tế 2024/2025 - Được sửa đổi sau báo cáo sơ bộ thứ hai về GDP từ tháng 1 đến tháng 3 năm 2024,</a:t>
                      </a:r>
                      <a:endParaRPr lang="en-US"/>
                    </a:p>
                    <a:p>
                      <a:pPr>
                        <a:buNone/>
                      </a:pPr>
                      <a:r>
                        <a:rPr lang="en-US"/>
                        <a:t>https://www.nli-research.co.jp/report/detail/id=78754</a:t>
                      </a:r>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r>
                        <a:rPr lang="en-US"/>
                        <a:t>これらの検索結果のスニペットは、**2025年3月期**の日本企業の業績予想に関するものです。 </a:t>
                      </a:r>
                      <a:endParaRPr lang="en-US"/>
                    </a:p>
                    <a:p>
                      <a:pPr>
                        <a:buNone/>
                      </a:pPr>
                      <a:endParaRPr lang="en-US"/>
                    </a:p>
                    <a:p>
                      <a:pPr>
                        <a:buNone/>
                      </a:pPr>
                      <a:r>
                        <a:rPr lang="en-US"/>
                        <a:t>特に以下の点が挙げられます。</a:t>
                      </a:r>
                      <a:endParaRPr lang="en-US"/>
                    </a:p>
                    <a:p>
                      <a:pPr>
                        <a:buNone/>
                      </a:pPr>
                      <a:endParaRPr lang="en-US"/>
                    </a:p>
                    <a:p>
                      <a:pPr>
                        <a:buNone/>
                      </a:pPr>
                      <a:r>
                        <a:rPr lang="en-US"/>
                        <a:t>* **前期（2024年3月期）は円安、米国経済の堅調さ、コロナからの経済再開効果で好調だった企業が多い。**</a:t>
                      </a:r>
                      <a:endParaRPr lang="en-US"/>
                    </a:p>
                    <a:p>
                      <a:pPr>
                        <a:buNone/>
                      </a:pPr>
                      <a:r>
                        <a:rPr lang="en-US"/>
                        <a:t>* **しかし、今期（2025年3月期）は企業業績が減益となると予想されており、投資家の間で不安視されている。**</a:t>
                      </a:r>
                      <a:endParaRPr lang="en-US"/>
                    </a:p>
                    <a:p>
                      <a:pPr>
                        <a:buNone/>
                      </a:pPr>
                      <a:r>
                        <a:rPr lang="en-US"/>
                        <a:t>* **多くの企業が円高を想定した業績予想を発表している。**</a:t>
                      </a:r>
                      <a:endParaRPr lang="en-US"/>
                    </a:p>
                    <a:p>
                      <a:pPr>
                        <a:buNone/>
                      </a:pPr>
                      <a:r>
                        <a:rPr lang="en-US"/>
                        <a:t>* **製造業を中心に、中国や欧州経済の減速が懸念材料となっている。**</a:t>
                      </a:r>
                      <a:endParaRPr lang="en-US"/>
                    </a:p>
                    <a:p>
                      <a:pPr>
                        <a:buNone/>
                      </a:pPr>
                      <a:endParaRPr lang="en-US"/>
                    </a:p>
                    <a:p>
                      <a:pPr>
                        <a:buNone/>
                      </a:pPr>
                      <a:r>
                        <a:rPr lang="en-US"/>
                        <a:t>これらのスニペットは、2025年3月期の日本企業の業績見通しについて、概括的な情報を提供しています。 </a:t>
                      </a:r>
                      <a:endParaRPr lang="en-US"/>
                    </a:p>
                    <a:p>
                      <a:pPr>
                        <a:buNone/>
                      </a:pPr>
                      <a:endParaRPr lang="en-US"/>
                    </a:p>
                    <a:p>
                      <a:pPr>
                        <a:buNone/>
                      </a:pPr>
                      <a:r>
                        <a:rPr lang="en-US"/>
                        <a:t>SOURCE: </a:t>
                      </a:r>
                      <a:endParaRPr lang="en-US"/>
                    </a:p>
                    <a:p>
                      <a:pPr>
                        <a:buNone/>
                      </a:pPr>
                      <a:r>
                        <a:rPr lang="en-US"/>
                        <a:t>上値重くなる日経平均：2025年3月期の企業業績予想が低め（窪田真之） | トウシル 楽天証券の投資情報メディア, </a:t>
                      </a:r>
                      <a:endParaRPr lang="en-US"/>
                    </a:p>
                    <a:p>
                      <a:pPr>
                        <a:buNone/>
                      </a:pPr>
                      <a:r>
                        <a:rPr lang="en-US"/>
                        <a:t>https://media.rakuten-sec.net/articles/-/45184</a:t>
                      </a:r>
                      <a:endParaRPr lang="en-US"/>
                    </a:p>
                  </a:txBody>
                  <a:tcPr/>
                </a:tc>
                <a:tc>
                  <a:txBody>
                    <a:bodyPr/>
                    <a:p>
                      <a:pPr>
                        <a:buNone/>
                      </a:pPr>
                      <a:r>
                        <a:rPr lang="en-US"/>
                        <a:t>Các đoạn kết quả tìm kiếm này nói về dự báo thu nhập của các công ty Nhật Bản cho năm tài chính kết thúc vào tháng 3 năm 2025.</a:t>
                      </a:r>
                      <a:endParaRPr lang="en-US"/>
                    </a:p>
                    <a:p>
                      <a:pPr>
                        <a:buNone/>
                      </a:pPr>
                      <a:endParaRPr lang="en-US"/>
                    </a:p>
                    <a:p>
                      <a:pPr>
                        <a:buNone/>
                      </a:pPr>
                      <a:r>
                        <a:rPr lang="en-US"/>
                        <a:t>Đặc biệt:</a:t>
                      </a:r>
                      <a:endParaRPr lang="en-US"/>
                    </a:p>
                    <a:p>
                      <a:pPr>
                        <a:buNone/>
                      </a:pPr>
                      <a:endParaRPr lang="en-US"/>
                    </a:p>
                    <a:p>
                      <a:pPr>
                        <a:buNone/>
                      </a:pPr>
                      <a:r>
                        <a:rPr lang="en-US"/>
                        <a:t>* **Nhiều công ty hoạt động tốt trong năm tài chính trước đó (kết thúc vào tháng 3 năm 2024) do đồng yên yếu, sức mạnh của nền kinh tế Hoa Kỳ và ảnh hưởng của việc khởi động lại nền kinh tế do virus Corona. **</a:t>
                      </a:r>
                      <a:endParaRPr lang="en-US"/>
                    </a:p>
                    <a:p>
                      <a:pPr>
                        <a:buNone/>
                      </a:pPr>
                      <a:r>
                        <a:rPr lang="en-US"/>
                        <a:t>* **Tuy nhiên, hiệu quả hoạt động của doanh nghiệp dự kiến ​​sẽ giảm trong năm tài chính hiện tại (kết thúc vào tháng 3 năm 2025), gây lo ngại cho các nhà đầu tư. **</a:t>
                      </a:r>
                      <a:endParaRPr lang="en-US"/>
                    </a:p>
                    <a:p>
                      <a:pPr>
                        <a:buNone/>
                      </a:pPr>
                      <a:r>
                        <a:rPr lang="en-US"/>
                        <a:t>* **Nhiều công ty đã công bố dự báo thu nhập với giả định đồng Yên mạnh. **</a:t>
                      </a:r>
                      <a:endParaRPr lang="en-US"/>
                    </a:p>
                    <a:p>
                      <a:pPr>
                        <a:buNone/>
                      </a:pPr>
                      <a:r>
                        <a:rPr lang="en-US"/>
                        <a:t>* **Sự suy thoái của nền kinh tế Trung Quốc và Châu Âu là một nguyên nhân gây lo ngại, đặc biệt là trong ngành sản xuất. **</a:t>
                      </a:r>
                      <a:endParaRPr lang="en-US"/>
                    </a:p>
                    <a:p>
                      <a:pPr>
                        <a:buNone/>
                      </a:pPr>
                      <a:endParaRPr lang="en-US"/>
                    </a:p>
                    <a:p>
                      <a:pPr>
                        <a:buNone/>
                      </a:pPr>
                      <a:r>
                        <a:rPr lang="en-US"/>
                        <a:t>Những đoạn trích này cung cấp thông tin chung về triển vọng hoạt động của công ty Nhật Bản trong năm tài chính kết thúc vào tháng 3 năm 2025.</a:t>
                      </a:r>
                      <a:endParaRPr lang="en-US"/>
                    </a:p>
                    <a:p>
                      <a:pPr>
                        <a:buNone/>
                      </a:pPr>
                      <a:endParaRPr lang="en-US"/>
                    </a:p>
                    <a:p>
                      <a:pPr>
                        <a:buNone/>
                      </a:pPr>
                      <a:r>
                        <a:rPr lang="en-US"/>
                        <a:t>NGUỒN:</a:t>
                      </a:r>
                      <a:endParaRPr lang="en-US"/>
                    </a:p>
                    <a:p>
                      <a:pPr>
                        <a:buNone/>
                      </a:pPr>
                      <a:r>
                        <a:rPr lang="en-US"/>
                        <a:t>Chỉ số Nikkei 225 trung bình: Dự báo hiệu quả hoạt động của doanh nghiệp cho năm tài chính kết thúc vào tháng 3 năm 2025 ở mức thấp (Masayuki Kubota) |</a:t>
                      </a:r>
                      <a:endParaRPr lang="en-US"/>
                    </a:p>
                    <a:p>
                      <a:pPr>
                        <a:buNone/>
                      </a:pPr>
                      <a:r>
                        <a:rPr lang="en-US"/>
                        <a:t>https://media.rakuten-sec.net/articles/-/45184</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r>
                        <a:rPr lang="en-US"/>
                        <a:t>name_entity:  ['経営分析・事業計画', '収益予測', '損益計算書', '売上高', '売上原価', '売上総利益']</a:t>
                      </a:r>
                      <a:endParaRPr lang="en-US"/>
                    </a:p>
                  </a:txBody>
                  <a:tcPr/>
                </a:tc>
                <a:tc>
                  <a:txBody>
                    <a:bodyPr/>
                    <a:p>
                      <a:pPr>
                        <a:buNone/>
                      </a:pPr>
                      <a:r>
                        <a:rPr lang="en-US"/>
                        <a:t>name_entity: ['Phân tích quản lý/kế hoạch kinh doanh', 'Dự báo doanh thu', 'Báo cáo lãi lỗ', 'Doanh thu', 'Chi phí bán hàng', 'Tổng lợi nhuận']</a:t>
                      </a:r>
                      <a:endParaRPr lang="en-US"/>
                    </a:p>
                  </a:txBody>
                  <a:tcPr/>
                </a:tc>
              </a:tr>
              <a:tr h="6022975">
                <a:tc>
                  <a:txBody>
                    <a:bodyPr/>
                    <a:p>
                      <a:pPr>
                        <a:buNone/>
                      </a:pPr>
                      <a:r>
                        <a:rPr lang="en-US"/>
                        <a:t>エンティティの名前：**経営分析**</a:t>
                      </a:r>
                      <a:endParaRPr lang="en-US"/>
                    </a:p>
                    <a:p>
                      <a:pPr>
                        <a:buNone/>
                      </a:pPr>
                      <a:endParaRPr lang="en-US"/>
                    </a:p>
                    <a:p>
                      <a:pPr>
                        <a:buNone/>
                      </a:pPr>
                      <a:r>
                        <a:rPr lang="en-US"/>
                        <a:t>これらの検索結果は、経営分析とは、企業の業績、財務状態、資金の流れなどを分析し、現状の課題を把握し、将来の計画を立てるための活動であることを示しています。 </a:t>
                      </a:r>
                      <a:endParaRPr lang="en-US"/>
                    </a:p>
                    <a:p>
                      <a:pPr>
                        <a:buNone/>
                      </a:pPr>
                      <a:endParaRPr lang="en-US"/>
                    </a:p>
                    <a:p>
                      <a:pPr>
                        <a:buNone/>
                      </a:pPr>
                      <a:r>
                        <a:rPr lang="en-US"/>
                        <a:t>SOURCE: </a:t>
                      </a:r>
                      <a:endParaRPr lang="en-US"/>
                    </a:p>
                    <a:p>
                      <a:pPr>
                        <a:buNone/>
                      </a:pPr>
                      <a:r>
                        <a:rPr lang="en-US"/>
                        <a:t>経営分析とは？ 手法の種類や知っておくべき取り組み時のポイント｜経営分析｜bizocean（ビズオーシャン）ジャーナル, </a:t>
                      </a:r>
                      <a:endParaRPr lang="en-US"/>
                    </a:p>
                    <a:p>
                      <a:pPr>
                        <a:buNone/>
                      </a:pPr>
                      <a:r>
                        <a:rPr lang="en-US"/>
                        <a:t>https://journal.bizocean.jp/corp06/f04/4974/</a:t>
                      </a:r>
                      <a:endParaRPr lang="en-US"/>
                    </a:p>
                    <a:p>
                      <a:pPr>
                        <a:buNone/>
                      </a:pPr>
                      <a:endParaRPr lang="en-US"/>
                    </a:p>
                    <a:p>
                      <a:pPr>
                        <a:buNone/>
                      </a:pPr>
                      <a:r>
                        <a:rPr lang="en-US"/>
                        <a:t>これらの検索結果のスニペットは、「売上予測」について説明しています。 </a:t>
                      </a:r>
                      <a:endParaRPr lang="en-US"/>
                    </a:p>
                    <a:p>
                      <a:pPr>
                        <a:buNone/>
                      </a:pPr>
                      <a:endParaRPr lang="en-US"/>
                    </a:p>
                    <a:p>
                      <a:pPr>
                        <a:buNone/>
                      </a:pPr>
                      <a:r>
                        <a:rPr lang="en-US"/>
                        <a:t>売上予測とは、過去の売上データや市場トレンドなどの客観的な情報に基づいて、将来の売上高を予測することです。企業は売上予測を行うことで、将来の収益性を把握し、事業計画や戦略を適切に立案することができます。</a:t>
                      </a:r>
                      <a:endParaRPr lang="en-US"/>
                    </a:p>
                    <a:p>
                      <a:pPr>
                        <a:buNone/>
                      </a:pPr>
                      <a:endParaRPr lang="en-US"/>
                    </a:p>
                    <a:p>
                      <a:pPr>
                        <a:buNone/>
                      </a:pPr>
                      <a:r>
                        <a:rPr lang="en-US"/>
                        <a:t>売上予測は、企業の成長にとって非常に重要です。精度の高い売上予測は、適切な資源配分、在庫管理、資金調達などを可能にし、企業の継続的な成長を促進します。 </a:t>
                      </a:r>
                      <a:endParaRPr lang="en-US"/>
                    </a:p>
                    <a:p>
                      <a:pPr>
                        <a:buNone/>
                      </a:pPr>
                      <a:endParaRPr lang="en-US"/>
                    </a:p>
                    <a:p>
                      <a:pPr>
                        <a:buNone/>
                      </a:pPr>
                      <a:r>
                        <a:rPr lang="en-US"/>
                        <a:t>SOURCE: </a:t>
                      </a:r>
                      <a:endParaRPr lang="en-US"/>
                    </a:p>
                    <a:p>
                      <a:pPr>
                        <a:buNone/>
                      </a:pPr>
                      <a:r>
                        <a:rPr lang="en-US"/>
                        <a:t>売上予測とは？重要性や立て方を紹介 (具体例付きテンプレート) [2024] • Asana, </a:t>
                      </a:r>
                      <a:endParaRPr lang="en-US"/>
                    </a:p>
                    <a:p>
                      <a:pPr>
                        <a:buNone/>
                      </a:pPr>
                      <a:r>
                        <a:rPr lang="en-US"/>
                        <a:t>https://asana.com/ja/resources/sales-forecast-template</a:t>
                      </a:r>
                      <a:endParaRPr lang="en-US"/>
                    </a:p>
                  </a:txBody>
                  <a:tcPr/>
                </a:tc>
                <a:tc>
                  <a:txBody>
                    <a:bodyPr/>
                    <a:p>
                      <a:pPr>
                        <a:buNone/>
                      </a:pPr>
                      <a:r>
                        <a:rPr lang="en-US"/>
                        <a:t>Tên đơn vị: **Phân tích kinh doanh**</a:t>
                      </a:r>
                      <a:endParaRPr lang="en-US"/>
                    </a:p>
                    <a:p>
                      <a:pPr>
                        <a:buNone/>
                      </a:pPr>
                      <a:endParaRPr lang="en-US"/>
                    </a:p>
                    <a:p>
                      <a:pPr>
                        <a:buNone/>
                      </a:pPr>
                      <a:r>
                        <a:rPr lang="en-US"/>
                        <a:t>Những kết quả tìm kiếm này chỉ ra rằng phân tích kinh doanh là hoạt động phân tích hiệu quả hoạt động, điều kiện tài chính và dòng vốn của công ty, hiểu các vấn đề hiện tại và lập kế hoạch cho tương lai.</a:t>
                      </a:r>
                      <a:endParaRPr lang="en-US"/>
                    </a:p>
                    <a:p>
                      <a:pPr>
                        <a:buNone/>
                      </a:pPr>
                      <a:endParaRPr lang="en-US"/>
                    </a:p>
                    <a:p>
                      <a:pPr>
                        <a:buNone/>
                      </a:pPr>
                      <a:r>
                        <a:rPr lang="en-US"/>
                        <a:t>NGUỒN:</a:t>
                      </a:r>
                      <a:endParaRPr lang="en-US"/>
                    </a:p>
                    <a:p>
                      <a:pPr>
                        <a:buNone/>
                      </a:pPr>
                      <a:r>
                        <a:rPr lang="en-US"/>
                        <a:t>Phân tích kinh doanh là gì? Các loại phương pháp và điểm bạn nên biết khi thực hiện chúng | Tạp chí bizocean |</a:t>
                      </a:r>
                      <a:endParaRPr lang="en-US"/>
                    </a:p>
                    <a:p>
                      <a:pPr>
                        <a:buNone/>
                      </a:pPr>
                      <a:r>
                        <a:rPr lang="en-US"/>
                        <a:t>https://journal.bizocean.jp/corp06/f04/4974/</a:t>
                      </a:r>
                      <a:endParaRPr lang="en-US"/>
                    </a:p>
                    <a:p>
                      <a:pPr>
                        <a:buNone/>
                      </a:pPr>
                      <a:endParaRPr lang="en-US"/>
                    </a:p>
                    <a:p>
                      <a:pPr>
                        <a:buNone/>
                      </a:pPr>
                      <a:r>
                        <a:rPr lang="en-US"/>
                        <a:t>Các đoạn kết quả tìm kiếm này nói về "Dự báo doanh số".</a:t>
                      </a:r>
                      <a:endParaRPr lang="en-US"/>
                    </a:p>
                    <a:p>
                      <a:pPr>
                        <a:buNone/>
                      </a:pPr>
                      <a:endParaRPr lang="en-US"/>
                    </a:p>
                    <a:p>
                      <a:pPr>
                        <a:buNone/>
                      </a:pPr>
                      <a:r>
                        <a:rPr lang="en-US"/>
                        <a:t>Dự báo bán hàng là dự đoán về doanh số bán hàng trong tương lai dựa trên thông tin khách quan như dữ liệu bán hàng trong quá khứ và xu hướng thị trường. Bằng cách dự báo doanh số bán hàng, các công ty có thể hiểu được lợi nhuận trong tương lai và xây dựng các kế hoạch và chiến lược kinh doanh một cách phù hợp.</a:t>
                      </a:r>
                      <a:endParaRPr lang="en-US"/>
                    </a:p>
                    <a:p>
                      <a:pPr>
                        <a:buNone/>
                      </a:pPr>
                      <a:endParaRPr lang="en-US"/>
                    </a:p>
                    <a:p>
                      <a:pPr>
                        <a:buNone/>
                      </a:pPr>
                      <a:r>
                        <a:rPr lang="en-US"/>
                        <a:t>Dự báo doanh số bán hàng rất quan trọng đối với sự phát triển của một công ty. Dự báo bán hàng chính xác cho phép phân bổ nguồn lực phù hợp, quản lý hàng tồn kho, tài chính, v.v. và thúc đẩy sự phát triển liên tục của công ty.</a:t>
                      </a:r>
                      <a:endParaRPr lang="en-US"/>
                    </a:p>
                    <a:p>
                      <a:pPr>
                        <a:buNone/>
                      </a:pPr>
                      <a:endParaRPr lang="en-US"/>
                    </a:p>
                    <a:p>
                      <a:pPr>
                        <a:buNone/>
                      </a:pPr>
                      <a:r>
                        <a:rPr lang="en-US"/>
                        <a:t>NGUỒN:</a:t>
                      </a:r>
                      <a:endParaRPr lang="en-US"/>
                    </a:p>
                    <a:p>
                      <a:pPr>
                        <a:buNone/>
                      </a:pPr>
                      <a:r>
                        <a:rPr lang="en-US"/>
                        <a:t>Dự báo bán hàng là gì? Giới thiệu tầm quan trọng và cách thiết lập (mẫu có ví dụ cụ thể) [2024] • Asana,</a:t>
                      </a:r>
                      <a:endParaRPr lang="en-US"/>
                    </a:p>
                    <a:p>
                      <a:pPr>
                        <a:buNone/>
                      </a:pPr>
                      <a:r>
                        <a:rPr lang="en-US"/>
                        <a:t>https://asana.com/ja/resources/sale-forecast-template</a:t>
                      </a: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r>
                        <a:rPr lang="en-US"/>
                        <a:t>エンティティの名前：**損益計算書**</a:t>
                      </a:r>
                      <a:endParaRPr lang="en-US"/>
                    </a:p>
                    <a:p>
                      <a:pPr>
                        <a:buNone/>
                      </a:pPr>
                      <a:endParaRPr lang="en-US"/>
                    </a:p>
                    <a:p>
                      <a:pPr>
                        <a:buNone/>
                      </a:pPr>
                      <a:r>
                        <a:rPr lang="en-US"/>
                        <a:t>フィードバック：</a:t>
                      </a:r>
                      <a:endParaRPr lang="en-US"/>
                    </a:p>
                    <a:p>
                      <a:pPr>
                        <a:buNone/>
                      </a:pPr>
                      <a:r>
                        <a:rPr lang="en-US"/>
                        <a:t>提供されたすべての抜粋は、損益計算書、その目的、内容、分析方法について説明しています。 </a:t>
                      </a:r>
                      <a:endParaRPr lang="en-US"/>
                    </a:p>
                    <a:p>
                      <a:pPr>
                        <a:buNone/>
                      </a:pPr>
                      <a:endParaRPr lang="en-US"/>
                    </a:p>
                    <a:p>
                      <a:pPr>
                        <a:buNone/>
                      </a:pPr>
                      <a:r>
                        <a:rPr lang="en-US"/>
                        <a:t>* 損益計算書は、企業の収益性と成長性を示す重要な財務諸表です。 </a:t>
                      </a:r>
                      <a:endParaRPr lang="en-US"/>
                    </a:p>
                    <a:p>
                      <a:pPr>
                        <a:buNone/>
                      </a:pPr>
                      <a:r>
                        <a:rPr lang="en-US"/>
                        <a:t>* 企業の一定期間における収益と費用、そして最終的な利益または損失を明らかにします。 </a:t>
                      </a:r>
                      <a:endParaRPr lang="en-US"/>
                    </a:p>
                    <a:p>
                      <a:pPr>
                        <a:buNone/>
                      </a:pPr>
                      <a:r>
                        <a:rPr lang="en-US"/>
                        <a:t>* 投資家や経営者は、損益計算書を分析することで、企業の財務状況や経営成績を評価することができます。 </a:t>
                      </a:r>
                      <a:endParaRPr lang="en-US"/>
                    </a:p>
                    <a:p>
                      <a:pPr>
                        <a:buNone/>
                      </a:pPr>
                      <a:endParaRPr lang="en-US"/>
                    </a:p>
                    <a:p>
                      <a:pPr>
                        <a:buNone/>
                      </a:pPr>
                      <a:r>
                        <a:rPr lang="en-US"/>
                        <a:t>全体として、これらの抜粋は、損益計算書とその重要性について包括的な理解を提供しています。 </a:t>
                      </a:r>
                      <a:endParaRPr lang="en-US"/>
                    </a:p>
                    <a:p>
                      <a:pPr>
                        <a:buNone/>
                      </a:pPr>
                      <a:endParaRPr lang="en-US"/>
                    </a:p>
                    <a:p>
                      <a:pPr>
                        <a:buNone/>
                      </a:pPr>
                      <a:r>
                        <a:rPr lang="en-US"/>
                        <a:t>SOURCE: </a:t>
                      </a:r>
                      <a:endParaRPr lang="en-US"/>
                    </a:p>
                    <a:p>
                      <a:pPr>
                        <a:buNone/>
                      </a:pPr>
                      <a:r>
                        <a:rPr lang="en-US"/>
                        <a:t>損益計算書（P/L）とは？項目別の見方やポイント一覧・事例をわかりやすく解説 | クラウド会計ソフト マネーフォワード, </a:t>
                      </a:r>
                      <a:endParaRPr lang="en-US"/>
                    </a:p>
                    <a:p>
                      <a:pPr>
                        <a:buNone/>
                      </a:pPr>
                      <a:r>
                        <a:rPr lang="en-US"/>
                        <a:t>https://biz.moneyforward.com/accounting/basic/130/</a:t>
                      </a:r>
                      <a:endParaRPr lang="en-US"/>
                    </a:p>
                    <a:p>
                      <a:pPr>
                        <a:buNone/>
                      </a:pPr>
                      <a:endParaRPr lang="en-US"/>
                    </a:p>
                    <a:p>
                      <a:pPr>
                        <a:buNone/>
                      </a:pPr>
                      <a:r>
                        <a:rPr lang="en-US"/>
                        <a:t>提供された検索結果のスニペットは、 **売上高** が企業の製品やサービスの販売によって得られた収入の総額であることを示しています。 </a:t>
                      </a:r>
                      <a:endParaRPr lang="en-US"/>
                    </a:p>
                    <a:p>
                      <a:pPr>
                        <a:buNone/>
                      </a:pPr>
                      <a:endParaRPr lang="en-US"/>
                    </a:p>
                    <a:p>
                      <a:pPr>
                        <a:buNone/>
                      </a:pPr>
                      <a:r>
                        <a:rPr lang="en-US"/>
                        <a:t>重要なポイントは以下の通りです。</a:t>
                      </a:r>
                      <a:endParaRPr lang="en-US"/>
                    </a:p>
                    <a:p>
                      <a:pPr>
                        <a:buNone/>
                      </a:pPr>
                      <a:endParaRPr lang="en-US"/>
                    </a:p>
                    <a:p>
                      <a:pPr>
                        <a:buNone/>
                      </a:pPr>
                      <a:r>
                        <a:rPr lang="en-US"/>
                        <a:t>* 売上高は一定期間（会計期間など）における売上の合計です。</a:t>
                      </a:r>
                      <a:endParaRPr lang="en-US"/>
                    </a:p>
                    <a:p>
                      <a:pPr>
                        <a:buNone/>
                      </a:pPr>
                      <a:r>
                        <a:rPr lang="en-US"/>
                        <a:t>* 企業の業績を判断する重要な指標となります。</a:t>
                      </a:r>
                      <a:endParaRPr lang="en-US"/>
                    </a:p>
                    <a:p>
                      <a:pPr>
                        <a:buNone/>
                      </a:pPr>
                      <a:r>
                        <a:rPr lang="en-US"/>
                        <a:t>* 売上高は利益とは異なります。売上高は収入の総額を表し、利益はそこから経費やコストを差し引いたものです。</a:t>
                      </a:r>
                      <a:endParaRPr lang="en-US"/>
                    </a:p>
                    <a:p>
                      <a:pPr>
                        <a:buNone/>
                      </a:pPr>
                      <a:endParaRPr lang="en-US"/>
                    </a:p>
                    <a:p>
                      <a:pPr>
                        <a:buNone/>
                      </a:pPr>
                      <a:r>
                        <a:rPr lang="en-US"/>
                        <a:t>これらのスニペットは、売上高の計算方法、利益との違い、損益分岐点との関連性など、売上高に関する様々な側面を解説しているようです。 </a:t>
                      </a:r>
                      <a:endParaRPr lang="en-US"/>
                    </a:p>
                    <a:p>
                      <a:pPr>
                        <a:buNone/>
                      </a:pPr>
                      <a:endParaRPr lang="en-US"/>
                    </a:p>
                    <a:p>
                      <a:pPr>
                        <a:buNone/>
                      </a:pPr>
                      <a:r>
                        <a:rPr lang="en-US"/>
                        <a:t>SOURCE: </a:t>
                      </a:r>
                      <a:endParaRPr lang="en-US"/>
                    </a:p>
                    <a:p>
                      <a:pPr>
                        <a:buNone/>
                      </a:pPr>
                      <a:r>
                        <a:rPr lang="en-US"/>
                        <a:t>売上高とは？計算方法や他利益との違いをわかりやすく解説 | クラウド会計ソフト マネーフォワード, </a:t>
                      </a:r>
                      <a:endParaRPr lang="en-US"/>
                    </a:p>
                    <a:p>
                      <a:pPr>
                        <a:buNone/>
                      </a:pPr>
                      <a:r>
                        <a:rPr lang="en-US"/>
                        <a:t>https://biz.moneyforward.com/accounting/basic/45760/</a:t>
                      </a:r>
                      <a:endParaRPr lang="en-US"/>
                    </a:p>
                  </a:txBody>
                  <a:tcPr/>
                </a:tc>
                <a:tc>
                  <a:txBody>
                    <a:bodyPr/>
                    <a:p>
                      <a:pPr>
                        <a:buNone/>
                      </a:pPr>
                      <a:r>
                        <a:rPr lang="en-US"/>
                        <a:t>Tên đơn vị: **Báo cáo lãi lỗ**</a:t>
                      </a:r>
                      <a:endParaRPr lang="en-US"/>
                    </a:p>
                    <a:p>
                      <a:pPr>
                        <a:buNone/>
                      </a:pPr>
                      <a:endParaRPr lang="en-US"/>
                    </a:p>
                    <a:p>
                      <a:pPr>
                        <a:buNone/>
                      </a:pPr>
                      <a:r>
                        <a:rPr lang="en-US"/>
                        <a:t>nhận xét:</a:t>
                      </a:r>
                      <a:endParaRPr lang="en-US"/>
                    </a:p>
                    <a:p>
                      <a:pPr>
                        <a:buNone/>
                      </a:pPr>
                      <a:r>
                        <a:rPr lang="en-US"/>
                        <a:t>Tất cả các đoạn trích được cung cấp đều giải thích báo cáo thu nhập, mục đích, nội dung và phương pháp phân tích.</a:t>
                      </a:r>
                      <a:endParaRPr lang="en-US"/>
                    </a:p>
                    <a:p>
                      <a:pPr>
                        <a:buNone/>
                      </a:pPr>
                      <a:endParaRPr lang="en-US"/>
                    </a:p>
                    <a:p>
                      <a:pPr>
                        <a:buNone/>
                      </a:pPr>
                      <a:r>
                        <a:rPr lang="en-US"/>
                        <a:t>* Báo cáo kết quả hoạt động kinh doanh là một báo cáo tài chính quan trọng thể hiện khả năng sinh lời và tiềm năng tăng trưởng của công ty.</a:t>
                      </a:r>
                      <a:endParaRPr lang="en-US"/>
                    </a:p>
                    <a:p>
                      <a:pPr>
                        <a:buNone/>
                      </a:pPr>
                      <a:r>
                        <a:rPr lang="en-US"/>
                        <a:t>* Tiết lộ doanh thu và chi phí của công ty trong một khoảng thời gian, cũng như lãi hoặc lỗ cuối cùng của công ty.</a:t>
                      </a:r>
                      <a:endParaRPr lang="en-US"/>
                    </a:p>
                    <a:p>
                      <a:pPr>
                        <a:buNone/>
                      </a:pPr>
                      <a:r>
                        <a:rPr lang="en-US"/>
                        <a:t>* Các nhà đầu tư và nhà quản lý có thể đánh giá tình hình tài chính và hiệu quả kinh doanh của công ty bằng cách phân tích báo cáo kết quả hoạt động kinh doanh.</a:t>
                      </a:r>
                      <a:endParaRPr lang="en-US"/>
                    </a:p>
                    <a:p>
                      <a:pPr>
                        <a:buNone/>
                      </a:pPr>
                      <a:endParaRPr lang="en-US"/>
                    </a:p>
                    <a:p>
                      <a:pPr>
                        <a:buNone/>
                      </a:pPr>
                      <a:r>
                        <a:rPr lang="en-US"/>
                        <a:t>Nhìn chung, những đoạn trích này cung cấp sự hiểu biết toàn diện về báo cáo thu nhập và tầm quan trọng của nó.</a:t>
                      </a:r>
                      <a:endParaRPr lang="en-US"/>
                    </a:p>
                    <a:p>
                      <a:pPr>
                        <a:buNone/>
                      </a:pPr>
                      <a:endParaRPr lang="en-US"/>
                    </a:p>
                    <a:p>
                      <a:pPr>
                        <a:buNone/>
                      </a:pPr>
                      <a:r>
                        <a:rPr lang="en-US"/>
                        <a:t>NGUỒN:</a:t>
                      </a:r>
                      <a:endParaRPr lang="en-US"/>
                    </a:p>
                    <a:p>
                      <a:pPr>
                        <a:buNone/>
                      </a:pPr>
                      <a:r>
                        <a:rPr lang="en-US"/>
                        <a:t>Báo cáo lãi lỗ (P/L) là gì? Giải thích dễ hiểu về cách xem từng mục, danh sách điểm và ví dụ | Phần mềm kế toán đám mây Money Forward,</a:t>
                      </a:r>
                      <a:endParaRPr lang="en-US"/>
                    </a:p>
                    <a:p>
                      <a:pPr>
                        <a:buNone/>
                      </a:pPr>
                      <a:r>
                        <a:rPr lang="en-US"/>
                        <a:t>https://biz.moneyforward.com/accounting/basic/130/</a:t>
                      </a:r>
                      <a:endParaRPr lang="en-US"/>
                    </a:p>
                    <a:p>
                      <a:pPr>
                        <a:buNone/>
                      </a:pPr>
                      <a:endParaRPr lang="en-US"/>
                    </a:p>
                    <a:p>
                      <a:pPr>
                        <a:buNone/>
                      </a:pPr>
                      <a:r>
                        <a:rPr lang="en-US"/>
                        <a:t>Đoạn kết quả tìm kiếm được cung cấp cho thấy **Doanh thu** là tổng doanh thu kiếm được từ việc bán sản phẩm và dịch vụ của một công ty.</a:t>
                      </a:r>
                      <a:endParaRPr lang="en-US"/>
                    </a:p>
                    <a:p>
                      <a:pPr>
                        <a:buNone/>
                      </a:pPr>
                      <a:endParaRPr lang="en-US"/>
                    </a:p>
                    <a:p>
                      <a:pPr>
                        <a:buNone/>
                      </a:pPr>
                      <a:r>
                        <a:rPr lang="en-US"/>
                        <a:t>Những điểm quan trọng như sau.</a:t>
                      </a:r>
                      <a:endParaRPr lang="en-US"/>
                    </a:p>
                    <a:p>
                      <a:pPr>
                        <a:buNone/>
                      </a:pPr>
                      <a:endParaRPr lang="en-US"/>
                    </a:p>
                    <a:p>
                      <a:pPr>
                        <a:buNone/>
                      </a:pPr>
                      <a:r>
                        <a:rPr lang="en-US"/>
                        <a:t>*Doanh số là tổng doanh số bán hàng trong một khoảng thời gian nhất định (chẳng hạn như một kỳ kế toán).</a:t>
                      </a:r>
                      <a:endParaRPr lang="en-US"/>
                    </a:p>
                    <a:p>
                      <a:pPr>
                        <a:buNone/>
                      </a:pPr>
                      <a:r>
                        <a:rPr lang="en-US"/>
                        <a:t>* Đây là một chỉ số quan trọng để xác định hiệu quả hoạt động của công ty.</a:t>
                      </a:r>
                      <a:endParaRPr lang="en-US"/>
                    </a:p>
                    <a:p>
                      <a:pPr>
                        <a:buNone/>
                      </a:pPr>
                      <a:r>
                        <a:rPr lang="en-US"/>
                        <a:t>* Doanh thu khác với lợi nhuận. Doanh thu thể hiện tổng doanh thu và lợi nhuận được tính bằng cách trừ chi phí và chi phí.</a:t>
                      </a:r>
                      <a:endParaRPr lang="en-US"/>
                    </a:p>
                    <a:p>
                      <a:pPr>
                        <a:buNone/>
                      </a:pPr>
                      <a:endParaRPr lang="en-US"/>
                    </a:p>
                    <a:p>
                      <a:pPr>
                        <a:buNone/>
                      </a:pPr>
                      <a:r>
                        <a:rPr lang="en-US"/>
                        <a:t>Những đoạn trích này dường như giải thích các khía cạnh khác nhau của doanh số bán hàng, chẳng hạn như cách tính doanh số bán hàng, nó khác với lợi nhuận như thế nào và nó liên quan như thế nào đến điểm hòa vốn.</a:t>
                      </a:r>
                      <a:endParaRPr lang="en-US"/>
                    </a:p>
                    <a:p>
                      <a:pPr>
                        <a:buNone/>
                      </a:pPr>
                      <a:endParaRPr lang="en-US"/>
                    </a:p>
                    <a:p>
                      <a:pPr>
                        <a:buNone/>
                      </a:pPr>
                      <a:r>
                        <a:rPr lang="en-US"/>
                        <a:t>NGUỒN:</a:t>
                      </a:r>
                      <a:endParaRPr lang="en-US"/>
                    </a:p>
                    <a:p>
                      <a:pPr>
                        <a:buNone/>
                      </a:pPr>
                      <a:r>
                        <a:rPr lang="en-US"/>
                        <a:t>Bán hàng là gì? Giải thích dễ hiểu về phương pháp tính toán và sự khác biệt so với các khoản lợi nhuận khác | Phần mềm kế toán đám mây Money Forward,</a:t>
                      </a:r>
                      <a:endParaRPr lang="en-US"/>
                    </a:p>
                    <a:p>
                      <a:pPr>
                        <a:buNone/>
                      </a:pPr>
                      <a:r>
                        <a:rPr lang="en-US"/>
                        <a:t>https://biz.moneyforward.com/accounting/basic/45760/</a:t>
                      </a:r>
                      <a:endParaRPr 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custDataLst>
              <p:tags r:id="rId1"/>
            </p:custDataLst>
          </p:nvPr>
        </p:nvGraphicFramePr>
        <p:xfrm>
          <a:off x="251460" y="294640"/>
          <a:ext cx="11803380" cy="6388735"/>
        </p:xfrm>
        <a:graphic>
          <a:graphicData uri="http://schemas.openxmlformats.org/drawingml/2006/table">
            <a:tbl>
              <a:tblPr firstRow="1" bandRow="1">
                <a:tableStyleId>{5C22544A-7EE6-4342-B048-85BDC9FD1C3A}</a:tableStyleId>
              </a:tblPr>
              <a:tblGrid>
                <a:gridCol w="5901690"/>
                <a:gridCol w="5901690"/>
              </a:tblGrid>
              <a:tr h="257810">
                <a:tc>
                  <a:txBody>
                    <a:bodyPr/>
                    <a:p>
                      <a:pPr>
                        <a:buNone/>
                      </a:pPr>
                      <a:endParaRPr lang="en-US"/>
                    </a:p>
                  </a:txBody>
                  <a:tcPr/>
                </a:tc>
                <a:tc>
                  <a:txBody>
                    <a:bodyPr/>
                    <a:p>
                      <a:pPr>
                        <a:buNone/>
                      </a:pPr>
                      <a:endParaRPr lang="en-US"/>
                    </a:p>
                  </a:txBody>
                  <a:tcPr/>
                </a:tc>
              </a:tr>
              <a:tr h="6022975">
                <a:tc>
                  <a:txBody>
                    <a:bodyPr/>
                    <a:p>
                      <a:pPr>
                        <a:buNone/>
                      </a:pPr>
                      <a:r>
                        <a:rPr lang="en-US"/>
                        <a:t>売上原価とは、企業が商品やサービスを販売するために直接かかった費用です。具体的には、商品の仕入れにかかった費用や、サービスを提供するために必要な材料費、人件費などが含まれます。 </a:t>
                      </a:r>
                      <a:endParaRPr lang="en-US"/>
                    </a:p>
                    <a:p>
                      <a:pPr>
                        <a:buNone/>
                      </a:pPr>
                      <a:endParaRPr lang="en-US"/>
                    </a:p>
                    <a:p>
                      <a:pPr>
                        <a:buNone/>
                      </a:pPr>
                      <a:r>
                        <a:rPr lang="en-US"/>
                        <a:t>SOURCE: </a:t>
                      </a:r>
                      <a:endParaRPr lang="en-US"/>
                    </a:p>
                    <a:p>
                      <a:pPr>
                        <a:buNone/>
                      </a:pPr>
                      <a:r>
                        <a:rPr lang="en-US"/>
                        <a:t>売上原価とは？計算方法や業種ごとの違いを解説 | クラウド会計ソフト マネーフォワード, </a:t>
                      </a:r>
                      <a:endParaRPr lang="en-US"/>
                    </a:p>
                    <a:p>
                      <a:pPr>
                        <a:buNone/>
                      </a:pPr>
                      <a:r>
                        <a:rPr lang="en-US"/>
                        <a:t>https://biz.moneyforward.com/accounting/basic/44574/</a:t>
                      </a:r>
                      <a:endParaRPr lang="en-US"/>
                    </a:p>
                    <a:p>
                      <a:pPr>
                        <a:buNone/>
                      </a:pPr>
                      <a:endParaRPr lang="en-US"/>
                    </a:p>
                    <a:p>
                      <a:pPr>
                        <a:buNone/>
                      </a:pPr>
                      <a:r>
                        <a:rPr lang="en-US"/>
                        <a:t>売上総利益は、企業が商品やサービスを販売して得た売上高から、その商品やサービスを製造・販売するために直接かかった費用である売上原価を差し引いた金額です。一般的に「粗利」とも呼ばれます。</a:t>
                      </a:r>
                      <a:endParaRPr lang="en-US"/>
                    </a:p>
                    <a:p>
                      <a:pPr>
                        <a:buNone/>
                      </a:pPr>
                      <a:endParaRPr lang="en-US"/>
                    </a:p>
                    <a:p>
                      <a:pPr>
                        <a:buNone/>
                      </a:pPr>
                      <a:r>
                        <a:rPr lang="en-US"/>
                        <a:t>売上総利益は、企業の収益性を測る基本的な指標の一つであり、以下の点で重要です。</a:t>
                      </a:r>
                      <a:endParaRPr lang="en-US"/>
                    </a:p>
                    <a:p>
                      <a:pPr>
                        <a:buNone/>
                      </a:pPr>
                      <a:endParaRPr lang="en-US"/>
                    </a:p>
                    <a:p>
                      <a:pPr>
                        <a:buNone/>
                      </a:pPr>
                      <a:r>
                        <a:rPr lang="en-US"/>
                        <a:t>* **企業の本業の収益力を示す:** 売上総利益を見ることで、企業が本業でどれだけ効率的に利益を上げているかを把握できます。</a:t>
                      </a:r>
                      <a:endParaRPr lang="en-US"/>
                    </a:p>
                    <a:p>
                      <a:pPr>
                        <a:buNone/>
                      </a:pPr>
                      <a:r>
                        <a:rPr lang="en-US"/>
                        <a:t>* **価格設定やコスト管理の指標となる:** 売上総利益率を分析することで、適切な価格設定やコスト削減の余地を検討できます。</a:t>
                      </a:r>
                      <a:endParaRPr lang="en-US"/>
                    </a:p>
                    <a:p>
                      <a:pPr>
                        <a:buNone/>
                      </a:pPr>
                      <a:r>
                        <a:rPr lang="en-US"/>
                        <a:t>* **他の利益との関係性を示す:** 売上総利益は、営業利益や経常利益、税引前当期利益、当期純利益といった他の利益の計算の基となります。</a:t>
                      </a:r>
                      <a:endParaRPr lang="en-US"/>
                    </a:p>
                    <a:p>
                      <a:pPr>
                        <a:buNone/>
                      </a:pPr>
                      <a:endParaRPr lang="en-US"/>
                    </a:p>
                    <a:p>
                      <a:pPr>
                        <a:buNone/>
                      </a:pPr>
                      <a:r>
                        <a:rPr lang="en-US"/>
                        <a:t>売上総利益は、企業の業種や事業規模によって大きく異なるため、複数の企業を比較する際には、売上総利益率を用いると便利です。 </a:t>
                      </a:r>
                      <a:endParaRPr lang="en-US"/>
                    </a:p>
                    <a:p>
                      <a:pPr>
                        <a:buNone/>
                      </a:pPr>
                      <a:endParaRPr lang="en-US"/>
                    </a:p>
                    <a:p>
                      <a:pPr>
                        <a:buNone/>
                      </a:pPr>
                      <a:r>
                        <a:rPr lang="en-US"/>
                        <a:t>SOURCE: </a:t>
                      </a:r>
                      <a:endParaRPr lang="en-US"/>
                    </a:p>
                    <a:p>
                      <a:pPr>
                        <a:buNone/>
                      </a:pPr>
                      <a:r>
                        <a:rPr lang="en-US"/>
                        <a:t>売上総利益（粗利益）とは？計算方法や他の利益との違い | クラウド会計ソフト マネーフォワード, </a:t>
                      </a:r>
                      <a:endParaRPr lang="en-US"/>
                    </a:p>
                    <a:p>
                      <a:pPr>
                        <a:buNone/>
                      </a:pPr>
                      <a:r>
                        <a:rPr lang="en-US"/>
                        <a:t>https://biz.moneyforward.com/accounting/basic/38796/</a:t>
                      </a:r>
                      <a:endParaRPr lang="en-US"/>
                    </a:p>
                  </a:txBody>
                  <a:tcPr/>
                </a:tc>
                <a:tc>
                  <a:txBody>
                    <a:bodyPr/>
                    <a:p>
                      <a:pPr>
                        <a:buNone/>
                      </a:pPr>
                      <a:r>
                        <a:rPr lang="en-US"/>
                        <a:t>Giá vốn hàng bán là chi phí trực tiếp mà công ty phải chịu để bán hàng hóa và dịch vụ. Cụ thể, điều này bao gồm chi phí mua sản phẩm, chi phí nguyên vật liệu cần thiết để cung cấp dịch vụ và chi phí lao động.</a:t>
                      </a:r>
                      <a:endParaRPr lang="en-US"/>
                    </a:p>
                    <a:p>
                      <a:pPr>
                        <a:buNone/>
                      </a:pPr>
                      <a:endParaRPr lang="en-US"/>
                    </a:p>
                    <a:p>
                      <a:pPr>
                        <a:buNone/>
                      </a:pPr>
                      <a:r>
                        <a:rPr lang="en-US"/>
                        <a:t>NGUỒN:</a:t>
                      </a:r>
                      <a:endParaRPr lang="en-US"/>
                    </a:p>
                    <a:p>
                      <a:pPr>
                        <a:buNone/>
                      </a:pPr>
                      <a:r>
                        <a:rPr lang="en-US"/>
                        <a:t>Chi phí bán hàng là gì? Giải thích về các phương pháp tính toán và sự khác biệt theo ngành Phần mềm kế toán đám mây Money Forward,</a:t>
                      </a:r>
                      <a:endParaRPr lang="en-US"/>
                    </a:p>
                    <a:p>
                      <a:pPr>
                        <a:buNone/>
                      </a:pPr>
                      <a:r>
                        <a:rPr lang="en-US"/>
                        <a:t>https://biz.moneyforward.com/accounting/basic/44574/</a:t>
                      </a:r>
                      <a:endParaRPr lang="en-US"/>
                    </a:p>
                    <a:p>
                      <a:pPr>
                        <a:buNone/>
                      </a:pPr>
                      <a:endParaRPr lang="en-US"/>
                    </a:p>
                    <a:p>
                      <a:pPr>
                        <a:buNone/>
                      </a:pPr>
                      <a:r>
                        <a:rPr lang="en-US"/>
                        <a:t>Lợi nhuận gộp là số tiền thu được bằng cách trừ đi giá vốn hàng bán, là chi phí trực tiếp để sản xuất và bán những hàng hóa và dịch vụ đó, từ doanh thu bán hàng mà công ty nhận được từ việc bán hàng hóa và dịch vụ. Nó cũng thường được gọi là "lợi nhuận gộp".</a:t>
                      </a:r>
                      <a:endParaRPr lang="en-US"/>
                    </a:p>
                    <a:p>
                      <a:pPr>
                        <a:buNone/>
                      </a:pPr>
                      <a:endParaRPr lang="en-US"/>
                    </a:p>
                    <a:p>
                      <a:pPr>
                        <a:buNone/>
                      </a:pPr>
                      <a:r>
                        <a:rPr lang="en-US"/>
                        <a:t>Lợi nhuận gộp là một trong những chỉ số cơ bản để đo lường khả năng sinh lời của công ty và rất quan trọng vì những lý do sau.</a:t>
                      </a:r>
                      <a:endParaRPr lang="en-US"/>
                    </a:p>
                    <a:p>
                      <a:pPr>
                        <a:buNone/>
                      </a:pPr>
                      <a:endParaRPr lang="en-US"/>
                    </a:p>
                    <a:p>
                      <a:pPr>
                        <a:buNone/>
                      </a:pPr>
                      <a:r>
                        <a:rPr lang="en-US"/>
                        <a:t>* **Cho biết khả năng sinh lời của hoạt động kinh doanh cốt lõi của công ty:** Bằng cách xem xét lợi nhuận gộp, bạn có thể hiểu mức độ hiệu quả của một công ty tạo ra lợi nhuận từ hoạt động kinh doanh cốt lõi của mình.</a:t>
                      </a:r>
                      <a:endParaRPr lang="en-US"/>
                    </a:p>
                    <a:p>
                      <a:pPr>
                        <a:buNone/>
                      </a:pPr>
                      <a:r>
                        <a:rPr lang="en-US"/>
                        <a:t>* **Chỉ số định giá và kiểm soát chi phí:** Bằng cách phân tích tỷ suất lợi nhuận gộp, bạn có thể xem xét các cơ hội định giá và giảm chi phí phù hợp.</a:t>
                      </a:r>
                      <a:endParaRPr lang="en-US"/>
                    </a:p>
                    <a:p>
                      <a:pPr>
                        <a:buNone/>
                      </a:pPr>
                      <a:r>
                        <a:rPr lang="en-US"/>
                        <a:t>* **Thể hiện mối quan hệ với các khoản lợi nhuận khác:** Lợi nhuận gộp là cơ sở để tính toán các khoản lợi nhuận khác như lợi nhuận hoạt động, lợi nhuận thông thường, lợi nhuận trước thuế và lợi nhuận ròng.</a:t>
                      </a:r>
                      <a:endParaRPr lang="en-US"/>
                    </a:p>
                    <a:p>
                      <a:pPr>
                        <a:buNone/>
                      </a:pPr>
                      <a:endParaRPr lang="en-US"/>
                    </a:p>
                    <a:p>
                      <a:pPr>
                        <a:buNone/>
                      </a:pPr>
                      <a:r>
                        <a:rPr lang="en-US"/>
                        <a:t>Vì lợi nhuận gộp thay đổi rất nhiều tùy thuộc vào ngành và quy mô kinh doanh của công ty nên việc sử dụng tỷ suất lợi nhuận gộp khi so sánh nhiều công ty sẽ rất thuận tiện.</a:t>
                      </a:r>
                      <a:endParaRPr lang="en-US"/>
                    </a:p>
                    <a:p>
                      <a:pPr>
                        <a:buNone/>
                      </a:pPr>
                      <a:endParaRPr lang="en-US"/>
                    </a:p>
                    <a:p>
                      <a:pPr>
                        <a:buNone/>
                      </a:pPr>
                      <a:r>
                        <a:rPr lang="en-US"/>
                        <a:t>NGUỒN:</a:t>
                      </a:r>
                      <a:endParaRPr lang="en-US"/>
                    </a:p>
                    <a:p>
                      <a:pPr>
                        <a:buNone/>
                      </a:pPr>
                      <a:r>
                        <a:rPr lang="en-US"/>
                        <a:t>Lợi nhuận gộp (lợi nhuận gộp) là gì? Phương pháp tính toán và chênh lệch so với lợi nhuận khác Phần mềm kế toán đám mây Money Forward,</a:t>
                      </a:r>
                      <a:endParaRPr lang="en-US"/>
                    </a:p>
                    <a:p>
                      <a:pPr>
                        <a:buNone/>
                      </a:pPr>
                      <a:r>
                        <a:rPr lang="en-US"/>
                        <a:t>https://biz.moneyforward.com/accounting/basic/38796/</a:t>
                      </a:r>
                      <a:endParaRPr lang="en-US"/>
                    </a:p>
                  </a:txBody>
                  <a:tcPr/>
                </a:tc>
              </a:tr>
            </a:tbl>
          </a:graphicData>
        </a:graphic>
      </p:graphicFrame>
    </p:spTree>
  </p:cSld>
  <p:clrMapOvr>
    <a:masterClrMapping/>
  </p:clrMapOvr>
</p:sld>
</file>

<file path=ppt/tags/tag1.xml><?xml version="1.0" encoding="utf-8"?>
<p:tagLst xmlns:p="http://schemas.openxmlformats.org/presentationml/2006/main">
  <p:tag name="TABLE_ENDDRAG_ORIGIN_RECT" val="929*474"/>
  <p:tag name="TABLE_ENDDRAG_RECT" val="19*23*929*474"/>
</p:tagLst>
</file>

<file path=ppt/tags/tag10.xml><?xml version="1.0" encoding="utf-8"?>
<p:tagLst xmlns:p="http://schemas.openxmlformats.org/presentationml/2006/main">
  <p:tag name="TABLE_ENDDRAG_ORIGIN_RECT" val="929*474"/>
  <p:tag name="TABLE_ENDDRAG_RECT" val="19*23*929*474"/>
</p:tagLst>
</file>

<file path=ppt/tags/tag11.xml><?xml version="1.0" encoding="utf-8"?>
<p:tagLst xmlns:p="http://schemas.openxmlformats.org/presentationml/2006/main">
  <p:tag name="TABLE_ENDDRAG_ORIGIN_RECT" val="929*474"/>
  <p:tag name="TABLE_ENDDRAG_RECT" val="19*23*929*474"/>
</p:tagLst>
</file>

<file path=ppt/tags/tag12.xml><?xml version="1.0" encoding="utf-8"?>
<p:tagLst xmlns:p="http://schemas.openxmlformats.org/presentationml/2006/main">
  <p:tag name="TABLE_ENDDRAG_ORIGIN_RECT" val="929*474"/>
  <p:tag name="TABLE_ENDDRAG_RECT" val="19*23*929*474"/>
</p:tagLst>
</file>

<file path=ppt/tags/tag13.xml><?xml version="1.0" encoding="utf-8"?>
<p:tagLst xmlns:p="http://schemas.openxmlformats.org/presentationml/2006/main">
  <p:tag name="TABLE_ENDDRAG_ORIGIN_RECT" val="929*474"/>
  <p:tag name="TABLE_ENDDRAG_RECT" val="19*23*929*474"/>
</p:tagLst>
</file>

<file path=ppt/tags/tag14.xml><?xml version="1.0" encoding="utf-8"?>
<p:tagLst xmlns:p="http://schemas.openxmlformats.org/presentationml/2006/main">
  <p:tag name="TABLE_ENDDRAG_ORIGIN_RECT" val="929*474"/>
  <p:tag name="TABLE_ENDDRAG_RECT" val="19*23*929*474"/>
</p:tagLst>
</file>

<file path=ppt/tags/tag15.xml><?xml version="1.0" encoding="utf-8"?>
<p:tagLst xmlns:p="http://schemas.openxmlformats.org/presentationml/2006/main">
  <p:tag name="TABLE_ENDDRAG_ORIGIN_RECT" val="929*474"/>
  <p:tag name="TABLE_ENDDRAG_RECT" val="19*23*929*474"/>
</p:tagLst>
</file>

<file path=ppt/tags/tag16.xml><?xml version="1.0" encoding="utf-8"?>
<p:tagLst xmlns:p="http://schemas.openxmlformats.org/presentationml/2006/main">
  <p:tag name="TABLE_ENDDRAG_ORIGIN_RECT" val="929*474"/>
  <p:tag name="TABLE_ENDDRAG_RECT" val="19*23*929*474"/>
</p:tagLst>
</file>

<file path=ppt/tags/tag17.xml><?xml version="1.0" encoding="utf-8"?>
<p:tagLst xmlns:p="http://schemas.openxmlformats.org/presentationml/2006/main">
  <p:tag name="TABLE_ENDDRAG_ORIGIN_RECT" val="929*474"/>
  <p:tag name="TABLE_ENDDRAG_RECT" val="19*23*929*474"/>
</p:tagLst>
</file>

<file path=ppt/tags/tag18.xml><?xml version="1.0" encoding="utf-8"?>
<p:tagLst xmlns:p="http://schemas.openxmlformats.org/presentationml/2006/main">
  <p:tag name="TABLE_ENDDRAG_ORIGIN_RECT" val="929*474"/>
  <p:tag name="TABLE_ENDDRAG_RECT" val="19*23*929*474"/>
</p:tagLst>
</file>

<file path=ppt/tags/tag19.xml><?xml version="1.0" encoding="utf-8"?>
<p:tagLst xmlns:p="http://schemas.openxmlformats.org/presentationml/2006/main">
  <p:tag name="TABLE_ENDDRAG_ORIGIN_RECT" val="929*474"/>
  <p:tag name="TABLE_ENDDRAG_RECT" val="19*23*929*474"/>
</p:tagLst>
</file>

<file path=ppt/tags/tag2.xml><?xml version="1.0" encoding="utf-8"?>
<p:tagLst xmlns:p="http://schemas.openxmlformats.org/presentationml/2006/main">
  <p:tag name="TABLE_ENDDRAG_ORIGIN_RECT" val="929*474"/>
  <p:tag name="TABLE_ENDDRAG_RECT" val="19*23*929*474"/>
</p:tagLst>
</file>

<file path=ppt/tags/tag20.xml><?xml version="1.0" encoding="utf-8"?>
<p:tagLst xmlns:p="http://schemas.openxmlformats.org/presentationml/2006/main">
  <p:tag name="TABLE_ENDDRAG_ORIGIN_RECT" val="929*474"/>
  <p:tag name="TABLE_ENDDRAG_RECT" val="19*23*929*474"/>
</p:tagLst>
</file>

<file path=ppt/tags/tag21.xml><?xml version="1.0" encoding="utf-8"?>
<p:tagLst xmlns:p="http://schemas.openxmlformats.org/presentationml/2006/main">
  <p:tag name="TABLE_ENDDRAG_ORIGIN_RECT" val="929*474"/>
  <p:tag name="TABLE_ENDDRAG_RECT" val="19*23*929*474"/>
</p:tagLst>
</file>

<file path=ppt/tags/tag22.xml><?xml version="1.0" encoding="utf-8"?>
<p:tagLst xmlns:p="http://schemas.openxmlformats.org/presentationml/2006/main">
  <p:tag name="TABLE_ENDDRAG_ORIGIN_RECT" val="929*474"/>
  <p:tag name="TABLE_ENDDRAG_RECT" val="19*23*929*474"/>
</p:tagLst>
</file>

<file path=ppt/tags/tag23.xml><?xml version="1.0" encoding="utf-8"?>
<p:tagLst xmlns:p="http://schemas.openxmlformats.org/presentationml/2006/main">
  <p:tag name="TABLE_ENDDRAG_ORIGIN_RECT" val="929*474"/>
  <p:tag name="TABLE_ENDDRAG_RECT" val="19*23*929*474"/>
</p:tagLst>
</file>

<file path=ppt/tags/tag24.xml><?xml version="1.0" encoding="utf-8"?>
<p:tagLst xmlns:p="http://schemas.openxmlformats.org/presentationml/2006/main">
  <p:tag name="TABLE_ENDDRAG_ORIGIN_RECT" val="929*474"/>
  <p:tag name="TABLE_ENDDRAG_RECT" val="19*23*929*474"/>
</p:tagLst>
</file>

<file path=ppt/tags/tag25.xml><?xml version="1.0" encoding="utf-8"?>
<p:tagLst xmlns:p="http://schemas.openxmlformats.org/presentationml/2006/main">
  <p:tag name="TABLE_ENDDRAG_ORIGIN_RECT" val="929*474"/>
  <p:tag name="TABLE_ENDDRAG_RECT" val="19*23*929*474"/>
</p:tagLst>
</file>

<file path=ppt/tags/tag26.xml><?xml version="1.0" encoding="utf-8"?>
<p:tagLst xmlns:p="http://schemas.openxmlformats.org/presentationml/2006/main">
  <p:tag name="TABLE_ENDDRAG_ORIGIN_RECT" val="929*474"/>
  <p:tag name="TABLE_ENDDRAG_RECT" val="19*23*929*474"/>
</p:tagLst>
</file>

<file path=ppt/tags/tag27.xml><?xml version="1.0" encoding="utf-8"?>
<p:tagLst xmlns:p="http://schemas.openxmlformats.org/presentationml/2006/main">
  <p:tag name="TABLE_ENDDRAG_ORIGIN_RECT" val="929*474"/>
  <p:tag name="TABLE_ENDDRAG_RECT" val="19*23*929*474"/>
</p:tagLst>
</file>

<file path=ppt/tags/tag28.xml><?xml version="1.0" encoding="utf-8"?>
<p:tagLst xmlns:p="http://schemas.openxmlformats.org/presentationml/2006/main">
  <p:tag name="TABLE_ENDDRAG_ORIGIN_RECT" val="929*474"/>
  <p:tag name="TABLE_ENDDRAG_RECT" val="19*23*929*474"/>
</p:tagLst>
</file>

<file path=ppt/tags/tag29.xml><?xml version="1.0" encoding="utf-8"?>
<p:tagLst xmlns:p="http://schemas.openxmlformats.org/presentationml/2006/main">
  <p:tag name="TABLE_ENDDRAG_ORIGIN_RECT" val="929*474"/>
  <p:tag name="TABLE_ENDDRAG_RECT" val="19*23*929*474"/>
</p:tagLst>
</file>

<file path=ppt/tags/tag3.xml><?xml version="1.0" encoding="utf-8"?>
<p:tagLst xmlns:p="http://schemas.openxmlformats.org/presentationml/2006/main">
  <p:tag name="TABLE_ENDDRAG_ORIGIN_RECT" val="929*474"/>
  <p:tag name="TABLE_ENDDRAG_RECT" val="19*23*929*474"/>
</p:tagLst>
</file>

<file path=ppt/tags/tag4.xml><?xml version="1.0" encoding="utf-8"?>
<p:tagLst xmlns:p="http://schemas.openxmlformats.org/presentationml/2006/main">
  <p:tag name="TABLE_ENDDRAG_ORIGIN_RECT" val="929*474"/>
  <p:tag name="TABLE_ENDDRAG_RECT" val="19*23*929*474"/>
</p:tagLst>
</file>

<file path=ppt/tags/tag5.xml><?xml version="1.0" encoding="utf-8"?>
<p:tagLst xmlns:p="http://schemas.openxmlformats.org/presentationml/2006/main">
  <p:tag name="TABLE_ENDDRAG_ORIGIN_RECT" val="929*474"/>
  <p:tag name="TABLE_ENDDRAG_RECT" val="19*23*929*474"/>
</p:tagLst>
</file>

<file path=ppt/tags/tag6.xml><?xml version="1.0" encoding="utf-8"?>
<p:tagLst xmlns:p="http://schemas.openxmlformats.org/presentationml/2006/main">
  <p:tag name="TABLE_ENDDRAG_ORIGIN_RECT" val="929*474"/>
  <p:tag name="TABLE_ENDDRAG_RECT" val="19*23*929*474"/>
</p:tagLst>
</file>

<file path=ppt/tags/tag7.xml><?xml version="1.0" encoding="utf-8"?>
<p:tagLst xmlns:p="http://schemas.openxmlformats.org/presentationml/2006/main">
  <p:tag name="TABLE_ENDDRAG_ORIGIN_RECT" val="929*474"/>
  <p:tag name="TABLE_ENDDRAG_RECT" val="19*23*929*474"/>
</p:tagLst>
</file>

<file path=ppt/tags/tag8.xml><?xml version="1.0" encoding="utf-8"?>
<p:tagLst xmlns:p="http://schemas.openxmlformats.org/presentationml/2006/main">
  <p:tag name="TABLE_ENDDRAG_ORIGIN_RECT" val="929*474"/>
  <p:tag name="TABLE_ENDDRAG_RECT" val="19*23*929*474"/>
</p:tagLst>
</file>

<file path=ppt/tags/tag9.xml><?xml version="1.0" encoding="utf-8"?>
<p:tagLst xmlns:p="http://schemas.openxmlformats.org/presentationml/2006/main">
  <p:tag name="TABLE_ENDDRAG_ORIGIN_RECT" val="929*474"/>
  <p:tag name="TABLE_ENDDRAG_RECT" val="19*23*929*47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38361</Words>
  <Application>WPS Presentation</Application>
  <PresentationFormat>Widescreen</PresentationFormat>
  <Paragraphs>865</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SimSun</vt:lpstr>
      <vt:lpstr>Wingdings</vt:lpstr>
      <vt:lpstr>Calibri Light</vt:lpstr>
      <vt:lpstr>Calibri</vt:lpstr>
      <vt:lpstr>Microsoft YaHei</vt:lpstr>
      <vt:lpstr>Arial Unicode MS</vt:lpstr>
      <vt:lpstr>MS PGothic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tuong</cp:lastModifiedBy>
  <cp:revision>3</cp:revision>
  <dcterms:created xsi:type="dcterms:W3CDTF">2024-07-03T20:52:49Z</dcterms:created>
  <dcterms:modified xsi:type="dcterms:W3CDTF">2024-07-03T21:33:39Z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D383C70967204E6388C55554259D7769_11</vt:lpwstr>
  </property>
  <property fmtid="{D5CDD505-2E9C-101B-9397-08002B2CF9AE}" pid="3" name="KSOProductBuildVer">
    <vt:lpwstr>1033-12.2.0.17119</vt:lpwstr>
  </property>
</Properties>
</file>