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Cambria" panose="02040503050406030204" pitchFamily="18" charset="0"/>
                <a:ea typeface="Cambria" panose="02040503050406030204" pitchFamily="18" charset="0"/>
              </a:rPr>
              <a:t>Báo cáo môn học</a:t>
            </a:r>
            <a:br>
              <a:rPr lang="en-US" smtClean="0">
                <a:latin typeface="Cambria" panose="02040503050406030204" pitchFamily="18" charset="0"/>
                <a:ea typeface="Cambria" panose="02040503050406030204" pitchFamily="18" charset="0"/>
              </a:rPr>
            </a:br>
            <a:r>
              <a:rPr lang="en-US" sz="3600">
                <a:latin typeface="Cambria" panose="02040503050406030204" pitchFamily="18" charset="0"/>
                <a:ea typeface="Cambria" panose="02040503050406030204" pitchFamily="18" charset="0"/>
              </a:rPr>
              <a:t>Công nghệ game và mô </a:t>
            </a:r>
            <a:r>
              <a:rPr lang="en-US" sz="3600" smtClean="0">
                <a:latin typeface="Cambria" panose="02040503050406030204" pitchFamily="18" charset="0"/>
                <a:ea typeface="Cambria" panose="02040503050406030204" pitchFamily="18" charset="0"/>
              </a:rPr>
              <a:t>phỏng</a:t>
            </a:r>
            <a:endParaRPr lang="en-GB" sz="360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normAutofit fontScale="92500" lnSpcReduction="10000"/>
          </a:bodyPr>
          <a:lstStyle/>
          <a:p>
            <a:pPr algn="ctr"/>
            <a:r>
              <a:rPr lang="en-US" sz="3600" smtClean="0">
                <a:latin typeface="Cambria" panose="02040503050406030204" pitchFamily="18" charset="0"/>
                <a:ea typeface="Cambria" panose="02040503050406030204" pitchFamily="18" charset="0"/>
              </a:rPr>
              <a:t>Nhóm: Nguyễn Văn Quyết</a:t>
            </a:r>
          </a:p>
          <a:p>
            <a:pPr algn="ctr"/>
            <a:r>
              <a:rPr lang="en-US" sz="3600" smtClean="0">
                <a:latin typeface="Cambria" panose="02040503050406030204" pitchFamily="18" charset="0"/>
                <a:ea typeface="Cambria" panose="02040503050406030204" pitchFamily="18" charset="0"/>
              </a:rPr>
              <a:t>	     Nguyễn Văn Trường</a:t>
            </a:r>
            <a:endParaRPr lang="en-GB" sz="36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9709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a:t>
            </a:r>
            <a:r>
              <a:rPr lang="en-US" smtClean="0"/>
              <a:t>) Chương trình</a:t>
            </a:r>
            <a:endParaRPr lang="en-GB"/>
          </a:p>
        </p:txBody>
      </p:sp>
      <p:sp>
        <p:nvSpPr>
          <p:cNvPr id="3" name="Content Placeholder 2"/>
          <p:cNvSpPr>
            <a:spLocks noGrp="1"/>
          </p:cNvSpPr>
          <p:nvPr>
            <p:ph idx="1"/>
          </p:nvPr>
        </p:nvSpPr>
        <p:spPr/>
        <p:txBody>
          <a:bodyPr/>
          <a:lstStyle/>
          <a:p>
            <a:pPr marL="0" indent="0">
              <a:buNone/>
            </a:pPr>
            <a:r>
              <a:rPr lang="en-US" smtClean="0"/>
              <a:t> </a:t>
            </a:r>
            <a:endParaRPr lang="en-GB"/>
          </a:p>
        </p:txBody>
      </p:sp>
      <p:sp>
        <p:nvSpPr>
          <p:cNvPr id="5" name="Text Placeholder 4"/>
          <p:cNvSpPr>
            <a:spLocks noGrp="1"/>
          </p:cNvSpPr>
          <p:nvPr>
            <p:ph type="body" sz="half" idx="2"/>
          </p:nvPr>
        </p:nvSpPr>
        <p:spPr/>
        <p:txBody>
          <a:bodyPr>
            <a:normAutofit/>
          </a:bodyPr>
          <a:lstStyle/>
          <a:p>
            <a:r>
              <a:rPr lang="en-US" sz="2400" smtClean="0">
                <a:latin typeface="Cambria" panose="02040503050406030204" pitchFamily="18" charset="0"/>
                <a:ea typeface="Cambria" panose="02040503050406030204" pitchFamily="18" charset="0"/>
              </a:rPr>
              <a:t>Màn 1:</a:t>
            </a:r>
          </a:p>
          <a:p>
            <a:r>
              <a:rPr lang="en-US" sz="2400" smtClean="0">
                <a:latin typeface="Cambria" panose="02040503050406030204" pitchFamily="18" charset="0"/>
                <a:ea typeface="Cambria" panose="02040503050406030204" pitchFamily="18" charset="0"/>
              </a:rPr>
              <a:t>Các Enemy chỉ di chuyển chủ yếu sang 2 bên biên trái phải. Người chơi sẽ không cần phải phán đoán hướng đi tiếp theo của Enemy để có thể đặt bomb</a:t>
            </a:r>
            <a:endParaRPr lang="en-GB" sz="240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4904508" y="2374406"/>
            <a:ext cx="5245331" cy="3524245"/>
          </a:xfrm>
          <a:prstGeom prst="rect">
            <a:avLst/>
          </a:prstGeom>
        </p:spPr>
      </p:pic>
    </p:spTree>
    <p:extLst>
      <p:ext uri="{BB962C8B-B14F-4D97-AF65-F5344CB8AC3E}">
        <p14:creationId xmlns:p14="http://schemas.microsoft.com/office/powerpoint/2010/main" val="4190537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a:t>
            </a:r>
            <a:r>
              <a:rPr lang="en-US" smtClean="0"/>
              <a:t>) Chương trình</a:t>
            </a:r>
            <a:endParaRPr lang="en-GB"/>
          </a:p>
        </p:txBody>
      </p:sp>
      <p:sp>
        <p:nvSpPr>
          <p:cNvPr id="3" name="Content Placeholder 2"/>
          <p:cNvSpPr>
            <a:spLocks noGrp="1"/>
          </p:cNvSpPr>
          <p:nvPr>
            <p:ph idx="1"/>
          </p:nvPr>
        </p:nvSpPr>
        <p:spPr/>
        <p:txBody>
          <a:bodyPr/>
          <a:lstStyle/>
          <a:p>
            <a:pPr marL="0" indent="0">
              <a:buNone/>
            </a:pPr>
            <a:r>
              <a:rPr lang="en-US" smtClean="0"/>
              <a:t> </a:t>
            </a:r>
            <a:endParaRPr lang="en-GB"/>
          </a:p>
        </p:txBody>
      </p:sp>
      <p:sp>
        <p:nvSpPr>
          <p:cNvPr id="5" name="Text Placeholder 4"/>
          <p:cNvSpPr>
            <a:spLocks noGrp="1"/>
          </p:cNvSpPr>
          <p:nvPr>
            <p:ph type="body" sz="half" idx="2"/>
          </p:nvPr>
        </p:nvSpPr>
        <p:spPr/>
        <p:txBody>
          <a:bodyPr>
            <a:normAutofit/>
          </a:bodyPr>
          <a:lstStyle/>
          <a:p>
            <a:r>
              <a:rPr lang="en-US" sz="2400" smtClean="0">
                <a:latin typeface="Cambria" panose="02040503050406030204" pitchFamily="18" charset="0"/>
                <a:ea typeface="Cambria" panose="02040503050406030204" pitchFamily="18" charset="0"/>
              </a:rPr>
              <a:t>Màn 2:</a:t>
            </a:r>
          </a:p>
          <a:p>
            <a:r>
              <a:rPr lang="en-US" sz="2400" smtClean="0">
                <a:latin typeface="Cambria" panose="02040503050406030204" pitchFamily="18" charset="0"/>
                <a:ea typeface="Cambria" panose="02040503050406030204" pitchFamily="18" charset="0"/>
              </a:rPr>
              <a:t>Các Enemy sẽ di chuyển nhiều hướng nên người dung phải đoán được hướng đi của Enemy và độ dài của tia lửa để tiêu giệt chúng.	</a:t>
            </a:r>
            <a:r>
              <a:rPr lang="en-US" sz="2400" smtClean="0"/>
              <a:t>	</a:t>
            </a:r>
            <a:endParaRPr lang="en-GB" sz="2400"/>
          </a:p>
        </p:txBody>
      </p:sp>
      <p:pic>
        <p:nvPicPr>
          <p:cNvPr id="6" name="Picture 5"/>
          <p:cNvPicPr>
            <a:picLocks noChangeAspect="1"/>
          </p:cNvPicPr>
          <p:nvPr/>
        </p:nvPicPr>
        <p:blipFill>
          <a:blip r:embed="rId2"/>
          <a:stretch>
            <a:fillRect/>
          </a:stretch>
        </p:blipFill>
        <p:spPr>
          <a:xfrm>
            <a:off x="4746567" y="2446931"/>
            <a:ext cx="5261957" cy="3489255"/>
          </a:xfrm>
          <a:prstGeom prst="rect">
            <a:avLst/>
          </a:prstGeom>
        </p:spPr>
      </p:pic>
    </p:spTree>
    <p:extLst>
      <p:ext uri="{BB962C8B-B14F-4D97-AF65-F5344CB8AC3E}">
        <p14:creationId xmlns:p14="http://schemas.microsoft.com/office/powerpoint/2010/main" val="2299005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t>
            </a:r>
            <a:r>
              <a:rPr lang="en-US" smtClean="0"/>
              <a:t>) </a:t>
            </a:r>
            <a:r>
              <a:rPr lang="en-US" smtClean="0"/>
              <a:t>Tài liệu, tham khảo </a:t>
            </a:r>
            <a:endParaRPr lang="en-GB"/>
          </a:p>
        </p:txBody>
      </p:sp>
      <p:sp>
        <p:nvSpPr>
          <p:cNvPr id="3" name="Content Placeholder 2"/>
          <p:cNvSpPr>
            <a:spLocks noGrp="1"/>
          </p:cNvSpPr>
          <p:nvPr>
            <p:ph idx="1"/>
          </p:nvPr>
        </p:nvSpPr>
        <p:spPr/>
        <p:txBody>
          <a:bodyPr/>
          <a:lstStyle/>
          <a:p>
            <a:pPr marL="0" indent="0">
              <a:buNone/>
            </a:pPr>
            <a:r>
              <a:rPr lang="en-US" smtClean="0"/>
              <a:t> </a:t>
            </a:r>
            <a:endParaRPr lang="en-GB"/>
          </a:p>
        </p:txBody>
      </p:sp>
    </p:spTree>
    <p:extLst>
      <p:ext uri="{BB962C8B-B14F-4D97-AF65-F5344CB8AC3E}">
        <p14:creationId xmlns:p14="http://schemas.microsoft.com/office/powerpoint/2010/main" val="136811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ambria" panose="02040503050406030204" pitchFamily="18" charset="0"/>
                <a:ea typeface="Cambria" panose="02040503050406030204" pitchFamily="18" charset="0"/>
              </a:rPr>
              <a:t>I) Mục tiêu của </a:t>
            </a:r>
            <a:r>
              <a:rPr lang="en-US" smtClean="0">
                <a:latin typeface="Cambria" panose="02040503050406030204" pitchFamily="18" charset="0"/>
                <a:ea typeface="Cambria" panose="02040503050406030204" pitchFamily="18" charset="0"/>
              </a:rPr>
              <a:t>game</a:t>
            </a:r>
            <a:endParaRPr lang="en-GB">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a:xfrm>
            <a:off x="680322" y="2200276"/>
            <a:ext cx="4698355" cy="3735912"/>
          </a:xfrm>
        </p:spPr>
        <p:txBody>
          <a:bodyPr>
            <a:normAutofit/>
          </a:bodyPr>
          <a:lstStyle/>
          <a:p>
            <a:pPr lvl="0"/>
            <a:r>
              <a:rPr lang="en-US">
                <a:latin typeface="Cambria" panose="02040503050406030204" pitchFamily="18" charset="0"/>
                <a:ea typeface="Cambria" panose="02040503050406030204" pitchFamily="18" charset="0"/>
              </a:rPr>
              <a:t>Giới thiệu:</a:t>
            </a:r>
            <a:endParaRPr lang="en-GB" sz="1800">
              <a:latin typeface="Cambria" panose="02040503050406030204" pitchFamily="18" charset="0"/>
              <a:ea typeface="Cambria" panose="02040503050406030204" pitchFamily="18" charset="0"/>
            </a:endParaRPr>
          </a:p>
          <a:p>
            <a:pPr lvl="1"/>
            <a:r>
              <a:rPr lang="en-GB" sz="1900">
                <a:latin typeface="Cambria" panose="02040503050406030204" pitchFamily="18" charset="0"/>
                <a:ea typeface="Cambria" panose="02040503050406030204" pitchFamily="18" charset="0"/>
              </a:rPr>
              <a:t>L</a:t>
            </a:r>
            <a:r>
              <a:rPr lang="en-GB" sz="1900" smtClean="0">
                <a:latin typeface="Cambria" panose="02040503050406030204" pitchFamily="18" charset="0"/>
                <a:ea typeface="Cambria" panose="02040503050406030204" pitchFamily="18" charset="0"/>
              </a:rPr>
              <a:t>ấy ý tưởng từ Game Crazy </a:t>
            </a:r>
            <a:r>
              <a:rPr lang="en-GB" sz="1900">
                <a:latin typeface="Cambria" panose="02040503050406030204" pitchFamily="18" charset="0"/>
                <a:ea typeface="Cambria" panose="02040503050406030204" pitchFamily="18" charset="0"/>
              </a:rPr>
              <a:t>Arcade  hay được biết với cái tên </a:t>
            </a:r>
            <a:r>
              <a:rPr lang="en-US" sz="1900">
                <a:latin typeface="Cambria" panose="02040503050406030204" pitchFamily="18" charset="0"/>
                <a:ea typeface="Cambria" panose="02040503050406030204" pitchFamily="18" charset="0"/>
              </a:rPr>
              <a:t>Boom là game đã từng khá phổ biến ở VIỆT NAM  nhưng đã bị nhà phát hành khai </a:t>
            </a:r>
            <a:r>
              <a:rPr lang="en-US" sz="1900" smtClean="0">
                <a:latin typeface="Cambria" panose="02040503050406030204" pitchFamily="18" charset="0"/>
                <a:ea typeface="Cambria" panose="02040503050406030204" pitchFamily="18" charset="0"/>
              </a:rPr>
              <a:t>tử vào cuối năm 2016.</a:t>
            </a:r>
            <a:endParaRPr lang="en-GB" sz="1900">
              <a:latin typeface="Cambria" panose="02040503050406030204" pitchFamily="18" charset="0"/>
              <a:ea typeface="Cambria" panose="02040503050406030204" pitchFamily="18" charset="0"/>
            </a:endParaRPr>
          </a:p>
          <a:p>
            <a:pPr lvl="0"/>
            <a:r>
              <a:rPr lang="en-US" smtClean="0">
                <a:latin typeface="Cambria" panose="02040503050406030204" pitchFamily="18" charset="0"/>
                <a:ea typeface="Cambria" panose="02040503050406030204" pitchFamily="18" charset="0"/>
              </a:rPr>
              <a:t>Mục </a:t>
            </a:r>
            <a:r>
              <a:rPr lang="en-US">
                <a:latin typeface="Cambria" panose="02040503050406030204" pitchFamily="18" charset="0"/>
                <a:ea typeface="Cambria" panose="02040503050406030204" pitchFamily="18" charset="0"/>
              </a:rPr>
              <a:t>đích: </a:t>
            </a:r>
            <a:endParaRPr lang="en-GB" sz="1800">
              <a:latin typeface="Cambria" panose="02040503050406030204" pitchFamily="18" charset="0"/>
              <a:ea typeface="Cambria" panose="02040503050406030204" pitchFamily="18" charset="0"/>
            </a:endParaRPr>
          </a:p>
          <a:p>
            <a:pPr lvl="1"/>
            <a:r>
              <a:rPr lang="en-US" smtClean="0">
                <a:latin typeface="Cambria" panose="02040503050406030204" pitchFamily="18" charset="0"/>
                <a:ea typeface="Cambria" panose="02040503050406030204" pitchFamily="18" charset="0"/>
              </a:rPr>
              <a:t>Người chơi tiêu diệt các con zombie và phá huỷ các thùng gỗ để lấy items</a:t>
            </a:r>
            <a:endParaRPr lang="en-GB">
              <a:latin typeface="Cambria" panose="02040503050406030204" pitchFamily="18" charset="0"/>
              <a:ea typeface="Cambria" panose="02040503050406030204" pitchFamily="18" charset="0"/>
            </a:endParaRPr>
          </a:p>
          <a:p>
            <a:pPr lvl="1"/>
            <a:endParaRPr lang="en-GB">
              <a:latin typeface="Cambria" panose="02040503050406030204" pitchFamily="18" charset="0"/>
              <a:ea typeface="Cambria" panose="02040503050406030204" pitchFamily="18" charset="0"/>
            </a:endParaRPr>
          </a:p>
        </p:txBody>
      </p:sp>
      <p:pic>
        <p:nvPicPr>
          <p:cNvPr id="7" name="Content Placeholder 6"/>
          <p:cNvPicPr>
            <a:picLocks noGrp="1" noChangeAspect="1"/>
          </p:cNvPicPr>
          <p:nvPr>
            <p:ph sz="quarter" idx="4"/>
          </p:nvPr>
        </p:nvPicPr>
        <p:blipFill>
          <a:blip r:embed="rId2"/>
          <a:stretch>
            <a:fillRect/>
          </a:stretch>
        </p:blipFill>
        <p:spPr>
          <a:xfrm rot="10800000">
            <a:off x="5432844" y="2486025"/>
            <a:ext cx="5143799" cy="3362324"/>
          </a:xfrm>
          <a:prstGeom prst="rect">
            <a:avLst/>
          </a:prstGeom>
        </p:spPr>
      </p:pic>
    </p:spTree>
    <p:extLst>
      <p:ext uri="{BB962C8B-B14F-4D97-AF65-F5344CB8AC3E}">
        <p14:creationId xmlns:p14="http://schemas.microsoft.com/office/powerpoint/2010/main" val="583412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atin typeface="Cambria" panose="02040503050406030204" pitchFamily="18" charset="0"/>
                <a:ea typeface="Cambria" panose="02040503050406030204" pitchFamily="18" charset="0"/>
              </a:rPr>
              <a:t>II) Thông tin </a:t>
            </a:r>
            <a:r>
              <a:rPr lang="en-US" smtClean="0">
                <a:latin typeface="Cambria" panose="02040503050406030204" pitchFamily="18" charset="0"/>
                <a:ea typeface="Cambria" panose="02040503050406030204" pitchFamily="18" charset="0"/>
              </a:rPr>
              <a:t>chung</a:t>
            </a:r>
            <a:endParaRPr lang="en-GB">
              <a:latin typeface="Cambria" panose="02040503050406030204" pitchFamily="18" charset="0"/>
              <a:ea typeface="Cambria" panose="02040503050406030204" pitchFamily="18" charset="0"/>
            </a:endParaRPr>
          </a:p>
        </p:txBody>
      </p:sp>
      <p:sp>
        <p:nvSpPr>
          <p:cNvPr id="10" name="Content Placeholder 9"/>
          <p:cNvSpPr>
            <a:spLocks noGrp="1"/>
          </p:cNvSpPr>
          <p:nvPr>
            <p:ph sz="half" idx="2"/>
          </p:nvPr>
        </p:nvSpPr>
        <p:spPr>
          <a:xfrm>
            <a:off x="680322" y="2133600"/>
            <a:ext cx="10849431" cy="3802587"/>
          </a:xfrm>
        </p:spPr>
        <p:txBody>
          <a:bodyPr/>
          <a:lstStyle/>
          <a:p>
            <a:pPr lvl="0"/>
            <a:r>
              <a:rPr lang="en-US">
                <a:latin typeface="Cambria" panose="02040503050406030204" pitchFamily="18" charset="0"/>
                <a:ea typeface="Cambria" panose="02040503050406030204" pitchFamily="18" charset="0"/>
              </a:rPr>
              <a:t>Thể </a:t>
            </a:r>
            <a:r>
              <a:rPr lang="en-US" smtClean="0">
                <a:latin typeface="Cambria" panose="02040503050406030204" pitchFamily="18" charset="0"/>
                <a:ea typeface="Cambria" panose="02040503050406030204" pitchFamily="18" charset="0"/>
              </a:rPr>
              <a:t>loại game: </a:t>
            </a:r>
            <a:r>
              <a:rPr lang="en-US">
                <a:latin typeface="Cambria" panose="02040503050406030204" pitchFamily="18" charset="0"/>
                <a:ea typeface="Cambria" panose="02040503050406030204" pitchFamily="18" charset="0"/>
              </a:rPr>
              <a:t>Mê cung, chiến lược.</a:t>
            </a:r>
            <a:endParaRPr lang="en-GB">
              <a:latin typeface="Cambria" panose="02040503050406030204" pitchFamily="18" charset="0"/>
              <a:ea typeface="Cambria" panose="02040503050406030204" pitchFamily="18" charset="0"/>
            </a:endParaRPr>
          </a:p>
          <a:p>
            <a:pPr lvl="0"/>
            <a:r>
              <a:rPr lang="en-US">
                <a:latin typeface="Cambria" panose="02040503050406030204" pitchFamily="18" charset="0"/>
                <a:ea typeface="Cambria" panose="02040503050406030204" pitchFamily="18" charset="0"/>
              </a:rPr>
              <a:t>Bao gồm </a:t>
            </a:r>
            <a:r>
              <a:rPr lang="en-US" smtClean="0">
                <a:latin typeface="Cambria" panose="02040503050406030204" pitchFamily="18" charset="0"/>
                <a:ea typeface="Cambria" panose="02040503050406030204" pitchFamily="18" charset="0"/>
              </a:rPr>
              <a:t>3 Map chơi game</a:t>
            </a:r>
            <a:endParaRPr lang="en-US">
              <a:latin typeface="Cambria" panose="02040503050406030204" pitchFamily="18" charset="0"/>
              <a:ea typeface="Cambria" panose="02040503050406030204" pitchFamily="18" charset="0"/>
            </a:endParaRPr>
          </a:p>
          <a:p>
            <a:r>
              <a:rPr lang="en-US" smtClean="0">
                <a:latin typeface="Cambria" panose="02040503050406030204" pitchFamily="18" charset="0"/>
                <a:ea typeface="Cambria" panose="02040503050406030204" pitchFamily="18" charset="0"/>
              </a:rPr>
              <a:t>Các map sẽ được bố trí với độ khó tăng dần.</a:t>
            </a:r>
            <a:endParaRPr lang="en-GB">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1028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latin typeface="Cambria" panose="02040503050406030204" pitchFamily="18" charset="0"/>
                <a:ea typeface="Cambria" panose="02040503050406030204" pitchFamily="18" charset="0"/>
              </a:rPr>
              <a:t>III) Mô tả game, các </a:t>
            </a:r>
            <a:r>
              <a:rPr lang="en-US">
                <a:latin typeface="Cambria" panose="02040503050406030204" pitchFamily="18" charset="0"/>
                <a:ea typeface="Cambria" panose="02040503050406030204" pitchFamily="18" charset="0"/>
              </a:rPr>
              <a:t>thuật toán , kỹ thuật</a:t>
            </a:r>
            <a:r>
              <a:rPr lang="en-GB">
                <a:latin typeface="Cambria" panose="02040503050406030204" pitchFamily="18" charset="0"/>
                <a:ea typeface="Cambria" panose="02040503050406030204" pitchFamily="18" charset="0"/>
              </a:rPr>
              <a:t/>
            </a:r>
            <a:br>
              <a:rPr lang="en-GB">
                <a:latin typeface="Cambria" panose="02040503050406030204" pitchFamily="18" charset="0"/>
                <a:ea typeface="Cambria" panose="02040503050406030204" pitchFamily="18" charset="0"/>
              </a:rPr>
            </a:br>
            <a:endParaRPr lang="en-GB">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80321" y="2336872"/>
            <a:ext cx="9613861" cy="4155368"/>
          </a:xfrm>
        </p:spPr>
        <p:txBody>
          <a:bodyPr>
            <a:normAutofit/>
          </a:bodyPr>
          <a:lstStyle/>
          <a:p>
            <a:pPr marL="457200" indent="-457200">
              <a:buFont typeface="+mj-lt"/>
              <a:buAutoNum type="arabicPeriod"/>
            </a:pPr>
            <a:r>
              <a:rPr lang="en-US" smtClean="0">
                <a:latin typeface="Cambria" panose="02040503050406030204" pitchFamily="18" charset="0"/>
                <a:ea typeface="Cambria" panose="02040503050406030204" pitchFamily="18" charset="0"/>
              </a:rPr>
              <a:t>Mô tả:</a:t>
            </a:r>
          </a:p>
          <a:p>
            <a:r>
              <a:rPr lang="en-US" smtClean="0">
                <a:latin typeface="Cambria" panose="02040503050406030204" pitchFamily="18" charset="0"/>
                <a:ea typeface="Cambria" panose="02040503050406030204" pitchFamily="18" charset="0"/>
              </a:rPr>
              <a:t>Người </a:t>
            </a:r>
            <a:r>
              <a:rPr lang="en-US">
                <a:latin typeface="Cambria" panose="02040503050406030204" pitchFamily="18" charset="0"/>
                <a:ea typeface="Cambria" panose="02040503050406030204" pitchFamily="18" charset="0"/>
              </a:rPr>
              <a:t>chơi </a:t>
            </a:r>
            <a:r>
              <a:rPr lang="en-US">
                <a:latin typeface="Cambria" panose="02040503050406030204" pitchFamily="18" charset="0"/>
                <a:ea typeface="Cambria" panose="02040503050406030204" pitchFamily="18" charset="0"/>
              </a:rPr>
              <a:t>di </a:t>
            </a:r>
            <a:r>
              <a:rPr lang="en-US" smtClean="0">
                <a:latin typeface="Cambria" panose="02040503050406030204" pitchFamily="18" charset="0"/>
                <a:ea typeface="Cambria" panose="02040503050406030204" pitchFamily="18" charset="0"/>
              </a:rPr>
              <a:t>chuyển Boober, </a:t>
            </a:r>
            <a:r>
              <a:rPr lang="en-US">
                <a:latin typeface="Cambria" panose="02040503050406030204" pitchFamily="18" charset="0"/>
                <a:ea typeface="Cambria" panose="02040503050406030204" pitchFamily="18" charset="0"/>
              </a:rPr>
              <a:t>đặt và kích hoạt Bomb với mục tiêu chính là tiêu diệt tất cả Enemy và tìm ra vị trí Portal </a:t>
            </a:r>
            <a:r>
              <a:rPr lang="en-US">
                <a:latin typeface="Cambria" panose="02040503050406030204" pitchFamily="18" charset="0"/>
                <a:ea typeface="Cambria" panose="02040503050406030204" pitchFamily="18" charset="0"/>
              </a:rPr>
              <a:t>để </a:t>
            </a:r>
            <a:r>
              <a:rPr lang="en-US" smtClean="0">
                <a:latin typeface="Cambria" panose="02040503050406030204" pitchFamily="18" charset="0"/>
                <a:ea typeface="Cambria" panose="02040503050406030204" pitchFamily="18" charset="0"/>
              </a:rPr>
              <a:t>nâng cấp sức mạnh của bomb.</a:t>
            </a:r>
          </a:p>
          <a:p>
            <a:r>
              <a:rPr lang="en-US">
                <a:latin typeface="Cambria" panose="02040503050406030204" pitchFamily="18" charset="0"/>
                <a:ea typeface="Cambria" panose="02040503050406030204" pitchFamily="18" charset="0"/>
              </a:rPr>
              <a:t>Enemy bị tiêu diệt khi thuộc phạm vi </a:t>
            </a:r>
            <a:r>
              <a:rPr lang="en-US">
                <a:latin typeface="Cambria" panose="02040503050406030204" pitchFamily="18" charset="0"/>
                <a:ea typeface="Cambria" panose="02040503050406030204" pitchFamily="18" charset="0"/>
              </a:rPr>
              <a:t>Bomb </a:t>
            </a:r>
            <a:r>
              <a:rPr lang="en-US" smtClean="0">
                <a:latin typeface="Cambria" panose="02040503050406030204" pitchFamily="18" charset="0"/>
                <a:ea typeface="Cambria" panose="02040503050406030204" pitchFamily="18" charset="0"/>
              </a:rPr>
              <a:t>nổ.</a:t>
            </a:r>
          </a:p>
          <a:p>
            <a:r>
              <a:rPr lang="en-US">
                <a:latin typeface="Cambria" panose="02040503050406030204" pitchFamily="18" charset="0"/>
                <a:ea typeface="Cambria" panose="02040503050406030204" pitchFamily="18" charset="0"/>
              </a:rPr>
              <a:t>Bomber sẽ bị giết khi va chạm với Enemy hoặc thuộc phạm vi Bomb nổ</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Trò chơi sẽ kết thúc nếu bomber bị giết 3 lần.</a:t>
            </a:r>
          </a:p>
          <a:p>
            <a:endParaRPr lang="en-GB">
              <a:latin typeface="Cambria" panose="02040503050406030204" pitchFamily="18" charset="0"/>
              <a:ea typeface="Cambria" panose="02040503050406030204" pitchFamily="18" charset="0"/>
            </a:endParaRP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94257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t>III) Mô tả game, các </a:t>
            </a:r>
            <a:r>
              <a:rPr lang="en-US"/>
              <a:t>thuật toán , kỹ thuật</a:t>
            </a:r>
            <a:r>
              <a:rPr lang="en-GB"/>
              <a:t/>
            </a:r>
            <a:br>
              <a:rPr lang="en-GB"/>
            </a:br>
            <a:endParaRPr lang="en-GB"/>
          </a:p>
        </p:txBody>
      </p:sp>
      <p:sp>
        <p:nvSpPr>
          <p:cNvPr id="3" name="Content Placeholder 2"/>
          <p:cNvSpPr>
            <a:spLocks noGrp="1"/>
          </p:cNvSpPr>
          <p:nvPr>
            <p:ph idx="1"/>
          </p:nvPr>
        </p:nvSpPr>
        <p:spPr>
          <a:xfrm>
            <a:off x="680321" y="2336871"/>
            <a:ext cx="9613861" cy="4047303"/>
          </a:xfrm>
        </p:spPr>
        <p:txBody>
          <a:bodyPr>
            <a:normAutofit/>
          </a:bodyPr>
          <a:lstStyle/>
          <a:p>
            <a:pPr marL="0" indent="0">
              <a:buNone/>
            </a:pPr>
            <a:r>
              <a:rPr lang="en-US" smtClean="0">
                <a:latin typeface="Cambria" panose="02040503050406030204" pitchFamily="18" charset="0"/>
                <a:ea typeface="Cambria" panose="02040503050406030204" pitchFamily="18" charset="0"/>
              </a:rPr>
              <a:t>2.Các thuật toán</a:t>
            </a:r>
          </a:p>
          <a:p>
            <a:pPr marL="0" indent="0">
              <a:buNone/>
            </a:pPr>
            <a:r>
              <a:rPr lang="en-US" smtClean="0">
                <a:latin typeface="Cambria" panose="02040503050406030204" pitchFamily="18" charset="0"/>
                <a:ea typeface="Cambria" panose="02040503050406030204" pitchFamily="18" charset="0"/>
              </a:rPr>
              <a:t>a) Thuật toán đối với Bomber</a:t>
            </a:r>
          </a:p>
          <a:p>
            <a:r>
              <a:rPr lang="en-US" smtClean="0">
                <a:latin typeface="Cambria" panose="02040503050406030204" pitchFamily="18" charset="0"/>
                <a:ea typeface="Cambria" panose="02040503050406030204" pitchFamily="18" charset="0"/>
              </a:rPr>
              <a:t>Lớp Bomber bao gồm 3 phương thức:</a:t>
            </a:r>
          </a:p>
          <a:p>
            <a:pPr>
              <a:buFont typeface="Courier New" panose="02070309020205020404" pitchFamily="49" charset="0"/>
              <a:buChar char="o"/>
            </a:pPr>
            <a:r>
              <a:rPr lang="en-US">
                <a:latin typeface="Cambria" panose="02040503050406030204" pitchFamily="18" charset="0"/>
                <a:ea typeface="Cambria" panose="02040503050406030204" pitchFamily="18" charset="0"/>
              </a:rPr>
              <a:t>m</a:t>
            </a:r>
            <a:r>
              <a:rPr lang="en-US" smtClean="0">
                <a:latin typeface="Cambria" panose="02040503050406030204" pitchFamily="18" charset="0"/>
                <a:ea typeface="Cambria" panose="02040503050406030204" pitchFamily="18" charset="0"/>
              </a:rPr>
              <a:t>ove() di </a:t>
            </a:r>
            <a:r>
              <a:rPr lang="en-US">
                <a:latin typeface="Cambria" panose="02040503050406030204" pitchFamily="18" charset="0"/>
                <a:ea typeface="Cambria" panose="02040503050406030204" pitchFamily="18" charset="0"/>
              </a:rPr>
              <a:t>chuyển nhân vật đến địa điểm </a:t>
            </a:r>
            <a:r>
              <a:rPr lang="en-US">
                <a:latin typeface="Cambria" panose="02040503050406030204" pitchFamily="18" charset="0"/>
                <a:ea typeface="Cambria" panose="02040503050406030204" pitchFamily="18" charset="0"/>
              </a:rPr>
              <a:t>xác </a:t>
            </a:r>
            <a:r>
              <a:rPr lang="en-US" smtClean="0">
                <a:latin typeface="Cambria" panose="02040503050406030204" pitchFamily="18" charset="0"/>
                <a:ea typeface="Cambria" panose="02040503050406030204" pitchFamily="18" charset="0"/>
              </a:rPr>
              <a:t>định</a:t>
            </a:r>
          </a:p>
          <a:p>
            <a:pPr>
              <a:buFont typeface="Courier New" panose="02070309020205020404" pitchFamily="49" charset="0"/>
              <a:buChar char="o"/>
            </a:pPr>
            <a:r>
              <a:rPr lang="en-US" b="1" smtClean="0">
                <a:latin typeface="Cambria" panose="02040503050406030204" pitchFamily="18" charset="0"/>
                <a:ea typeface="Cambria" panose="02040503050406030204" pitchFamily="18" charset="0"/>
              </a:rPr>
              <a:t>canMove</a:t>
            </a:r>
            <a:r>
              <a:rPr lang="en-US">
                <a:latin typeface="Cambria" panose="02040503050406030204" pitchFamily="18" charset="0"/>
                <a:ea typeface="Cambria" panose="02040503050406030204" pitchFamily="18" charset="0"/>
              </a:rPr>
              <a:t> () để kiểm tra xem nhân vật có thể di chuyển tới điểm đã tính toán hay không và thực hiện thay đổi các tọa độ </a:t>
            </a:r>
            <a:r>
              <a:rPr lang="en-US" b="1">
                <a:latin typeface="Cambria" panose="02040503050406030204" pitchFamily="18" charset="0"/>
                <a:ea typeface="Cambria" panose="02040503050406030204" pitchFamily="18" charset="0"/>
              </a:rPr>
              <a:t>_x</a:t>
            </a:r>
            <a:r>
              <a:rPr lang="en-US">
                <a:latin typeface="Cambria" panose="02040503050406030204" pitchFamily="18" charset="0"/>
                <a:ea typeface="Cambria" panose="02040503050406030204" pitchFamily="18" charset="0"/>
              </a:rPr>
              <a:t> , </a:t>
            </a:r>
            <a:r>
              <a:rPr lang="en-US" b="1">
                <a:latin typeface="Cambria" panose="02040503050406030204" pitchFamily="18" charset="0"/>
                <a:ea typeface="Cambria" panose="02040503050406030204" pitchFamily="18" charset="0"/>
              </a:rPr>
              <a:t>_</a:t>
            </a:r>
            <a:r>
              <a:rPr lang="en-US" b="1" smtClean="0">
                <a:latin typeface="Cambria" panose="02040503050406030204" pitchFamily="18" charset="0"/>
                <a:ea typeface="Cambria" panose="02040503050406030204" pitchFamily="18" charset="0"/>
              </a:rPr>
              <a:t>y.</a:t>
            </a:r>
          </a:p>
          <a:p>
            <a:pPr>
              <a:buFont typeface="Courier New" panose="02070309020205020404" pitchFamily="49" charset="0"/>
              <a:buChar char="o"/>
            </a:pPr>
            <a:r>
              <a:rPr lang="en-US" b="1">
                <a:latin typeface="Cambria" panose="02040503050406030204" pitchFamily="18" charset="0"/>
                <a:ea typeface="Cambria" panose="02040503050406030204" pitchFamily="18" charset="0"/>
              </a:rPr>
              <a:t>calculateMove</a:t>
            </a:r>
            <a:r>
              <a:rPr lang="en-US">
                <a:latin typeface="Cambria" panose="02040503050406030204" pitchFamily="18" charset="0"/>
                <a:ea typeface="Cambria" panose="02040503050406030204" pitchFamily="18" charset="0"/>
              </a:rPr>
              <a:t> () xử lý nhận tín hiệu điều khiển hướng đi từ </a:t>
            </a:r>
            <a:r>
              <a:rPr lang="en-US" b="1">
                <a:latin typeface="Cambria" panose="02040503050406030204" pitchFamily="18" charset="0"/>
                <a:ea typeface="Cambria" panose="02040503050406030204" pitchFamily="18" charset="0"/>
              </a:rPr>
              <a:t>_input</a:t>
            </a:r>
            <a:r>
              <a:rPr lang="en-US">
                <a:latin typeface="Cambria" panose="02040503050406030204" pitchFamily="18" charset="0"/>
                <a:ea typeface="Cambria" panose="02040503050406030204" pitchFamily="18" charset="0"/>
              </a:rPr>
              <a:t> và gọi </a:t>
            </a:r>
            <a:r>
              <a:rPr lang="en-US" b="1">
                <a:latin typeface="Cambria" panose="02040503050406030204" pitchFamily="18" charset="0"/>
                <a:ea typeface="Cambria" panose="02040503050406030204" pitchFamily="18" charset="0"/>
              </a:rPr>
              <a:t>move</a:t>
            </a:r>
            <a:r>
              <a:rPr lang="en-US">
                <a:latin typeface="Cambria" panose="02040503050406030204" pitchFamily="18" charset="0"/>
                <a:ea typeface="Cambria" panose="02040503050406030204" pitchFamily="18" charset="0"/>
              </a:rPr>
              <a:t> () để thực hiện di chuyển</a:t>
            </a:r>
            <a:endParaRPr lang="en-GB">
              <a:latin typeface="Cambria" panose="02040503050406030204" pitchFamily="18" charset="0"/>
              <a:ea typeface="Cambria" panose="02040503050406030204" pitchFamily="18" charset="0"/>
            </a:endParaRP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1659060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t>III) Mô tả game, các </a:t>
            </a:r>
            <a:r>
              <a:rPr lang="en-US"/>
              <a:t>thuật toán , kỹ thuật</a:t>
            </a:r>
            <a:r>
              <a:rPr lang="en-GB"/>
              <a:t/>
            </a:r>
            <a:br>
              <a:rPr lang="en-GB"/>
            </a:br>
            <a:endParaRPr lang="en-GB"/>
          </a:p>
        </p:txBody>
      </p:sp>
      <p:sp>
        <p:nvSpPr>
          <p:cNvPr id="3" name="Content Placeholder 2"/>
          <p:cNvSpPr>
            <a:spLocks noGrp="1"/>
          </p:cNvSpPr>
          <p:nvPr>
            <p:ph idx="1"/>
          </p:nvPr>
        </p:nvSpPr>
        <p:spPr>
          <a:xfrm>
            <a:off x="680321" y="2336871"/>
            <a:ext cx="9613861" cy="4047303"/>
          </a:xfrm>
        </p:spPr>
        <p:txBody>
          <a:bodyPr>
            <a:normAutofit/>
          </a:bodyPr>
          <a:lstStyle/>
          <a:p>
            <a:pPr marL="0" indent="0">
              <a:buNone/>
            </a:pPr>
            <a:r>
              <a:rPr lang="en-US" smtClean="0">
                <a:latin typeface="Cambria" panose="02040503050406030204" pitchFamily="18" charset="0"/>
                <a:ea typeface="Cambria" panose="02040503050406030204" pitchFamily="18" charset="0"/>
              </a:rPr>
              <a:t>b) Thuật toán đối với Enemy:</a:t>
            </a:r>
          </a:p>
          <a:p>
            <a:r>
              <a:rPr lang="en-US" smtClean="0">
                <a:latin typeface="Cambria" panose="02040503050406030204" pitchFamily="18" charset="0"/>
                <a:ea typeface="Cambria" panose="02040503050406030204" pitchFamily="18" charset="0"/>
              </a:rPr>
              <a:t>Tương tự  như Bomber các Enemy cũng bao gồm 3 phương thức chính là move() , canMove() và </a:t>
            </a:r>
            <a:r>
              <a:rPr lang="en-US" b="1">
                <a:latin typeface="Cambria" panose="02040503050406030204" pitchFamily="18" charset="0"/>
                <a:ea typeface="Cambria" panose="02040503050406030204" pitchFamily="18" charset="0"/>
              </a:rPr>
              <a:t>calculateMove</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a:t>
            </a:r>
          </a:p>
          <a:p>
            <a:r>
              <a:rPr lang="en-US" smtClean="0">
                <a:latin typeface="Cambria" panose="02040503050406030204" pitchFamily="18" charset="0"/>
                <a:ea typeface="Cambria" panose="02040503050406030204" pitchFamily="18" charset="0"/>
              </a:rPr>
              <a:t>Tuy nhiên: </a:t>
            </a:r>
          </a:p>
          <a:p>
            <a:pPr lvl="1">
              <a:buFont typeface="Courier New" panose="02070309020205020404" pitchFamily="49" charset="0"/>
              <a:buChar char="o"/>
            </a:pPr>
            <a:r>
              <a:rPr lang="en-US" smtClean="0">
                <a:latin typeface="Cambria" panose="02040503050406030204" pitchFamily="18" charset="0"/>
                <a:ea typeface="Cambria" panose="02040503050406030204" pitchFamily="18" charset="0"/>
              </a:rPr>
              <a:t>Thay vì dung phím di chuyển các Enemy có hướng đi lấy </a:t>
            </a:r>
            <a:r>
              <a:rPr lang="en-US">
                <a:latin typeface="Cambria" panose="02040503050406030204" pitchFamily="18" charset="0"/>
                <a:ea typeface="Cambria" panose="02040503050406030204" pitchFamily="18" charset="0"/>
              </a:rPr>
              <a:t>từ thuộc tính </a:t>
            </a:r>
            <a:r>
              <a:rPr lang="en-US" b="1">
                <a:latin typeface="Cambria" panose="02040503050406030204" pitchFamily="18" charset="0"/>
                <a:ea typeface="Cambria" panose="02040503050406030204" pitchFamily="18" charset="0"/>
              </a:rPr>
              <a:t>_ai</a:t>
            </a:r>
            <a:r>
              <a:rPr lang="en-US">
                <a:latin typeface="Cambria" panose="02040503050406030204" pitchFamily="18" charset="0"/>
                <a:ea typeface="Cambria" panose="02040503050406030204" pitchFamily="18" charset="0"/>
              </a:rPr>
              <a:t> qua hàm </a:t>
            </a:r>
            <a:r>
              <a:rPr lang="en-US" b="1">
                <a:latin typeface="Cambria" panose="02040503050406030204" pitchFamily="18" charset="0"/>
                <a:ea typeface="Cambria" panose="02040503050406030204" pitchFamily="18" charset="0"/>
              </a:rPr>
              <a:t>AI.calculateDirection</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a:t>
            </a:r>
          </a:p>
          <a:p>
            <a:pPr lvl="1">
              <a:buFont typeface="Courier New" panose="02070309020205020404" pitchFamily="49" charset="0"/>
              <a:buChar char="o"/>
            </a:pPr>
            <a:r>
              <a:rPr lang="en-US" smtClean="0">
                <a:latin typeface="Cambria" panose="02040503050406030204" pitchFamily="18" charset="0"/>
                <a:ea typeface="Cambria" panose="02040503050406030204" pitchFamily="18" charset="0"/>
              </a:rPr>
              <a:t>Hướng đi của AI </a:t>
            </a:r>
            <a:r>
              <a:rPr lang="en-US">
                <a:latin typeface="Cambria" panose="02040503050406030204" pitchFamily="18" charset="0"/>
                <a:ea typeface="Cambria" panose="02040503050406030204" pitchFamily="18" charset="0"/>
              </a:rPr>
              <a:t>đơn giản nhất là đi ngẫu nhiên</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lớp</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AILow</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sẽ </a:t>
            </a:r>
            <a:r>
              <a:rPr lang="en-US">
                <a:latin typeface="Cambria" panose="02040503050406030204" pitchFamily="18" charset="0"/>
                <a:ea typeface="Cambria" panose="02040503050406030204" pitchFamily="18" charset="0"/>
              </a:rPr>
              <a:t>trả về giá trị </a:t>
            </a:r>
            <a:r>
              <a:rPr lang="en-US">
                <a:latin typeface="Cambria" panose="02040503050406030204" pitchFamily="18" charset="0"/>
                <a:ea typeface="Cambria" panose="02040503050406030204" pitchFamily="18" charset="0"/>
              </a:rPr>
              <a:t>ngẫu </a:t>
            </a:r>
            <a:r>
              <a:rPr lang="en-US" smtClean="0">
                <a:latin typeface="Cambria" panose="02040503050406030204" pitchFamily="18" charset="0"/>
                <a:ea typeface="Cambria" panose="02040503050406030204" pitchFamily="18" charset="0"/>
              </a:rPr>
              <a:t>nhiên quy định hướng của Enemy</a:t>
            </a:r>
            <a:r>
              <a:rPr lang="en-US" smtClean="0"/>
              <a:t>.</a:t>
            </a:r>
            <a:endParaRPr lang="en-US" smtClean="0">
              <a:latin typeface="Cambria" panose="02040503050406030204" pitchFamily="18" charset="0"/>
              <a:ea typeface="Cambria" panose="02040503050406030204" pitchFamily="18" charset="0"/>
            </a:endParaRP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3535381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t>III) Mô tả game, các </a:t>
            </a:r>
            <a:r>
              <a:rPr lang="en-US"/>
              <a:t>thuật toán , kỹ thuật</a:t>
            </a:r>
            <a:r>
              <a:rPr lang="en-GB"/>
              <a:t/>
            </a:r>
            <a:br>
              <a:rPr lang="en-GB"/>
            </a:br>
            <a:endParaRPr lang="en-GB"/>
          </a:p>
        </p:txBody>
      </p:sp>
      <p:sp>
        <p:nvSpPr>
          <p:cNvPr id="3" name="Content Placeholder 2"/>
          <p:cNvSpPr>
            <a:spLocks noGrp="1"/>
          </p:cNvSpPr>
          <p:nvPr>
            <p:ph idx="1"/>
          </p:nvPr>
        </p:nvSpPr>
        <p:spPr>
          <a:xfrm>
            <a:off x="680321" y="2336871"/>
            <a:ext cx="9613861" cy="4047303"/>
          </a:xfrm>
        </p:spPr>
        <p:txBody>
          <a:bodyPr>
            <a:normAutofit lnSpcReduction="10000"/>
          </a:bodyPr>
          <a:lstStyle/>
          <a:p>
            <a:pPr marL="0" indent="0">
              <a:buNone/>
            </a:pPr>
            <a:r>
              <a:rPr lang="en-US" smtClean="0">
                <a:latin typeface="Cambria" panose="02040503050406030204" pitchFamily="18" charset="0"/>
                <a:ea typeface="Cambria" panose="02040503050406030204" pitchFamily="18" charset="0"/>
              </a:rPr>
              <a:t>c) Thuật toán </a:t>
            </a:r>
            <a:r>
              <a:rPr lang="en-US">
                <a:latin typeface="Cambria" panose="02040503050406030204" pitchFamily="18" charset="0"/>
                <a:ea typeface="Cambria" panose="02040503050406030204" pitchFamily="18" charset="0"/>
              </a:rPr>
              <a:t>Xử lý va chạm cho các </a:t>
            </a:r>
            <a:r>
              <a:rPr lang="en-US">
                <a:latin typeface="Cambria" panose="02040503050406030204" pitchFamily="18" charset="0"/>
                <a:ea typeface="Cambria" panose="02040503050406030204" pitchFamily="18" charset="0"/>
              </a:rPr>
              <a:t>đối </a:t>
            </a:r>
            <a:r>
              <a:rPr lang="en-US" smtClean="0">
                <a:latin typeface="Cambria" panose="02040503050406030204" pitchFamily="18" charset="0"/>
                <a:ea typeface="Cambria" panose="02040503050406030204" pitchFamily="18" charset="0"/>
              </a:rPr>
              <a:t>tượng:</a:t>
            </a:r>
          </a:p>
          <a:p>
            <a:r>
              <a:rPr lang="en-US" smtClean="0">
                <a:latin typeface="Cambria" panose="02040503050406030204" pitchFamily="18" charset="0"/>
                <a:ea typeface="Cambria" panose="02040503050406030204" pitchFamily="18" charset="0"/>
              </a:rPr>
              <a:t>Các đối tượng đều có hàm </a:t>
            </a:r>
            <a:r>
              <a:rPr lang="en-US" b="1" smtClean="0">
                <a:latin typeface="Cambria" panose="02040503050406030204" pitchFamily="18" charset="0"/>
                <a:ea typeface="Cambria" panose="02040503050406030204" pitchFamily="18" charset="0"/>
              </a:rPr>
              <a:t>collide</a:t>
            </a:r>
            <a:r>
              <a:rPr lang="en-US" smtClean="0">
                <a:latin typeface="Cambria" panose="02040503050406030204" pitchFamily="18" charset="0"/>
                <a:ea typeface="Cambria" panose="02040503050406030204" pitchFamily="18" charset="0"/>
              </a:rPr>
              <a:t>() để kiểm tra tính va chạm</a:t>
            </a:r>
          </a:p>
          <a:p>
            <a:r>
              <a:rPr lang="en-US">
                <a:latin typeface="Cambria" panose="02040503050406030204" pitchFamily="18" charset="0"/>
                <a:ea typeface="Cambria" panose="02040503050406030204" pitchFamily="18" charset="0"/>
              </a:rPr>
              <a:t>Các hàm nhận tham số là một đối tượng Entity bất kỳ này trả về false nếu xác định có va chạm với đối tượng đó và true trong trường hợp không </a:t>
            </a:r>
            <a:r>
              <a:rPr lang="en-US">
                <a:latin typeface="Cambria" panose="02040503050406030204" pitchFamily="18" charset="0"/>
                <a:ea typeface="Cambria" panose="02040503050406030204" pitchFamily="18" charset="0"/>
              </a:rPr>
              <a:t>va </a:t>
            </a:r>
            <a:r>
              <a:rPr lang="en-US" smtClean="0">
                <a:latin typeface="Cambria" panose="02040503050406030204" pitchFamily="18" charset="0"/>
                <a:ea typeface="Cambria" panose="02040503050406030204" pitchFamily="18" charset="0"/>
              </a:rPr>
              <a:t>chạm.</a:t>
            </a:r>
          </a:p>
          <a:p>
            <a:r>
              <a:rPr lang="en-US" smtClean="0">
                <a:latin typeface="Cambria" panose="02040503050406030204" pitchFamily="18" charset="0"/>
                <a:ea typeface="Cambria" panose="02040503050406030204" pitchFamily="18" charset="0"/>
              </a:rPr>
              <a:t>Đồng thời ta cần sử lý các sự kiện: </a:t>
            </a:r>
          </a:p>
          <a:p>
            <a:pPr lvl="1"/>
            <a:r>
              <a:rPr lang="en-US" smtClean="0">
                <a:latin typeface="Cambria" panose="02040503050406030204" pitchFamily="18" charset="0"/>
                <a:ea typeface="Cambria" panose="02040503050406030204" pitchFamily="18" charset="0"/>
              </a:rPr>
              <a:t>Nếu</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Brick</a:t>
            </a:r>
            <a:r>
              <a:rPr lang="en-US">
                <a:latin typeface="Cambria" panose="02040503050406030204" pitchFamily="18" charset="0"/>
                <a:ea typeface="Cambria" panose="02040503050406030204" pitchFamily="18" charset="0"/>
              </a:rPr>
              <a:t> va chạm với </a:t>
            </a:r>
            <a:r>
              <a:rPr lang="en-US" b="1">
                <a:latin typeface="Cambria" panose="02040503050406030204" pitchFamily="18" charset="0"/>
                <a:ea typeface="Cambria" panose="02040503050406030204" pitchFamily="18" charset="0"/>
              </a:rPr>
              <a:t>Flame</a:t>
            </a:r>
            <a:r>
              <a:rPr lang="en-US">
                <a:latin typeface="Cambria" panose="02040503050406030204" pitchFamily="18" charset="0"/>
                <a:ea typeface="Cambria" panose="02040503050406030204" pitchFamily="18" charset="0"/>
              </a:rPr>
              <a:t> thì </a:t>
            </a:r>
            <a:r>
              <a:rPr lang="en-US" b="1">
                <a:latin typeface="Cambria" panose="02040503050406030204" pitchFamily="18" charset="0"/>
                <a:ea typeface="Cambria" panose="02040503050406030204" pitchFamily="18" charset="0"/>
              </a:rPr>
              <a:t>Brick</a:t>
            </a:r>
            <a:r>
              <a:rPr lang="en-US">
                <a:latin typeface="Cambria" panose="02040503050406030204" pitchFamily="18" charset="0"/>
                <a:ea typeface="Cambria" panose="02040503050406030204" pitchFamily="18" charset="0"/>
              </a:rPr>
              <a:t> sẽ bị hủy diệt</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Hàm</a:t>
            </a:r>
            <a:r>
              <a:rPr lang="en-US">
                <a:latin typeface="Cambria" panose="02040503050406030204" pitchFamily="18" charset="0"/>
                <a:ea typeface="Cambria" panose="02040503050406030204" pitchFamily="18" charset="0"/>
              </a:rPr>
              <a:t> </a:t>
            </a:r>
            <a:r>
              <a:rPr lang="en-US" b="1" smtClean="0">
                <a:latin typeface="Cambria" panose="02040503050406030204" pitchFamily="18" charset="0"/>
                <a:ea typeface="Cambria" panose="02040503050406030204" pitchFamily="18" charset="0"/>
              </a:rPr>
              <a:t>DestroyableTile.destroy</a:t>
            </a:r>
            <a:r>
              <a:rPr lang="en-US" smtClean="0">
                <a:latin typeface="Cambria" panose="02040503050406030204" pitchFamily="18" charset="0"/>
                <a:ea typeface="Cambria" panose="02040503050406030204" pitchFamily="18" charset="0"/>
              </a:rPr>
              <a:t>().</a:t>
            </a:r>
          </a:p>
          <a:p>
            <a:pPr lvl="1"/>
            <a:r>
              <a:rPr lang="en-US" smtClean="0">
                <a:latin typeface="Cambria" panose="02040503050406030204" pitchFamily="18" charset="0"/>
                <a:ea typeface="Cambria" panose="02040503050406030204" pitchFamily="18" charset="0"/>
              </a:rPr>
              <a:t>Nếu</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Bomb</a:t>
            </a:r>
            <a:r>
              <a:rPr lang="en-US">
                <a:latin typeface="Cambria" panose="02040503050406030204" pitchFamily="18" charset="0"/>
                <a:ea typeface="Cambria" panose="02040503050406030204" pitchFamily="18" charset="0"/>
              </a:rPr>
              <a:t> va chạm với </a:t>
            </a:r>
            <a:r>
              <a:rPr lang="en-US" b="1">
                <a:latin typeface="Cambria" panose="02040503050406030204" pitchFamily="18" charset="0"/>
                <a:ea typeface="Cambria" panose="02040503050406030204" pitchFamily="18" charset="0"/>
              </a:rPr>
              <a:t>Flame</a:t>
            </a:r>
            <a:r>
              <a:rPr lang="en-US">
                <a:latin typeface="Cambria" panose="02040503050406030204" pitchFamily="18" charset="0"/>
                <a:ea typeface="Cambria" panose="02040503050406030204" pitchFamily="18" charset="0"/>
              </a:rPr>
              <a:t> thì sẽ tự </a:t>
            </a:r>
            <a:r>
              <a:rPr lang="en-US">
                <a:latin typeface="Cambria" panose="02040503050406030204" pitchFamily="18" charset="0"/>
                <a:ea typeface="Cambria" panose="02040503050406030204" pitchFamily="18" charset="0"/>
              </a:rPr>
              <a:t>động </a:t>
            </a:r>
            <a:r>
              <a:rPr lang="en-US" smtClean="0">
                <a:latin typeface="Cambria" panose="02040503050406030204" pitchFamily="18" charset="0"/>
                <a:ea typeface="Cambria" panose="02040503050406030204" pitchFamily="18" charset="0"/>
              </a:rPr>
              <a:t>nổ.</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Hàm</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Bomb.explode</a:t>
            </a:r>
            <a:r>
              <a:rPr lang="en-US">
                <a:latin typeface="Cambria" panose="02040503050406030204" pitchFamily="18" charset="0"/>
                <a:ea typeface="Cambria" panose="02040503050406030204" pitchFamily="18" charset="0"/>
              </a:rPr>
              <a:t> ()</a:t>
            </a:r>
            <a:endParaRPr lang="en-GB" sz="1400">
              <a:latin typeface="Cambria" panose="02040503050406030204" pitchFamily="18" charset="0"/>
              <a:ea typeface="Cambria" panose="02040503050406030204" pitchFamily="18" charset="0"/>
            </a:endParaRPr>
          </a:p>
          <a:p>
            <a:pPr lvl="1"/>
            <a:r>
              <a:rPr lang="en-US" smtClean="0">
                <a:latin typeface="Cambria" panose="02040503050406030204" pitchFamily="18" charset="0"/>
                <a:ea typeface="Cambria" panose="02040503050406030204" pitchFamily="18" charset="0"/>
              </a:rPr>
              <a:t>Nếu</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Bomber</a:t>
            </a:r>
            <a:r>
              <a:rPr lang="en-US">
                <a:latin typeface="Cambria" panose="02040503050406030204" pitchFamily="18" charset="0"/>
                <a:ea typeface="Cambria" panose="02040503050406030204" pitchFamily="18" charset="0"/>
              </a:rPr>
              <a:t> va chạm với </a:t>
            </a:r>
            <a:r>
              <a:rPr lang="en-US" b="1">
                <a:latin typeface="Cambria" panose="02040503050406030204" pitchFamily="18" charset="0"/>
                <a:ea typeface="Cambria" panose="02040503050406030204" pitchFamily="18" charset="0"/>
              </a:rPr>
              <a:t>Flame</a:t>
            </a:r>
            <a:r>
              <a:rPr lang="en-US">
                <a:latin typeface="Cambria" panose="02040503050406030204" pitchFamily="18" charset="0"/>
                <a:ea typeface="Cambria" panose="02040503050406030204" pitchFamily="18" charset="0"/>
              </a:rPr>
              <a:t> hoặc </a:t>
            </a:r>
            <a:r>
              <a:rPr lang="en-US" b="1">
                <a:latin typeface="Cambria" panose="02040503050406030204" pitchFamily="18" charset="0"/>
                <a:ea typeface="Cambria" panose="02040503050406030204" pitchFamily="18" charset="0"/>
              </a:rPr>
              <a:t>Enemy</a:t>
            </a:r>
            <a:r>
              <a:rPr lang="en-US">
                <a:latin typeface="Cambria" panose="02040503050406030204" pitchFamily="18" charset="0"/>
                <a:ea typeface="Cambria" panose="02040503050406030204" pitchFamily="18" charset="0"/>
              </a:rPr>
              <a:t> thì sẽ </a:t>
            </a:r>
            <a:r>
              <a:rPr lang="en-US">
                <a:latin typeface="Cambria" panose="02040503050406030204" pitchFamily="18" charset="0"/>
                <a:ea typeface="Cambria" panose="02040503050406030204" pitchFamily="18" charset="0"/>
              </a:rPr>
              <a:t>bị </a:t>
            </a:r>
            <a:r>
              <a:rPr lang="en-US" smtClean="0">
                <a:latin typeface="Cambria" panose="02040503050406030204" pitchFamily="18" charset="0"/>
                <a:ea typeface="Cambria" panose="02040503050406030204" pitchFamily="18" charset="0"/>
              </a:rPr>
              <a:t>chết. Hàm</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Bomber.kill</a:t>
            </a:r>
            <a:r>
              <a:rPr lang="en-US">
                <a:latin typeface="Cambria" panose="02040503050406030204" pitchFamily="18" charset="0"/>
                <a:ea typeface="Cambria" panose="02040503050406030204" pitchFamily="18" charset="0"/>
              </a:rPr>
              <a:t> ().</a:t>
            </a:r>
            <a:endParaRPr lang="en-GB" sz="1400">
              <a:latin typeface="Cambria" panose="02040503050406030204" pitchFamily="18" charset="0"/>
              <a:ea typeface="Cambria" panose="02040503050406030204" pitchFamily="18" charset="0"/>
            </a:endParaRPr>
          </a:p>
          <a:p>
            <a:pPr lvl="1"/>
            <a:r>
              <a:rPr lang="en-US" smtClean="0">
                <a:latin typeface="Cambria" panose="02040503050406030204" pitchFamily="18" charset="0"/>
                <a:ea typeface="Cambria" panose="02040503050406030204" pitchFamily="18" charset="0"/>
              </a:rPr>
              <a:t>Nếu</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Enemy</a:t>
            </a:r>
            <a:r>
              <a:rPr lang="en-US">
                <a:latin typeface="Cambria" panose="02040503050406030204" pitchFamily="18" charset="0"/>
                <a:ea typeface="Cambria" panose="02040503050406030204" pitchFamily="18" charset="0"/>
              </a:rPr>
              <a:t> va chạm với </a:t>
            </a:r>
            <a:r>
              <a:rPr lang="en-US" b="1">
                <a:latin typeface="Cambria" panose="02040503050406030204" pitchFamily="18" charset="0"/>
                <a:ea typeface="Cambria" panose="02040503050406030204" pitchFamily="18" charset="0"/>
              </a:rPr>
              <a:t>Flame</a:t>
            </a:r>
            <a:r>
              <a:rPr lang="en-US">
                <a:latin typeface="Cambria" panose="02040503050406030204" pitchFamily="18" charset="0"/>
                <a:ea typeface="Cambria" panose="02040503050406030204" pitchFamily="18" charset="0"/>
              </a:rPr>
              <a:t> thì sẽ bị </a:t>
            </a:r>
            <a:r>
              <a:rPr lang="en-US">
                <a:latin typeface="Cambria" panose="02040503050406030204" pitchFamily="18" charset="0"/>
                <a:ea typeface="Cambria" panose="02040503050406030204" pitchFamily="18" charset="0"/>
              </a:rPr>
              <a:t>chết</a:t>
            </a:r>
            <a:r>
              <a:rPr lang="en-US" smtClean="0">
                <a:latin typeface="Cambria" panose="02040503050406030204" pitchFamily="18" charset="0"/>
                <a:ea typeface="Cambria" panose="02040503050406030204" pitchFamily="18" charset="0"/>
              </a:rPr>
              <a:t>.</a:t>
            </a:r>
            <a:endParaRPr lang="en-GB" sz="1400">
              <a:latin typeface="Cambria" panose="02040503050406030204" pitchFamily="18" charset="0"/>
              <a:ea typeface="Cambria" panose="02040503050406030204" pitchFamily="18" charset="0"/>
            </a:endParaRPr>
          </a:p>
          <a:p>
            <a:pPr lvl="1"/>
            <a:endParaRPr lang="en-US" smtClean="0"/>
          </a:p>
          <a:p>
            <a:pPr lvl="1"/>
            <a:endParaRPr lang="en-GB"/>
          </a:p>
          <a:p>
            <a:endParaRPr lang="en-US" smtClean="0">
              <a:latin typeface="Cambria" panose="02040503050406030204" pitchFamily="18" charset="0"/>
              <a:ea typeface="Cambria" panose="02040503050406030204" pitchFamily="18" charset="0"/>
            </a:endParaRP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3157354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t>III) Mô tả game, các </a:t>
            </a:r>
            <a:r>
              <a:rPr lang="en-US"/>
              <a:t>thuật toán , kỹ thuật</a:t>
            </a:r>
            <a:r>
              <a:rPr lang="en-GB"/>
              <a:t/>
            </a:r>
            <a:br>
              <a:rPr lang="en-GB"/>
            </a:br>
            <a:endParaRPr lang="en-GB"/>
          </a:p>
        </p:txBody>
      </p:sp>
      <p:sp>
        <p:nvSpPr>
          <p:cNvPr id="3" name="Content Placeholder 2"/>
          <p:cNvSpPr>
            <a:spLocks noGrp="1"/>
          </p:cNvSpPr>
          <p:nvPr>
            <p:ph idx="1"/>
          </p:nvPr>
        </p:nvSpPr>
        <p:spPr>
          <a:xfrm>
            <a:off x="680321" y="2336871"/>
            <a:ext cx="9613861" cy="4047303"/>
          </a:xfrm>
        </p:spPr>
        <p:txBody>
          <a:bodyPr>
            <a:normAutofit/>
          </a:bodyPr>
          <a:lstStyle/>
          <a:p>
            <a:pPr marL="0" indent="0">
              <a:buNone/>
            </a:pPr>
            <a:r>
              <a:rPr lang="en-US" smtClean="0">
                <a:latin typeface="Cambria" panose="02040503050406030204" pitchFamily="18" charset="0"/>
                <a:ea typeface="Cambria" panose="02040503050406030204" pitchFamily="18" charset="0"/>
              </a:rPr>
              <a:t>d) Thuật toán Xử lý bom nổ</a:t>
            </a:r>
          </a:p>
          <a:p>
            <a:r>
              <a:rPr lang="en-US">
                <a:latin typeface="Cambria" panose="02040503050406030204" pitchFamily="18" charset="0"/>
                <a:ea typeface="Cambria" panose="02040503050406030204" pitchFamily="18" charset="0"/>
              </a:rPr>
              <a:t>Để </a:t>
            </a:r>
            <a:r>
              <a:rPr lang="en-US">
                <a:latin typeface="Cambria" panose="02040503050406030204" pitchFamily="18" charset="0"/>
                <a:ea typeface="Cambria" panose="02040503050406030204" pitchFamily="18" charset="0"/>
              </a:rPr>
              <a:t>đặt </a:t>
            </a:r>
            <a:r>
              <a:rPr lang="en-US" smtClean="0">
                <a:latin typeface="Cambria" panose="02040503050406030204" pitchFamily="18" charset="0"/>
                <a:ea typeface="Cambria" panose="02040503050406030204" pitchFamily="18" charset="0"/>
              </a:rPr>
              <a:t>bom sử dụng </a:t>
            </a:r>
            <a:r>
              <a:rPr lang="en-US">
                <a:latin typeface="Cambria" panose="02040503050406030204" pitchFamily="18" charset="0"/>
                <a:ea typeface="Cambria" panose="02040503050406030204" pitchFamily="18" charset="0"/>
              </a:rPr>
              <a:t>hai phương thức </a:t>
            </a:r>
            <a:r>
              <a:rPr lang="en-US" b="1">
                <a:latin typeface="Cambria" panose="02040503050406030204" pitchFamily="18" charset="0"/>
                <a:ea typeface="Cambria" panose="02040503050406030204" pitchFamily="18" charset="0"/>
              </a:rPr>
              <a:t>detectPlaceBomb</a:t>
            </a:r>
            <a:r>
              <a:rPr lang="en-US">
                <a:latin typeface="Cambria" panose="02040503050406030204" pitchFamily="18" charset="0"/>
                <a:ea typeface="Cambria" panose="02040503050406030204" pitchFamily="18" charset="0"/>
              </a:rPr>
              <a:t> () và </a:t>
            </a:r>
            <a:r>
              <a:rPr lang="en-US" b="1">
                <a:latin typeface="Cambria" panose="02040503050406030204" pitchFamily="18" charset="0"/>
                <a:ea typeface="Cambria" panose="02040503050406030204" pitchFamily="18" charset="0"/>
              </a:rPr>
              <a:t>placeBomb</a:t>
            </a:r>
            <a:r>
              <a:rPr lang="en-US">
                <a:latin typeface="Cambria" panose="02040503050406030204" pitchFamily="18" charset="0"/>
                <a:ea typeface="Cambria" panose="02040503050406030204" pitchFamily="18" charset="0"/>
              </a:rPr>
              <a:t> () trong lớp</a:t>
            </a:r>
            <a:r>
              <a:rPr lang="en-US">
                <a:latin typeface="Cambria" panose="02040503050406030204" pitchFamily="18" charset="0"/>
                <a:ea typeface="Cambria" panose="02040503050406030204" pitchFamily="18" charset="0"/>
              </a:rPr>
              <a:t> </a:t>
            </a:r>
            <a:r>
              <a:rPr lang="en-US" b="1" smtClean="0">
                <a:latin typeface="Cambria" panose="02040503050406030204" pitchFamily="18" charset="0"/>
                <a:ea typeface="Cambria" panose="02040503050406030204" pitchFamily="18" charset="0"/>
              </a:rPr>
              <a:t>Player</a:t>
            </a:r>
            <a:endParaRPr lang="en-US"/>
          </a:p>
          <a:p>
            <a:pPr lvl="1"/>
            <a:r>
              <a:rPr lang="en-US" b="1">
                <a:latin typeface="Cambria" panose="02040503050406030204" pitchFamily="18" charset="0"/>
                <a:ea typeface="Cambria" panose="02040503050406030204" pitchFamily="18" charset="0"/>
              </a:rPr>
              <a:t>detectPlaceBomb</a:t>
            </a:r>
            <a:r>
              <a:rPr lang="en-US">
                <a:latin typeface="Cambria" panose="02040503050406030204" pitchFamily="18" charset="0"/>
                <a:ea typeface="Cambria" panose="02040503050406030204" pitchFamily="18" charset="0"/>
              </a:rPr>
              <a:t> () kiểm tra các điều </a:t>
            </a:r>
            <a:r>
              <a:rPr lang="en-US">
                <a:latin typeface="Cambria" panose="02040503050406030204" pitchFamily="18" charset="0"/>
                <a:ea typeface="Cambria" panose="02040503050406030204" pitchFamily="18" charset="0"/>
              </a:rPr>
              <a:t>kiện </a:t>
            </a:r>
            <a:r>
              <a:rPr lang="en-US">
                <a:latin typeface="Cambria" panose="02040503050406030204" pitchFamily="18" charset="0"/>
                <a:ea typeface="Cambria" panose="02040503050406030204" pitchFamily="18" charset="0"/>
              </a:rPr>
              <a:t>đ</a:t>
            </a:r>
            <a:r>
              <a:rPr lang="en-US" smtClean="0">
                <a:latin typeface="Cambria" panose="02040503050406030204" pitchFamily="18" charset="0"/>
                <a:ea typeface="Cambria" panose="02040503050406030204" pitchFamily="18" charset="0"/>
              </a:rPr>
              <a:t>ể </a:t>
            </a:r>
            <a:r>
              <a:rPr lang="en-US">
                <a:latin typeface="Cambria" panose="02040503050406030204" pitchFamily="18" charset="0"/>
                <a:ea typeface="Cambria" panose="02040503050406030204" pitchFamily="18" charset="0"/>
              </a:rPr>
              <a:t>đặt </a:t>
            </a:r>
            <a:r>
              <a:rPr lang="en-US" smtClean="0">
                <a:latin typeface="Cambria" panose="02040503050406030204" pitchFamily="18" charset="0"/>
                <a:ea typeface="Cambria" panose="02040503050406030204" pitchFamily="18" charset="0"/>
              </a:rPr>
              <a:t>bom: </a:t>
            </a:r>
            <a:r>
              <a:rPr lang="en-US">
                <a:latin typeface="Cambria" panose="02040503050406030204" pitchFamily="18" charset="0"/>
                <a:ea typeface="Cambria" panose="02040503050406030204" pitchFamily="18" charset="0"/>
              </a:rPr>
              <a:t>có </a:t>
            </a:r>
            <a:r>
              <a:rPr lang="en-US" smtClean="0">
                <a:latin typeface="Cambria" panose="02040503050406030204" pitchFamily="18" charset="0"/>
                <a:ea typeface="Cambria" panose="02040503050406030204" pitchFamily="18" charset="0"/>
              </a:rPr>
              <a:t>nhận được </a:t>
            </a:r>
            <a:r>
              <a:rPr lang="en-US">
                <a:latin typeface="Cambria" panose="02040503050406030204" pitchFamily="18" charset="0"/>
                <a:ea typeface="Cambria" panose="02040503050406030204" pitchFamily="18" charset="0"/>
              </a:rPr>
              <a:t>tín hiệu đặt bom từ người chơi ( </a:t>
            </a:r>
            <a:r>
              <a:rPr lang="en-US" b="1">
                <a:latin typeface="Cambria" panose="02040503050406030204" pitchFamily="18" charset="0"/>
                <a:ea typeface="Cambria" panose="02040503050406030204" pitchFamily="18" charset="0"/>
              </a:rPr>
              <a:t>_input.space</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a:t>
            </a:r>
          </a:p>
          <a:p>
            <a:pPr lvl="1"/>
            <a:r>
              <a:rPr lang="en-US">
                <a:latin typeface="Cambria" panose="02040503050406030204" pitchFamily="18" charset="0"/>
                <a:ea typeface="Cambria" panose="02040503050406030204" pitchFamily="18" charset="0"/>
              </a:rPr>
              <a:t>T</a:t>
            </a:r>
            <a:r>
              <a:rPr lang="en-US" smtClean="0">
                <a:latin typeface="Cambria" panose="02040503050406030204" pitchFamily="18" charset="0"/>
                <a:ea typeface="Cambria" panose="02040503050406030204" pitchFamily="18" charset="0"/>
              </a:rPr>
              <a:t>hời </a:t>
            </a:r>
            <a:r>
              <a:rPr lang="en-US">
                <a:latin typeface="Cambria" panose="02040503050406030204" pitchFamily="18" charset="0"/>
                <a:ea typeface="Cambria" panose="02040503050406030204" pitchFamily="18" charset="0"/>
              </a:rPr>
              <a:t>gian giữa hai lần đặt bom và người chơi còn bom để đặt </a:t>
            </a:r>
            <a:r>
              <a:rPr lang="en-US">
                <a:latin typeface="Cambria" panose="02040503050406030204" pitchFamily="18" charset="0"/>
                <a:ea typeface="Cambria" panose="02040503050406030204" pitchFamily="18" charset="0"/>
              </a:rPr>
              <a:t>hay </a:t>
            </a:r>
            <a:r>
              <a:rPr lang="en-US" smtClean="0">
                <a:latin typeface="Cambria" panose="02040503050406030204" pitchFamily="18" charset="0"/>
                <a:ea typeface="Cambria" panose="02040503050406030204" pitchFamily="18" charset="0"/>
              </a:rPr>
              <a:t>không? hàm</a:t>
            </a:r>
            <a:r>
              <a:rPr lang="en-US">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Game.getBombRate</a:t>
            </a:r>
            <a:r>
              <a:rPr lang="en-US">
                <a:latin typeface="Cambria" panose="02040503050406030204" pitchFamily="18" charset="0"/>
                <a:ea typeface="Cambria" panose="02040503050406030204" pitchFamily="18" charset="0"/>
              </a:rPr>
              <a:t> () và thuộc tính </a:t>
            </a:r>
            <a:r>
              <a:rPr lang="en-US" b="1">
                <a:latin typeface="Cambria" panose="02040503050406030204" pitchFamily="18" charset="0"/>
                <a:ea typeface="Cambria" panose="02040503050406030204" pitchFamily="18" charset="0"/>
              </a:rPr>
              <a:t>Game</a:t>
            </a:r>
            <a:r>
              <a:rPr lang="en-US" b="1">
                <a:latin typeface="Cambria" panose="02040503050406030204" pitchFamily="18" charset="0"/>
                <a:ea typeface="Cambria" panose="02040503050406030204" pitchFamily="18" charset="0"/>
              </a:rPr>
              <a:t>._</a:t>
            </a:r>
            <a:r>
              <a:rPr lang="en-US" b="1" smtClean="0">
                <a:latin typeface="Cambria" panose="02040503050406030204" pitchFamily="18" charset="0"/>
                <a:ea typeface="Cambria" panose="02040503050406030204" pitchFamily="18" charset="0"/>
              </a:rPr>
              <a:t>timeBetweenPutBombs.</a:t>
            </a:r>
          </a:p>
          <a:p>
            <a:pPr lvl="1"/>
            <a:r>
              <a:rPr lang="en-US"/>
              <a:t>phương thức </a:t>
            </a:r>
            <a:r>
              <a:rPr lang="en-US" b="1"/>
              <a:t>placeBomb</a:t>
            </a:r>
            <a:r>
              <a:rPr lang="en-US"/>
              <a:t> </a:t>
            </a:r>
            <a:r>
              <a:rPr lang="en-US" smtClean="0"/>
              <a:t>() thêm </a:t>
            </a:r>
            <a:r>
              <a:rPr lang="en-US"/>
              <a:t>một đối tượng </a:t>
            </a:r>
            <a:r>
              <a:rPr lang="en-US" b="1"/>
              <a:t>Bomb</a:t>
            </a:r>
            <a:r>
              <a:rPr lang="en-US"/>
              <a:t> vào bản đồ ( </a:t>
            </a:r>
            <a:r>
              <a:rPr lang="en-US" b="1"/>
              <a:t>_board</a:t>
            </a:r>
            <a:r>
              <a:rPr lang="en-US"/>
              <a:t> </a:t>
            </a:r>
            <a:r>
              <a:rPr lang="en-US" smtClean="0"/>
              <a:t>)</a:t>
            </a:r>
          </a:p>
          <a:p>
            <a:pPr lvl="1"/>
            <a:r>
              <a:rPr lang="en-US">
                <a:latin typeface="Cambria" panose="02040503050406030204" pitchFamily="18" charset="0"/>
                <a:ea typeface="Cambria" panose="02040503050406030204" pitchFamily="18" charset="0"/>
              </a:rPr>
              <a:t>Khi bom nổ, bom sẽ sinh ra 4 tia lửa tương ứng với 4 hướng trái, phải, trên, dưới. Mỗi tia lửa sẽ là một đối tượng thuộc lớp Flame</a:t>
            </a:r>
            <a:r>
              <a:rPr lang="en-US">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G</a:t>
            </a:r>
            <a:r>
              <a:rPr lang="en-US" smtClean="0">
                <a:latin typeface="Cambria" panose="02040503050406030204" pitchFamily="18" charset="0"/>
                <a:ea typeface="Cambria" panose="02040503050406030204" pitchFamily="18" charset="0"/>
              </a:rPr>
              <a:t>iá trị được gán </a:t>
            </a:r>
            <a:r>
              <a:rPr lang="en-US">
                <a:latin typeface="Cambria" panose="02040503050406030204" pitchFamily="18" charset="0"/>
                <a:ea typeface="Cambria" panose="02040503050406030204" pitchFamily="18" charset="0"/>
              </a:rPr>
              <a:t>vào mảng </a:t>
            </a:r>
            <a:r>
              <a:rPr lang="en-US" b="1">
                <a:latin typeface="Cambria" panose="02040503050406030204" pitchFamily="18" charset="0"/>
                <a:ea typeface="Cambria" panose="02040503050406030204" pitchFamily="18" charset="0"/>
              </a:rPr>
              <a:t>_</a:t>
            </a:r>
            <a:r>
              <a:rPr lang="en-US" b="1" smtClean="0">
                <a:latin typeface="Cambria" panose="02040503050406030204" pitchFamily="18" charset="0"/>
                <a:ea typeface="Cambria" panose="02040503050406030204" pitchFamily="18" charset="0"/>
              </a:rPr>
              <a:t>flames </a:t>
            </a:r>
            <a:r>
              <a:rPr lang="en-US" smtClean="0">
                <a:latin typeface="Cambria" panose="02040503050406030204" pitchFamily="18" charset="0"/>
                <a:ea typeface="Cambria" panose="02040503050406030204" pitchFamily="18" charset="0"/>
              </a:rPr>
              <a:t>cho việc sử dụng sau này</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 </a:t>
            </a:r>
            <a:endParaRPr lang="en-GB">
              <a:latin typeface="Cambria" panose="02040503050406030204" pitchFamily="18" charset="0"/>
              <a:ea typeface="Cambria" panose="02040503050406030204" pitchFamily="18" charset="0"/>
            </a:endParaRPr>
          </a:p>
          <a:p>
            <a:endParaRPr lang="en-US" smtClean="0">
              <a:latin typeface="Cambria" panose="02040503050406030204" pitchFamily="18" charset="0"/>
              <a:ea typeface="Cambria" panose="02040503050406030204" pitchFamily="18" charset="0"/>
            </a:endParaRP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1843474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50634"/>
          </a:xfrm>
        </p:spPr>
        <p:txBody>
          <a:bodyPr>
            <a:normAutofit fontScale="90000"/>
          </a:bodyPr>
          <a:lstStyle/>
          <a:p>
            <a:r>
              <a:rPr lang="en-US" smtClean="0"/>
              <a:t>III) Mô tả game, các </a:t>
            </a:r>
            <a:r>
              <a:rPr lang="en-US"/>
              <a:t>thuật toán , kỹ thuật</a:t>
            </a:r>
            <a:r>
              <a:rPr lang="en-GB"/>
              <a:t/>
            </a:r>
            <a:br>
              <a:rPr lang="en-GB"/>
            </a:br>
            <a:endParaRPr lang="en-GB"/>
          </a:p>
        </p:txBody>
      </p:sp>
      <p:sp>
        <p:nvSpPr>
          <p:cNvPr id="3" name="Content Placeholder 2"/>
          <p:cNvSpPr>
            <a:spLocks noGrp="1"/>
          </p:cNvSpPr>
          <p:nvPr>
            <p:ph idx="1"/>
          </p:nvPr>
        </p:nvSpPr>
        <p:spPr>
          <a:xfrm>
            <a:off x="680321" y="2336871"/>
            <a:ext cx="9613861" cy="4047303"/>
          </a:xfrm>
        </p:spPr>
        <p:txBody>
          <a:bodyPr>
            <a:normAutofit/>
          </a:bodyPr>
          <a:lstStyle/>
          <a:p>
            <a:pPr marL="0" indent="0">
              <a:buNone/>
            </a:pPr>
            <a:r>
              <a:rPr lang="en-US" smtClean="0">
                <a:latin typeface="Cambria" panose="02040503050406030204" pitchFamily="18" charset="0"/>
                <a:ea typeface="Cambria" panose="02040503050406030204" pitchFamily="18" charset="0"/>
              </a:rPr>
              <a:t>e) </a:t>
            </a:r>
            <a:r>
              <a:rPr lang="en-US">
                <a:latin typeface="Cambria" panose="02040503050406030204" pitchFamily="18" charset="0"/>
                <a:ea typeface="Cambria" panose="02040503050406030204" pitchFamily="18" charset="0"/>
              </a:rPr>
              <a:t>Xử </a:t>
            </a:r>
            <a:r>
              <a:rPr lang="en-US">
                <a:latin typeface="Cambria" panose="02040503050406030204" pitchFamily="18" charset="0"/>
                <a:ea typeface="Cambria" panose="02040503050406030204" pitchFamily="18" charset="0"/>
              </a:rPr>
              <a:t>lý </a:t>
            </a:r>
            <a:r>
              <a:rPr lang="en-US" smtClean="0">
                <a:latin typeface="Cambria" panose="02040503050406030204" pitchFamily="18" charset="0"/>
                <a:ea typeface="Cambria" panose="02040503050406030204" pitchFamily="18" charset="0"/>
              </a:rPr>
              <a:t>khi </a:t>
            </a:r>
            <a:r>
              <a:rPr lang="en-US">
                <a:latin typeface="Cambria" panose="02040503050406030204" pitchFamily="18" charset="0"/>
                <a:ea typeface="Cambria" panose="02040503050406030204" pitchFamily="18" charset="0"/>
              </a:rPr>
              <a:t>Bomber sử dụng các Item và khi đi vào vị </a:t>
            </a:r>
            <a:r>
              <a:rPr lang="en-US">
                <a:latin typeface="Cambria" panose="02040503050406030204" pitchFamily="18" charset="0"/>
                <a:ea typeface="Cambria" panose="02040503050406030204" pitchFamily="18" charset="0"/>
              </a:rPr>
              <a:t>trí </a:t>
            </a:r>
            <a:r>
              <a:rPr lang="en-US" smtClean="0">
                <a:latin typeface="Cambria" panose="02040503050406030204" pitchFamily="18" charset="0"/>
                <a:ea typeface="Cambria" panose="02040503050406030204" pitchFamily="18" charset="0"/>
              </a:rPr>
              <a:t>Portal</a:t>
            </a:r>
          </a:p>
          <a:p>
            <a:r>
              <a:rPr lang="en-US" b="1">
                <a:latin typeface="Cambria" panose="02040503050406030204" pitchFamily="18" charset="0"/>
                <a:ea typeface="Cambria" panose="02040503050406030204" pitchFamily="18" charset="0"/>
              </a:rPr>
              <a:t>BombItem</a:t>
            </a:r>
            <a:r>
              <a:rPr lang="en-US">
                <a:latin typeface="Cambria" panose="02040503050406030204" pitchFamily="18" charset="0"/>
                <a:ea typeface="Cambria" panose="02040503050406030204" pitchFamily="18" charset="0"/>
              </a:rPr>
              <a:t> giúp tăng số lượng tối đa bomb được đặt cùng lúc ở một thời điểm, </a:t>
            </a:r>
            <a:r>
              <a:rPr lang="en-US" b="1">
                <a:latin typeface="Cambria" panose="02040503050406030204" pitchFamily="18" charset="0"/>
                <a:ea typeface="Cambria" panose="02040503050406030204" pitchFamily="18" charset="0"/>
              </a:rPr>
              <a:t>FlameItem</a:t>
            </a:r>
            <a:r>
              <a:rPr lang="en-US">
                <a:latin typeface="Cambria" panose="02040503050406030204" pitchFamily="18" charset="0"/>
                <a:ea typeface="Cambria" panose="02040503050406030204" pitchFamily="18" charset="0"/>
              </a:rPr>
              <a:t> giúp tăng độ dài của tia lửa khi bom nổ, </a:t>
            </a:r>
            <a:r>
              <a:rPr lang="en-US" b="1">
                <a:latin typeface="Cambria" panose="02040503050406030204" pitchFamily="18" charset="0"/>
                <a:ea typeface="Cambria" panose="02040503050406030204" pitchFamily="18" charset="0"/>
              </a:rPr>
              <a:t>SpeedItem</a:t>
            </a:r>
            <a:r>
              <a:rPr lang="en-US">
                <a:latin typeface="Cambria" panose="02040503050406030204" pitchFamily="18" charset="0"/>
                <a:ea typeface="Cambria" panose="02040503050406030204" pitchFamily="18" charset="0"/>
              </a:rPr>
              <a:t> giúp tăng tốc độ chạy của nhân </a:t>
            </a:r>
            <a:r>
              <a:rPr lang="en-US">
                <a:latin typeface="Cambria" panose="02040503050406030204" pitchFamily="18" charset="0"/>
                <a:ea typeface="Cambria" panose="02040503050406030204" pitchFamily="18" charset="0"/>
              </a:rPr>
              <a:t>vật </a:t>
            </a:r>
            <a:r>
              <a:rPr lang="en-US" smtClean="0">
                <a:latin typeface="Cambria" panose="02040503050406030204" pitchFamily="18" charset="0"/>
                <a:ea typeface="Cambria" panose="02040503050406030204" pitchFamily="18" charset="0"/>
              </a:rPr>
              <a:t>Bomber.</a:t>
            </a:r>
          </a:p>
          <a:p>
            <a:r>
              <a:rPr lang="en-US">
                <a:latin typeface="Cambria" panose="02040503050406030204" pitchFamily="18" charset="0"/>
                <a:ea typeface="Cambria" panose="02040503050406030204" pitchFamily="18" charset="0"/>
              </a:rPr>
              <a:t>hàm </a:t>
            </a:r>
            <a:r>
              <a:rPr lang="en-US" b="1">
                <a:latin typeface="Cambria" panose="02040503050406030204" pitchFamily="18" charset="0"/>
                <a:ea typeface="Cambria" panose="02040503050406030204" pitchFamily="18" charset="0"/>
              </a:rPr>
              <a:t>collide</a:t>
            </a:r>
            <a:r>
              <a:rPr lang="en-US">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trong các lớp tương ứng sẽ quy định số lượng bomb và độ dài tia lửa. Mỗi lần nhặt được portal hàm sẽ sửa tương ứng cho nhân vật </a:t>
            </a:r>
          </a:p>
          <a:p>
            <a:r>
              <a:rPr lang="en-US">
                <a:latin typeface="Cambria" panose="02040503050406030204" pitchFamily="18" charset="0"/>
                <a:ea typeface="Cambria" panose="02040503050406030204" pitchFamily="18" charset="0"/>
              </a:rPr>
              <a:t>K</a:t>
            </a:r>
            <a:r>
              <a:rPr lang="en-US" smtClean="0">
                <a:latin typeface="Cambria" panose="02040503050406030204" pitchFamily="18" charset="0"/>
                <a:ea typeface="Cambria" panose="02040503050406030204" pitchFamily="18" charset="0"/>
              </a:rPr>
              <a:t>hi </a:t>
            </a:r>
            <a:r>
              <a:rPr lang="en-US">
                <a:latin typeface="Cambria" panose="02040503050406030204" pitchFamily="18" charset="0"/>
                <a:ea typeface="Cambria" panose="02040503050406030204" pitchFamily="18" charset="0"/>
              </a:rPr>
              <a:t>tất cả các kẻ địch đều bị tiêu diệt thì mới có thể kết thúc trò chơi. Để kết thúc màn chơi cũ và chuyển sang màn mới</a:t>
            </a:r>
            <a:r>
              <a:rPr lang="en-US">
                <a:latin typeface="Cambria" panose="02040503050406030204" pitchFamily="18" charset="0"/>
                <a:ea typeface="Cambria" panose="02040503050406030204" pitchFamily="18" charset="0"/>
              </a:rPr>
              <a:t>, </a:t>
            </a:r>
            <a:r>
              <a:rPr lang="en-US" smtClean="0">
                <a:latin typeface="Cambria" panose="02040503050406030204" pitchFamily="18" charset="0"/>
                <a:ea typeface="Cambria" panose="02040503050406030204" pitchFamily="18" charset="0"/>
              </a:rPr>
              <a:t>sử dụng</a:t>
            </a:r>
            <a:r>
              <a:rPr lang="en-US">
                <a:latin typeface="Cambria" panose="02040503050406030204" pitchFamily="18" charset="0"/>
                <a:ea typeface="Cambria" panose="02040503050406030204" pitchFamily="18" charset="0"/>
              </a:rPr>
              <a:t> </a:t>
            </a:r>
            <a:r>
              <a:rPr lang="en-US" b="1" smtClean="0">
                <a:latin typeface="Cambria" panose="02040503050406030204" pitchFamily="18" charset="0"/>
                <a:ea typeface="Cambria" panose="02040503050406030204" pitchFamily="18" charset="0"/>
              </a:rPr>
              <a:t>_board.nextLevel</a:t>
            </a:r>
            <a:r>
              <a:rPr lang="en-US" smtClean="0">
                <a:latin typeface="Cambria" panose="02040503050406030204" pitchFamily="18" charset="0"/>
                <a:ea typeface="Cambria" panose="02040503050406030204" pitchFamily="18" charset="0"/>
              </a:rPr>
              <a:t>().</a:t>
            </a:r>
          </a:p>
        </p:txBody>
      </p:sp>
      <p:sp>
        <p:nvSpPr>
          <p:cNvPr id="5" name="Title 1"/>
          <p:cNvSpPr txBox="1">
            <a:spLocks/>
          </p:cNvSpPr>
          <p:nvPr/>
        </p:nvSpPr>
        <p:spPr>
          <a:xfrm>
            <a:off x="680321" y="3201153"/>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GB"/>
          </a:p>
        </p:txBody>
      </p:sp>
    </p:spTree>
    <p:extLst>
      <p:ext uri="{BB962C8B-B14F-4D97-AF65-F5344CB8AC3E}">
        <p14:creationId xmlns:p14="http://schemas.microsoft.com/office/powerpoint/2010/main" val="65127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327</TotalTime>
  <Words>507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Courier New</vt:lpstr>
      <vt:lpstr>Trebuchet MS</vt:lpstr>
      <vt:lpstr>Berlin</vt:lpstr>
      <vt:lpstr>Báo cáo môn học Công nghệ game và mô phỏng</vt:lpstr>
      <vt:lpstr>I) Mục tiêu của game</vt:lpstr>
      <vt:lpstr>II) Thông tin chung</vt:lpstr>
      <vt:lpstr>III) Mô tả game, các thuật toán , kỹ thuật </vt:lpstr>
      <vt:lpstr>III) Mô tả game, các thuật toán , kỹ thuật </vt:lpstr>
      <vt:lpstr>III) Mô tả game, các thuật toán , kỹ thuật </vt:lpstr>
      <vt:lpstr>III) Mô tả game, các thuật toán , kỹ thuật </vt:lpstr>
      <vt:lpstr>III) Mô tả game, các thuật toán , kỹ thuật </vt:lpstr>
      <vt:lpstr>III) Mô tả game, các thuật toán , kỹ thuật </vt:lpstr>
      <vt:lpstr>IV) Chương trình</vt:lpstr>
      <vt:lpstr>IV) Chương trình</vt:lpstr>
      <vt:lpstr>V) Tài liệu, tham khảo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dc:title>
  <dc:creator>Quyết Nguyễn</dc:creator>
  <cp:lastModifiedBy>Quyết Nguyễn</cp:lastModifiedBy>
  <cp:revision>20</cp:revision>
  <dcterms:created xsi:type="dcterms:W3CDTF">2019-10-30T01:24:10Z</dcterms:created>
  <dcterms:modified xsi:type="dcterms:W3CDTF">2019-12-24T13:28:06Z</dcterms:modified>
</cp:coreProperties>
</file>