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80DD-D124-43ED-A0BD-F6E6B0DE78BC}" type="datetimeFigureOut">
              <a:rPr lang="en-MY" smtClean="0"/>
              <a:t>21/3/2018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77ED-A1D6-4975-821E-131AB8187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438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80DD-D124-43ED-A0BD-F6E6B0DE78BC}" type="datetimeFigureOut">
              <a:rPr lang="en-MY" smtClean="0"/>
              <a:t>21/3/2018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77ED-A1D6-4975-821E-131AB8187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74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80DD-D124-43ED-A0BD-F6E6B0DE78BC}" type="datetimeFigureOut">
              <a:rPr lang="en-MY" smtClean="0"/>
              <a:t>21/3/2018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77ED-A1D6-4975-821E-131AB818754A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9719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80DD-D124-43ED-A0BD-F6E6B0DE78BC}" type="datetimeFigureOut">
              <a:rPr lang="en-MY" smtClean="0"/>
              <a:t>21/3/2018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77ED-A1D6-4975-821E-131AB8187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0950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80DD-D124-43ED-A0BD-F6E6B0DE78BC}" type="datetimeFigureOut">
              <a:rPr lang="en-MY" smtClean="0"/>
              <a:t>21/3/2018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77ED-A1D6-4975-821E-131AB818754A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9816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80DD-D124-43ED-A0BD-F6E6B0DE78BC}" type="datetimeFigureOut">
              <a:rPr lang="en-MY" smtClean="0"/>
              <a:t>21/3/2018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77ED-A1D6-4975-821E-131AB8187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0098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80DD-D124-43ED-A0BD-F6E6B0DE78BC}" type="datetimeFigureOut">
              <a:rPr lang="en-MY" smtClean="0"/>
              <a:t>21/3/2018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77ED-A1D6-4975-821E-131AB8187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987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80DD-D124-43ED-A0BD-F6E6B0DE78BC}" type="datetimeFigureOut">
              <a:rPr lang="en-MY" smtClean="0"/>
              <a:t>21/3/2018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77ED-A1D6-4975-821E-131AB8187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898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80DD-D124-43ED-A0BD-F6E6B0DE78BC}" type="datetimeFigureOut">
              <a:rPr lang="en-MY" smtClean="0"/>
              <a:t>21/3/2018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77ED-A1D6-4975-821E-131AB8187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741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80DD-D124-43ED-A0BD-F6E6B0DE78BC}" type="datetimeFigureOut">
              <a:rPr lang="en-MY" smtClean="0"/>
              <a:t>21/3/2018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77ED-A1D6-4975-821E-131AB8187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516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80DD-D124-43ED-A0BD-F6E6B0DE78BC}" type="datetimeFigureOut">
              <a:rPr lang="en-MY" smtClean="0"/>
              <a:t>21/3/2018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77ED-A1D6-4975-821E-131AB8187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472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80DD-D124-43ED-A0BD-F6E6B0DE78BC}" type="datetimeFigureOut">
              <a:rPr lang="en-MY" smtClean="0"/>
              <a:t>21/3/2018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77ED-A1D6-4975-821E-131AB8187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767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80DD-D124-43ED-A0BD-F6E6B0DE78BC}" type="datetimeFigureOut">
              <a:rPr lang="en-MY" smtClean="0"/>
              <a:t>21/3/2018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77ED-A1D6-4975-821E-131AB8187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485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80DD-D124-43ED-A0BD-F6E6B0DE78BC}" type="datetimeFigureOut">
              <a:rPr lang="en-MY" smtClean="0"/>
              <a:t>21/3/2018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77ED-A1D6-4975-821E-131AB8187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264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80DD-D124-43ED-A0BD-F6E6B0DE78BC}" type="datetimeFigureOut">
              <a:rPr lang="en-MY" smtClean="0"/>
              <a:t>21/3/2018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77ED-A1D6-4975-821E-131AB8187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055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80DD-D124-43ED-A0BD-F6E6B0DE78BC}" type="datetimeFigureOut">
              <a:rPr lang="en-MY" smtClean="0"/>
              <a:t>21/3/2018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77ED-A1D6-4975-821E-131AB8187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228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680DD-D124-43ED-A0BD-F6E6B0DE78BC}" type="datetimeFigureOut">
              <a:rPr lang="en-MY" smtClean="0"/>
              <a:t>21/3/2018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5E77ED-A1D6-4975-821E-131AB8187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958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151B-55AC-4F09-93BF-1B3238845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735" y="1710268"/>
            <a:ext cx="7766936" cy="1646302"/>
          </a:xfrm>
        </p:spPr>
        <p:txBody>
          <a:bodyPr/>
          <a:lstStyle/>
          <a:p>
            <a:pPr algn="ctr"/>
            <a:r>
              <a:rPr lang="en-MY" dirty="0"/>
              <a:t>Consumer attitudes toward mobile payment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FDED3-6265-4557-8494-DAED41B80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03" y="3628835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1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C9E1-06E7-4EF8-BFD7-53E2297F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OBJECTIVES</a:t>
            </a:r>
            <a:br>
              <a:rPr lang="en-MY" sz="5400" dirty="0"/>
            </a:br>
            <a:endParaRPr lang="en-MY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1FABA-397B-4843-A790-0F7546DC1656}"/>
              </a:ext>
            </a:extLst>
          </p:cNvPr>
          <p:cNvSpPr txBox="1"/>
          <p:nvPr/>
        </p:nvSpPr>
        <p:spPr>
          <a:xfrm>
            <a:off x="830511" y="2080470"/>
            <a:ext cx="86909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understand consumers’ attitudes on start using mobile payment services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endParaRPr lang="en-MY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examine factors influencing consumers intention to use mobile payment services</a:t>
            </a:r>
            <a:endParaRPr lang="en-MY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4244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1932-8B5A-4BFC-9D15-0B5BAF86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56" y="466987"/>
            <a:ext cx="8596668" cy="766194"/>
          </a:xfrm>
        </p:spPr>
        <p:txBody>
          <a:bodyPr/>
          <a:lstStyle/>
          <a:p>
            <a:r>
              <a:rPr lang="en-MY" dirty="0"/>
              <a:t>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68AC4-E38F-4A75-9EDF-E55739920B6A}"/>
              </a:ext>
            </a:extLst>
          </p:cNvPr>
          <p:cNvSpPr txBox="1"/>
          <p:nvPr/>
        </p:nvSpPr>
        <p:spPr>
          <a:xfrm>
            <a:off x="729842" y="1417739"/>
            <a:ext cx="8531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 consumer </a:t>
            </a:r>
          </a:p>
          <a:p>
            <a:endParaRPr lang="en-MY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 between 15 to 60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D9B13-B772-48FD-B46F-2B93DEC101D2}"/>
              </a:ext>
            </a:extLst>
          </p:cNvPr>
          <p:cNvSpPr txBox="1"/>
          <p:nvPr/>
        </p:nvSpPr>
        <p:spPr>
          <a:xfrm>
            <a:off x="729842" y="2650705"/>
            <a:ext cx="797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solidFill>
                  <a:schemeClr val="accent1"/>
                </a:solidFill>
              </a:rPr>
              <a:t>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ED08B-3CFE-443F-BB60-05FFAA52A6AB}"/>
              </a:ext>
            </a:extLst>
          </p:cNvPr>
          <p:cNvSpPr txBox="1"/>
          <p:nvPr/>
        </p:nvSpPr>
        <p:spPr>
          <a:xfrm>
            <a:off x="729842" y="3429000"/>
            <a:ext cx="1060871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>
                <a:solidFill>
                  <a:schemeClr val="bg2">
                    <a:lumMod val="25000"/>
                  </a:schemeClr>
                </a:solidFill>
              </a:rPr>
              <a:t>LOW KOK HAU </a:t>
            </a:r>
            <a:r>
              <a:rPr lang="en-MY" sz="1400" dirty="0">
                <a:solidFill>
                  <a:schemeClr val="bg2">
                    <a:lumMod val="50000"/>
                  </a:schemeClr>
                </a:solidFill>
              </a:rPr>
              <a:t>( Aug 2016 ) </a:t>
            </a:r>
            <a:r>
              <a:rPr lang="en-MY" sz="1400" dirty="0"/>
              <a:t>FACTOR AFFECTING CONSUMER RESISTANCE TO PAYPAL MOBILE PAYMENT ADOPTION: A STUDY OF GENERATION X CONSUMERS IN MALAYSIA</a:t>
            </a:r>
          </a:p>
          <a:p>
            <a:endParaRPr lang="en-MY" sz="1400" dirty="0"/>
          </a:p>
          <a:p>
            <a:r>
              <a:rPr lang="en-MY" sz="1400" dirty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MY" sz="1400" dirty="0" err="1">
                <a:solidFill>
                  <a:schemeClr val="bg2">
                    <a:lumMod val="25000"/>
                  </a:schemeClr>
                </a:solidFill>
              </a:rPr>
              <a:t>Ninh</a:t>
            </a:r>
            <a:r>
              <a:rPr lang="en-MY" sz="1400" dirty="0">
                <a:solidFill>
                  <a:schemeClr val="bg2">
                    <a:lumMod val="25000"/>
                  </a:schemeClr>
                </a:solidFill>
              </a:rPr>
              <a:t> Nguyen1,2, Tuan </a:t>
            </a:r>
            <a:r>
              <a:rPr lang="en-MY" sz="1400" dirty="0" err="1">
                <a:solidFill>
                  <a:schemeClr val="bg2">
                    <a:lumMod val="25000"/>
                  </a:schemeClr>
                </a:solidFill>
              </a:rPr>
              <a:t>Khanh</a:t>
            </a:r>
            <a:r>
              <a:rPr lang="en-MY" sz="1400" dirty="0">
                <a:solidFill>
                  <a:schemeClr val="bg2">
                    <a:lumMod val="25000"/>
                  </a:schemeClr>
                </a:solidFill>
              </a:rPr>
              <a:t> Cao1 , Phuong Linh Dang1 &amp; Hien Anh Nguyen </a:t>
            </a:r>
            <a:r>
              <a:rPr lang="en-MY" sz="1400" dirty="0">
                <a:solidFill>
                  <a:schemeClr val="bg2">
                    <a:lumMod val="50000"/>
                  </a:schemeClr>
                </a:solidFill>
              </a:rPr>
              <a:t>( January 28, 2016 ) </a:t>
            </a:r>
            <a:r>
              <a:rPr lang="en-MY" sz="1400" dirty="0"/>
              <a:t>Predicting Consumer Intention to Use Mobile Payment Services: Empirical Evidence from Vietnam </a:t>
            </a:r>
          </a:p>
          <a:p>
            <a:endParaRPr lang="en-MY" sz="1400" dirty="0"/>
          </a:p>
          <a:p>
            <a:r>
              <a:rPr lang="en-MY" sz="1400" dirty="0" err="1">
                <a:solidFill>
                  <a:schemeClr val="bg2">
                    <a:lumMod val="25000"/>
                  </a:schemeClr>
                </a:solidFill>
              </a:rPr>
              <a:t>Niklas</a:t>
            </a:r>
            <a:r>
              <a:rPr lang="en-MY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MY" sz="1400" dirty="0" err="1">
                <a:solidFill>
                  <a:schemeClr val="bg2">
                    <a:lumMod val="25000"/>
                  </a:schemeClr>
                </a:solidFill>
              </a:rPr>
              <a:t>Arvidsson</a:t>
            </a:r>
            <a:r>
              <a:rPr lang="en-MY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MY" sz="1400" dirty="0">
                <a:solidFill>
                  <a:schemeClr val="bg2">
                    <a:lumMod val="50000"/>
                  </a:schemeClr>
                </a:solidFill>
              </a:rPr>
              <a:t>( 22 September 2013 ) </a:t>
            </a:r>
            <a:r>
              <a:rPr lang="en-MY" sz="1400" dirty="0"/>
              <a:t>Consumer attitudes on mobile payment services – results from a proof of concept test</a:t>
            </a:r>
          </a:p>
          <a:p>
            <a:endParaRPr lang="en-MY" sz="1400" dirty="0"/>
          </a:p>
          <a:p>
            <a:r>
              <a:rPr lang="en-MY" sz="1400" dirty="0">
                <a:solidFill>
                  <a:schemeClr val="bg2">
                    <a:lumMod val="25000"/>
                  </a:schemeClr>
                </a:solidFill>
              </a:rPr>
              <a:t>Rakhi Thakur &amp; Mala Srivastava </a:t>
            </a:r>
            <a:r>
              <a:rPr lang="en-MY" sz="1400" dirty="0">
                <a:solidFill>
                  <a:schemeClr val="bg2">
                    <a:lumMod val="50000"/>
                  </a:schemeClr>
                </a:solidFill>
              </a:rPr>
              <a:t>( 29 August 2013 ) </a:t>
            </a:r>
            <a:r>
              <a:rPr lang="en-MY" sz="1400" dirty="0"/>
              <a:t>Adoption readiness, personal innovativeness, perceived risk and usage intention across customer groups for mobile payment services in India</a:t>
            </a:r>
          </a:p>
          <a:p>
            <a:endParaRPr lang="en-MY" sz="1400" dirty="0"/>
          </a:p>
          <a:p>
            <a:r>
              <a:rPr lang="en-MY" sz="1400" dirty="0">
                <a:solidFill>
                  <a:schemeClr val="bg2">
                    <a:lumMod val="25000"/>
                  </a:schemeClr>
                </a:solidFill>
              </a:rPr>
              <a:t>Agnieszka </a:t>
            </a:r>
            <a:r>
              <a:rPr lang="en-MY" sz="1400" dirty="0" err="1">
                <a:solidFill>
                  <a:schemeClr val="bg2">
                    <a:lumMod val="25000"/>
                  </a:schemeClr>
                </a:solidFill>
              </a:rPr>
              <a:t>Zmijewska</a:t>
            </a:r>
            <a:r>
              <a:rPr lang="en-MY" sz="1400" dirty="0">
                <a:solidFill>
                  <a:schemeClr val="bg2">
                    <a:lumMod val="25000"/>
                  </a:schemeClr>
                </a:solidFill>
              </a:rPr>
              <a:t> &amp; Dr Elaine Lawrence &amp; Dr Robert Steele </a:t>
            </a:r>
            <a:r>
              <a:rPr lang="en-MY" sz="1400" dirty="0">
                <a:solidFill>
                  <a:schemeClr val="bg2">
                    <a:lumMod val="50000"/>
                  </a:schemeClr>
                </a:solidFill>
              </a:rPr>
              <a:t>(2007) </a:t>
            </a:r>
            <a:r>
              <a:rPr lang="en-MY" sz="1400" dirty="0"/>
              <a:t>TOWARDS UNDERSTANDING OF FACTORS INFLUENCING USER ACCEPTANCE OF MOBILE PAYMENT SYSTEMS</a:t>
            </a:r>
          </a:p>
          <a:p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212914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5D55E-5488-42E7-9995-8023A31C0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456" y="2853531"/>
            <a:ext cx="4429125" cy="2495550"/>
          </a:xfr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01A1EA55-EB16-4933-9516-5CB0A6B9091C}"/>
              </a:ext>
            </a:extLst>
          </p:cNvPr>
          <p:cNvSpPr/>
          <p:nvPr/>
        </p:nvSpPr>
        <p:spPr>
          <a:xfrm>
            <a:off x="689113" y="980661"/>
            <a:ext cx="3843130" cy="1948070"/>
          </a:xfrm>
          <a:prstGeom prst="wedgeEllipseCallout">
            <a:avLst>
              <a:gd name="adj1" fmla="val 52247"/>
              <a:gd name="adj2" fmla="val 7590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“Mobile “</a:t>
            </a:r>
          </a:p>
          <a:p>
            <a:pPr algn="ctr"/>
            <a:r>
              <a:rPr lang="en-MY" dirty="0"/>
              <a:t>Able to move or be moved freely or easily</a:t>
            </a:r>
          </a:p>
        </p:txBody>
      </p:sp>
    </p:spTree>
    <p:extLst>
      <p:ext uri="{BB962C8B-B14F-4D97-AF65-F5344CB8AC3E}">
        <p14:creationId xmlns:p14="http://schemas.microsoft.com/office/powerpoint/2010/main" val="421914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82785C-2A1F-48A4-BBF6-D2BA318F2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4" y="924047"/>
            <a:ext cx="421097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E82BCA-DBB6-4B4F-93FE-5E2DDA135345}"/>
              </a:ext>
            </a:extLst>
          </p:cNvPr>
          <p:cNvSpPr txBox="1"/>
          <p:nvPr/>
        </p:nvSpPr>
        <p:spPr>
          <a:xfrm>
            <a:off x="643240" y="5275385"/>
            <a:ext cx="419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err="1"/>
              <a:t>Pousttchi</a:t>
            </a:r>
            <a:r>
              <a:rPr lang="en-MY" dirty="0"/>
              <a:t> and Wiedemann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B6688439-40CE-4060-9EC5-79178605D17B}"/>
              </a:ext>
            </a:extLst>
          </p:cNvPr>
          <p:cNvSpPr/>
          <p:nvPr/>
        </p:nvSpPr>
        <p:spPr>
          <a:xfrm>
            <a:off x="4200940" y="924047"/>
            <a:ext cx="4210972" cy="2160104"/>
          </a:xfrm>
          <a:prstGeom prst="wedgeEllipseCallout">
            <a:avLst>
              <a:gd name="adj1" fmla="val -70242"/>
              <a:gd name="adj2" fmla="val 3427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A type of payment transaction processing in the course within an electronic</a:t>
            </a:r>
          </a:p>
        </p:txBody>
      </p:sp>
    </p:spTree>
    <p:extLst>
      <p:ext uri="{BB962C8B-B14F-4D97-AF65-F5344CB8AC3E}">
        <p14:creationId xmlns:p14="http://schemas.microsoft.com/office/powerpoint/2010/main" val="10979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82785C-2A1F-48A4-BBF6-D2BA318F2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4" y="924047"/>
            <a:ext cx="421097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E82BCA-DBB6-4B4F-93FE-5E2DDA135345}"/>
              </a:ext>
            </a:extLst>
          </p:cNvPr>
          <p:cNvSpPr txBox="1"/>
          <p:nvPr/>
        </p:nvSpPr>
        <p:spPr>
          <a:xfrm>
            <a:off x="643240" y="5275385"/>
            <a:ext cx="419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Dahlberg et al. (2008)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2FB455-BE6B-4E45-A071-961046FCC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901" y="924047"/>
            <a:ext cx="4381500" cy="2952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C93C26-9AED-43D8-B26B-025E3FBA10FF}"/>
              </a:ext>
            </a:extLst>
          </p:cNvPr>
          <p:cNvSpPr txBox="1"/>
          <p:nvPr/>
        </p:nvSpPr>
        <p:spPr>
          <a:xfrm>
            <a:off x="5904901" y="4200939"/>
            <a:ext cx="455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Payments for goods, services and bills with a mobile device </a:t>
            </a:r>
            <a:endParaRPr lang="en-MY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730C85C-1342-4273-A024-113450FE1C2E}"/>
              </a:ext>
            </a:extLst>
          </p:cNvPr>
          <p:cNvSpPr/>
          <p:nvPr/>
        </p:nvSpPr>
        <p:spPr>
          <a:xfrm>
            <a:off x="4729416" y="2570922"/>
            <a:ext cx="1061784" cy="95415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361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82785C-2A1F-48A4-BBF6-D2BA318F2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4" y="924047"/>
            <a:ext cx="421097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E82BCA-DBB6-4B4F-93FE-5E2DDA135345}"/>
              </a:ext>
            </a:extLst>
          </p:cNvPr>
          <p:cNvSpPr txBox="1"/>
          <p:nvPr/>
        </p:nvSpPr>
        <p:spPr>
          <a:xfrm>
            <a:off x="643240" y="5275385"/>
            <a:ext cx="419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Marketing </a:t>
            </a:r>
            <a:r>
              <a:rPr lang="en-MY" dirty="0" err="1"/>
              <a:t>Encyclopedia</a:t>
            </a:r>
            <a:r>
              <a:rPr lang="en-MY" dirty="0"/>
              <a:t> 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B6688439-40CE-4060-9EC5-79178605D17B}"/>
              </a:ext>
            </a:extLst>
          </p:cNvPr>
          <p:cNvSpPr/>
          <p:nvPr/>
        </p:nvSpPr>
        <p:spPr>
          <a:xfrm>
            <a:off x="4337108" y="251670"/>
            <a:ext cx="6145362" cy="3177330"/>
          </a:xfrm>
          <a:prstGeom prst="wedgeEllipseCallout">
            <a:avLst>
              <a:gd name="adj1" fmla="val -70242"/>
              <a:gd name="adj2" fmla="val 3427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 attitudes toward mobile payment are a composite of a consumer’s beliefs about, feelings about, and behavioral intentions toward mobile payment. 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373691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F98F02-E775-44CE-86F2-7D965850F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46" y="2101151"/>
            <a:ext cx="2133600" cy="213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0F4CFB-A709-488D-A29E-E01F08D1B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2" y="4935115"/>
            <a:ext cx="5214425" cy="11704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824B24-33C5-4C0E-8D02-4BE4A3604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38" y="2249860"/>
            <a:ext cx="2895600" cy="152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11A542-602C-432F-9735-714F0B3A10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057" y="4703174"/>
            <a:ext cx="4487594" cy="14023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71E2F5-368C-4F04-995F-37A0DF7DEF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646" y="1798040"/>
            <a:ext cx="4201708" cy="24367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5B0067-EBD0-4B99-BD48-62D3CE4A114A}"/>
              </a:ext>
            </a:extLst>
          </p:cNvPr>
          <p:cNvSpPr txBox="1"/>
          <p:nvPr/>
        </p:nvSpPr>
        <p:spPr>
          <a:xfrm>
            <a:off x="737788" y="692901"/>
            <a:ext cx="10712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mobile payment</a:t>
            </a:r>
          </a:p>
        </p:txBody>
      </p:sp>
    </p:spTree>
    <p:extLst>
      <p:ext uri="{BB962C8B-B14F-4D97-AF65-F5344CB8AC3E}">
        <p14:creationId xmlns:p14="http://schemas.microsoft.com/office/powerpoint/2010/main" val="26260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919F-9886-4178-BC81-AB68F3D2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90"/>
            <a:ext cx="10515600" cy="1325563"/>
          </a:xfrm>
        </p:spPr>
        <p:txBody>
          <a:bodyPr/>
          <a:lstStyle/>
          <a:p>
            <a:r>
              <a:rPr lang="en-MY" dirty="0"/>
              <a:t>History of mobile payment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C1BFE4-23B6-40D5-968B-B53560943923}"/>
              </a:ext>
            </a:extLst>
          </p:cNvPr>
          <p:cNvSpPr/>
          <p:nvPr/>
        </p:nvSpPr>
        <p:spPr>
          <a:xfrm>
            <a:off x="838200" y="2866378"/>
            <a:ext cx="3078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400" dirty="0">
                <a:ea typeface="AaCarrie" panose="00020600040101010101" pitchFamily="18" charset="-122"/>
              </a:rPr>
              <a:t>The first charge card (1921)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8FA34-C90C-461B-BD0B-F3C72E17C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9817"/>
            <a:ext cx="3078331" cy="13559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EAED50-8391-4D18-BF10-55664FFD1027}"/>
              </a:ext>
            </a:extLst>
          </p:cNvPr>
          <p:cNvSpPr/>
          <p:nvPr/>
        </p:nvSpPr>
        <p:spPr>
          <a:xfrm>
            <a:off x="4767260" y="3127987"/>
            <a:ext cx="30783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400" dirty="0">
                <a:ea typeface="AaCarrie" panose="00020600040101010101" pitchFamily="18" charset="-122"/>
              </a:rPr>
              <a:t>The </a:t>
            </a:r>
            <a:r>
              <a:rPr lang="en-MY" sz="2400" dirty="0" err="1">
                <a:ea typeface="AaCarrie" panose="00020600040101010101" pitchFamily="18" charset="-122"/>
              </a:rPr>
              <a:t>BankAmericard</a:t>
            </a:r>
            <a:r>
              <a:rPr lang="en-MY" sz="2400" dirty="0">
                <a:ea typeface="AaCarrie" panose="00020600040101010101" pitchFamily="18" charset="-122"/>
              </a:rPr>
              <a:t> (1958)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897D4D-ADF6-4493-A93D-8C5351260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687" y="1296241"/>
            <a:ext cx="2657475" cy="1724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EF0491-39DB-4FD4-A923-0ED97CF5D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276" y="1187105"/>
            <a:ext cx="2644524" cy="167927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3E071A-E7D7-4578-BA1D-7E223B188B51}"/>
              </a:ext>
            </a:extLst>
          </p:cNvPr>
          <p:cNvSpPr/>
          <p:nvPr/>
        </p:nvSpPr>
        <p:spPr>
          <a:xfrm>
            <a:off x="8278067" y="3020266"/>
            <a:ext cx="3078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800" dirty="0">
                <a:ea typeface="AaCarrie" panose="00020600040101010101" pitchFamily="18" charset="-122"/>
              </a:rPr>
              <a:t>Visa (1977)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7BD0953C-DA6C-42E1-B78F-BE6304D466DE}"/>
              </a:ext>
            </a:extLst>
          </p:cNvPr>
          <p:cNvSpPr/>
          <p:nvPr/>
        </p:nvSpPr>
        <p:spPr>
          <a:xfrm>
            <a:off x="1041952" y="4315244"/>
            <a:ext cx="2670826" cy="1152939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Online banking and bill pay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9C006-B748-4565-B787-45D83F5CFF8D}"/>
              </a:ext>
            </a:extLst>
          </p:cNvPr>
          <p:cNvSpPr txBox="1"/>
          <p:nvPr/>
        </p:nvSpPr>
        <p:spPr>
          <a:xfrm>
            <a:off x="1431235" y="5724939"/>
            <a:ext cx="208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/>
              <a:t>1994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FBD5048D-A5AC-4E03-9CD2-0A36E923EE6D}"/>
              </a:ext>
            </a:extLst>
          </p:cNvPr>
          <p:cNvSpPr/>
          <p:nvPr/>
        </p:nvSpPr>
        <p:spPr>
          <a:xfrm>
            <a:off x="4964336" y="4315243"/>
            <a:ext cx="2670826" cy="1152939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Mobile web payment (WAP)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BA409F-0ABD-44D9-A058-F46467C7F72A}"/>
              </a:ext>
            </a:extLst>
          </p:cNvPr>
          <p:cNvSpPr txBox="1"/>
          <p:nvPr/>
        </p:nvSpPr>
        <p:spPr>
          <a:xfrm>
            <a:off x="5259453" y="5756019"/>
            <a:ext cx="208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/>
              <a:t>1997</a:t>
            </a:r>
          </a:p>
        </p:txBody>
      </p:sp>
    </p:spTree>
    <p:extLst>
      <p:ext uri="{BB962C8B-B14F-4D97-AF65-F5344CB8AC3E}">
        <p14:creationId xmlns:p14="http://schemas.microsoft.com/office/powerpoint/2010/main" val="301823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E3D3-153E-4A3B-8252-92C0722A6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904" y="226503"/>
            <a:ext cx="6475031" cy="1646302"/>
          </a:xfrm>
        </p:spPr>
        <p:txBody>
          <a:bodyPr/>
          <a:lstStyle/>
          <a:p>
            <a:r>
              <a:rPr lang="en-MY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E516E-CD23-4A00-AA9B-BFCBE9EAF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122" y="2365695"/>
            <a:ext cx="7766936" cy="3363985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recent advances in mobile technologies, mobile commerce is having an increasingly profound impact on our daily lives and beginning to offer interesting and advantageous new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instance, PayPal mobile payment is a fast-growing payment method serves as an alternative method for the traditional payment system.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However, the adoption intention of this mobile payment is low in Malaysia even through it has brought many benefits to the consumers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MY" dirty="0"/>
          </a:p>
        </p:txBody>
      </p:sp>
      <p:pic>
        <p:nvPicPr>
          <p:cNvPr id="1028" name="Picture 4" descr="Image result for paypal image">
            <a:extLst>
              <a:ext uri="{FF2B5EF4-FFF2-40B4-BE49-F238E27FC236}">
                <a16:creationId xmlns:a16="http://schemas.microsoft.com/office/drawing/2014/main" id="{5946B33D-7967-4BA3-A8DB-BFE4877E1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66" b="31888"/>
          <a:stretch/>
        </p:blipFill>
        <p:spPr bwMode="auto">
          <a:xfrm>
            <a:off x="2632194" y="3894503"/>
            <a:ext cx="1810328" cy="30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57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3736-C257-433D-9F8E-07373C2C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RESEARCH QUESTIONS</a:t>
            </a:r>
            <a:endParaRPr lang="en-MY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41E46-CB63-4680-89F9-AA0A7977C322}"/>
              </a:ext>
            </a:extLst>
          </p:cNvPr>
          <p:cNvSpPr txBox="1"/>
          <p:nvPr/>
        </p:nvSpPr>
        <p:spPr>
          <a:xfrm>
            <a:off x="805343" y="2390862"/>
            <a:ext cx="7390701" cy="805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267B09-7ED2-44E4-B04B-3AA132CBA246}"/>
              </a:ext>
            </a:extLst>
          </p:cNvPr>
          <p:cNvSpPr/>
          <p:nvPr/>
        </p:nvSpPr>
        <p:spPr>
          <a:xfrm>
            <a:off x="805343" y="2390862"/>
            <a:ext cx="7633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1. 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How the consumers act while start using mobile 	payment services ?</a:t>
            </a:r>
          </a:p>
          <a:p>
            <a:pPr marL="342900" lvl="0" indent="-342900">
              <a:buFont typeface="+mj-lt"/>
              <a:buAutoNum type="arabicPeriod"/>
            </a:pPr>
            <a:endParaRPr lang="en-MY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4A4D1-8625-4605-B9AC-B31A762483CC}"/>
              </a:ext>
            </a:extLst>
          </p:cNvPr>
          <p:cNvSpPr txBox="1"/>
          <p:nvPr/>
        </p:nvSpPr>
        <p:spPr>
          <a:xfrm>
            <a:off x="1392571" y="4465936"/>
            <a:ext cx="8372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2. 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Why consumers intent to use mobile payment services ?</a:t>
            </a:r>
            <a:endParaRPr lang="en-MY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3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383</TotalTime>
  <Words>378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AaCarrie</vt:lpstr>
      <vt:lpstr>Arial</vt:lpstr>
      <vt:lpstr>Times New Roman</vt:lpstr>
      <vt:lpstr>Trebuchet MS</vt:lpstr>
      <vt:lpstr>Wingdings 3</vt:lpstr>
      <vt:lpstr>Facet</vt:lpstr>
      <vt:lpstr>Consumer attitudes toward mobile payment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History of mobile payment</vt:lpstr>
      <vt:lpstr>Problem Statement</vt:lpstr>
      <vt:lpstr>RESEARCH QUESTIONS</vt:lpstr>
      <vt:lpstr>OBJECTIVES </vt:lpstr>
      <vt:lpstr>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Ming</dc:creator>
  <cp:lastModifiedBy>kid kid</cp:lastModifiedBy>
  <cp:revision>33</cp:revision>
  <dcterms:created xsi:type="dcterms:W3CDTF">2018-03-20T14:04:52Z</dcterms:created>
  <dcterms:modified xsi:type="dcterms:W3CDTF">2018-03-21T14:21:06Z</dcterms:modified>
</cp:coreProperties>
</file>