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8" r:id="rId2"/>
  </p:sldIdLst>
  <p:sldSz cx="21383625" cy="30275213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Calibri Light" panose="020F0302020204030204" pitchFamily="34" charset="0"/>
      <p:regular r:id="rId7"/>
      <p:italic r:id="rId8"/>
    </p:embeddedFont>
    <p:embeddedFont>
      <p:font typeface="Franklin Gothic Demi" panose="020B0703020102020204" pitchFamily="34" charset="0"/>
      <p:regular r:id="rId9"/>
      <p:italic r:id="rId10"/>
    </p:embeddedFont>
    <p:embeddedFont>
      <p:font typeface="나눔스퀘어 Bold" panose="020B0600000101010101" pitchFamily="50" charset="-127"/>
      <p:bold r:id="rId11"/>
    </p:embeddedFon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8213"/>
    <a:srgbClr val="FFFFFF"/>
    <a:srgbClr val="ED7D31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354" y="-4584"/>
      </p:cViewPr>
      <p:guideLst>
        <p:guide orient="horz" pos="9536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font" Target="fonts/font11.fntdata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viewProps" Target="viewProps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21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34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526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76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835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91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11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116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523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79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04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68C2B-BE6A-4123-B1EB-3B148078ED9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52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1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1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18" Type="http://schemas.openxmlformats.org/officeDocument/2006/relationships/image" Target="../media/image1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17" Type="http://schemas.openxmlformats.org/officeDocument/2006/relationships/image" Target="../media/image16.jpe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컴퓨터, 앉아있는, 젊은이(가) 표시된 사진&#10;&#10;자동 생성된 설명">
            <a:extLst>
              <a:ext uri="{FF2B5EF4-FFF2-40B4-BE49-F238E27FC236}">
                <a16:creationId xmlns:a16="http://schemas.microsoft.com/office/drawing/2014/main" id="{8584B1B6-4AEE-4DE5-B523-BC0D7C2943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69" y="19343291"/>
            <a:ext cx="5758863" cy="3240598"/>
          </a:xfrm>
          <a:prstGeom prst="rect">
            <a:avLst/>
          </a:prstGeom>
        </p:spPr>
      </p:pic>
      <p:pic>
        <p:nvPicPr>
          <p:cNvPr id="165" name="내용 개체 틀 4">
            <a:extLst>
              <a:ext uri="{FF2B5EF4-FFF2-40B4-BE49-F238E27FC236}">
                <a16:creationId xmlns:a16="http://schemas.microsoft.com/office/drawing/2014/main" id="{8725A8ED-C1B2-4F8E-B494-5C87367DC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9496" y="5977141"/>
            <a:ext cx="3452456" cy="1976153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0" y="0"/>
            <a:ext cx="21364163" cy="6168822"/>
            <a:chOff x="0" y="0"/>
            <a:chExt cx="21364163" cy="6168822"/>
          </a:xfrm>
        </p:grpSpPr>
        <p:sp>
          <p:nvSpPr>
            <p:cNvPr id="68" name="TextBox 133"/>
            <p:cNvSpPr txBox="1"/>
            <p:nvPr/>
          </p:nvSpPr>
          <p:spPr>
            <a:xfrm>
              <a:off x="1029181" y="2101601"/>
              <a:ext cx="1921824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200" b="1" dirty="0" err="1">
                  <a:solidFill>
                    <a:schemeClr val="bg1"/>
                  </a:solidFill>
                  <a:latin typeface="+mj-ea"/>
                  <a:ea typeface="+mj-ea"/>
                </a:rPr>
                <a:t>드론</a:t>
              </a:r>
              <a:r>
                <a:rPr lang="ko-KR" altLang="en-US" sz="7200" b="1" dirty="0">
                  <a:solidFill>
                    <a:schemeClr val="bg1"/>
                  </a:solidFill>
                  <a:latin typeface="+mj-ea"/>
                  <a:ea typeface="+mj-ea"/>
                </a:rPr>
                <a:t> 제어를 통한 스마트 </a:t>
              </a:r>
              <a:r>
                <a:rPr lang="ko-KR" altLang="en-US" sz="7200" b="1" dirty="0" err="1">
                  <a:solidFill>
                    <a:schemeClr val="bg1"/>
                  </a:solidFill>
                  <a:latin typeface="+mj-ea"/>
                  <a:ea typeface="+mj-ea"/>
                </a:rPr>
                <a:t>셀피</a:t>
              </a:r>
              <a:r>
                <a:rPr lang="ko-KR" altLang="en-US" sz="7200" b="1" dirty="0">
                  <a:solidFill>
                    <a:schemeClr val="bg1"/>
                  </a:solidFill>
                  <a:latin typeface="+mj-ea"/>
                  <a:ea typeface="+mj-ea"/>
                </a:rPr>
                <a:t> 서비스</a:t>
              </a:r>
              <a:endParaRPr lang="en-US" altLang="ko-KR" sz="72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549768" y="4136539"/>
              <a:ext cx="723275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100" dirty="0" err="1">
                  <a:latin typeface="+mj-ea"/>
                  <a:ea typeface="+mj-ea"/>
                </a:rPr>
                <a:t>팀명</a:t>
              </a:r>
              <a:endParaRPr lang="en-US" altLang="ko-KR" sz="2100" dirty="0">
                <a:latin typeface="+mj-ea"/>
                <a:ea typeface="+mj-ea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0007363" y="4136539"/>
              <a:ext cx="1261884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100" dirty="0">
                  <a:latin typeface="+mj-ea"/>
                  <a:ea typeface="+mj-ea"/>
                </a:rPr>
                <a:t>참여학생</a:t>
              </a:r>
              <a:endParaRPr lang="en-US" altLang="ko-KR" sz="2100" dirty="0">
                <a:latin typeface="+mj-ea"/>
                <a:ea typeface="+mj-ea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6783660" y="4136539"/>
              <a:ext cx="1261884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100" dirty="0">
                  <a:latin typeface="+mj-ea"/>
                  <a:ea typeface="+mj-ea"/>
                </a:rPr>
                <a:t>지도교수</a:t>
              </a:r>
              <a:endParaRPr lang="en-US" altLang="ko-KR" sz="2100" dirty="0">
                <a:latin typeface="+mj-ea"/>
                <a:ea typeface="+mj-ea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717212" y="5079862"/>
              <a:ext cx="19949201" cy="758954"/>
              <a:chOff x="717212" y="5079862"/>
              <a:chExt cx="19949201" cy="758954"/>
            </a:xfrm>
          </p:grpSpPr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7212" y="5079862"/>
                <a:ext cx="19949201" cy="758954"/>
              </a:xfrm>
              <a:prstGeom prst="rect">
                <a:avLst/>
              </a:prstGeom>
              <a:solidFill>
                <a:srgbClr val="FFFFFF"/>
              </a:solidFill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8582437" y="5197729"/>
                <a:ext cx="4218750" cy="584775"/>
              </a:xfrm>
              <a:prstGeom prst="rect">
                <a:avLst/>
              </a:prstGeom>
              <a:solidFill>
                <a:srgbClr val="F08213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200" b="1" dirty="0">
                    <a:solidFill>
                      <a:schemeClr val="bg1"/>
                    </a:solidFill>
                  </a:rPr>
                  <a:t>제목 </a:t>
                </a:r>
                <a:r>
                  <a:rPr lang="en-US" altLang="ko-KR" sz="3200" b="1" dirty="0">
                    <a:solidFill>
                      <a:schemeClr val="bg1"/>
                    </a:solidFill>
                  </a:rPr>
                  <a:t>1</a:t>
                </a:r>
                <a:endParaRPr lang="ko-KR" altLang="en-US" sz="32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1364163" cy="6168822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7099300" y="4216400"/>
              <a:ext cx="26597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여기에 팀 이름 입력</a:t>
              </a:r>
              <a:endParaRPr lang="ko-KR" altLang="en-US" sz="2400" b="1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275300" y="4216400"/>
              <a:ext cx="10262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백윤주</a:t>
              </a:r>
              <a:endPara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890250" y="4197350"/>
              <a:ext cx="30428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정희석</a:t>
              </a:r>
              <a:r>
                <a:rPr lang="en-US" altLang="ko-KR" sz="24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24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이석준</a:t>
              </a:r>
              <a:r>
                <a:rPr lang="en-US" altLang="ko-KR" sz="24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2400" b="1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방형진</a:t>
              </a:r>
              <a:endPara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59351" y="1471570"/>
              <a:ext cx="1445260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0" b="1" dirty="0">
                  <a:solidFill>
                    <a:schemeClr val="bg1"/>
                  </a:solidFill>
                  <a:latin typeface="+mj-ea"/>
                  <a:ea typeface="+mj-ea"/>
                </a:rPr>
                <a:t>차량 운행 상태 분석을 위한 </a:t>
              </a:r>
              <a:r>
                <a:rPr lang="en-US" altLang="ko-KR" sz="6000" b="1" dirty="0">
                  <a:solidFill>
                    <a:schemeClr val="bg1"/>
                  </a:solidFill>
                  <a:latin typeface="+mj-ea"/>
                  <a:ea typeface="+mj-ea"/>
                </a:rPr>
                <a:t>Sim2Real </a:t>
              </a:r>
              <a:r>
                <a:rPr lang="ko-KR" altLang="en-US" sz="6000" b="1" dirty="0">
                  <a:solidFill>
                    <a:schemeClr val="bg1"/>
                  </a:solidFill>
                  <a:latin typeface="+mj-ea"/>
                  <a:ea typeface="+mj-ea"/>
                </a:rPr>
                <a:t>딥러닝 기반 자동차 동작 인식 시스템</a:t>
              </a:r>
              <a:endParaRPr lang="en-US" altLang="ko-KR" sz="6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86715" y="1022377"/>
              <a:ext cx="2682145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anklin Gothic Demi" panose="020B0703020102020204" pitchFamily="34" charset="0"/>
                  <a:ea typeface="+mj-ea"/>
                </a:rPr>
                <a:t>38</a:t>
              </a:r>
              <a:endParaRPr lang="ko-KR" altLang="en-US" sz="1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  <a:ea typeface="+mj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806350" y="5400263"/>
              <a:ext cx="19191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</a:rPr>
                <a:t>과제 개요</a:t>
              </a: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-9732" y="10620827"/>
            <a:ext cx="21383625" cy="902160"/>
            <a:chOff x="40241" y="13142714"/>
            <a:chExt cx="21383625" cy="90216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41" y="13142714"/>
              <a:ext cx="21383625" cy="90216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8612789" y="13309936"/>
              <a:ext cx="424988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</a:rPr>
                <a:t>작품 구성 및 상세 내용</a:t>
              </a: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0" y="25258058"/>
            <a:ext cx="21383625" cy="902160"/>
            <a:chOff x="0" y="22649426"/>
            <a:chExt cx="21383625" cy="90216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649426"/>
              <a:ext cx="21383625" cy="90216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9582137" y="22816648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</a:rPr>
                <a:t>기대효과</a:t>
              </a:r>
            </a:p>
          </p:txBody>
        </p:sp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67267"/>
            <a:ext cx="21383625" cy="1907946"/>
          </a:xfrm>
          <a:prstGeom prst="rect">
            <a:avLst/>
          </a:prstGeom>
        </p:spPr>
      </p:pic>
      <p:sp>
        <p:nvSpPr>
          <p:cNvPr id="153" name="TextBox 152">
            <a:extLst>
              <a:ext uri="{FF2B5EF4-FFF2-40B4-BE49-F238E27FC236}">
                <a16:creationId xmlns:a16="http://schemas.microsoft.com/office/drawing/2014/main" id="{6C7CF963-56F4-4BD9-8632-9489E8CED1E2}"/>
              </a:ext>
            </a:extLst>
          </p:cNvPr>
          <p:cNvSpPr txBox="1"/>
          <p:nvPr/>
        </p:nvSpPr>
        <p:spPr>
          <a:xfrm>
            <a:off x="717212" y="6044950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과제 배경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0B4C5A7-3957-437C-9670-AF524AAE3969}"/>
              </a:ext>
            </a:extLst>
          </p:cNvPr>
          <p:cNvSpPr txBox="1"/>
          <p:nvPr/>
        </p:nvSpPr>
        <p:spPr>
          <a:xfrm>
            <a:off x="844983" y="6609831"/>
            <a:ext cx="193635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해마다 차량의 수는 늘어나고 차량에 적용되는 기술은 복잡해짐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차량 운행 시에 센서데이터를 모은다면 차량의 상태를 예측할 수 있음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A4281CE-F6AA-4984-A814-AAA14CF2E14A}"/>
              </a:ext>
            </a:extLst>
          </p:cNvPr>
          <p:cNvSpPr txBox="1"/>
          <p:nvPr/>
        </p:nvSpPr>
        <p:spPr>
          <a:xfrm>
            <a:off x="722746" y="9135178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과제 목표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68602F6-1C80-4C54-AD65-66F9BEED36C8}"/>
              </a:ext>
            </a:extLst>
          </p:cNvPr>
          <p:cNvSpPr txBox="1"/>
          <p:nvPr/>
        </p:nvSpPr>
        <p:spPr>
          <a:xfrm>
            <a:off x="883918" y="9672095"/>
            <a:ext cx="193635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시뮬레이터 데이터와 실제 차량의 데이터의 차이를 분석하고 그 차이를 줄인다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시뮬레이션 프로그램의 차량에서 얻은 정보를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Deep Learning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통해 학습하여 차량의 운행 상태 분석이 가능하도록 한다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2927B44-7B99-45A2-9DF9-CF13D33DFFF6}"/>
              </a:ext>
            </a:extLst>
          </p:cNvPr>
          <p:cNvSpPr txBox="1"/>
          <p:nvPr/>
        </p:nvSpPr>
        <p:spPr>
          <a:xfrm>
            <a:off x="716697" y="25728188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기대 효과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02FB8558-E305-42FE-B188-12900BFE6D7C}"/>
              </a:ext>
            </a:extLst>
          </p:cNvPr>
          <p:cNvSpPr txBox="1"/>
          <p:nvPr/>
        </p:nvSpPr>
        <p:spPr>
          <a:xfrm>
            <a:off x="883919" y="26372151"/>
            <a:ext cx="193635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실제 차량만을 사용하여 데이터 수집을 할 때보다 시공간적 제약 사항이 적음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일어 날 수 있는 다양한 상황에 대한 많은 양의 데이터를 빠르게 수집할 수 있음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실제 차량을 이용한 데이터 수집시에 있을 수 있는 교통사고 등의 사고 위험에서 자유로움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차후 연구 방향으로 음주운전이나 졸음운전 같이 실제 차량으로 테스트 하기 힘든 데이터를 얻을 수 있을 것으로 기대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62A7FBC-B991-4680-B901-B67C0C39B528}"/>
              </a:ext>
            </a:extLst>
          </p:cNvPr>
          <p:cNvSpPr txBox="1"/>
          <p:nvPr/>
        </p:nvSpPr>
        <p:spPr>
          <a:xfrm>
            <a:off x="716698" y="14991870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구성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43E9A3E-A927-424B-91C0-052CDC503846}"/>
              </a:ext>
            </a:extLst>
          </p:cNvPr>
          <p:cNvSpPr txBox="1"/>
          <p:nvPr/>
        </p:nvSpPr>
        <p:spPr>
          <a:xfrm>
            <a:off x="716697" y="22679139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상세내용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E24524F9-EA0A-412F-8EEE-BC66A082505F}"/>
              </a:ext>
            </a:extLst>
          </p:cNvPr>
          <p:cNvSpPr txBox="1"/>
          <p:nvPr/>
        </p:nvSpPr>
        <p:spPr>
          <a:xfrm>
            <a:off x="883920" y="23336933"/>
            <a:ext cx="193635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시뮬레이션 프로그램에서 얻어낸 가상의 차량 데이터를 분석 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실제 데이터에 가깝게 데이터를 변환 및 가공 후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CNN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기반 딥러닝 모델에 학습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학습시킨 모델에 실제 차량 주행 데이터를 넣어서 주행 상태 예측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PyQt5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이용하여 주행 영상과 함께 예측 결과 확인 가능한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제작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5" name="그림 34" descr="그리기이(가) 표시된 사진&#10;&#10;자동 생성된 설명">
            <a:extLst>
              <a:ext uri="{FF2B5EF4-FFF2-40B4-BE49-F238E27FC236}">
                <a16:creationId xmlns:a16="http://schemas.microsoft.com/office/drawing/2014/main" id="{371C41AD-54C9-4079-8431-7F49A3B76F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923" y="13696663"/>
            <a:ext cx="3695700" cy="1238250"/>
          </a:xfrm>
          <a:prstGeom prst="rect">
            <a:avLst/>
          </a:prstGeom>
        </p:spPr>
      </p:pic>
      <p:pic>
        <p:nvPicPr>
          <p:cNvPr id="203" name="그림 202">
            <a:extLst>
              <a:ext uri="{FF2B5EF4-FFF2-40B4-BE49-F238E27FC236}">
                <a16:creationId xmlns:a16="http://schemas.microsoft.com/office/drawing/2014/main" id="{3311578B-D934-4963-949C-815C606B78E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769"/>
          <a:stretch/>
        </p:blipFill>
        <p:spPr>
          <a:xfrm>
            <a:off x="14229183" y="13795945"/>
            <a:ext cx="6437230" cy="5674477"/>
          </a:xfrm>
          <a:prstGeom prst="rect">
            <a:avLst/>
          </a:prstGeom>
        </p:spPr>
      </p:pic>
      <p:pic>
        <p:nvPicPr>
          <p:cNvPr id="207" name="그림 206" descr="시계이(가) 표시된 사진&#10;&#10;자동 생성된 설명">
            <a:extLst>
              <a:ext uri="{FF2B5EF4-FFF2-40B4-BE49-F238E27FC236}">
                <a16:creationId xmlns:a16="http://schemas.microsoft.com/office/drawing/2014/main" id="{E6BBDFEC-C249-438D-8078-64782D93265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6277" y="12249279"/>
            <a:ext cx="1751201" cy="1751201"/>
          </a:xfrm>
          <a:prstGeom prst="rect">
            <a:avLst/>
          </a:prstGeom>
        </p:spPr>
      </p:pic>
      <p:sp>
        <p:nvSpPr>
          <p:cNvPr id="209" name="화살표: 오른쪽 208">
            <a:extLst>
              <a:ext uri="{FF2B5EF4-FFF2-40B4-BE49-F238E27FC236}">
                <a16:creationId xmlns:a16="http://schemas.microsoft.com/office/drawing/2014/main" id="{7507ED87-30D9-46C3-BED2-AEAA49BF7E11}"/>
              </a:ext>
            </a:extLst>
          </p:cNvPr>
          <p:cNvSpPr/>
          <p:nvPr/>
        </p:nvSpPr>
        <p:spPr>
          <a:xfrm>
            <a:off x="13188084" y="13178860"/>
            <a:ext cx="795520" cy="552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 descr="건물, 창문, 벽돌이(가) 표시된 사진&#10;&#10;자동 생성된 설명">
            <a:extLst>
              <a:ext uri="{FF2B5EF4-FFF2-40B4-BE49-F238E27FC236}">
                <a16:creationId xmlns:a16="http://schemas.microsoft.com/office/drawing/2014/main" id="{DF49A666-3C96-466D-B78D-F74403DBB72B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5" t="9204" r="11986" b="9189"/>
          <a:stretch/>
        </p:blipFill>
        <p:spPr>
          <a:xfrm>
            <a:off x="11352966" y="12251613"/>
            <a:ext cx="1751201" cy="174891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CD262BC-E217-4D4B-A357-74829D08458B}"/>
              </a:ext>
            </a:extLst>
          </p:cNvPr>
          <p:cNvSpPr txBox="1"/>
          <p:nvPr/>
        </p:nvSpPr>
        <p:spPr>
          <a:xfrm>
            <a:off x="717212" y="7568463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Sim2Real?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F6AA746-B984-43B1-AF78-0245CCCA8091}"/>
              </a:ext>
            </a:extLst>
          </p:cNvPr>
          <p:cNvSpPr txBox="1"/>
          <p:nvPr/>
        </p:nvSpPr>
        <p:spPr>
          <a:xfrm>
            <a:off x="883920" y="8161306"/>
            <a:ext cx="193635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Simulations To Real world AI</a:t>
            </a:r>
          </a:p>
          <a:p>
            <a:pPr marL="342900" indent="-342900">
              <a:buFontTx/>
              <a:buChar char="-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현실이 아닌 시뮬레이션 프로그램의 가상의 데이터를 실제 데이터와 비슷하게 가공 또는 생성하여 실제 데이터를 대체하는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AI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기술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000E8E-5AD1-4A74-923D-FF14E5BA69E2}"/>
              </a:ext>
            </a:extLst>
          </p:cNvPr>
          <p:cNvSpPr txBox="1"/>
          <p:nvPr/>
        </p:nvSpPr>
        <p:spPr>
          <a:xfrm>
            <a:off x="717212" y="11423262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개요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9692D13-AEEA-4403-B0E7-8466B902D902}"/>
              </a:ext>
            </a:extLst>
          </p:cNvPr>
          <p:cNvSpPr txBox="1"/>
          <p:nvPr/>
        </p:nvSpPr>
        <p:spPr>
          <a:xfrm>
            <a:off x="883919" y="18804742"/>
            <a:ext cx="8064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학습용 시뮬레이션 차량 센서 데이터 추출 및 변환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EB2729B-DF27-42F1-BCC8-4A830478582A}"/>
              </a:ext>
            </a:extLst>
          </p:cNvPr>
          <p:cNvSpPr txBox="1"/>
          <p:nvPr/>
        </p:nvSpPr>
        <p:spPr>
          <a:xfrm>
            <a:off x="11884331" y="19436874"/>
            <a:ext cx="4689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CNN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기반 </a:t>
            </a:r>
            <a:r>
              <a:rPr lang="en-US" altLang="ko-KR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Keras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딥러닝 모델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85" name="그림 18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8415C1CC-6FA6-411C-B5C6-DEDA777F390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350" y="19988898"/>
            <a:ext cx="9129858" cy="2632899"/>
          </a:xfrm>
          <a:prstGeom prst="rect">
            <a:avLst/>
          </a:prstGeom>
        </p:spPr>
      </p:pic>
      <p:sp>
        <p:nvSpPr>
          <p:cNvPr id="187" name="TextBox 186">
            <a:extLst>
              <a:ext uri="{FF2B5EF4-FFF2-40B4-BE49-F238E27FC236}">
                <a16:creationId xmlns:a16="http://schemas.microsoft.com/office/drawing/2014/main" id="{BD097F87-B56E-4DFE-BB13-737D0B17F4FA}"/>
              </a:ext>
            </a:extLst>
          </p:cNvPr>
          <p:cNvSpPr txBox="1"/>
          <p:nvPr/>
        </p:nvSpPr>
        <p:spPr>
          <a:xfrm>
            <a:off x="844983" y="15838189"/>
            <a:ext cx="5428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예측용 실제 차량 센서 데이터 수집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89" name="그림 188" descr="자동차, 주차, 갈색, 파란색이(가) 표시된 사진&#10;&#10;자동 생성된 설명">
            <a:extLst>
              <a:ext uri="{FF2B5EF4-FFF2-40B4-BE49-F238E27FC236}">
                <a16:creationId xmlns:a16="http://schemas.microsoft.com/office/drawing/2014/main" id="{7300E14C-9960-47B0-8B0C-90E02C25DA7E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13" y="16307831"/>
            <a:ext cx="4068283" cy="2366385"/>
          </a:xfrm>
          <a:prstGeom prst="rect">
            <a:avLst/>
          </a:prstGeom>
        </p:spPr>
      </p:pic>
      <p:pic>
        <p:nvPicPr>
          <p:cNvPr id="193" name="그림 192" descr="텍스트이(가) 표시된 사진&#10;&#10;자동 생성된 설명">
            <a:extLst>
              <a:ext uri="{FF2B5EF4-FFF2-40B4-BE49-F238E27FC236}">
                <a16:creationId xmlns:a16="http://schemas.microsoft.com/office/drawing/2014/main" id="{DFCA29B8-2793-45DB-9C2A-09A24A83A3C9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209" y="16294798"/>
            <a:ext cx="2362082" cy="2341818"/>
          </a:xfrm>
          <a:prstGeom prst="rect">
            <a:avLst/>
          </a:prstGeom>
        </p:spPr>
      </p:pic>
      <p:pic>
        <p:nvPicPr>
          <p:cNvPr id="7" name="그림 6" descr="건물, 창문, 벽돌이(가) 표시된 사진&#10;&#10;자동 생성된 설명">
            <a:extLst>
              <a:ext uri="{FF2B5EF4-FFF2-40B4-BE49-F238E27FC236}">
                <a16:creationId xmlns:a16="http://schemas.microsoft.com/office/drawing/2014/main" id="{8C858E60-1EF6-47EC-8D19-FA5621AEA718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4" t="14105" r="15500" b="15159"/>
          <a:stretch/>
        </p:blipFill>
        <p:spPr>
          <a:xfrm>
            <a:off x="7310147" y="20388451"/>
            <a:ext cx="1599820" cy="1667682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0F5B4C4-86BB-4983-87E8-B2528374717E}"/>
              </a:ext>
            </a:extLst>
          </p:cNvPr>
          <p:cNvSpPr/>
          <p:nvPr/>
        </p:nvSpPr>
        <p:spPr>
          <a:xfrm>
            <a:off x="6497504" y="21839720"/>
            <a:ext cx="3261498" cy="960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6" name="그림 45" descr="오렌지, 앉아있는, 테이블, 표지판이(가) 표시된 사진&#10;&#10;자동 생성된 설명">
            <a:extLst>
              <a:ext uri="{FF2B5EF4-FFF2-40B4-BE49-F238E27FC236}">
                <a16:creationId xmlns:a16="http://schemas.microsoft.com/office/drawing/2014/main" id="{F35866A0-570C-4C0A-9134-A037A7F3662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021" y="16310592"/>
            <a:ext cx="2626249" cy="2363624"/>
          </a:xfrm>
          <a:prstGeom prst="rect">
            <a:avLst/>
          </a:prstGeom>
        </p:spPr>
      </p:pic>
      <p:pic>
        <p:nvPicPr>
          <p:cNvPr id="205" name="그림 204">
            <a:extLst>
              <a:ext uri="{FF2B5EF4-FFF2-40B4-BE49-F238E27FC236}">
                <a16:creationId xmlns:a16="http://schemas.microsoft.com/office/drawing/2014/main" id="{7550BDA0-FB35-4248-8800-2515A9E98C73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013" y="12248518"/>
            <a:ext cx="3270034" cy="2575221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8D37E5EE-FBD2-4719-9EAB-D540310D0344}"/>
              </a:ext>
            </a:extLst>
          </p:cNvPr>
          <p:cNvGrpSpPr/>
          <p:nvPr/>
        </p:nvGrpSpPr>
        <p:grpSpPr>
          <a:xfrm>
            <a:off x="18838798" y="19659599"/>
            <a:ext cx="1557549" cy="1704793"/>
            <a:chOff x="18838798" y="19373849"/>
            <a:chExt cx="1557549" cy="1704793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7140AD6-6445-4665-89AE-A974415ED86F}"/>
                </a:ext>
              </a:extLst>
            </p:cNvPr>
            <p:cNvSpPr/>
            <p:nvPr/>
          </p:nvSpPr>
          <p:spPr>
            <a:xfrm>
              <a:off x="18838798" y="20511861"/>
              <a:ext cx="1247613" cy="5667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CD40F441-4E3D-4D89-903F-E14E0F473741}"/>
                </a:ext>
              </a:extLst>
            </p:cNvPr>
            <p:cNvSpPr/>
            <p:nvPr/>
          </p:nvSpPr>
          <p:spPr>
            <a:xfrm rot="16200000">
              <a:off x="18921732" y="19600851"/>
              <a:ext cx="1701617" cy="124761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결과</a:t>
              </a:r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37" name="그림 36" descr="트럭, 버스, 엔진, 거리이(가) 표시된 사진&#10;&#10;자동 생성된 설명">
            <a:extLst>
              <a:ext uri="{FF2B5EF4-FFF2-40B4-BE49-F238E27FC236}">
                <a16:creationId xmlns:a16="http://schemas.microsoft.com/office/drawing/2014/main" id="{AF853D96-4EB0-4C25-8B45-9C73C832B72A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77"/>
          <a:stretch/>
        </p:blipFill>
        <p:spPr>
          <a:xfrm>
            <a:off x="1029180" y="12252833"/>
            <a:ext cx="4097767" cy="2586292"/>
          </a:xfrm>
          <a:prstGeom prst="rect">
            <a:avLst/>
          </a:prstGeom>
        </p:spPr>
      </p:pic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046549E5-7B33-4601-99A5-5024D376B748}"/>
              </a:ext>
            </a:extLst>
          </p:cNvPr>
          <p:cNvSpPr/>
          <p:nvPr/>
        </p:nvSpPr>
        <p:spPr>
          <a:xfrm>
            <a:off x="8534406" y="13178860"/>
            <a:ext cx="795520" cy="552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B9DF01E-FD3F-48BC-99BE-C9A2D17C6875}"/>
              </a:ext>
            </a:extLst>
          </p:cNvPr>
          <p:cNvGrpSpPr/>
          <p:nvPr/>
        </p:nvGrpSpPr>
        <p:grpSpPr>
          <a:xfrm>
            <a:off x="9578848" y="17395067"/>
            <a:ext cx="1736769" cy="2637340"/>
            <a:chOff x="9578848" y="17090267"/>
            <a:chExt cx="1736769" cy="2637340"/>
          </a:xfrm>
        </p:grpSpPr>
        <p:sp>
          <p:nvSpPr>
            <p:cNvPr id="197" name="화살표: 오른쪽 196">
              <a:extLst>
                <a:ext uri="{FF2B5EF4-FFF2-40B4-BE49-F238E27FC236}">
                  <a16:creationId xmlns:a16="http://schemas.microsoft.com/office/drawing/2014/main" id="{F1F33468-B18C-48B9-8356-6FCB4F4CB2C1}"/>
                </a:ext>
              </a:extLst>
            </p:cNvPr>
            <p:cNvSpPr/>
            <p:nvPr/>
          </p:nvSpPr>
          <p:spPr>
            <a:xfrm rot="5400000">
              <a:off x="9375362" y="17787351"/>
              <a:ext cx="2632898" cy="124761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예측</a:t>
              </a:r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C35F9E8-CF26-4669-80D7-BB6BA329C2D5}"/>
                </a:ext>
              </a:extLst>
            </p:cNvPr>
            <p:cNvSpPr/>
            <p:nvPr/>
          </p:nvSpPr>
          <p:spPr>
            <a:xfrm>
              <a:off x="9578848" y="17090267"/>
              <a:ext cx="1426648" cy="5667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 descr="그리기이(가) 표시된 사진&#10;&#10;자동 생성된 설명">
            <a:extLst>
              <a:ext uri="{FF2B5EF4-FFF2-40B4-BE49-F238E27FC236}">
                <a16:creationId xmlns:a16="http://schemas.microsoft.com/office/drawing/2014/main" id="{E4FA2272-A7B7-4385-BFF3-83F40B5A2A1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8299" y="11922222"/>
            <a:ext cx="1790932" cy="1864197"/>
          </a:xfrm>
          <a:prstGeom prst="rect">
            <a:avLst/>
          </a:prstGeom>
        </p:spPr>
      </p:pic>
      <p:pic>
        <p:nvPicPr>
          <p:cNvPr id="34" name="그림 33" descr="그리기이(가) 표시된 사진&#10;&#10;자동 생성된 설명">
            <a:extLst>
              <a:ext uri="{FF2B5EF4-FFF2-40B4-BE49-F238E27FC236}">
                <a16:creationId xmlns:a16="http://schemas.microsoft.com/office/drawing/2014/main" id="{4A0CDD0A-2565-4C2B-AB36-625265821ED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1711" y="12404556"/>
            <a:ext cx="33147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47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627</TotalTime>
  <Words>249</Words>
  <Application>Microsoft Office PowerPoint</Application>
  <PresentationFormat>사용자 지정</PresentationFormat>
  <Paragraphs>40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나눔스퀘어 Bold</vt:lpstr>
      <vt:lpstr>Calibri</vt:lpstr>
      <vt:lpstr>Arial</vt:lpstr>
      <vt:lpstr>Franklin Gothic Demi</vt:lpstr>
      <vt:lpstr>Calibri Light</vt:lpstr>
      <vt:lpstr>맑은 고딕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JeongHeeSeok</cp:lastModifiedBy>
  <cp:revision>64</cp:revision>
  <dcterms:created xsi:type="dcterms:W3CDTF">2019-07-31T07:36:11Z</dcterms:created>
  <dcterms:modified xsi:type="dcterms:W3CDTF">2020-09-11T10:28:58Z</dcterms:modified>
</cp:coreProperties>
</file>