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8" r:id="rId2"/>
  </p:sldIdLst>
  <p:sldSz cx="21383625" cy="30275213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Franklin Gothic Demi" panose="020B0703020102020204" pitchFamily="34" charset="0"/>
      <p:regular r:id="rId9"/>
      <p:italic r:id="rId10"/>
    </p:embeddedFont>
    <p:embeddedFont>
      <p:font typeface="나눔스퀘어 Bold" panose="020B0600000101010101" pitchFamily="50" charset="-127"/>
      <p:bold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213"/>
    <a:srgbClr val="FFFFFF"/>
    <a:srgbClr val="ED7D31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7710" y="-20262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viewProps" Target="view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1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4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2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6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3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1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1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1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2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9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4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2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오렌지, 앉아있는, 테이블, 표지판이(가) 표시된 사진&#10;&#10;자동 생성된 설명">
            <a:extLst>
              <a:ext uri="{FF2B5EF4-FFF2-40B4-BE49-F238E27FC236}">
                <a16:creationId xmlns:a16="http://schemas.microsoft.com/office/drawing/2014/main" id="{815BE291-B25C-4F09-AB50-EEF17E21A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5772" y="12092030"/>
            <a:ext cx="2656784" cy="2391105"/>
          </a:xfrm>
          <a:prstGeom prst="rect">
            <a:avLst/>
          </a:prstGeom>
        </p:spPr>
      </p:pic>
      <p:pic>
        <p:nvPicPr>
          <p:cNvPr id="14" name="그림 13" descr="컴퓨터, 앉아있는, 젊은이(가) 표시된 사진&#10;&#10;자동 생성된 설명">
            <a:extLst>
              <a:ext uri="{FF2B5EF4-FFF2-40B4-BE49-F238E27FC236}">
                <a16:creationId xmlns:a16="http://schemas.microsoft.com/office/drawing/2014/main" id="{8584B1B6-4AEE-4DE5-B523-BC0D7C2943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42" y="12128881"/>
            <a:ext cx="5412569" cy="2391108"/>
          </a:xfrm>
          <a:prstGeom prst="rect">
            <a:avLst/>
          </a:prstGeom>
        </p:spPr>
      </p:pic>
      <p:pic>
        <p:nvPicPr>
          <p:cNvPr id="165" name="내용 개체 틀 4">
            <a:extLst>
              <a:ext uri="{FF2B5EF4-FFF2-40B4-BE49-F238E27FC236}">
                <a16:creationId xmlns:a16="http://schemas.microsoft.com/office/drawing/2014/main" id="{8725A8ED-C1B2-4F8E-B494-5C87367DC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9496" y="5977141"/>
            <a:ext cx="3452456" cy="1976153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0" y="0"/>
            <a:ext cx="21364163" cy="6168822"/>
            <a:chOff x="0" y="0"/>
            <a:chExt cx="21364163" cy="6168822"/>
          </a:xfrm>
        </p:grpSpPr>
        <p:sp>
          <p:nvSpPr>
            <p:cNvPr id="68" name="TextBox 133"/>
            <p:cNvSpPr txBox="1"/>
            <p:nvPr/>
          </p:nvSpPr>
          <p:spPr>
            <a:xfrm>
              <a:off x="1029181" y="2101601"/>
              <a:ext cx="192182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200" b="1" dirty="0" err="1">
                  <a:solidFill>
                    <a:schemeClr val="bg1"/>
                  </a:solidFill>
                  <a:latin typeface="+mj-ea"/>
                  <a:ea typeface="+mj-ea"/>
                </a:rPr>
                <a:t>드론</a:t>
              </a:r>
              <a:r>
                <a:rPr lang="ko-KR" altLang="en-US" sz="7200" b="1" dirty="0">
                  <a:solidFill>
                    <a:schemeClr val="bg1"/>
                  </a:solidFill>
                  <a:latin typeface="+mj-ea"/>
                  <a:ea typeface="+mj-ea"/>
                </a:rPr>
                <a:t> 제어를 통한 스마트 </a:t>
              </a:r>
              <a:r>
                <a:rPr lang="ko-KR" altLang="en-US" sz="7200" b="1" dirty="0" err="1">
                  <a:solidFill>
                    <a:schemeClr val="bg1"/>
                  </a:solidFill>
                  <a:latin typeface="+mj-ea"/>
                  <a:ea typeface="+mj-ea"/>
                </a:rPr>
                <a:t>셀피</a:t>
              </a:r>
              <a:r>
                <a:rPr lang="ko-KR" altLang="en-US" sz="7200" b="1" dirty="0">
                  <a:solidFill>
                    <a:schemeClr val="bg1"/>
                  </a:solidFill>
                  <a:latin typeface="+mj-ea"/>
                  <a:ea typeface="+mj-ea"/>
                </a:rPr>
                <a:t> 서비스</a:t>
              </a:r>
              <a:endParaRPr lang="en-US" altLang="ko-KR" sz="7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549768" y="4136539"/>
              <a:ext cx="723275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 err="1">
                  <a:latin typeface="+mj-ea"/>
                  <a:ea typeface="+mj-ea"/>
                </a:rPr>
                <a:t>팀명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0007363" y="4136539"/>
              <a:ext cx="1261884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>
                  <a:latin typeface="+mj-ea"/>
                  <a:ea typeface="+mj-ea"/>
                </a:rPr>
                <a:t>참여학생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6783660" y="4136539"/>
              <a:ext cx="1261884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>
                  <a:latin typeface="+mj-ea"/>
                  <a:ea typeface="+mj-ea"/>
                </a:rPr>
                <a:t>지도교수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717212" y="5079862"/>
              <a:ext cx="19949201" cy="758954"/>
              <a:chOff x="717212" y="5079862"/>
              <a:chExt cx="19949201" cy="758954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212" y="5079862"/>
                <a:ext cx="19949201" cy="758954"/>
              </a:xfrm>
              <a:prstGeom prst="rect">
                <a:avLst/>
              </a:prstGeom>
              <a:solidFill>
                <a:srgbClr val="FFFFFF"/>
              </a:solidFill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8582437" y="5197729"/>
                <a:ext cx="4218750" cy="584775"/>
              </a:xfrm>
              <a:prstGeom prst="rect">
                <a:avLst/>
              </a:prstGeom>
              <a:solidFill>
                <a:srgbClr val="F08213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b="1" dirty="0">
                    <a:solidFill>
                      <a:schemeClr val="bg1"/>
                    </a:solidFill>
                  </a:rPr>
                  <a:t>제목 </a:t>
                </a:r>
                <a:r>
                  <a:rPr lang="en-US" altLang="ko-KR" sz="3200" b="1" dirty="0">
                    <a:solidFill>
                      <a:schemeClr val="bg1"/>
                    </a:solidFill>
                  </a:rPr>
                  <a:t>1</a:t>
                </a:r>
                <a:endParaRPr lang="ko-KR" alt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1364163" cy="616882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099300" y="4216400"/>
              <a:ext cx="2659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여기에 팀 이름 입력</a:t>
              </a:r>
              <a:endParaRPr lang="ko-KR" altLang="en-US" sz="2400" b="1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275300" y="4216400"/>
              <a:ext cx="10262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백윤주</a:t>
              </a:r>
              <a:endPara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890250" y="4197350"/>
              <a:ext cx="30428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정희석</a:t>
              </a:r>
              <a:r>
                <a:rPr lang="en-US" altLang="ko-KR" sz="2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2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이석준</a:t>
              </a:r>
              <a:r>
                <a:rPr lang="en-US" altLang="ko-KR" sz="2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2400" b="1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방형진</a:t>
              </a:r>
              <a:endPara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59351" y="1471570"/>
              <a:ext cx="144526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0" b="1" dirty="0">
                  <a:solidFill>
                    <a:schemeClr val="bg1"/>
                  </a:solidFill>
                  <a:latin typeface="+mj-ea"/>
                  <a:ea typeface="+mj-ea"/>
                </a:rPr>
                <a:t>차량 운행 상태 분석을 위한 </a:t>
              </a:r>
              <a:r>
                <a:rPr lang="en-US" altLang="ko-KR" sz="6000" b="1" dirty="0">
                  <a:solidFill>
                    <a:schemeClr val="bg1"/>
                  </a:solidFill>
                  <a:latin typeface="+mj-ea"/>
                  <a:ea typeface="+mj-ea"/>
                </a:rPr>
                <a:t>Sim2Real </a:t>
              </a:r>
              <a:r>
                <a:rPr lang="ko-KR" altLang="en-US" sz="6000" b="1" dirty="0">
                  <a:solidFill>
                    <a:schemeClr val="bg1"/>
                  </a:solidFill>
                  <a:latin typeface="+mj-ea"/>
                  <a:ea typeface="+mj-ea"/>
                </a:rPr>
                <a:t>딥러닝 기반 자동차 동작 인식 시스템</a:t>
              </a:r>
              <a:endParaRPr lang="en-US" altLang="ko-KR" sz="6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86715" y="1022377"/>
              <a:ext cx="2682145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Demi" panose="020B0703020102020204" pitchFamily="34" charset="0"/>
                  <a:ea typeface="+mj-ea"/>
                </a:rPr>
                <a:t>38</a:t>
              </a:r>
              <a:endParaRPr lang="ko-KR" altLang="en-US" sz="1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806350" y="5400263"/>
              <a:ext cx="1919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과제 개요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-9732" y="10620827"/>
            <a:ext cx="21383625" cy="902160"/>
            <a:chOff x="40241" y="13142714"/>
            <a:chExt cx="21383625" cy="90216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41" y="13142714"/>
              <a:ext cx="21383625" cy="90216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8612789" y="13309936"/>
              <a:ext cx="42498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작품 구성 및 상세 내용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0" y="25334258"/>
            <a:ext cx="21383625" cy="902160"/>
            <a:chOff x="0" y="22649426"/>
            <a:chExt cx="21383625" cy="90216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649426"/>
              <a:ext cx="21383625" cy="90216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9582137" y="22816648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기대효과</a:t>
              </a: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67267"/>
            <a:ext cx="21383625" cy="1907946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6C7CF963-56F4-4BD9-8632-9489E8CED1E2}"/>
              </a:ext>
            </a:extLst>
          </p:cNvPr>
          <p:cNvSpPr txBox="1"/>
          <p:nvPr/>
        </p:nvSpPr>
        <p:spPr>
          <a:xfrm>
            <a:off x="717212" y="596875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 배경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0B4C5A7-3957-437C-9670-AF524AAE3969}"/>
              </a:ext>
            </a:extLst>
          </p:cNvPr>
          <p:cNvSpPr txBox="1"/>
          <p:nvPr/>
        </p:nvSpPr>
        <p:spPr>
          <a:xfrm>
            <a:off x="844983" y="6552681"/>
            <a:ext cx="19363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해마다 차량의 수는 늘어나고 차량에 적용되는 기술은 복잡해짐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차량 운행 시에 센서데이터를 모은다면 차량의 상태를 예측할 수 있음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A4281CE-F6AA-4984-A814-AAA14CF2E14A}"/>
              </a:ext>
            </a:extLst>
          </p:cNvPr>
          <p:cNvSpPr txBox="1"/>
          <p:nvPr/>
        </p:nvSpPr>
        <p:spPr>
          <a:xfrm>
            <a:off x="722746" y="9116128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 목표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68602F6-1C80-4C54-AD65-66F9BEED36C8}"/>
              </a:ext>
            </a:extLst>
          </p:cNvPr>
          <p:cNvSpPr txBox="1"/>
          <p:nvPr/>
        </p:nvSpPr>
        <p:spPr>
          <a:xfrm>
            <a:off x="883918" y="9653045"/>
            <a:ext cx="19363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시뮬레이터 데이터와 실제 차량의 데이터의 차이를 분석하고 그 차이를 줄인다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시뮬레이션 프로그램의 차량에서 얻은 정보를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 Learning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통해 학습하여 차량의 운행 상태 분석이 가능하도록 한다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2927B44-7B99-45A2-9DF9-CF13D33DFFF6}"/>
              </a:ext>
            </a:extLst>
          </p:cNvPr>
          <p:cNvSpPr txBox="1"/>
          <p:nvPr/>
        </p:nvSpPr>
        <p:spPr>
          <a:xfrm>
            <a:off x="716697" y="25804388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기대 효과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2FB8558-E305-42FE-B188-12900BFE6D7C}"/>
              </a:ext>
            </a:extLst>
          </p:cNvPr>
          <p:cNvSpPr txBox="1"/>
          <p:nvPr/>
        </p:nvSpPr>
        <p:spPr>
          <a:xfrm>
            <a:off x="883919" y="26448351"/>
            <a:ext cx="193635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차량만을 사용하여 데이터 수집을 할 때보다 시공간적 제약 사항이 적음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일어 날 수 있는 다양한 상황에 대한 많은 양의 데이터를 빠르게 수집할 수 있음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차량을 이용한 데이터 수집시에 있을 수 있는 교통사고 등의 사고 위험에서 자유로움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차후 연구 방향으로 음주운전이나 졸음운전 같이 실제 차량으로 테스트 하기 힘든 데이터를 얻을 수 있을 것으로 기대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3" name="그림 202">
            <a:extLst>
              <a:ext uri="{FF2B5EF4-FFF2-40B4-BE49-F238E27FC236}">
                <a16:creationId xmlns:a16="http://schemas.microsoft.com/office/drawing/2014/main" id="{3311578B-D934-4963-949C-815C606B78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01544" y="17688220"/>
            <a:ext cx="5034302" cy="381046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CD262BC-E217-4D4B-A357-74829D08458B}"/>
              </a:ext>
            </a:extLst>
          </p:cNvPr>
          <p:cNvSpPr txBox="1"/>
          <p:nvPr/>
        </p:nvSpPr>
        <p:spPr>
          <a:xfrm>
            <a:off x="717212" y="7530363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Sim2Real?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6AA746-B984-43B1-AF78-0245CCCA8091}"/>
              </a:ext>
            </a:extLst>
          </p:cNvPr>
          <p:cNvSpPr txBox="1"/>
          <p:nvPr/>
        </p:nvSpPr>
        <p:spPr>
          <a:xfrm>
            <a:off x="883920" y="8123206"/>
            <a:ext cx="19363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Simulations To Real world AI</a:t>
            </a: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현실이 아닌 시뮬레이션 프로그램의 가상의 데이터를 실제 데이터와 비슷하게 가공 또는 생성하여 실제 데이터를 대체하는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</a:t>
            </a:r>
          </a:p>
        </p:txBody>
      </p:sp>
      <p:pic>
        <p:nvPicPr>
          <p:cNvPr id="185" name="그림 18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415C1CC-6FA6-411C-B5C6-DEDA777F39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92" y="17779785"/>
            <a:ext cx="10015320" cy="288825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66A0580-DCFF-47BF-B0CC-129CEBD20381}"/>
              </a:ext>
            </a:extLst>
          </p:cNvPr>
          <p:cNvSpPr txBox="1"/>
          <p:nvPr/>
        </p:nvSpPr>
        <p:spPr>
          <a:xfrm>
            <a:off x="10492264" y="11568811"/>
            <a:ext cx="10110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예측용 실제 차량 센서 데이터 수집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9" name="그림 68" descr="자동차, 주차, 갈색, 파란색이(가) 표시된 사진&#10;&#10;자동 생성된 설명">
            <a:extLst>
              <a:ext uri="{FF2B5EF4-FFF2-40B4-BE49-F238E27FC236}">
                <a16:creationId xmlns:a16="http://schemas.microsoft.com/office/drawing/2014/main" id="{A05E3195-E1EA-4D7D-8B5D-1995DB0A495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400" y="12092031"/>
            <a:ext cx="4183452" cy="24333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2E8FD90-3300-48D9-8D17-CF7AE932AEB0}"/>
              </a:ext>
            </a:extLst>
          </p:cNvPr>
          <p:cNvSpPr txBox="1"/>
          <p:nvPr/>
        </p:nvSpPr>
        <p:spPr>
          <a:xfrm>
            <a:off x="580842" y="11064258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수집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CD339C-7CBD-4E8E-88A2-1310BBCF9ACA}"/>
              </a:ext>
            </a:extLst>
          </p:cNvPr>
          <p:cNvSpPr txBox="1"/>
          <p:nvPr/>
        </p:nvSpPr>
        <p:spPr>
          <a:xfrm>
            <a:off x="580842" y="11580137"/>
            <a:ext cx="9911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학습용 시뮬레이션 차량 센서 데이터 수집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D7CB5610-FD9A-4BD8-BB33-9AE6DA886FD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411" y="12112725"/>
            <a:ext cx="3034475" cy="2389714"/>
          </a:xfrm>
          <a:prstGeom prst="rect">
            <a:avLst/>
          </a:prstGeom>
        </p:spPr>
      </p:pic>
      <p:pic>
        <p:nvPicPr>
          <p:cNvPr id="39" name="그림 38" descr="스크린샷, 모니터, 교통, 거리이(가) 표시된 사진&#10;&#10;자동 생성된 설명">
            <a:extLst>
              <a:ext uri="{FF2B5EF4-FFF2-40B4-BE49-F238E27FC236}">
                <a16:creationId xmlns:a16="http://schemas.microsoft.com/office/drawing/2014/main" id="{22A73456-2135-4126-B7B6-7ADEFD479837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57"/>
          <a:stretch/>
        </p:blipFill>
        <p:spPr>
          <a:xfrm>
            <a:off x="16540256" y="12098959"/>
            <a:ext cx="4108973" cy="301928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6F2B804-7751-4BED-9F3E-DE97B1D53C77}"/>
              </a:ext>
            </a:extLst>
          </p:cNvPr>
          <p:cNvSpPr txBox="1"/>
          <p:nvPr/>
        </p:nvSpPr>
        <p:spPr>
          <a:xfrm>
            <a:off x="580842" y="17261131"/>
            <a:ext cx="1011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 </a:t>
            </a:r>
            <a:r>
              <a:rPr lang="en-US" altLang="ko-KR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Keras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 모델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CA010B-37D6-406E-AE29-440D10390552}"/>
              </a:ext>
            </a:extLst>
          </p:cNvPr>
          <p:cNvSpPr txBox="1"/>
          <p:nvPr/>
        </p:nvSpPr>
        <p:spPr>
          <a:xfrm>
            <a:off x="10682080" y="17255766"/>
            <a:ext cx="9873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주행 영상과 함께 예측 결과 확인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5CA5EE-1D76-4826-9BF7-0C5DF862E480}"/>
              </a:ext>
            </a:extLst>
          </p:cNvPr>
          <p:cNvSpPr txBox="1"/>
          <p:nvPr/>
        </p:nvSpPr>
        <p:spPr>
          <a:xfrm>
            <a:off x="584280" y="16676356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 모델링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7A58846-C59B-4CFA-8393-153FCEB3C90B}"/>
              </a:ext>
            </a:extLst>
          </p:cNvPr>
          <p:cNvSpPr txBox="1"/>
          <p:nvPr/>
        </p:nvSpPr>
        <p:spPr>
          <a:xfrm>
            <a:off x="10691812" y="16689317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프로그램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4528538-D753-4223-A242-3D109124A312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0691812" y="16664385"/>
            <a:ext cx="1" cy="8669873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EFC994A-A9BC-4630-B739-84A7388C1392}"/>
              </a:ext>
            </a:extLst>
          </p:cNvPr>
          <p:cNvCxnSpPr>
            <a:cxnSpLocks/>
          </p:cNvCxnSpPr>
          <p:nvPr/>
        </p:nvCxnSpPr>
        <p:spPr>
          <a:xfrm flipH="1">
            <a:off x="580842" y="16664386"/>
            <a:ext cx="10107532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E7FCBF4C-01F9-4C49-9C88-896B8E5F1343}"/>
              </a:ext>
            </a:extLst>
          </p:cNvPr>
          <p:cNvCxnSpPr>
            <a:cxnSpLocks/>
          </p:cNvCxnSpPr>
          <p:nvPr/>
        </p:nvCxnSpPr>
        <p:spPr>
          <a:xfrm flipH="1">
            <a:off x="10688374" y="16664385"/>
            <a:ext cx="10069242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그림 86">
            <a:extLst>
              <a:ext uri="{FF2B5EF4-FFF2-40B4-BE49-F238E27FC236}">
                <a16:creationId xmlns:a16="http://schemas.microsoft.com/office/drawing/2014/main" id="{EFD78B38-C630-44BA-9F07-348B0F98404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0228" y="14496299"/>
            <a:ext cx="9873133" cy="2214675"/>
          </a:xfrm>
          <a:prstGeom prst="rect">
            <a:avLst/>
          </a:prstGeom>
        </p:spPr>
      </p:pic>
      <p:pic>
        <p:nvPicPr>
          <p:cNvPr id="99" name="그림 98" descr="대형, 키보드이(가) 표시된 사진&#10;&#10;자동 생성된 설명">
            <a:extLst>
              <a:ext uri="{FF2B5EF4-FFF2-40B4-BE49-F238E27FC236}">
                <a16:creationId xmlns:a16="http://schemas.microsoft.com/office/drawing/2014/main" id="{5B8C1E3D-A804-4F91-8A55-6315E361616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380" y="21646523"/>
            <a:ext cx="4736195" cy="3554693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6205BC61-4C34-41A4-8E6D-60FA0755D48F}"/>
              </a:ext>
            </a:extLst>
          </p:cNvPr>
          <p:cNvSpPr txBox="1"/>
          <p:nvPr/>
        </p:nvSpPr>
        <p:spPr>
          <a:xfrm>
            <a:off x="676492" y="20671562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예측 결과</a:t>
            </a:r>
          </a:p>
        </p:txBody>
      </p:sp>
      <p:pic>
        <p:nvPicPr>
          <p:cNvPr id="106" name="그림 105" descr="키보드이(가) 표시된 사진&#10;&#10;자동 생성된 설명">
            <a:extLst>
              <a:ext uri="{FF2B5EF4-FFF2-40B4-BE49-F238E27FC236}">
                <a16:creationId xmlns:a16="http://schemas.microsoft.com/office/drawing/2014/main" id="{A2112F56-21F2-49DA-B6E5-9675B0D5DB6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58" y="21680601"/>
            <a:ext cx="4736195" cy="3588026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722E2967-9FDB-4ED2-8887-075B84E0C9F9}"/>
              </a:ext>
            </a:extLst>
          </p:cNvPr>
          <p:cNvSpPr txBox="1"/>
          <p:nvPr/>
        </p:nvSpPr>
        <p:spPr>
          <a:xfrm>
            <a:off x="5625212" y="21254409"/>
            <a:ext cx="5056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Sim2Real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동작 별 예측 정확도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(%)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32F552A-C24E-4D26-BD3B-D92FD6D17252}"/>
              </a:ext>
            </a:extLst>
          </p:cNvPr>
          <p:cNvSpPr txBox="1"/>
          <p:nvPr/>
        </p:nvSpPr>
        <p:spPr>
          <a:xfrm>
            <a:off x="732906" y="21247637"/>
            <a:ext cx="490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Sim2Sim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동작 별 예측 정확도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(%)</a:t>
            </a:r>
          </a:p>
        </p:txBody>
      </p:sp>
      <p:pic>
        <p:nvPicPr>
          <p:cNvPr id="111" name="그림 110" descr="스크린샷, 모니터, 교통, 거리이(가) 표시된 사진&#10;&#10;자동 생성된 설명">
            <a:extLst>
              <a:ext uri="{FF2B5EF4-FFF2-40B4-BE49-F238E27FC236}">
                <a16:creationId xmlns:a16="http://schemas.microsoft.com/office/drawing/2014/main" id="{1AE35D4E-B765-4B93-9D3E-5285DBCFAA28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" t="186" r="-140" b="26380"/>
          <a:stretch/>
        </p:blipFill>
        <p:spPr>
          <a:xfrm>
            <a:off x="15704119" y="21496007"/>
            <a:ext cx="5053497" cy="3818894"/>
          </a:xfrm>
          <a:prstGeom prst="rect">
            <a:avLst/>
          </a:prstGeom>
        </p:spPr>
      </p:pic>
      <p:pic>
        <p:nvPicPr>
          <p:cNvPr id="113" name="그림 112" descr="스크린샷이(가) 표시된 사진&#10;&#10;자동 생성된 설명">
            <a:extLst>
              <a:ext uri="{FF2B5EF4-FFF2-40B4-BE49-F238E27FC236}">
                <a16:creationId xmlns:a16="http://schemas.microsoft.com/office/drawing/2014/main" id="{63EE1992-4B07-4988-B325-0551382B8CB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812" y="21501367"/>
            <a:ext cx="5053497" cy="3813533"/>
          </a:xfrm>
          <a:prstGeom prst="rect">
            <a:avLst/>
          </a:prstGeom>
        </p:spPr>
      </p:pic>
      <p:pic>
        <p:nvPicPr>
          <p:cNvPr id="115" name="그림 114" descr="스크린샷, 건물, 도로, 도시이(가) 표시된 사진&#10;&#10;자동 생성된 설명">
            <a:extLst>
              <a:ext uri="{FF2B5EF4-FFF2-40B4-BE49-F238E27FC236}">
                <a16:creationId xmlns:a16="http://schemas.microsoft.com/office/drawing/2014/main" id="{209796CE-E2E7-40EE-803A-E8CAB002100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0595" y="17706778"/>
            <a:ext cx="4997826" cy="379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4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738</TotalTime>
  <Words>226</Words>
  <Application>Microsoft Office PowerPoint</Application>
  <PresentationFormat>사용자 지정</PresentationFormat>
  <Paragraphs>37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Calibri</vt:lpstr>
      <vt:lpstr>Arial</vt:lpstr>
      <vt:lpstr>Franklin Gothic Demi</vt:lpstr>
      <vt:lpstr>Calibri Light</vt:lpstr>
      <vt:lpstr>나눔스퀘어 Bold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JeongHeeSeok</cp:lastModifiedBy>
  <cp:revision>79</cp:revision>
  <dcterms:created xsi:type="dcterms:W3CDTF">2019-07-31T07:36:11Z</dcterms:created>
  <dcterms:modified xsi:type="dcterms:W3CDTF">2020-09-11T12:40:59Z</dcterms:modified>
</cp:coreProperties>
</file>