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나눔스퀘어 Bold" panose="020B0600000101010101" pitchFamily="50" charset="-127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028" y="-7416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화살표: U자형 34">
            <a:extLst>
              <a:ext uri="{FF2B5EF4-FFF2-40B4-BE49-F238E27FC236}">
                <a16:creationId xmlns:a16="http://schemas.microsoft.com/office/drawing/2014/main" id="{20FE7D75-0304-4805-A23C-D2B0D0E2302E}"/>
              </a:ext>
            </a:extLst>
          </p:cNvPr>
          <p:cNvSpPr/>
          <p:nvPr/>
        </p:nvSpPr>
        <p:spPr>
          <a:xfrm rot="5400000">
            <a:off x="9769956" y="14729801"/>
            <a:ext cx="2073298" cy="2223983"/>
          </a:xfrm>
          <a:prstGeom prst="uturnArrow">
            <a:avLst>
              <a:gd name="adj1" fmla="val 21392"/>
              <a:gd name="adj2" fmla="val 25000"/>
              <a:gd name="adj3" fmla="val 25000"/>
              <a:gd name="adj4" fmla="val 48890"/>
              <a:gd name="adj5" fmla="val 1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34513FF7-F312-4B42-939B-AA81B33140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7034" r="4150" b="9123"/>
          <a:stretch/>
        </p:blipFill>
        <p:spPr>
          <a:xfrm>
            <a:off x="14709849" y="12710043"/>
            <a:ext cx="3724275" cy="2040222"/>
          </a:xfrm>
          <a:prstGeom prst="rect">
            <a:avLst/>
          </a:prstGeom>
        </p:spPr>
      </p:pic>
      <p:pic>
        <p:nvPicPr>
          <p:cNvPr id="14" name="그림 13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8584B1B6-4AEE-4DE5-B523-BC0D7C2943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2"/>
          <a:stretch/>
        </p:blipFill>
        <p:spPr>
          <a:xfrm>
            <a:off x="4708630" y="11660608"/>
            <a:ext cx="5987470" cy="3125977"/>
          </a:xfrm>
          <a:prstGeom prst="rect">
            <a:avLst/>
          </a:prstGeom>
        </p:spPr>
      </p:pic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67518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팀명</a:t>
              </a:r>
              <a:endPara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16570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참여학생</a:t>
              </a:r>
              <a:endPara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16570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지도교수</a:t>
              </a:r>
              <a:endParaRPr lang="en-US" altLang="ko-KR" sz="2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725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45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78153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781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9732" y="10620827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39565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3342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6786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717212" y="59687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4983" y="6552681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운행 시에 센서데이터를 모은다면 차량의 상태를 예측할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722746" y="911612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83918" y="9653045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프로그램의 차량에서 얻은 정보를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716697" y="2580438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883919" y="2644835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상황에 대한 많은 양의 데이터를 빠르게 수집할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차량을 이용한 데이터 수집 시에 있을 수 있는 교통사고 등의 사고 위험에서 자유로움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8378" y="20832463"/>
            <a:ext cx="4910925" cy="43239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717212" y="7530363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Sim2Real?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83920" y="8123206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가상의 데이터를 실제 데이터와 비슷하게 가공 또는 생성하여 대체하는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</a:t>
            </a:r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94" y="16860136"/>
            <a:ext cx="10022064" cy="28901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E8FD90-3300-48D9-8D17-CF7AE932AEB0}"/>
              </a:ext>
            </a:extLst>
          </p:cNvPr>
          <p:cNvSpPr txBox="1"/>
          <p:nvPr/>
        </p:nvSpPr>
        <p:spPr>
          <a:xfrm>
            <a:off x="666848" y="11081388"/>
            <a:ext cx="397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인식 동작 결정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D339C-7CBD-4E8E-88A2-1310BBCF9ACA}"/>
              </a:ext>
            </a:extLst>
          </p:cNvPr>
          <p:cNvSpPr txBox="1"/>
          <p:nvPr/>
        </p:nvSpPr>
        <p:spPr>
          <a:xfrm>
            <a:off x="4615770" y="14811849"/>
            <a:ext cx="598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시뮬레이터를 통한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학습용 데이터 수집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F2B804-7751-4BED-9F3E-DE97B1D53C77}"/>
              </a:ext>
            </a:extLst>
          </p:cNvPr>
          <p:cNvSpPr txBox="1"/>
          <p:nvPr/>
        </p:nvSpPr>
        <p:spPr>
          <a:xfrm>
            <a:off x="716697" y="16122967"/>
            <a:ext cx="5251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en-US" altLang="ko-KR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CA010B-37D6-406E-AE29-440D10390552}"/>
              </a:ext>
            </a:extLst>
          </p:cNvPr>
          <p:cNvSpPr txBox="1"/>
          <p:nvPr/>
        </p:nvSpPr>
        <p:spPr>
          <a:xfrm>
            <a:off x="13185424" y="20167613"/>
            <a:ext cx="533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주행 영상과 함께 예측 결과 확인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5CA5EE-1D76-4826-9BF7-0C5DF862E480}"/>
              </a:ext>
            </a:extLst>
          </p:cNvPr>
          <p:cNvSpPr txBox="1"/>
          <p:nvPr/>
        </p:nvSpPr>
        <p:spPr>
          <a:xfrm>
            <a:off x="716697" y="15491567"/>
            <a:ext cx="450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모델 제작 및 학습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4528538-D753-4223-A242-3D109124A312}"/>
              </a:ext>
            </a:extLst>
          </p:cNvPr>
          <p:cNvCxnSpPr>
            <a:cxnSpLocks/>
          </p:cNvCxnSpPr>
          <p:nvPr/>
        </p:nvCxnSpPr>
        <p:spPr>
          <a:xfrm>
            <a:off x="10654062" y="15357338"/>
            <a:ext cx="14185" cy="4582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7FCBF4C-01F9-4C49-9C88-896B8E5F1343}"/>
              </a:ext>
            </a:extLst>
          </p:cNvPr>
          <p:cNvCxnSpPr>
            <a:cxnSpLocks/>
          </p:cNvCxnSpPr>
          <p:nvPr/>
        </p:nvCxnSpPr>
        <p:spPr>
          <a:xfrm flipH="1">
            <a:off x="493144" y="15357338"/>
            <a:ext cx="2000412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EFD78B38-C630-44BA-9F07-348B0F9840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9819" y="17137239"/>
            <a:ext cx="10271239" cy="2622021"/>
          </a:xfrm>
          <a:prstGeom prst="rect">
            <a:avLst/>
          </a:prstGeom>
        </p:spPr>
      </p:pic>
      <p:pic>
        <p:nvPicPr>
          <p:cNvPr id="99" name="그림 98" descr="대형, 키보드이(가) 표시된 사진&#10;&#10;자동 생성된 설명">
            <a:extLst>
              <a:ext uri="{FF2B5EF4-FFF2-40B4-BE49-F238E27FC236}">
                <a16:creationId xmlns:a16="http://schemas.microsoft.com/office/drawing/2014/main" id="{5B8C1E3D-A804-4F91-8A55-6315E36161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26" y="21420771"/>
            <a:ext cx="4836835" cy="363022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05BC61-4C34-41A4-8E6D-60FA0755D48F}"/>
              </a:ext>
            </a:extLst>
          </p:cNvPr>
          <p:cNvSpPr txBox="1"/>
          <p:nvPr/>
        </p:nvSpPr>
        <p:spPr>
          <a:xfrm>
            <a:off x="716697" y="20025417"/>
            <a:ext cx="319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예측 결과</a:t>
            </a:r>
          </a:p>
        </p:txBody>
      </p:sp>
      <p:pic>
        <p:nvPicPr>
          <p:cNvPr id="106" name="그림 105" descr="키보드이(가) 표시된 사진&#10;&#10;자동 생성된 설명">
            <a:extLst>
              <a:ext uri="{FF2B5EF4-FFF2-40B4-BE49-F238E27FC236}">
                <a16:creationId xmlns:a16="http://schemas.microsoft.com/office/drawing/2014/main" id="{A2112F56-21F2-49DA-B6E5-9675B0D5D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" y="21420771"/>
            <a:ext cx="4736195" cy="3588026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22E2967-9FDB-4ED2-8887-075B84E0C9F9}"/>
              </a:ext>
            </a:extLst>
          </p:cNvPr>
          <p:cNvSpPr txBox="1"/>
          <p:nvPr/>
        </p:nvSpPr>
        <p:spPr>
          <a:xfrm>
            <a:off x="5150988" y="20726613"/>
            <a:ext cx="505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Sim2Real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별 예측 정확도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F552A-C24E-4D26-BD3B-D92FD6D17252}"/>
              </a:ext>
            </a:extLst>
          </p:cNvPr>
          <p:cNvSpPr txBox="1"/>
          <p:nvPr/>
        </p:nvSpPr>
        <p:spPr>
          <a:xfrm>
            <a:off x="251048" y="20749975"/>
            <a:ext cx="490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Sim2Sim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 별 예측 정확도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</a:p>
        </p:txBody>
      </p:sp>
      <p:pic>
        <p:nvPicPr>
          <p:cNvPr id="111" name="그림 110" descr="스크린샷, 모니터, 교통, 거리이(가) 표시된 사진&#10;&#10;자동 생성된 설명">
            <a:extLst>
              <a:ext uri="{FF2B5EF4-FFF2-40B4-BE49-F238E27FC236}">
                <a16:creationId xmlns:a16="http://schemas.microsoft.com/office/drawing/2014/main" id="{1AE35D4E-B765-4B93-9D3E-5285DBCFAA2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186" r="-140" b="26380"/>
          <a:stretch/>
        </p:blipFill>
        <p:spPr>
          <a:xfrm>
            <a:off x="15852178" y="20861029"/>
            <a:ext cx="5052466" cy="4293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CC4498-8180-48D4-913B-07B95FF798BF}"/>
              </a:ext>
            </a:extLst>
          </p:cNvPr>
          <p:cNvSpPr txBox="1"/>
          <p:nvPr/>
        </p:nvSpPr>
        <p:spPr>
          <a:xfrm>
            <a:off x="666848" y="11803149"/>
            <a:ext cx="31608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직진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좌커브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우커브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좌회전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우회전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좌차선변경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우차선변경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4" name="그림 33" descr="오렌지, 앉아있는, 테이블, 표지판이(가) 표시된 사진&#10;&#10;자동 생성된 설명">
            <a:extLst>
              <a:ext uri="{FF2B5EF4-FFF2-40B4-BE49-F238E27FC236}">
                <a16:creationId xmlns:a16="http://schemas.microsoft.com/office/drawing/2014/main" id="{FE61C185-63B2-4950-96A0-890BC896F2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411" y="12717581"/>
            <a:ext cx="2288002" cy="2059201"/>
          </a:xfrm>
          <a:prstGeom prst="rect">
            <a:avLst/>
          </a:prstGeom>
        </p:spPr>
      </p:pic>
      <p:pic>
        <p:nvPicPr>
          <p:cNvPr id="39" name="그림 38" descr="스크린샷, 모니터, 교통, 거리이(가) 표시된 사진&#10;&#10;자동 생성된 설명">
            <a:extLst>
              <a:ext uri="{FF2B5EF4-FFF2-40B4-BE49-F238E27FC236}">
                <a16:creationId xmlns:a16="http://schemas.microsoft.com/office/drawing/2014/main" id="{22A73456-2135-4126-B7B6-7ADEFD47983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7"/>
          <a:stretch/>
        </p:blipFill>
        <p:spPr>
          <a:xfrm>
            <a:off x="10494000" y="11655049"/>
            <a:ext cx="4244424" cy="311881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4553F10-B397-439E-AE58-297BC996858E}"/>
              </a:ext>
            </a:extLst>
          </p:cNvPr>
          <p:cNvSpPr txBox="1"/>
          <p:nvPr/>
        </p:nvSpPr>
        <p:spPr>
          <a:xfrm>
            <a:off x="10686412" y="15538683"/>
            <a:ext cx="317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정규화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0B88DF-E444-4DCF-AA97-CC190E33161F}"/>
              </a:ext>
            </a:extLst>
          </p:cNvPr>
          <p:cNvSpPr txBox="1"/>
          <p:nvPr/>
        </p:nvSpPr>
        <p:spPr>
          <a:xfrm>
            <a:off x="10553537" y="16161789"/>
            <a:ext cx="61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 데이터 선별 및 데이터 정규화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E035C2A-A0B4-48CD-9DFD-D3EFD56DA1B5}"/>
              </a:ext>
            </a:extLst>
          </p:cNvPr>
          <p:cNvCxnSpPr>
            <a:cxnSpLocks/>
          </p:cNvCxnSpPr>
          <p:nvPr/>
        </p:nvCxnSpPr>
        <p:spPr>
          <a:xfrm flipH="1" flipV="1">
            <a:off x="133304" y="19901528"/>
            <a:ext cx="20987754" cy="64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0BE8C5-8E2E-4F75-99A7-94ADD914B869}"/>
              </a:ext>
            </a:extLst>
          </p:cNvPr>
          <p:cNvSpPr txBox="1"/>
          <p:nvPr/>
        </p:nvSpPr>
        <p:spPr>
          <a:xfrm>
            <a:off x="10652027" y="14770617"/>
            <a:ext cx="408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예측용 실제 데이터 수집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8ED3E-A69A-4086-8817-B6BD402BCBDB}"/>
              </a:ext>
            </a:extLst>
          </p:cNvPr>
          <p:cNvSpPr txBox="1"/>
          <p:nvPr/>
        </p:nvSpPr>
        <p:spPr>
          <a:xfrm>
            <a:off x="18378411" y="14786585"/>
            <a:ext cx="26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OBD2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스캐너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412F4-4454-4BD5-90CE-84B0C7D1E24B}"/>
              </a:ext>
            </a:extLst>
          </p:cNvPr>
          <p:cNvSpPr txBox="1"/>
          <p:nvPr/>
        </p:nvSpPr>
        <p:spPr>
          <a:xfrm>
            <a:off x="4697518" y="11074504"/>
            <a:ext cx="3970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52C01F-9D1D-4369-B38B-CE2207BB6934}"/>
              </a:ext>
            </a:extLst>
          </p:cNvPr>
          <p:cNvCxnSpPr>
            <a:cxnSpLocks/>
          </p:cNvCxnSpPr>
          <p:nvPr/>
        </p:nvCxnSpPr>
        <p:spPr>
          <a:xfrm>
            <a:off x="4697518" y="11077282"/>
            <a:ext cx="0" cy="42761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CAECD9-3E62-4F5E-ACC3-4C4EFEA4F78E}"/>
              </a:ext>
            </a:extLst>
          </p:cNvPr>
          <p:cNvSpPr txBox="1"/>
          <p:nvPr/>
        </p:nvSpPr>
        <p:spPr>
          <a:xfrm>
            <a:off x="14731846" y="14777755"/>
            <a:ext cx="380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코나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세대</a:t>
            </a:r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258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Calibri</vt:lpstr>
      <vt:lpstr>Arial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93</cp:revision>
  <dcterms:created xsi:type="dcterms:W3CDTF">2019-07-31T07:36:11Z</dcterms:created>
  <dcterms:modified xsi:type="dcterms:W3CDTF">2020-09-13T06:18:46Z</dcterms:modified>
</cp:coreProperties>
</file>