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</p:sldIdLst>
  <p:sldSz cx="21383625" cy="30275213"/>
  <p:notesSz cx="6858000" cy="9144000"/>
  <p:embeddedFontLst>
    <p:embeddedFont>
      <p:font typeface="나눔스퀘어 Bold" panose="020B0600000101010101" pitchFamily="50" charset="-127"/>
      <p:bold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213"/>
    <a:srgbClr val="FFFFFF"/>
    <a:srgbClr val="ED7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612" y="-3384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화살표: U자형 34">
            <a:extLst>
              <a:ext uri="{FF2B5EF4-FFF2-40B4-BE49-F238E27FC236}">
                <a16:creationId xmlns:a16="http://schemas.microsoft.com/office/drawing/2014/main" id="{20FE7D75-0304-4805-A23C-D2B0D0E2302E}"/>
              </a:ext>
            </a:extLst>
          </p:cNvPr>
          <p:cNvSpPr/>
          <p:nvPr/>
        </p:nvSpPr>
        <p:spPr>
          <a:xfrm rot="5400000">
            <a:off x="9782460" y="14724003"/>
            <a:ext cx="2048287" cy="2223983"/>
          </a:xfrm>
          <a:prstGeom prst="uturnArrow">
            <a:avLst>
              <a:gd name="adj1" fmla="val 21392"/>
              <a:gd name="adj2" fmla="val 25000"/>
              <a:gd name="adj3" fmla="val 25000"/>
              <a:gd name="adj4" fmla="val 48890"/>
              <a:gd name="adj5" fmla="val 10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 descr="컴퓨터, 앉아있는, 젊은이(가) 표시된 사진&#10;&#10;자동 생성된 설명">
            <a:extLst>
              <a:ext uri="{FF2B5EF4-FFF2-40B4-BE49-F238E27FC236}">
                <a16:creationId xmlns:a16="http://schemas.microsoft.com/office/drawing/2014/main" id="{8584B1B6-4AEE-4DE5-B523-BC0D7C2943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02"/>
          <a:stretch/>
        </p:blipFill>
        <p:spPr>
          <a:xfrm>
            <a:off x="5724629" y="11660608"/>
            <a:ext cx="5987470" cy="3125977"/>
          </a:xfrm>
          <a:prstGeom prst="rect">
            <a:avLst/>
          </a:prstGeom>
        </p:spPr>
      </p:pic>
      <p:pic>
        <p:nvPicPr>
          <p:cNvPr id="165" name="내용 개체 틀 4">
            <a:extLst>
              <a:ext uri="{FF2B5EF4-FFF2-40B4-BE49-F238E27FC236}">
                <a16:creationId xmlns:a16="http://schemas.microsoft.com/office/drawing/2014/main" id="{8725A8ED-C1B2-4F8E-B494-5C87367DC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9496" y="5977141"/>
            <a:ext cx="3452456" cy="197615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0" y="0"/>
            <a:ext cx="21364163" cy="6168822"/>
            <a:chOff x="0" y="0"/>
            <a:chExt cx="21364163" cy="6168822"/>
          </a:xfrm>
        </p:grpSpPr>
        <p:sp>
          <p:nvSpPr>
            <p:cNvPr id="68" name="TextBox 133"/>
            <p:cNvSpPr txBox="1"/>
            <p:nvPr/>
          </p:nvSpPr>
          <p:spPr>
            <a:xfrm>
              <a:off x="1029181" y="2101601"/>
              <a:ext cx="19218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200" b="1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드론</a:t>
              </a:r>
              <a:r>
                <a:rPr lang="ko-KR" altLang="en-US" sz="7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제어를 통한 스마트 </a:t>
              </a:r>
              <a:r>
                <a:rPr lang="ko-KR" altLang="en-US" sz="7200" b="1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셀피</a:t>
              </a:r>
              <a:r>
                <a:rPr lang="ko-KR" altLang="en-US" sz="7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서비스</a:t>
              </a:r>
              <a:endParaRPr lang="en-US" altLang="ko-KR" sz="7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49768" y="4136539"/>
              <a:ext cx="67518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팀명</a:t>
              </a:r>
              <a:endParaRPr lang="en-US" altLang="ko-KR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007363" y="4136539"/>
              <a:ext cx="116570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참여학생</a:t>
              </a:r>
              <a:endParaRPr lang="en-US" altLang="ko-KR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6783660" y="4136539"/>
              <a:ext cx="116570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지도교수</a:t>
              </a:r>
              <a:endParaRPr lang="en-US" altLang="ko-KR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17212" y="5079862"/>
              <a:ext cx="19949201" cy="758954"/>
              <a:chOff x="717212" y="5079862"/>
              <a:chExt cx="19949201" cy="758954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212" y="5079862"/>
                <a:ext cx="19949201" cy="758954"/>
              </a:xfrm>
              <a:prstGeom prst="rect">
                <a:avLst/>
              </a:prstGeom>
              <a:solidFill>
                <a:srgbClr val="FFFFFF"/>
              </a:solidFill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8582437" y="5197729"/>
                <a:ext cx="4218750" cy="584775"/>
              </a:xfrm>
              <a:prstGeom prst="rect">
                <a:avLst/>
              </a:prstGeom>
              <a:solidFill>
                <a:srgbClr val="F0821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제목 </a:t>
                </a:r>
                <a:r>
                  <a:rPr lang="en-US" altLang="ko-KR" sz="3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lang="ko-KR" altLang="en-US" sz="3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64163" cy="616882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099300" y="4216400"/>
              <a:ext cx="27254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여기에 팀 이름 입력</a:t>
              </a:r>
              <a:endParaRPr lang="ko-KR" altLang="en-US" sz="2400" b="1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75300" y="4216400"/>
              <a:ext cx="10454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백윤주</a:t>
              </a:r>
              <a:endPara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890250" y="4197350"/>
              <a:ext cx="30428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정희석</a:t>
              </a:r>
              <a:r>
                <a:rPr lang="en-US" altLang="ko-KR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이석준</a:t>
              </a:r>
              <a:r>
                <a:rPr lang="en-US" altLang="ko-KR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방형진</a:t>
              </a:r>
              <a:endPara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59351" y="1471570"/>
              <a:ext cx="144526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차량 운행 상태 분석을 위한 </a:t>
              </a:r>
              <a:r>
                <a:rPr lang="en-US" altLang="ko-KR" sz="60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Sim2Real </a:t>
              </a:r>
              <a:r>
                <a:rPr lang="ko-KR" altLang="en-US" sz="60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딥러닝 기반 자동차 동작 인식 시스템</a:t>
              </a:r>
              <a:endParaRPr lang="en-US" altLang="ko-KR" sz="6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86715" y="1022377"/>
              <a:ext cx="2781531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38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806350" y="5400263"/>
              <a:ext cx="17812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과제 개요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-9732" y="10620827"/>
            <a:ext cx="21383625" cy="902160"/>
            <a:chOff x="40241" y="13142714"/>
            <a:chExt cx="21383625" cy="9021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1" y="13142714"/>
              <a:ext cx="21383625" cy="90216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8612789" y="13309936"/>
              <a:ext cx="39565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작품 구성 및 상세 내용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25334258"/>
            <a:ext cx="21383625" cy="902160"/>
            <a:chOff x="0" y="22649426"/>
            <a:chExt cx="21383625" cy="90216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649426"/>
              <a:ext cx="21383625" cy="90216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582137" y="22816648"/>
              <a:ext cx="16786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기대효과</a:t>
              </a: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67267"/>
            <a:ext cx="21383625" cy="1907946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6C7CF963-56F4-4BD9-8632-9489E8CED1E2}"/>
              </a:ext>
            </a:extLst>
          </p:cNvPr>
          <p:cNvSpPr txBox="1"/>
          <p:nvPr/>
        </p:nvSpPr>
        <p:spPr>
          <a:xfrm>
            <a:off x="717212" y="596875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배경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0B4C5A7-3957-437C-9670-AF524AAE3969}"/>
              </a:ext>
            </a:extLst>
          </p:cNvPr>
          <p:cNvSpPr txBox="1"/>
          <p:nvPr/>
        </p:nvSpPr>
        <p:spPr>
          <a:xfrm>
            <a:off x="844983" y="6552681"/>
            <a:ext cx="19363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해마다 차량의 수는 늘어나고 차량에 적용되는 기술은 복잡해짐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차량 운행 시에 센서데이터를 모은다면 차량의 상태를 예측할 수 있음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A4281CE-F6AA-4984-A814-AAA14CF2E14A}"/>
              </a:ext>
            </a:extLst>
          </p:cNvPr>
          <p:cNvSpPr txBox="1"/>
          <p:nvPr/>
        </p:nvSpPr>
        <p:spPr>
          <a:xfrm>
            <a:off x="722746" y="911612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목표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68602F6-1C80-4C54-AD65-66F9BEED36C8}"/>
              </a:ext>
            </a:extLst>
          </p:cNvPr>
          <p:cNvSpPr txBox="1"/>
          <p:nvPr/>
        </p:nvSpPr>
        <p:spPr>
          <a:xfrm>
            <a:off x="883918" y="9653045"/>
            <a:ext cx="19363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시뮬레이터 데이터와 실제 차량의 데이터의 차이를 분석하고 그 차이를 줄인다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시뮬레이션 프로그램의 차량에서 얻은 정보를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Learning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학습하여 차량의 운행 상태 분석이 가능하도록 한다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2927B44-7B99-45A2-9DF9-CF13D33DFFF6}"/>
              </a:ext>
            </a:extLst>
          </p:cNvPr>
          <p:cNvSpPr txBox="1"/>
          <p:nvPr/>
        </p:nvSpPr>
        <p:spPr>
          <a:xfrm>
            <a:off x="716697" y="2580438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기대 효과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2FB8558-E305-42FE-B188-12900BFE6D7C}"/>
              </a:ext>
            </a:extLst>
          </p:cNvPr>
          <p:cNvSpPr txBox="1"/>
          <p:nvPr/>
        </p:nvSpPr>
        <p:spPr>
          <a:xfrm>
            <a:off x="883919" y="26448351"/>
            <a:ext cx="193635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차량만을 사용하여 데이터 수집을 할 때보다 시공간적 제약 사항이 적음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다양한 상황에 대한 많은 양의 데이터를 빠르게 수집할 수 있음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차량을 이용한 데이터 수집 시에 있을 수 있는 교통사고 등의 사고 위험에서 자유로움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차후 연구 방향으로 음주운전이나 졸음운전 같이 실제 차량으로 테스트 하기 힘든 데이터를 얻을 수 있을 것으로 기대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3" name="그림 202">
            <a:extLst>
              <a:ext uri="{FF2B5EF4-FFF2-40B4-BE49-F238E27FC236}">
                <a16:creationId xmlns:a16="http://schemas.microsoft.com/office/drawing/2014/main" id="{3311578B-D934-4963-949C-815C606B78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8378" y="20832463"/>
            <a:ext cx="4910925" cy="432399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CD262BC-E217-4D4B-A357-74829D08458B}"/>
              </a:ext>
            </a:extLst>
          </p:cNvPr>
          <p:cNvSpPr txBox="1"/>
          <p:nvPr/>
        </p:nvSpPr>
        <p:spPr>
          <a:xfrm>
            <a:off x="717212" y="7530363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Sim2Real?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6AA746-B984-43B1-AF78-0245CCCA8091}"/>
              </a:ext>
            </a:extLst>
          </p:cNvPr>
          <p:cNvSpPr txBox="1"/>
          <p:nvPr/>
        </p:nvSpPr>
        <p:spPr>
          <a:xfrm>
            <a:off x="883920" y="8123206"/>
            <a:ext cx="19363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Simulations To Real world AI</a:t>
            </a: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가상의 데이터를 실제 데이터와 비슷하게 가공 또는 생성하여 대체하는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</a:t>
            </a:r>
          </a:p>
        </p:txBody>
      </p:sp>
      <p:pic>
        <p:nvPicPr>
          <p:cNvPr id="185" name="그림 18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415C1CC-6FA6-411C-B5C6-DEDA777F39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94" y="16860136"/>
            <a:ext cx="10022064" cy="28901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E8FD90-3300-48D9-8D17-CF7AE932AEB0}"/>
              </a:ext>
            </a:extLst>
          </p:cNvPr>
          <p:cNvSpPr txBox="1"/>
          <p:nvPr/>
        </p:nvSpPr>
        <p:spPr>
          <a:xfrm>
            <a:off x="666848" y="11081388"/>
            <a:ext cx="3970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인식 동작 결정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CD339C-7CBD-4E8E-88A2-1310BBCF9ACA}"/>
              </a:ext>
            </a:extLst>
          </p:cNvPr>
          <p:cNvSpPr txBox="1"/>
          <p:nvPr/>
        </p:nvSpPr>
        <p:spPr>
          <a:xfrm>
            <a:off x="5631769" y="14811849"/>
            <a:ext cx="5987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시뮬레이터를 통한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학습용 데이터 수집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F2B804-7751-4BED-9F3E-DE97B1D53C77}"/>
              </a:ext>
            </a:extLst>
          </p:cNvPr>
          <p:cNvSpPr txBox="1"/>
          <p:nvPr/>
        </p:nvSpPr>
        <p:spPr>
          <a:xfrm>
            <a:off x="716697" y="16122967"/>
            <a:ext cx="5251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</a:t>
            </a:r>
            <a:r>
              <a:rPr lang="en-US" altLang="ko-KR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Keras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 모델</a:t>
            </a:r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CA010B-37D6-406E-AE29-440D10390552}"/>
              </a:ext>
            </a:extLst>
          </p:cNvPr>
          <p:cNvSpPr txBox="1"/>
          <p:nvPr/>
        </p:nvSpPr>
        <p:spPr>
          <a:xfrm>
            <a:off x="13185424" y="20167613"/>
            <a:ext cx="533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주행 영상과 함께 예측 결과 확인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5CA5EE-1D76-4826-9BF7-0C5DF862E480}"/>
              </a:ext>
            </a:extLst>
          </p:cNvPr>
          <p:cNvSpPr txBox="1"/>
          <p:nvPr/>
        </p:nvSpPr>
        <p:spPr>
          <a:xfrm>
            <a:off x="716697" y="15491567"/>
            <a:ext cx="4503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 모델 제작 및 학습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4528538-D753-4223-A242-3D109124A312}"/>
              </a:ext>
            </a:extLst>
          </p:cNvPr>
          <p:cNvCxnSpPr>
            <a:cxnSpLocks/>
          </p:cNvCxnSpPr>
          <p:nvPr/>
        </p:nvCxnSpPr>
        <p:spPr>
          <a:xfrm>
            <a:off x="10654062" y="15357338"/>
            <a:ext cx="14185" cy="45826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E7FCBF4C-01F9-4C49-9C88-896B8E5F1343}"/>
              </a:ext>
            </a:extLst>
          </p:cNvPr>
          <p:cNvCxnSpPr>
            <a:cxnSpLocks/>
          </p:cNvCxnSpPr>
          <p:nvPr/>
        </p:nvCxnSpPr>
        <p:spPr>
          <a:xfrm flipH="1">
            <a:off x="493144" y="15357338"/>
            <a:ext cx="2000412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87" name="그림 86">
            <a:extLst>
              <a:ext uri="{FF2B5EF4-FFF2-40B4-BE49-F238E27FC236}">
                <a16:creationId xmlns:a16="http://schemas.microsoft.com/office/drawing/2014/main" id="{EFD78B38-C630-44BA-9F07-348B0F9840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10285" y="17137239"/>
            <a:ext cx="9913577" cy="2622021"/>
          </a:xfrm>
          <a:prstGeom prst="rect">
            <a:avLst/>
          </a:prstGeom>
        </p:spPr>
      </p:pic>
      <p:pic>
        <p:nvPicPr>
          <p:cNvPr id="99" name="그림 98" descr="대형, 키보드이(가) 표시된 사진&#10;&#10;자동 생성된 설명">
            <a:extLst>
              <a:ext uri="{FF2B5EF4-FFF2-40B4-BE49-F238E27FC236}">
                <a16:creationId xmlns:a16="http://schemas.microsoft.com/office/drawing/2014/main" id="{5B8C1E3D-A804-4F91-8A55-6315E36161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426" y="21420771"/>
            <a:ext cx="4836835" cy="3630227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6205BC61-4C34-41A4-8E6D-60FA0755D48F}"/>
              </a:ext>
            </a:extLst>
          </p:cNvPr>
          <p:cNvSpPr txBox="1"/>
          <p:nvPr/>
        </p:nvSpPr>
        <p:spPr>
          <a:xfrm>
            <a:off x="716697" y="20025417"/>
            <a:ext cx="3196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예측 결과</a:t>
            </a:r>
          </a:p>
        </p:txBody>
      </p:sp>
      <p:pic>
        <p:nvPicPr>
          <p:cNvPr id="106" name="그림 105" descr="키보드이(가) 표시된 사진&#10;&#10;자동 생성된 설명">
            <a:extLst>
              <a:ext uri="{FF2B5EF4-FFF2-40B4-BE49-F238E27FC236}">
                <a16:creationId xmlns:a16="http://schemas.microsoft.com/office/drawing/2014/main" id="{A2112F56-21F2-49DA-B6E5-9675B0D5DB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91" y="21420771"/>
            <a:ext cx="4736195" cy="3588026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722E2967-9FDB-4ED2-8887-075B84E0C9F9}"/>
              </a:ext>
            </a:extLst>
          </p:cNvPr>
          <p:cNvSpPr txBox="1"/>
          <p:nvPr/>
        </p:nvSpPr>
        <p:spPr>
          <a:xfrm>
            <a:off x="5150988" y="20726613"/>
            <a:ext cx="5056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Sim2Real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동작 별 예측 정확도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(%)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32F552A-C24E-4D26-BD3B-D92FD6D17252}"/>
              </a:ext>
            </a:extLst>
          </p:cNvPr>
          <p:cNvSpPr txBox="1"/>
          <p:nvPr/>
        </p:nvSpPr>
        <p:spPr>
          <a:xfrm>
            <a:off x="251048" y="20749975"/>
            <a:ext cx="490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Sim2Sim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동작 별 예측 정확도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(%)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C4498-8180-48D4-913B-07B95FF798BF}"/>
              </a:ext>
            </a:extLst>
          </p:cNvPr>
          <p:cNvSpPr txBox="1"/>
          <p:nvPr/>
        </p:nvSpPr>
        <p:spPr>
          <a:xfrm>
            <a:off x="666848" y="11803149"/>
            <a:ext cx="31608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직진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좌커브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우커브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좌회전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우회전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좌차선변경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우차선변경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4" name="그림 33" descr="오렌지, 앉아있는, 테이블, 표지판이(가) 표시된 사진&#10;&#10;자동 생성된 설명">
            <a:extLst>
              <a:ext uri="{FF2B5EF4-FFF2-40B4-BE49-F238E27FC236}">
                <a16:creationId xmlns:a16="http://schemas.microsoft.com/office/drawing/2014/main" id="{FE61C185-63B2-4950-96A0-890BC896F2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411" y="12717581"/>
            <a:ext cx="2288002" cy="2059201"/>
          </a:xfrm>
          <a:prstGeom prst="rect">
            <a:avLst/>
          </a:prstGeom>
        </p:spPr>
      </p:pic>
      <p:pic>
        <p:nvPicPr>
          <p:cNvPr id="39" name="그림 38" descr="스크린샷, 모니터, 교통, 거리이(가) 표시된 사진&#10;&#10;자동 생성된 설명">
            <a:extLst>
              <a:ext uri="{FF2B5EF4-FFF2-40B4-BE49-F238E27FC236}">
                <a16:creationId xmlns:a16="http://schemas.microsoft.com/office/drawing/2014/main" id="{22A73456-2135-4126-B7B6-7ADEFD479837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57"/>
          <a:stretch/>
        </p:blipFill>
        <p:spPr>
          <a:xfrm>
            <a:off x="12923043" y="11674938"/>
            <a:ext cx="4244424" cy="311881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4553F10-B397-439E-AE58-297BC996858E}"/>
              </a:ext>
            </a:extLst>
          </p:cNvPr>
          <p:cNvSpPr txBox="1"/>
          <p:nvPr/>
        </p:nvSpPr>
        <p:spPr>
          <a:xfrm>
            <a:off x="10686412" y="15538683"/>
            <a:ext cx="317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정규화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0B88DF-E444-4DCF-AA97-CC190E33161F}"/>
              </a:ext>
            </a:extLst>
          </p:cNvPr>
          <p:cNvSpPr txBox="1"/>
          <p:nvPr/>
        </p:nvSpPr>
        <p:spPr>
          <a:xfrm>
            <a:off x="10553537" y="16161789"/>
            <a:ext cx="6101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 데이터 선별 및 데이터 정규화 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E035C2A-A0B4-48CD-9DFD-D3EFD56DA1B5}"/>
              </a:ext>
            </a:extLst>
          </p:cNvPr>
          <p:cNvCxnSpPr>
            <a:cxnSpLocks/>
          </p:cNvCxnSpPr>
          <p:nvPr/>
        </p:nvCxnSpPr>
        <p:spPr>
          <a:xfrm flipH="1" flipV="1">
            <a:off x="133304" y="19901528"/>
            <a:ext cx="20987754" cy="647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60BE8C5-8E2E-4F75-99A7-94ADD914B869}"/>
              </a:ext>
            </a:extLst>
          </p:cNvPr>
          <p:cNvSpPr txBox="1"/>
          <p:nvPr/>
        </p:nvSpPr>
        <p:spPr>
          <a:xfrm>
            <a:off x="13036003" y="14770617"/>
            <a:ext cx="4086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예측용 실제 데이터 수집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28ED3E-A69A-4086-8817-B6BD402BCBDB}"/>
              </a:ext>
            </a:extLst>
          </p:cNvPr>
          <p:cNvSpPr txBox="1"/>
          <p:nvPr/>
        </p:nvSpPr>
        <p:spPr>
          <a:xfrm>
            <a:off x="18378411" y="14786585"/>
            <a:ext cx="26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OBD2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스캐너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412F4-4454-4BD5-90CE-84B0C7D1E24B}"/>
              </a:ext>
            </a:extLst>
          </p:cNvPr>
          <p:cNvSpPr txBox="1"/>
          <p:nvPr/>
        </p:nvSpPr>
        <p:spPr>
          <a:xfrm>
            <a:off x="5713517" y="11074504"/>
            <a:ext cx="3970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수집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B52C01F-9D1D-4369-B38B-CE2207BB6934}"/>
              </a:ext>
            </a:extLst>
          </p:cNvPr>
          <p:cNvCxnSpPr>
            <a:cxnSpLocks/>
          </p:cNvCxnSpPr>
          <p:nvPr/>
        </p:nvCxnSpPr>
        <p:spPr>
          <a:xfrm>
            <a:off x="5699002" y="11077282"/>
            <a:ext cx="0" cy="42761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7" name="그림 16" descr="스크린샷, 건물, 도로, 도시이(가) 표시된 사진&#10;&#10;자동 생성된 설명">
            <a:extLst>
              <a:ext uri="{FF2B5EF4-FFF2-40B4-BE49-F238E27FC236}">
                <a16:creationId xmlns:a16="http://schemas.microsoft.com/office/drawing/2014/main" id="{5D233D3A-DA62-4EC1-934E-1677A5054CF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484" y="20830989"/>
            <a:ext cx="4756929" cy="432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4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842</TotalTime>
  <Words>254</Words>
  <Application>Microsoft Office PowerPoint</Application>
  <PresentationFormat>사용자 지정</PresentationFormat>
  <Paragraphs>48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 Bold</vt:lpstr>
      <vt:lpstr>Calibri</vt:lpstr>
      <vt:lpstr>Arial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JeongHeeSeok</cp:lastModifiedBy>
  <cp:revision>95</cp:revision>
  <dcterms:created xsi:type="dcterms:W3CDTF">2019-07-31T07:36:11Z</dcterms:created>
  <dcterms:modified xsi:type="dcterms:W3CDTF">2020-09-13T06:25:37Z</dcterms:modified>
</cp:coreProperties>
</file>