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0"/>
  </p:notesMasterIdLst>
  <p:sldIdLst>
    <p:sldId id="256" r:id="rId5"/>
    <p:sldId id="268" r:id="rId6"/>
    <p:sldId id="259" r:id="rId7"/>
    <p:sldId id="260" r:id="rId8"/>
    <p:sldId id="306" r:id="rId9"/>
    <p:sldId id="307" r:id="rId10"/>
    <p:sldId id="298" r:id="rId11"/>
    <p:sldId id="308" r:id="rId12"/>
    <p:sldId id="291" r:id="rId13"/>
    <p:sldId id="301" r:id="rId14"/>
    <p:sldId id="310" r:id="rId15"/>
    <p:sldId id="312" r:id="rId16"/>
    <p:sldId id="261" r:id="rId17"/>
    <p:sldId id="26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3F7"/>
    <a:srgbClr val="CEE7EE"/>
    <a:srgbClr val="00B050"/>
    <a:srgbClr val="B9B9B9"/>
    <a:srgbClr val="90BB23"/>
    <a:srgbClr val="40BAD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88665" autoAdjust="0"/>
  </p:normalViewPr>
  <p:slideViewPr>
    <p:cSldViewPr snapToGrid="0">
      <p:cViewPr varScale="1">
        <p:scale>
          <a:sx n="101" d="100"/>
          <a:sy n="101" d="100"/>
        </p:scale>
        <p:origin x="1230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내부적으로 부족한 부분</a:t>
            </a:r>
            <a:endParaRPr lang="en-US" altLang="ko-KR" dirty="0"/>
          </a:p>
          <a:p>
            <a:r>
              <a:rPr lang="ko-KR" altLang="en-US" dirty="0"/>
              <a:t>실제 데이터와 시뮬레이션 데이터에 대해서 </a:t>
            </a:r>
            <a:r>
              <a:rPr lang="en-US" altLang="ko-KR" dirty="0"/>
              <a:t>csv</a:t>
            </a:r>
            <a:r>
              <a:rPr lang="ko-KR" altLang="en-US" dirty="0"/>
              <a:t>파일의 데이터가 다르기 때문에 자료를 가져오는 </a:t>
            </a:r>
            <a:r>
              <a:rPr lang="en-US" altLang="ko-KR" dirty="0"/>
              <a:t>index</a:t>
            </a:r>
            <a:r>
              <a:rPr lang="ko-KR" altLang="en-US" dirty="0"/>
              <a:t>에 대해서 </a:t>
            </a:r>
            <a:endParaRPr lang="en-US" altLang="ko-KR" dirty="0"/>
          </a:p>
          <a:p>
            <a:r>
              <a:rPr lang="ko-KR" altLang="en-US" dirty="0"/>
              <a:t>처리를 할 필요가 있고</a:t>
            </a:r>
            <a:r>
              <a:rPr lang="en-US" altLang="ko-KR" dirty="0"/>
              <a:t>, </a:t>
            </a:r>
            <a:r>
              <a:rPr lang="ko-KR" altLang="en-US" dirty="0"/>
              <a:t>현재는 영상 파일과 </a:t>
            </a:r>
            <a:r>
              <a:rPr lang="en-US" altLang="ko-KR" dirty="0"/>
              <a:t>csv</a:t>
            </a:r>
            <a:r>
              <a:rPr lang="ko-KR" altLang="en-US" dirty="0"/>
              <a:t>파일이 확장자 명을 제외하고는 완전히 같아야 영상을 읽을 수 있기 때문에</a:t>
            </a:r>
            <a:endParaRPr lang="en-US" altLang="ko-KR" dirty="0"/>
          </a:p>
          <a:p>
            <a:r>
              <a:rPr lang="ko-KR" altLang="en-US" dirty="0"/>
              <a:t>이 부분에 대한 처리가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88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0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0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2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1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차량 운행 상태 분석을 위한 </a:t>
            </a:r>
            <a:r>
              <a:rPr lang="en-US" altLang="ko-KR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5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딥러닝 기반 자동차 동작 인식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2020-09-03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시연용</a:t>
            </a:r>
            <a:br>
              <a:rPr lang="en-US" altLang="ko-KR" sz="3200" b="1" dirty="0"/>
            </a:br>
            <a:r>
              <a:rPr lang="en-US" altLang="ko-KR" sz="3200" b="1" dirty="0"/>
              <a:t>UI</a:t>
            </a:r>
            <a:br>
              <a:rPr lang="en-US" altLang="ko-KR" sz="3200" b="1" dirty="0"/>
            </a:br>
            <a:r>
              <a:rPr lang="ko-KR" altLang="en-US" sz="3200" b="1" dirty="0"/>
              <a:t>추후 예정사항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612" y="627345"/>
            <a:ext cx="10263986" cy="539576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완성된 예측 모델  내부 이식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프로그램 자체적으로 예측하고 결과를 표시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예측 정확도 표시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기타 버그 등 불완전 사항 수정</a:t>
            </a:r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0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24D08-8776-4C23-9DF9-8815EC45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보고서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28F98-7771-4100-84FE-D72DD7E0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DD64F0-DB0B-4821-9254-454BB166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EBFE0039-719A-4927-8869-A54A3438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704"/>
          <a:stretch/>
        </p:blipFill>
        <p:spPr>
          <a:xfrm>
            <a:off x="6810492" y="0"/>
            <a:ext cx="4990983" cy="6701265"/>
          </a:xfrm>
        </p:spPr>
      </p:pic>
      <p:pic>
        <p:nvPicPr>
          <p:cNvPr id="13" name="내용 개체 틀 7">
            <a:extLst>
              <a:ext uri="{FF2B5EF4-FFF2-40B4-BE49-F238E27FC236}">
                <a16:creationId xmlns:a16="http://schemas.microsoft.com/office/drawing/2014/main" id="{E179EC88-9965-489C-9219-121CF29EC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65" y="15670"/>
            <a:ext cx="4519085" cy="68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24D08-8776-4C23-9DF9-8815EC45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포스터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28F98-7771-4100-84FE-D72DD7E0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DD64F0-DB0B-4821-9254-454BB166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FA80BC4-A65D-4112-B6D2-FA05BE8E6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73742" y="-4572"/>
            <a:ext cx="4844515" cy="6857999"/>
          </a:xfrm>
        </p:spPr>
      </p:pic>
    </p:spTree>
    <p:extLst>
      <p:ext uri="{BB962C8B-B14F-4D97-AF65-F5344CB8AC3E}">
        <p14:creationId xmlns:p14="http://schemas.microsoft.com/office/powerpoint/2010/main" val="16769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최종보고서 초안 제출 및 피드백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최종 평가표 제출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</a:t>
            </a:r>
            <a:r>
              <a:rPr lang="ko-KR" altLang="en-US" sz="2400" dirty="0"/>
              <a:t>를</a:t>
            </a:r>
            <a:r>
              <a:rPr lang="en-US" altLang="ko-KR" sz="2400" dirty="0"/>
              <a:t>  </a:t>
            </a:r>
            <a:r>
              <a:rPr lang="ko-KR" altLang="en-US" sz="2400" dirty="0"/>
              <a:t>어디서든지 실행할 수 있는</a:t>
            </a:r>
            <a:r>
              <a:rPr lang="en-US" altLang="ko-KR" sz="2400" dirty="0"/>
              <a:t> exe</a:t>
            </a:r>
            <a:r>
              <a:rPr lang="ko-KR" altLang="en-US" sz="2400" dirty="0"/>
              <a:t>파일 생성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919757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93873-371A-4FC6-8EF3-65A2AEA6DE19}"/>
              </a:ext>
            </a:extLst>
          </p:cNvPr>
          <p:cNvSpPr txBox="1"/>
          <p:nvPr/>
        </p:nvSpPr>
        <p:spPr>
          <a:xfrm>
            <a:off x="2225862" y="6085681"/>
            <a:ext cx="827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	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– </a:t>
            </a:r>
            <a:r>
              <a:rPr lang="ko-KR" altLang="en-US" b="1" dirty="0">
                <a:solidFill>
                  <a:srgbClr val="FFC000"/>
                </a:solidFill>
              </a:rPr>
              <a:t>진행중 </a:t>
            </a:r>
            <a:r>
              <a:rPr lang="en-US" altLang="ko-KR" b="1" dirty="0"/>
              <a:t>	 </a:t>
            </a:r>
            <a:r>
              <a:rPr lang="en-US" altLang="ko-KR" b="1" dirty="0">
                <a:solidFill>
                  <a:srgbClr val="B9B9B9"/>
                </a:solidFill>
              </a:rPr>
              <a:t>– </a:t>
            </a:r>
            <a:r>
              <a:rPr lang="ko-KR" altLang="en-US" b="1" dirty="0">
                <a:solidFill>
                  <a:srgbClr val="B9B9B9"/>
                </a:solidFill>
              </a:rPr>
              <a:t>진행 예정</a:t>
            </a:r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2020-09-03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동작 인식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차주 진행 예정사항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데이터 정규화 방식 확정 및 마무리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데이터 분석 모델 완성 및 </a:t>
            </a:r>
            <a:r>
              <a:rPr lang="en-US" altLang="ko-KR" sz="3200" dirty="0"/>
              <a:t>UI </a:t>
            </a:r>
            <a:r>
              <a:rPr lang="ko-KR" altLang="en-US" sz="3200" dirty="0"/>
              <a:t>이식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정확도 및 오차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시연용 </a:t>
            </a:r>
            <a:r>
              <a:rPr lang="en-US" altLang="ko-KR" sz="3200" dirty="0"/>
              <a:t>UI </a:t>
            </a:r>
            <a:r>
              <a:rPr lang="ko-KR" altLang="en-US" sz="3200" dirty="0"/>
              <a:t>디자인 및 개발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멘토링 보고서 및 최종 보고서 작성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발표 포스터 제작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확정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DC7D552-7310-4AA8-AE84-F93366BD20D5}"/>
              </a:ext>
            </a:extLst>
          </p:cNvPr>
          <p:cNvSpPr txBox="1">
            <a:spLocks/>
          </p:cNvSpPr>
          <p:nvPr/>
        </p:nvSpPr>
        <p:spPr>
          <a:xfrm>
            <a:off x="1018029" y="774830"/>
            <a:ext cx="10263986" cy="55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ko-KR" altLang="en-US" sz="3200" dirty="0"/>
              <a:t>범위 제한 </a:t>
            </a:r>
            <a:r>
              <a:rPr lang="en-US" altLang="ko-KR" sz="3200" dirty="0"/>
              <a:t>&amp;</a:t>
            </a:r>
            <a:r>
              <a:rPr lang="ko-KR" altLang="en-US" sz="3200" dirty="0"/>
              <a:t> 정규화</a:t>
            </a:r>
            <a:endParaRPr lang="en-US" altLang="ko-KR" sz="3200" dirty="0"/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A5680D9A-1C34-4D4E-B749-071439D7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00147"/>
            <a:ext cx="10263986" cy="198287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FAD7246-E22C-403F-AD39-B5BEC3EF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22" y="3383022"/>
            <a:ext cx="2314898" cy="285789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90D754-49BC-425C-B1FC-6884AEA9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625021"/>
            <a:ext cx="4191585" cy="8764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71AFEAD-BDAD-4800-B966-692299B5B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758" y="3567303"/>
            <a:ext cx="2019582" cy="733527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E0618D-784E-4F24-9974-ED1B6EC90A2D}"/>
              </a:ext>
            </a:extLst>
          </p:cNvPr>
          <p:cNvCxnSpPr>
            <a:cxnSpLocks/>
          </p:cNvCxnSpPr>
          <p:nvPr/>
        </p:nvCxnSpPr>
        <p:spPr>
          <a:xfrm>
            <a:off x="5563185" y="3943350"/>
            <a:ext cx="5868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7004BC-924C-48F7-9BA5-8C752C6DBD87}"/>
              </a:ext>
            </a:extLst>
          </p:cNvPr>
          <p:cNvCxnSpPr>
            <a:cxnSpLocks/>
          </p:cNvCxnSpPr>
          <p:nvPr/>
        </p:nvCxnSpPr>
        <p:spPr>
          <a:xfrm>
            <a:off x="8464921" y="3943350"/>
            <a:ext cx="5868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709A1B-F2F6-4FC9-9DC5-09E689133A72}"/>
              </a:ext>
            </a:extLst>
          </p:cNvPr>
          <p:cNvSpPr txBox="1"/>
          <p:nvPr/>
        </p:nvSpPr>
        <p:spPr>
          <a:xfrm>
            <a:off x="1920333" y="456861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추출 과정에서 정규화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888A39-5A4D-4AAF-9E7B-16DBB1B6FCF7}"/>
              </a:ext>
            </a:extLst>
          </p:cNvPr>
          <p:cNvSpPr txBox="1"/>
          <p:nvPr/>
        </p:nvSpPr>
        <p:spPr>
          <a:xfrm>
            <a:off x="6245321" y="6266321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모델에서 범위 제한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F694A3-FAF7-41CD-BE78-C0E112610B1E}"/>
              </a:ext>
            </a:extLst>
          </p:cNvPr>
          <p:cNvSpPr txBox="1"/>
          <p:nvPr/>
        </p:nvSpPr>
        <p:spPr>
          <a:xfrm>
            <a:off x="9138059" y="4431269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모델에서 정규화</a:t>
            </a:r>
          </a:p>
        </p:txBody>
      </p:sp>
    </p:spTree>
    <p:extLst>
      <p:ext uri="{BB962C8B-B14F-4D97-AF65-F5344CB8AC3E}">
        <p14:creationId xmlns:p14="http://schemas.microsoft.com/office/powerpoint/2010/main" val="250715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03712C-FFC4-488F-BA18-16B8C364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2685" y="762258"/>
            <a:ext cx="2442318" cy="5272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DE2D05-5F8F-4CBD-87D6-D0389CDD6B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79391" y="757448"/>
            <a:ext cx="1711896" cy="524806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360580-558C-4AE7-8FEC-E7C8C9978EE8}"/>
              </a:ext>
            </a:extLst>
          </p:cNvPr>
          <p:cNvSpPr txBox="1"/>
          <p:nvPr/>
        </p:nvSpPr>
        <p:spPr>
          <a:xfrm>
            <a:off x="1885684" y="39232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CNN-GAP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E67D1-0697-4E68-A3A9-2C82901417A2}"/>
              </a:ext>
            </a:extLst>
          </p:cNvPr>
          <p:cNvSpPr txBox="1"/>
          <p:nvPr/>
        </p:nvSpPr>
        <p:spPr>
          <a:xfrm>
            <a:off x="8935468" y="39232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CNN-Flatten</a:t>
            </a:r>
            <a:endParaRPr lang="ko-KR" altLang="en-US" dirty="0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048212D5-9630-4786-B6D0-CEBBD8AC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데이터 </a:t>
            </a:r>
            <a:br>
              <a:rPr lang="en-US" altLang="ko-KR" sz="3600" b="1" dirty="0"/>
            </a:br>
            <a:r>
              <a:rPr lang="ko-KR" altLang="en-US" sz="3600" b="1" dirty="0"/>
              <a:t>분석 모델 완성</a:t>
            </a:r>
            <a:endParaRPr lang="ko-KR" altLang="en-US" sz="35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D3CB9A-8BC4-4157-8AD1-DE2B8903FD6A}"/>
              </a:ext>
            </a:extLst>
          </p:cNvPr>
          <p:cNvSpPr/>
          <p:nvPr/>
        </p:nvSpPr>
        <p:spPr>
          <a:xfrm>
            <a:off x="4025219" y="3570825"/>
            <a:ext cx="4141561" cy="7895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253814A-CA86-4E32-94B1-D9A70639F767}"/>
              </a:ext>
            </a:extLst>
          </p:cNvPr>
          <p:cNvCxnSpPr>
            <a:cxnSpLocks/>
            <a:stCxn id="11" idx="2"/>
            <a:endCxn id="32" idx="1"/>
          </p:cNvCxnSpPr>
          <p:nvPr/>
        </p:nvCxnSpPr>
        <p:spPr>
          <a:xfrm rot="5400000" flipH="1" flipV="1">
            <a:off x="2135067" y="4144351"/>
            <a:ext cx="2068928" cy="1711375"/>
          </a:xfrm>
          <a:prstGeom prst="bentConnector4">
            <a:avLst>
              <a:gd name="adj1" fmla="val -11049"/>
              <a:gd name="adj2" fmla="val 85678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8DCCF23-4770-4BEF-9655-585019AC6F15}"/>
              </a:ext>
            </a:extLst>
          </p:cNvPr>
          <p:cNvCxnSpPr>
            <a:cxnSpLocks/>
            <a:stCxn id="13" idx="2"/>
            <a:endCxn id="32" idx="3"/>
          </p:cNvCxnSpPr>
          <p:nvPr/>
        </p:nvCxnSpPr>
        <p:spPr>
          <a:xfrm rot="5400000" flipH="1">
            <a:off x="7881089" y="4251267"/>
            <a:ext cx="2039942" cy="1468559"/>
          </a:xfrm>
          <a:prstGeom prst="bentConnector4">
            <a:avLst>
              <a:gd name="adj1" fmla="val -11206"/>
              <a:gd name="adj2" fmla="val 79142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8F8D35-C490-44DE-9E78-14D42D1630FB}"/>
              </a:ext>
            </a:extLst>
          </p:cNvPr>
          <p:cNvSpPr txBox="1"/>
          <p:nvPr/>
        </p:nvSpPr>
        <p:spPr>
          <a:xfrm>
            <a:off x="5080337" y="3157776"/>
            <a:ext cx="20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결과 선택 </a:t>
            </a:r>
            <a:r>
              <a:rPr lang="ko-KR" altLang="en-US" b="1" dirty="0" err="1"/>
              <a:t>조건문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7FEB847-7FE1-4768-90E1-89B518E7CB5B}"/>
              </a:ext>
            </a:extLst>
          </p:cNvPr>
          <p:cNvGrpSpPr/>
          <p:nvPr/>
        </p:nvGrpSpPr>
        <p:grpSpPr>
          <a:xfrm>
            <a:off x="4244370" y="3584897"/>
            <a:ext cx="3703258" cy="743386"/>
            <a:chOff x="4244370" y="5280347"/>
            <a:chExt cx="3703258" cy="74338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2090CD-C452-4B7B-98F6-80EA2612CEB3}"/>
                </a:ext>
              </a:extLst>
            </p:cNvPr>
            <p:cNvSpPr txBox="1"/>
            <p:nvPr/>
          </p:nvSpPr>
          <p:spPr>
            <a:xfrm>
              <a:off x="4371007" y="5280347"/>
              <a:ext cx="3449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GAP </a:t>
              </a:r>
              <a:r>
                <a:rPr lang="ko-KR" altLang="en-US" dirty="0"/>
                <a:t>결과</a:t>
              </a:r>
              <a:r>
                <a:rPr lang="en-US" altLang="ko-KR" dirty="0"/>
                <a:t>: </a:t>
              </a:r>
              <a:r>
                <a:rPr lang="ko-KR" altLang="en-US" dirty="0"/>
                <a:t>직진</a:t>
              </a:r>
              <a:r>
                <a:rPr lang="en-US" altLang="ko-KR" dirty="0"/>
                <a:t>, </a:t>
              </a:r>
              <a:r>
                <a:rPr lang="ko-KR" altLang="en-US" dirty="0"/>
                <a:t>좌</a:t>
              </a:r>
              <a:r>
                <a:rPr lang="en-US" altLang="ko-KR" dirty="0"/>
                <a:t>/</a:t>
              </a:r>
              <a:r>
                <a:rPr lang="ko-KR" altLang="en-US" dirty="0"/>
                <a:t>우 차선</a:t>
              </a:r>
              <a:r>
                <a:rPr lang="en-US" altLang="ko-KR" dirty="0"/>
                <a:t>, </a:t>
              </a:r>
              <a:r>
                <a:rPr lang="ko-KR" altLang="en-US" dirty="0"/>
                <a:t>정지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42E14E-4A46-4497-B635-925959CFBFB9}"/>
                </a:ext>
              </a:extLst>
            </p:cNvPr>
            <p:cNvSpPr txBox="1"/>
            <p:nvPr/>
          </p:nvSpPr>
          <p:spPr>
            <a:xfrm>
              <a:off x="4244370" y="5654401"/>
              <a:ext cx="370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Flatten </a:t>
              </a:r>
              <a:r>
                <a:rPr lang="ko-KR" altLang="en-US" dirty="0"/>
                <a:t>결과</a:t>
              </a:r>
              <a:r>
                <a:rPr lang="en-US" altLang="ko-KR" dirty="0"/>
                <a:t>: </a:t>
              </a:r>
              <a:r>
                <a:rPr lang="ko-KR" altLang="en-US" dirty="0"/>
                <a:t>좌</a:t>
              </a:r>
              <a:r>
                <a:rPr lang="en-US" altLang="ko-KR" dirty="0"/>
                <a:t>/</a:t>
              </a:r>
              <a:r>
                <a:rPr lang="ko-KR" altLang="en-US" dirty="0"/>
                <a:t>우 커브</a:t>
              </a:r>
              <a:r>
                <a:rPr lang="en-US" altLang="ko-KR" dirty="0"/>
                <a:t>, </a:t>
              </a:r>
              <a:r>
                <a:rPr lang="ko-KR" altLang="en-US" dirty="0"/>
                <a:t>좌</a:t>
              </a:r>
              <a:r>
                <a:rPr lang="en-US" altLang="ko-KR" dirty="0"/>
                <a:t>/</a:t>
              </a:r>
              <a:r>
                <a:rPr lang="ko-KR" altLang="en-US" dirty="0"/>
                <a:t>우 회전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:a16="http://schemas.microsoft.com/office/drawing/2014/main" id="{54190CA7-629A-430E-966C-30F16771E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39" y="4739752"/>
            <a:ext cx="4115374" cy="2048161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BA7CBEA-3BCC-421A-B682-3BAE05177300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6096000" y="4360325"/>
            <a:ext cx="26" cy="379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1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03712C-FFC4-488F-BA18-16B8C364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1089" y="697357"/>
            <a:ext cx="4620060" cy="2495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DE2D05-5F8F-4CBD-87D6-D0389CDD6B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61149" y="704881"/>
            <a:ext cx="5598166" cy="224091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890FB3-00A7-48B6-81A4-B368919D6F50}"/>
              </a:ext>
            </a:extLst>
          </p:cNvPr>
          <p:cNvSpPr/>
          <p:nvPr/>
        </p:nvSpPr>
        <p:spPr>
          <a:xfrm>
            <a:off x="4025219" y="3570825"/>
            <a:ext cx="4141561" cy="7895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4DB298D-5339-4BF1-B860-98E43FFFDF6E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3451613" y="3391969"/>
            <a:ext cx="773112" cy="374100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0196611-8B07-4CE5-8B39-23EF15976368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7953619" y="3158961"/>
            <a:ext cx="1019775" cy="593452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5FEBAB-B139-490B-A4EB-284D9F683435}"/>
              </a:ext>
            </a:extLst>
          </p:cNvPr>
          <p:cNvSpPr txBox="1"/>
          <p:nvPr/>
        </p:nvSpPr>
        <p:spPr>
          <a:xfrm>
            <a:off x="5080337" y="31577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결과 선택 </a:t>
            </a:r>
            <a:r>
              <a:rPr lang="ko-KR" altLang="en-US" b="1" dirty="0" err="1"/>
              <a:t>조건문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14868A-7273-4582-B560-F264B5087A8B}"/>
              </a:ext>
            </a:extLst>
          </p:cNvPr>
          <p:cNvGrpSpPr/>
          <p:nvPr/>
        </p:nvGrpSpPr>
        <p:grpSpPr>
          <a:xfrm>
            <a:off x="4244370" y="3584897"/>
            <a:ext cx="3703258" cy="743386"/>
            <a:chOff x="4244370" y="5280347"/>
            <a:chExt cx="3703258" cy="7433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662FDC-BC82-4198-A8E5-A7FE0276B46E}"/>
                </a:ext>
              </a:extLst>
            </p:cNvPr>
            <p:cNvSpPr txBox="1"/>
            <p:nvPr/>
          </p:nvSpPr>
          <p:spPr>
            <a:xfrm>
              <a:off x="4371007" y="5280347"/>
              <a:ext cx="3449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GAP </a:t>
              </a:r>
              <a:r>
                <a:rPr lang="ko-KR" altLang="en-US" dirty="0"/>
                <a:t>결과</a:t>
              </a:r>
              <a:r>
                <a:rPr lang="en-US" altLang="ko-KR" dirty="0"/>
                <a:t>: </a:t>
              </a:r>
              <a:r>
                <a:rPr lang="ko-KR" altLang="en-US" dirty="0"/>
                <a:t>직진</a:t>
              </a:r>
              <a:r>
                <a:rPr lang="en-US" altLang="ko-KR" dirty="0"/>
                <a:t>, </a:t>
              </a:r>
              <a:r>
                <a:rPr lang="ko-KR" altLang="en-US" dirty="0"/>
                <a:t>좌</a:t>
              </a:r>
              <a:r>
                <a:rPr lang="en-US" altLang="ko-KR" dirty="0"/>
                <a:t>/</a:t>
              </a:r>
              <a:r>
                <a:rPr lang="ko-KR" altLang="en-US" dirty="0"/>
                <a:t>우 차선</a:t>
              </a:r>
              <a:r>
                <a:rPr lang="en-US" altLang="ko-KR" dirty="0"/>
                <a:t>, </a:t>
              </a:r>
              <a:r>
                <a:rPr lang="ko-KR" altLang="en-US" dirty="0"/>
                <a:t>정지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5A9A6-96E0-42CC-B32D-968107F084D9}"/>
                </a:ext>
              </a:extLst>
            </p:cNvPr>
            <p:cNvSpPr txBox="1"/>
            <p:nvPr/>
          </p:nvSpPr>
          <p:spPr>
            <a:xfrm>
              <a:off x="4244370" y="5654401"/>
              <a:ext cx="370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Flatten </a:t>
              </a:r>
              <a:r>
                <a:rPr lang="ko-KR" altLang="en-US" dirty="0"/>
                <a:t>결과</a:t>
              </a:r>
              <a:r>
                <a:rPr lang="en-US" altLang="ko-KR" dirty="0"/>
                <a:t>: </a:t>
              </a:r>
              <a:r>
                <a:rPr lang="ko-KR" altLang="en-US" dirty="0"/>
                <a:t>좌</a:t>
              </a:r>
              <a:r>
                <a:rPr lang="en-US" altLang="ko-KR" dirty="0"/>
                <a:t>/</a:t>
              </a:r>
              <a:r>
                <a:rPr lang="ko-KR" altLang="en-US" dirty="0"/>
                <a:t>우 커브</a:t>
              </a:r>
              <a:r>
                <a:rPr lang="en-US" altLang="ko-KR" dirty="0"/>
                <a:t>, </a:t>
              </a:r>
              <a:r>
                <a:rPr lang="ko-KR" altLang="en-US" dirty="0"/>
                <a:t>좌</a:t>
              </a:r>
              <a:r>
                <a:rPr lang="en-US" altLang="ko-KR" dirty="0"/>
                <a:t>/</a:t>
              </a:r>
              <a:r>
                <a:rPr lang="ko-KR" altLang="en-US" dirty="0"/>
                <a:t>우 회전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360580-558C-4AE7-8FEC-E7C8C9978EE8}"/>
              </a:ext>
            </a:extLst>
          </p:cNvPr>
          <p:cNvSpPr txBox="1"/>
          <p:nvPr/>
        </p:nvSpPr>
        <p:spPr>
          <a:xfrm>
            <a:off x="2168363" y="34772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CNN-GAP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E67D1-0697-4E68-A3A9-2C82901417A2}"/>
              </a:ext>
            </a:extLst>
          </p:cNvPr>
          <p:cNvSpPr txBox="1"/>
          <p:nvPr/>
        </p:nvSpPr>
        <p:spPr>
          <a:xfrm>
            <a:off x="8351887" y="34772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CNN-Flatten</a:t>
            </a:r>
            <a:endParaRPr lang="ko-KR" altLang="en-US" dirty="0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048212D5-9630-4786-B6D0-CEBBD8AC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데이터 </a:t>
            </a:r>
            <a:br>
              <a:rPr lang="en-US" altLang="ko-KR" sz="3600" b="1" dirty="0"/>
            </a:br>
            <a:r>
              <a:rPr lang="ko-KR" altLang="en-US" sz="3600" b="1" dirty="0"/>
              <a:t>분석 모델 완성</a:t>
            </a:r>
            <a:endParaRPr lang="ko-KR" altLang="en-US" sz="3500" b="1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9B9CDFC-916A-492F-B1ED-F0E6572D7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39" y="4739752"/>
            <a:ext cx="4115374" cy="204816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988686-28B8-496D-AF0B-66A9300AC2FD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096000" y="4360325"/>
            <a:ext cx="26" cy="379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3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확정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DC7D552-7310-4AA8-AE84-F93366BD20D5}"/>
              </a:ext>
            </a:extLst>
          </p:cNvPr>
          <p:cNvSpPr txBox="1">
            <a:spLocks/>
          </p:cNvSpPr>
          <p:nvPr/>
        </p:nvSpPr>
        <p:spPr>
          <a:xfrm>
            <a:off x="1038225" y="773116"/>
            <a:ext cx="10263986" cy="55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ko-KR" altLang="en-US" sz="3200" dirty="0"/>
              <a:t>모델 정확도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A8B54-7948-4EB2-BE55-E5125B90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46743" y="1969277"/>
            <a:ext cx="3810030" cy="3049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10523C-F7BE-4CC0-8411-84230E50B1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75852" y="2001795"/>
            <a:ext cx="3769406" cy="3017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D165E2-E186-4288-B552-A597E4FDD383}"/>
              </a:ext>
            </a:extLst>
          </p:cNvPr>
          <p:cNvSpPr txBox="1"/>
          <p:nvPr/>
        </p:nvSpPr>
        <p:spPr>
          <a:xfrm>
            <a:off x="2793029" y="159994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747D7-C08B-4F13-AB4B-2D91BEB75674}"/>
              </a:ext>
            </a:extLst>
          </p:cNvPr>
          <p:cNvSpPr txBox="1"/>
          <p:nvPr/>
        </p:nvSpPr>
        <p:spPr>
          <a:xfrm>
            <a:off x="8704552" y="158368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F54B4-E458-4378-BC95-C8F8F2A3CB91}"/>
              </a:ext>
            </a:extLst>
          </p:cNvPr>
          <p:cNvSpPr txBox="1"/>
          <p:nvPr/>
        </p:nvSpPr>
        <p:spPr>
          <a:xfrm>
            <a:off x="7296150" y="5391150"/>
            <a:ext cx="323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정확도</a:t>
            </a:r>
            <a:endParaRPr lang="en-US" altLang="ko-KR" dirty="0"/>
          </a:p>
          <a:p>
            <a:r>
              <a:rPr lang="en-US" altLang="ko-KR" dirty="0"/>
              <a:t>19960/23141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≒</a:t>
            </a:r>
            <a:r>
              <a:rPr lang="en-US" altLang="ko-KR" dirty="0"/>
              <a:t> 0.8625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dirty="0"/>
              <a:t> 86.25%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79ADE-8443-4E54-9E6B-6CCBA7B94D62}"/>
              </a:ext>
            </a:extLst>
          </p:cNvPr>
          <p:cNvSpPr txBox="1"/>
          <p:nvPr/>
        </p:nvSpPr>
        <p:spPr>
          <a:xfrm>
            <a:off x="1544610" y="5391150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정확도</a:t>
            </a:r>
            <a:endParaRPr lang="en-US" altLang="ko-KR" dirty="0"/>
          </a:p>
          <a:p>
            <a:r>
              <a:rPr lang="en-US" altLang="ko-KR" dirty="0"/>
              <a:t>2854/3415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≒</a:t>
            </a:r>
            <a:r>
              <a:rPr lang="en-US" altLang="ko-KR" dirty="0"/>
              <a:t> 0.8357 = 83.57%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12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시연용</a:t>
            </a:r>
            <a:br>
              <a:rPr lang="en-US" altLang="ko-KR" sz="3200" b="1" dirty="0"/>
            </a:br>
            <a:r>
              <a:rPr lang="en-US" altLang="ko-KR" sz="3200" b="1" dirty="0"/>
              <a:t>UI</a:t>
            </a:r>
            <a:br>
              <a:rPr lang="en-US" altLang="ko-KR" sz="3200" b="1" dirty="0"/>
            </a:br>
            <a:r>
              <a:rPr lang="ko-KR" altLang="en-US" sz="3200" b="1" dirty="0"/>
              <a:t>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331" y="781001"/>
            <a:ext cx="10263986" cy="64601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시연에서 사용 할 프로그램 </a:t>
            </a:r>
            <a:r>
              <a:rPr lang="en-US" altLang="ko-KR" sz="3200" dirty="0"/>
              <a:t>UI</a:t>
            </a:r>
            <a:r>
              <a:rPr lang="ko-KR" altLang="en-US" sz="3200" dirty="0"/>
              <a:t> 디자인 및 제작</a:t>
            </a:r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2020-09-03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EC17B60F-4DBF-4B5E-97EC-C7A61B3F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43" y="1528745"/>
            <a:ext cx="10463974" cy="24989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4953A-2CC0-47F3-B3D8-3E4C537C6F9C}"/>
              </a:ext>
            </a:extLst>
          </p:cNvPr>
          <p:cNvSpPr txBox="1"/>
          <p:nvPr/>
        </p:nvSpPr>
        <p:spPr>
          <a:xfrm>
            <a:off x="1278443" y="4398567"/>
            <a:ext cx="1017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영상파일과 </a:t>
            </a:r>
            <a:r>
              <a:rPr lang="en-US" altLang="ko-KR" dirty="0"/>
              <a:t>csv</a:t>
            </a:r>
            <a:r>
              <a:rPr lang="ko-KR" altLang="en-US" dirty="0"/>
              <a:t>파일 경로 설정</a:t>
            </a:r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파일을 클릭 시</a:t>
            </a:r>
            <a:r>
              <a:rPr lang="en-US" altLang="ko-KR" dirty="0"/>
              <a:t>,</a:t>
            </a:r>
            <a:r>
              <a:rPr lang="ko-KR" altLang="en-US" dirty="0"/>
              <a:t> 영상 파일의 경로에서 동일한 이름의  영상 파일을 설정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동일 파일이 존재 시 </a:t>
            </a:r>
            <a:r>
              <a:rPr lang="en-US" altLang="ko-KR" dirty="0"/>
              <a:t>run</a:t>
            </a:r>
            <a:r>
              <a:rPr lang="ko-KR" altLang="en-US" dirty="0"/>
              <a:t>버튼이 활성화</a:t>
            </a:r>
            <a:endParaRPr lang="en-US" altLang="ko-KR" dirty="0"/>
          </a:p>
          <a:p>
            <a:r>
              <a:rPr lang="ko-KR" altLang="en-US" dirty="0"/>
              <a:t>해당</a:t>
            </a:r>
            <a:r>
              <a:rPr lang="en-US" altLang="ko-KR" dirty="0"/>
              <a:t>csv</a:t>
            </a:r>
            <a:r>
              <a:rPr lang="ko-KR" altLang="en-US" dirty="0"/>
              <a:t>파일의 라벨 데이터를 읽어서 해당 정보를 화면에 지속적으로 출력</a:t>
            </a:r>
            <a:endParaRPr lang="en-US" altLang="ko-KR" dirty="0"/>
          </a:p>
          <a:p>
            <a:r>
              <a:rPr lang="ko-KR" altLang="en-US" dirty="0"/>
              <a:t>영상과 데이터를 각 프레임에 맞춰 동시에 출력하여 차량의 현재 상태를 지속적으로 나타냄</a:t>
            </a:r>
            <a:endParaRPr lang="en-US" altLang="ko-KR" dirty="0"/>
          </a:p>
          <a:p>
            <a:r>
              <a:rPr lang="ko-KR" altLang="en-US" dirty="0"/>
              <a:t>데이터의 경우 영상 </a:t>
            </a:r>
            <a:r>
              <a:rPr lang="en-US" altLang="ko-KR" dirty="0"/>
              <a:t>3</a:t>
            </a:r>
            <a:r>
              <a:rPr lang="ko-KR" altLang="en-US" dirty="0"/>
              <a:t>프레임 당 하나의 데이터를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4761</TotalTime>
  <Words>671</Words>
  <Application>Microsoft Office PowerPoint</Application>
  <PresentationFormat>와이드스크린</PresentationFormat>
  <Paragraphs>174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HY중고딕</vt:lpstr>
      <vt:lpstr>나눔고딕</vt:lpstr>
      <vt:lpstr>맑은 고딕</vt:lpstr>
      <vt:lpstr>Corbel</vt:lpstr>
      <vt:lpstr>Wingdings 2</vt:lpstr>
      <vt:lpstr>틀</vt:lpstr>
      <vt:lpstr>차량 운행 상태 분석을 위한 Sim2Real 딥러닝 기반 자동차 동작 인식 시스템</vt:lpstr>
      <vt:lpstr>개요</vt:lpstr>
      <vt:lpstr>목차</vt:lpstr>
      <vt:lpstr>현재 진행 상황</vt:lpstr>
      <vt:lpstr>데이터정규화 방식 확정</vt:lpstr>
      <vt:lpstr>데이터  분석 모델 완성</vt:lpstr>
      <vt:lpstr>데이터  분석 모델 완성</vt:lpstr>
      <vt:lpstr>데이터정규화 방식 확정</vt:lpstr>
      <vt:lpstr>시연용 UI 제작</vt:lpstr>
      <vt:lpstr>시연용 UI 추후 예정사항</vt:lpstr>
      <vt:lpstr>보고서 작성</vt:lpstr>
      <vt:lpstr>포스터 작성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JeongHeeSeok</cp:lastModifiedBy>
  <cp:revision>169</cp:revision>
  <dcterms:created xsi:type="dcterms:W3CDTF">2020-05-30T02:06:29Z</dcterms:created>
  <dcterms:modified xsi:type="dcterms:W3CDTF">2020-09-03T11:12:00Z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