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9"/>
  </p:notesMasterIdLst>
  <p:sldIdLst>
    <p:sldId id="256" r:id="rId5"/>
    <p:sldId id="268" r:id="rId6"/>
    <p:sldId id="259" r:id="rId7"/>
    <p:sldId id="260" r:id="rId8"/>
    <p:sldId id="295" r:id="rId9"/>
    <p:sldId id="297" r:id="rId10"/>
    <p:sldId id="296" r:id="rId11"/>
    <p:sldId id="289" r:id="rId12"/>
    <p:sldId id="288" r:id="rId13"/>
    <p:sldId id="291" r:id="rId14"/>
    <p:sldId id="283" r:id="rId15"/>
    <p:sldId id="261" r:id="rId16"/>
    <p:sldId id="26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8F3F7"/>
    <a:srgbClr val="40BAD2"/>
    <a:srgbClr val="BFBFBF"/>
    <a:srgbClr val="CEE7EE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88665" autoAdjust="0"/>
  </p:normalViewPr>
  <p:slideViewPr>
    <p:cSldViewPr snapToGrid="0">
      <p:cViewPr varScale="1">
        <p:scale>
          <a:sx n="77" d="100"/>
          <a:sy n="77" d="100"/>
        </p:scale>
        <p:origin x="1104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12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8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6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4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2020-08-13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F098-C950-4B66-A5B5-F9E97A11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시연용</a:t>
            </a:r>
            <a:br>
              <a:rPr lang="en-US" altLang="ko-KR" sz="3200" dirty="0"/>
            </a:br>
            <a:r>
              <a:rPr lang="en-US" altLang="ko-KR" sz="3200" dirty="0"/>
              <a:t>UI</a:t>
            </a:r>
            <a:br>
              <a:rPr lang="en-US" altLang="ko-KR" sz="3200" dirty="0"/>
            </a:br>
            <a:r>
              <a:rPr lang="ko-KR" altLang="en-US" sz="3200" dirty="0"/>
              <a:t>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DA98-96BA-417E-9BC4-87649069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64108"/>
            <a:ext cx="10263986" cy="182939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시연에서 사용 할 프로그램 </a:t>
            </a:r>
            <a:r>
              <a:rPr lang="en-US" altLang="ko-KR" sz="3200" dirty="0"/>
              <a:t>UI</a:t>
            </a:r>
            <a:r>
              <a:rPr lang="ko-KR" altLang="en-US" sz="3200" dirty="0"/>
              <a:t> 디자인 및 제작</a:t>
            </a:r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8CF4-A5B5-4802-A855-D47B59B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57CB3-8B81-45CF-8717-EC9B738E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02AD93A-CC39-46FD-8572-E1CAE692D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42" y="1878197"/>
            <a:ext cx="6697010" cy="3505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448673-56EE-4B2F-AA0A-6A27E3502DA6}"/>
              </a:ext>
            </a:extLst>
          </p:cNvPr>
          <p:cNvSpPr txBox="1"/>
          <p:nvPr/>
        </p:nvSpPr>
        <p:spPr>
          <a:xfrm>
            <a:off x="8140148" y="2007118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영상 파일의 경로와  </a:t>
            </a:r>
            <a:r>
              <a:rPr lang="en-US" altLang="ko-KR" dirty="0"/>
              <a:t>csv </a:t>
            </a:r>
            <a:r>
              <a:rPr lang="ko-KR" altLang="en-US" dirty="0"/>
              <a:t>데이터의 </a:t>
            </a:r>
            <a:endParaRPr lang="en-US" altLang="ko-KR" dirty="0"/>
          </a:p>
          <a:p>
            <a:r>
              <a:rPr lang="ko-KR" altLang="en-US" dirty="0"/>
              <a:t>경로를 불러와서 리스트로 나타냄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42A8E-2C77-4F1A-8204-02B8871E8292}"/>
              </a:ext>
            </a:extLst>
          </p:cNvPr>
          <p:cNvSpPr txBox="1"/>
          <p:nvPr/>
        </p:nvSpPr>
        <p:spPr>
          <a:xfrm>
            <a:off x="8140148" y="2778097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내부에 학습된 모델을 넣어서 </a:t>
            </a:r>
            <a:endParaRPr lang="en-US" altLang="ko-KR" dirty="0"/>
          </a:p>
          <a:p>
            <a:r>
              <a:rPr lang="ko-KR" altLang="en-US" dirty="0"/>
              <a:t>불러온 파일에 대해서 예측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E875FF-9832-4AFC-9564-63887133E047}"/>
              </a:ext>
            </a:extLst>
          </p:cNvPr>
          <p:cNvSpPr txBox="1"/>
          <p:nvPr/>
        </p:nvSpPr>
        <p:spPr>
          <a:xfrm>
            <a:off x="8140148" y="3518166"/>
            <a:ext cx="356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Run</a:t>
            </a:r>
            <a:r>
              <a:rPr lang="ko-KR" altLang="en-US" dirty="0"/>
              <a:t>을 통해서 불러온 데이터 예측</a:t>
            </a:r>
            <a:endParaRPr lang="en-US" altLang="ko-KR" dirty="0"/>
          </a:p>
          <a:p>
            <a:r>
              <a:rPr lang="ko-KR" altLang="en-US" dirty="0"/>
              <a:t>해당 결과를 영상과 동시에 재생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2B706-0D38-4537-8D43-72FD7EDB6FCC}"/>
              </a:ext>
            </a:extLst>
          </p:cNvPr>
          <p:cNvSpPr txBox="1"/>
          <p:nvPr/>
        </p:nvSpPr>
        <p:spPr>
          <a:xfrm>
            <a:off x="8140148" y="4289145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영상은 새로운 윈도우 하나를 생성</a:t>
            </a:r>
          </a:p>
        </p:txBody>
      </p:sp>
    </p:spTree>
    <p:extLst>
      <p:ext uri="{BB962C8B-B14F-4D97-AF65-F5344CB8AC3E}">
        <p14:creationId xmlns:p14="http://schemas.microsoft.com/office/powerpoint/2010/main" val="39140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개선사항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전체적으로 직진의 비율이 높아서 정확도 자체는 높으나 각 상태 별 정확도는 직진을 제외하고 매우 낮음 특히 스티어링 </a:t>
            </a:r>
            <a:r>
              <a:rPr lang="ko-KR" altLang="en-US" sz="2400" dirty="0" err="1"/>
              <a:t>휠의</a:t>
            </a:r>
            <a:r>
              <a:rPr lang="ko-KR" altLang="en-US" sz="2400" dirty="0"/>
              <a:t> 회전이 크지 않은 차선  변경을 거의 인식 하지 못함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특히 </a:t>
            </a:r>
            <a:r>
              <a:rPr lang="en-US" altLang="ko-KR" sz="2400" dirty="0"/>
              <a:t>DNN</a:t>
            </a:r>
            <a:r>
              <a:rPr lang="ko-KR" altLang="en-US" sz="2400" dirty="0"/>
              <a:t>모델 보다 </a:t>
            </a:r>
            <a:r>
              <a:rPr lang="en-US" altLang="ko-KR" sz="2400" dirty="0"/>
              <a:t>CNN </a:t>
            </a:r>
            <a:r>
              <a:rPr lang="ko-KR" altLang="en-US" sz="2400" dirty="0"/>
              <a:t>모델에서 차선변경의 인식률이 낮은 경향을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학습데이터를 </a:t>
            </a:r>
            <a:r>
              <a:rPr lang="en-US" altLang="ko-KR" sz="2400" dirty="0"/>
              <a:t>Shuffle</a:t>
            </a:r>
            <a:r>
              <a:rPr lang="ko-KR" altLang="en-US" sz="2400" dirty="0"/>
              <a:t>할 경우</a:t>
            </a:r>
            <a:r>
              <a:rPr lang="en-US" altLang="ko-KR" sz="2400" dirty="0"/>
              <a:t>, CNN</a:t>
            </a:r>
            <a:r>
              <a:rPr lang="ko-KR" altLang="en-US" sz="2400" dirty="0"/>
              <a:t>모델은 예측 정확도가 상승하였지만</a:t>
            </a:r>
            <a:r>
              <a:rPr lang="en-US" altLang="ko-KR" sz="2400" dirty="0"/>
              <a:t>, DNN</a:t>
            </a:r>
            <a:r>
              <a:rPr lang="ko-KR" altLang="en-US" sz="2400" dirty="0"/>
              <a:t>의 경우는 오히려 하락하는 모습을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졸음운전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예측 모델의 정확도 높이기</a:t>
            </a:r>
            <a:r>
              <a:rPr lang="en-US" altLang="ko-KR" sz="2400" dirty="0"/>
              <a:t>(</a:t>
            </a:r>
            <a:r>
              <a:rPr lang="ko-KR" altLang="en-US" sz="2400" dirty="0"/>
              <a:t>개량</a:t>
            </a:r>
            <a:r>
              <a:rPr lang="en-US" altLang="ko-KR" sz="2400" dirty="0"/>
              <a:t>)</a:t>
            </a:r>
          </a:p>
          <a:p>
            <a:pPr>
              <a:spcBef>
                <a:spcPts val="2400"/>
              </a:spcBef>
            </a:pPr>
            <a:r>
              <a:rPr lang="ko-KR" altLang="en-US" sz="2400" dirty="0"/>
              <a:t>작동 </a:t>
            </a:r>
            <a:r>
              <a:rPr lang="en-US" altLang="ko-KR" sz="2400" dirty="0"/>
              <a:t>UI </a:t>
            </a:r>
            <a:r>
              <a:rPr lang="ko-KR" altLang="en-US" sz="2400" dirty="0"/>
              <a:t>제작 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446231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2020-08-13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개선 사항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데이터 정규화 방식 수정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졸음 운전 데이터 획득 및 분석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예측 정확도 향상을 위한 데이터 분석 모델 개량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시연용 </a:t>
            </a:r>
            <a:r>
              <a:rPr lang="en-US" altLang="ko-KR" sz="3200" dirty="0"/>
              <a:t>UI </a:t>
            </a:r>
            <a:r>
              <a:rPr lang="ko-KR" altLang="en-US" sz="3200" dirty="0"/>
              <a:t>디자인 및 개발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 정규화 방식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386" y="730403"/>
            <a:ext cx="10263986" cy="302209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현재의 낮은 정확도를 높이기 위해 시뮬레이션 데이터를 좀 더 현실의 데이터와 비슷하도록 정규화 방식 수정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데이터를 </a:t>
            </a:r>
            <a:r>
              <a:rPr lang="en-US" altLang="ko-KR" sz="3200" dirty="0"/>
              <a:t>Label </a:t>
            </a:r>
            <a:r>
              <a:rPr lang="ko-KR" altLang="en-US" sz="3200" dirty="0"/>
              <a:t>별로 분류하여 시뮬레이션과 실제 데이터 간의 차이점 파악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데이터 정규화를 위한 코드 수정 혹은 재작성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C9F2EA-AB58-41A7-A15E-62F2FF34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00" y="3860282"/>
            <a:ext cx="7832034" cy="226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졸음 운전 데이터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64108"/>
            <a:ext cx="10263986" cy="4314179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향후 진행 사항인 졸음운전 측정에 앞서 졸음 운전 데이터 획득 및 파악 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운전자 별로 분류됨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CSV </a:t>
            </a:r>
            <a:r>
              <a:rPr lang="ko-KR" altLang="en-US" sz="3200" dirty="0"/>
              <a:t>데이터 </a:t>
            </a:r>
            <a:r>
              <a:rPr lang="ko-KR" altLang="en-US" sz="3200" dirty="0" err="1"/>
              <a:t>라벨링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FDBF0D-6080-49AC-BCA0-54A538E25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57" y="2423410"/>
            <a:ext cx="5873441" cy="35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3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 </a:t>
            </a:r>
            <a:br>
              <a:rPr lang="en-US" altLang="ko-KR" sz="3200" b="1" dirty="0"/>
            </a:br>
            <a:r>
              <a:rPr lang="ko-KR" altLang="en-US" sz="3200" b="1" dirty="0"/>
              <a:t>분석 모델 개량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 err="1"/>
              <a:t>머신러닝</a:t>
            </a:r>
            <a:r>
              <a:rPr lang="ko-KR" altLang="en-US" sz="3200" dirty="0"/>
              <a:t> 모델에서 </a:t>
            </a:r>
            <a:r>
              <a:rPr lang="ko-KR" altLang="en-US" sz="3200" dirty="0" err="1"/>
              <a:t>패러미터의</a:t>
            </a:r>
            <a:r>
              <a:rPr lang="ko-KR" altLang="en-US" sz="3200" dirty="0"/>
              <a:t> 차이에 따라 정확도에 어떠한 차이가 있는지 확인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하나의 모델을 한 번씩만 사용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모델을 두 번 연속으로 하여 결과값을 종합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ko-KR" altLang="en-US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A9578F9-7FC1-44FD-91C8-F8BC44F30C75}"/>
              </a:ext>
            </a:extLst>
          </p:cNvPr>
          <p:cNvSpPr/>
          <p:nvPr/>
        </p:nvSpPr>
        <p:spPr>
          <a:xfrm>
            <a:off x="4303643" y="3260035"/>
            <a:ext cx="584569" cy="725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6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 b="1" dirty="0"/>
              <a:t>분석 모델 정확도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 </a:t>
            </a:r>
            <a:r>
              <a:rPr lang="en-US" altLang="ko-KR" sz="3000" dirty="0"/>
              <a:t>(CNN-CNN)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143D1-348C-4235-95AF-B1C241572659}"/>
              </a:ext>
            </a:extLst>
          </p:cNvPr>
          <p:cNvSpPr txBox="1"/>
          <p:nvPr/>
        </p:nvSpPr>
        <p:spPr>
          <a:xfrm>
            <a:off x="2892287" y="2683565"/>
            <a:ext cx="61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여기다가 정확도 그림 추가</a:t>
            </a:r>
          </a:p>
        </p:txBody>
      </p:sp>
    </p:spTree>
    <p:extLst>
      <p:ext uri="{BB962C8B-B14F-4D97-AF65-F5344CB8AC3E}">
        <p14:creationId xmlns:p14="http://schemas.microsoft.com/office/powerpoint/2010/main" val="428383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개발기술개요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2020-08-13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03565" y="3880437"/>
            <a:ext cx="1800000" cy="1080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Sim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2 .Vehicle motion sim data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3. Drowsy sim data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3564" y="2799259"/>
            <a:ext cx="1799436" cy="720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1. Vehicle motion OBD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57286" y="3872686"/>
            <a:ext cx="1079957" cy="2161179"/>
          </a:xfrm>
          <a:prstGeom prst="rect">
            <a:avLst/>
          </a:prstGeom>
          <a:solidFill>
            <a:srgbClr val="FEB3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Adaptation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Matching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7132" y="3872685"/>
            <a:ext cx="1800053" cy="2171833"/>
          </a:xfrm>
          <a:prstGeom prst="rect">
            <a:avLst/>
          </a:prstGeom>
          <a:solidFill>
            <a:srgbClr val="FEB3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Feature extractor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for sim and real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67228" y="3872684"/>
            <a:ext cx="1439024" cy="1081178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Classifier 1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for vehicle motion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67228" y="5315902"/>
            <a:ext cx="1439024" cy="720000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Classifier 2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for drowsy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56183" y="3883362"/>
            <a:ext cx="1076335" cy="1081178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Accuracy on 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Discrepancy of sim and real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84648" y="3878439"/>
            <a:ext cx="1070356" cy="1081178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Straight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Turn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Lane change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081406" y="5305963"/>
            <a:ext cx="1070356" cy="729971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Normal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Drowsy</a:t>
            </a:r>
          </a:p>
        </p:txBody>
      </p:sp>
      <p:cxnSp>
        <p:nvCxnSpPr>
          <p:cNvPr id="24" name="직선 화살표 연결선 23"/>
          <p:cNvCxnSpPr>
            <a:cxnSpLocks/>
            <a:stCxn id="9" idx="3"/>
            <a:endCxn id="17" idx="0"/>
          </p:cNvCxnSpPr>
          <p:nvPr/>
        </p:nvCxnSpPr>
        <p:spPr>
          <a:xfrm>
            <a:off x="3303000" y="3159259"/>
            <a:ext cx="7691351" cy="7241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292430" y="4466095"/>
            <a:ext cx="3456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10" idx="3"/>
            <a:endCxn id="11" idx="1"/>
          </p:cNvCxnSpPr>
          <p:nvPr/>
        </p:nvCxnSpPr>
        <p:spPr>
          <a:xfrm>
            <a:off x="4737243" y="4953276"/>
            <a:ext cx="369889" cy="5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endCxn id="12" idx="1"/>
          </p:cNvCxnSpPr>
          <p:nvPr/>
        </p:nvCxnSpPr>
        <p:spPr>
          <a:xfrm>
            <a:off x="6914706" y="4413273"/>
            <a:ext cx="352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endCxn id="13" idx="1"/>
          </p:cNvCxnSpPr>
          <p:nvPr/>
        </p:nvCxnSpPr>
        <p:spPr>
          <a:xfrm>
            <a:off x="6907185" y="5675902"/>
            <a:ext cx="36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  <a:stCxn id="12" idx="3"/>
            <a:endCxn id="19" idx="1"/>
          </p:cNvCxnSpPr>
          <p:nvPr/>
        </p:nvCxnSpPr>
        <p:spPr>
          <a:xfrm>
            <a:off x="8706252" y="4413273"/>
            <a:ext cx="378396" cy="5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  <a:stCxn id="13" idx="3"/>
            <a:endCxn id="20" idx="1"/>
          </p:cNvCxnSpPr>
          <p:nvPr/>
        </p:nvCxnSpPr>
        <p:spPr>
          <a:xfrm flipV="1">
            <a:off x="8706252" y="5670949"/>
            <a:ext cx="375154" cy="4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19" idx="3"/>
            <a:endCxn id="17" idx="1"/>
          </p:cNvCxnSpPr>
          <p:nvPr/>
        </p:nvCxnSpPr>
        <p:spPr>
          <a:xfrm>
            <a:off x="10155004" y="4419028"/>
            <a:ext cx="301179" cy="4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cxnSpLocks/>
            <a:stCxn id="8" idx="1"/>
            <a:endCxn id="17" idx="0"/>
          </p:cNvCxnSpPr>
          <p:nvPr/>
        </p:nvCxnSpPr>
        <p:spPr>
          <a:xfrm rot="10800000" flipH="1">
            <a:off x="1503565" y="3883363"/>
            <a:ext cx="9490786" cy="537075"/>
          </a:xfrm>
          <a:prstGeom prst="bentConnector4">
            <a:avLst>
              <a:gd name="adj1" fmla="val -2409"/>
              <a:gd name="adj2" fmla="val 14310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cxnSpLocks/>
            <a:stCxn id="9" idx="1"/>
            <a:endCxn id="17" idx="0"/>
          </p:cNvCxnSpPr>
          <p:nvPr/>
        </p:nvCxnSpPr>
        <p:spPr>
          <a:xfrm rot="10800000" flipH="1" flipV="1">
            <a:off x="1503563" y="3159258"/>
            <a:ext cx="9490787" cy="724103"/>
          </a:xfrm>
          <a:prstGeom prst="bentConnector4">
            <a:avLst>
              <a:gd name="adj1" fmla="val -2409"/>
              <a:gd name="adj2" fmla="val -8024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른쪽 화살표 2"/>
          <p:cNvSpPr/>
          <p:nvPr/>
        </p:nvSpPr>
        <p:spPr>
          <a:xfrm>
            <a:off x="1503563" y="2093049"/>
            <a:ext cx="2000044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6" name="오른쪽 화살표 45"/>
          <p:cNvSpPr/>
          <p:nvPr/>
        </p:nvSpPr>
        <p:spPr>
          <a:xfrm>
            <a:off x="3585100" y="2086125"/>
            <a:ext cx="1418153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Preprocessing</a:t>
            </a:r>
            <a:endParaRPr lang="ko-KR" altLang="en-US" sz="1600" dirty="0"/>
          </a:p>
        </p:txBody>
      </p:sp>
      <p:sp>
        <p:nvSpPr>
          <p:cNvPr id="47" name="오른쪽 화살표 46"/>
          <p:cNvSpPr/>
          <p:nvPr/>
        </p:nvSpPr>
        <p:spPr>
          <a:xfrm>
            <a:off x="5115758" y="2067248"/>
            <a:ext cx="3804504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Neural networks</a:t>
            </a:r>
            <a:endParaRPr lang="ko-KR" altLang="en-US" sz="1600" dirty="0"/>
          </a:p>
        </p:txBody>
      </p:sp>
      <p:sp>
        <p:nvSpPr>
          <p:cNvPr id="48" name="오른쪽 화살표 47"/>
          <p:cNvSpPr/>
          <p:nvPr/>
        </p:nvSpPr>
        <p:spPr>
          <a:xfrm>
            <a:off x="9071678" y="2084423"/>
            <a:ext cx="1259095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0482189" y="2064509"/>
            <a:ext cx="1259095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Evaluation</a:t>
            </a:r>
            <a:endParaRPr lang="ko-KR" altLang="en-US" sz="1600" dirty="0"/>
          </a:p>
        </p:txBody>
      </p:sp>
      <p:cxnSp>
        <p:nvCxnSpPr>
          <p:cNvPr id="51" name="꺾인 연결선 50"/>
          <p:cNvCxnSpPr>
            <a:cxnSpLocks/>
            <a:stCxn id="17" idx="3"/>
            <a:endCxn id="10" idx="0"/>
          </p:cNvCxnSpPr>
          <p:nvPr/>
        </p:nvCxnSpPr>
        <p:spPr>
          <a:xfrm flipH="1" flipV="1">
            <a:off x="4197265" y="3872686"/>
            <a:ext cx="7335253" cy="551265"/>
          </a:xfrm>
          <a:prstGeom prst="bentConnector4">
            <a:avLst>
              <a:gd name="adj1" fmla="val -3116"/>
              <a:gd name="adj2" fmla="val 28750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510935" y="5448816"/>
            <a:ext cx="1800000" cy="56173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4 . Drowsy OBD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(future work)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480675" y="5305966"/>
            <a:ext cx="1076335" cy="71796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-. Accuracy on 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(future work)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cxnSpLocks/>
            <a:stCxn id="20" idx="3"/>
            <a:endCxn id="53" idx="1"/>
          </p:cNvCxnSpPr>
          <p:nvPr/>
        </p:nvCxnSpPr>
        <p:spPr>
          <a:xfrm flipV="1">
            <a:off x="10151762" y="5664946"/>
            <a:ext cx="328913" cy="6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cxnSpLocks/>
            <a:stCxn id="52" idx="2"/>
            <a:endCxn id="53" idx="2"/>
          </p:cNvCxnSpPr>
          <p:nvPr/>
        </p:nvCxnSpPr>
        <p:spPr>
          <a:xfrm rot="16200000" flipH="1">
            <a:off x="6708200" y="1713283"/>
            <a:ext cx="13378" cy="8607908"/>
          </a:xfrm>
          <a:prstGeom prst="bentConnector3">
            <a:avLst>
              <a:gd name="adj1" fmla="val 180877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74322" y="632296"/>
            <a:ext cx="10603149" cy="125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· Real data</a:t>
            </a:r>
            <a:r>
              <a:rPr lang="ko-KR" altLang="en-US" sz="2000" dirty="0"/>
              <a:t>와 </a:t>
            </a:r>
            <a:r>
              <a:rPr lang="en-US" altLang="ko-KR" sz="2000" dirty="0"/>
              <a:t>Sim data </a:t>
            </a:r>
            <a:r>
              <a:rPr lang="ko-KR" altLang="en-US" sz="2000" dirty="0"/>
              <a:t>모두에 잘 동작하는 </a:t>
            </a:r>
            <a:r>
              <a:rPr lang="en-US" altLang="ko-KR" sz="2000" dirty="0"/>
              <a:t>Feature extractor</a:t>
            </a:r>
            <a:r>
              <a:rPr lang="ko-KR" altLang="en-US" sz="2000" dirty="0"/>
              <a:t>를 학습하여 다양한 </a:t>
            </a:r>
            <a:r>
              <a:rPr lang="en-US" altLang="ko-KR" sz="2000" dirty="0"/>
              <a:t>Classifier</a:t>
            </a:r>
            <a:r>
              <a:rPr lang="ko-KR" altLang="en-US" sz="2000" dirty="0"/>
              <a:t>에 활용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- </a:t>
            </a:r>
            <a:r>
              <a:rPr lang="en-US" altLang="ko-KR" sz="1600" spc="-150" dirty="0"/>
              <a:t>Vehicle motion</a:t>
            </a:r>
            <a:r>
              <a:rPr lang="ko-KR" altLang="en-US" sz="1600" spc="-150" dirty="0"/>
              <a:t>에 대하여 수집한 </a:t>
            </a:r>
            <a:r>
              <a:rPr lang="en-US" altLang="ko-KR" sz="1600" spc="-150" dirty="0"/>
              <a:t>Sim data</a:t>
            </a:r>
            <a:r>
              <a:rPr lang="ko-KR" altLang="en-US" sz="1600" spc="-150" dirty="0"/>
              <a:t>를 활용하여 </a:t>
            </a:r>
            <a:r>
              <a:rPr lang="en-US" altLang="ko-KR" sz="1600" spc="-150" dirty="0"/>
              <a:t>Preprocessing</a:t>
            </a:r>
            <a:r>
              <a:rPr lang="ko-KR" altLang="en-US" sz="1600" spc="-150" dirty="0"/>
              <a:t>과 </a:t>
            </a:r>
            <a:r>
              <a:rPr lang="en-US" altLang="ko-KR" sz="1600" spc="-150" dirty="0"/>
              <a:t>Feature extractor</a:t>
            </a:r>
            <a:r>
              <a:rPr lang="ko-KR" altLang="en-US" sz="1600" spc="-150" dirty="0"/>
              <a:t>를 검증 후 </a:t>
            </a:r>
            <a:r>
              <a:rPr lang="en-US" altLang="ko-KR" sz="1600" spc="-150" dirty="0"/>
              <a:t>Real data</a:t>
            </a:r>
            <a:r>
              <a:rPr lang="ko-KR" altLang="en-US" sz="1600" spc="-150" dirty="0"/>
              <a:t>에도 적용</a:t>
            </a: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</a:t>
            </a:r>
            <a:r>
              <a:rPr lang="en-US" altLang="ko-KR" sz="1600" dirty="0"/>
              <a:t>- </a:t>
            </a:r>
            <a:r>
              <a:rPr lang="ko-KR" altLang="en-US" sz="1600" dirty="0"/>
              <a:t>검증 된 </a:t>
            </a:r>
            <a:r>
              <a:rPr lang="en-US" altLang="ko-KR" sz="1600" dirty="0"/>
              <a:t>Feature extractor</a:t>
            </a:r>
            <a:r>
              <a:rPr lang="ko-KR" altLang="en-US" sz="1600" dirty="0"/>
              <a:t>를 활용하여 </a:t>
            </a:r>
            <a:r>
              <a:rPr lang="en-US" altLang="ko-KR" sz="1600" dirty="0"/>
              <a:t>Drowsy </a:t>
            </a:r>
            <a:r>
              <a:rPr lang="ko-KR" altLang="en-US" sz="1600" dirty="0"/>
              <a:t>인식 등에 활용</a:t>
            </a:r>
          </a:p>
        </p:txBody>
      </p:sp>
    </p:spTree>
    <p:extLst>
      <p:ext uri="{BB962C8B-B14F-4D97-AF65-F5344CB8AC3E}">
        <p14:creationId xmlns:p14="http://schemas.microsoft.com/office/powerpoint/2010/main" val="2493194080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4364</TotalTime>
  <Words>849</Words>
  <Application>Microsoft Office PowerPoint</Application>
  <PresentationFormat>와이드스크린</PresentationFormat>
  <Paragraphs>199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HY중고딕</vt:lpstr>
      <vt:lpstr>나눔고딕</vt:lpstr>
      <vt:lpstr>맑은 고딕</vt:lpstr>
      <vt:lpstr>Corbel</vt:lpstr>
      <vt:lpstr>Symbol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데이터 정규화 방식 수정</vt:lpstr>
      <vt:lpstr>졸음 운전 데이터 확인</vt:lpstr>
      <vt:lpstr>데이터  분석 모델 개량</vt:lpstr>
      <vt:lpstr>분석 모델 정확도</vt:lpstr>
      <vt:lpstr>개발기술개요</vt:lpstr>
      <vt:lpstr>시연용 UI 제작</vt:lpstr>
      <vt:lpstr>개선사항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BangHyungJin</cp:lastModifiedBy>
  <cp:revision>124</cp:revision>
  <dcterms:created xsi:type="dcterms:W3CDTF">2020-05-30T02:06:29Z</dcterms:created>
  <dcterms:modified xsi:type="dcterms:W3CDTF">2020-08-13T08:46:41Z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