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0"/>
  </p:notesMasterIdLst>
  <p:sldIdLst>
    <p:sldId id="256" r:id="rId5"/>
    <p:sldId id="259" r:id="rId6"/>
    <p:sldId id="268" r:id="rId7"/>
    <p:sldId id="260" r:id="rId8"/>
    <p:sldId id="276" r:id="rId9"/>
    <p:sldId id="275" r:id="rId10"/>
    <p:sldId id="277" r:id="rId11"/>
    <p:sldId id="278" r:id="rId12"/>
    <p:sldId id="281" r:id="rId13"/>
    <p:sldId id="280" r:id="rId14"/>
    <p:sldId id="273" r:id="rId15"/>
    <p:sldId id="279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BFBFBF"/>
    <a:srgbClr val="CEE7EE"/>
    <a:srgbClr val="E8F3F7"/>
    <a:srgbClr val="00B0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88665" autoAdjust="0"/>
  </p:normalViewPr>
  <p:slideViewPr>
    <p:cSldViewPr snapToGrid="0">
      <p:cViewPr varScale="1">
        <p:scale>
          <a:sx n="76" d="100"/>
          <a:sy n="76" d="100"/>
        </p:scale>
        <p:origin x="413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eeSeok" userId="778c25c9-1b18-4976-89e4-ebee34a93448" providerId="ADAL" clId="{43800535-4B57-FF41-AFF9-5D98FF13E9A3}"/>
    <pc:docChg chg="undo redo custSel modSld">
      <pc:chgData name="JeongHeeSeok" userId="778c25c9-1b18-4976-89e4-ebee34a93448" providerId="ADAL" clId="{43800535-4B57-FF41-AFF9-5D98FF13E9A3}" dt="2020-07-09T11:04:50.454" v="2546" actId="20577"/>
      <pc:docMkLst>
        <pc:docMk/>
      </pc:docMkLst>
      <pc:sldChg chg="modSp modNotesTx">
        <pc:chgData name="JeongHeeSeok" userId="778c25c9-1b18-4976-89e4-ebee34a93448" providerId="ADAL" clId="{43800535-4B57-FF41-AFF9-5D98FF13E9A3}" dt="2020-07-09T11:04:50.454" v="2546" actId="20577"/>
        <pc:sldMkLst>
          <pc:docMk/>
          <pc:sldMk cId="1867986866" sldId="272"/>
        </pc:sldMkLst>
        <pc:picChg chg="mod">
          <ac:chgData name="JeongHeeSeok" userId="778c25c9-1b18-4976-89e4-ebee34a93448" providerId="ADAL" clId="{43800535-4B57-FF41-AFF9-5D98FF13E9A3}" dt="2020-07-09T11:03:37.666" v="2377" actId="1076"/>
          <ac:picMkLst>
            <pc:docMk/>
            <pc:sldMk cId="1867986866" sldId="272"/>
            <ac:picMk id="10" creationId="{22B46993-0FD3-4441-B24C-7DBCA401A4D4}"/>
          </ac:picMkLst>
        </pc:picChg>
        <pc:picChg chg="mod">
          <ac:chgData name="JeongHeeSeok" userId="778c25c9-1b18-4976-89e4-ebee34a93448" providerId="ADAL" clId="{43800535-4B57-FF41-AFF9-5D98FF13E9A3}" dt="2020-07-09T11:03:45.231" v="2379" actId="1076"/>
          <ac:picMkLst>
            <pc:docMk/>
            <pc:sldMk cId="1867986866" sldId="272"/>
            <ac:picMk id="14" creationId="{DC36F01F-C04F-4ABA-8621-BE7622BE9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 map</a:t>
            </a:r>
            <a:r>
              <a:rPr lang="ko-KR" altLang="en-US" dirty="0"/>
              <a:t>에서 </a:t>
            </a:r>
            <a:r>
              <a:rPr lang="en-US" altLang="ko-KR" dirty="0"/>
              <a:t>GPS</a:t>
            </a:r>
            <a:r>
              <a:rPr lang="ko-KR" altLang="en-US" dirty="0"/>
              <a:t>기반으로 제공중인 서비스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</a:t>
            </a:r>
            <a:r>
              <a:rPr lang="en-US" altLang="ko-KR" dirty="0"/>
              <a:t>GPS </a:t>
            </a:r>
            <a:r>
              <a:rPr lang="ko-KR" altLang="en-US" dirty="0"/>
              <a:t>내장 휴대용 디바이스를 사용하고 블루투스 통신이 가능한 </a:t>
            </a:r>
            <a:r>
              <a:rPr lang="en-US" altLang="ko-KR" dirty="0"/>
              <a:t>OBD </a:t>
            </a:r>
            <a:r>
              <a:rPr lang="ko-KR" altLang="en-US" dirty="0"/>
              <a:t>스캐너를 통해</a:t>
            </a:r>
            <a:endParaRPr lang="en-US" altLang="ko-KR" dirty="0"/>
          </a:p>
          <a:p>
            <a:r>
              <a:rPr lang="en-US" altLang="ko-KR" dirty="0"/>
              <a:t>GPS</a:t>
            </a:r>
            <a:r>
              <a:rPr lang="ko-KR" altLang="en-US" dirty="0"/>
              <a:t>로 부터는 과속</a:t>
            </a:r>
            <a:r>
              <a:rPr lang="en-US" altLang="ko-KR" dirty="0"/>
              <a:t>, </a:t>
            </a:r>
            <a:r>
              <a:rPr lang="ko-KR" altLang="en-US" dirty="0"/>
              <a:t>야간주행여부만 확인하고 학습 모델로 부터 차선 변경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우회전시 </a:t>
            </a:r>
            <a:r>
              <a:rPr lang="ko-KR" altLang="en-US" dirty="0" err="1"/>
              <a:t>방향지시등</a:t>
            </a:r>
            <a:r>
              <a:rPr lang="ko-KR" altLang="en-US" dirty="0"/>
              <a:t> 사용여부</a:t>
            </a:r>
            <a:r>
              <a:rPr lang="en-US" altLang="ko-KR" dirty="0"/>
              <a:t>, </a:t>
            </a:r>
            <a:r>
              <a:rPr lang="ko-KR" altLang="en-US" dirty="0" err="1"/>
              <a:t>커브길</a:t>
            </a:r>
            <a:r>
              <a:rPr lang="ko-KR" altLang="en-US" dirty="0"/>
              <a:t> 주행 시 속도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급 가속</a:t>
            </a:r>
            <a:r>
              <a:rPr lang="en-US" altLang="ko-KR" dirty="0"/>
              <a:t>, </a:t>
            </a:r>
            <a:r>
              <a:rPr lang="ko-KR" altLang="en-US" dirty="0"/>
              <a:t>급 제동 여부를 파악하여 판단하게 되면 더 정확하지 않을까 하는 아이디어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 부분에서 우리가 하고자 하는 것은 시뮬레이터 센서데이터로부터 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위의 차선 변경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</a:t>
            </a:r>
            <a:r>
              <a:rPr lang="en-US" altLang="ko-KR" dirty="0"/>
              <a:t>, </a:t>
            </a:r>
            <a:r>
              <a:rPr lang="ko-KR" altLang="en-US" dirty="0"/>
              <a:t>커브 길 주행</a:t>
            </a:r>
            <a:r>
              <a:rPr lang="en-US" altLang="ko-KR" dirty="0"/>
              <a:t>, </a:t>
            </a:r>
            <a:r>
              <a:rPr lang="ko-KR" altLang="en-US" dirty="0"/>
              <a:t>직진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급 가속</a:t>
            </a:r>
            <a:r>
              <a:rPr lang="en-US" altLang="ko-KR" dirty="0"/>
              <a:t>, </a:t>
            </a:r>
            <a:r>
              <a:rPr lang="ko-KR" altLang="en-US" dirty="0"/>
              <a:t>급 제동을 가려내는 모델을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 모델이 실제 차량 데이터로부터 최대한 정확하게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r>
              <a:rPr lang="ko-KR" altLang="en-US" dirty="0"/>
              <a:t>구별할 수 있도록 하는 것이 목표</a:t>
            </a:r>
            <a:r>
              <a:rPr lang="en-US" altLang="ko-KR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차후 연구 방향으로 지도와 연계하고 디바이스를 통해 네비게이션</a:t>
            </a:r>
            <a:r>
              <a:rPr lang="en-US" altLang="ko-KR" dirty="0"/>
              <a:t>,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스마트폰과 연동이 가능하게 해서 상용화를 하도록 연구를 할 수 있을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현재 </a:t>
            </a:r>
            <a:r>
              <a:rPr lang="en-US" altLang="ko-KR" dirty="0"/>
              <a:t>T map</a:t>
            </a:r>
            <a:r>
              <a:rPr lang="ko-KR" altLang="en-US" dirty="0"/>
              <a:t>의 기준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과속</a:t>
            </a:r>
            <a:r>
              <a:rPr lang="en-US" altLang="ko-KR" dirty="0"/>
              <a:t>: </a:t>
            </a:r>
            <a:r>
              <a:rPr lang="ko-KR" altLang="en-US" dirty="0"/>
              <a:t>제한속도 </a:t>
            </a:r>
            <a:r>
              <a:rPr lang="en-US" altLang="ko-KR" dirty="0"/>
              <a:t>15km </a:t>
            </a:r>
            <a:r>
              <a:rPr lang="ko-KR" altLang="en-US" dirty="0"/>
              <a:t>이상 초과</a:t>
            </a:r>
            <a:endParaRPr lang="en-US" altLang="ko-KR" dirty="0"/>
          </a:p>
          <a:p>
            <a:r>
              <a:rPr lang="ko-KR" altLang="en-US" dirty="0" err="1"/>
              <a:t>급가속</a:t>
            </a:r>
            <a:r>
              <a:rPr lang="en-US" altLang="ko-KR" dirty="0"/>
              <a:t>: 1</a:t>
            </a:r>
            <a:r>
              <a:rPr lang="ko-KR" altLang="en-US" dirty="0"/>
              <a:t>초 이내 </a:t>
            </a:r>
            <a:r>
              <a:rPr lang="en-US" altLang="ko-KR" dirty="0"/>
              <a:t>10km/h </a:t>
            </a:r>
            <a:r>
              <a:rPr lang="ko-KR" altLang="en-US" dirty="0"/>
              <a:t>이상 증가</a:t>
            </a:r>
            <a:endParaRPr lang="en-US" altLang="ko-KR" dirty="0"/>
          </a:p>
          <a:p>
            <a:r>
              <a:rPr lang="ko-KR" altLang="en-US" dirty="0" err="1"/>
              <a:t>급감속</a:t>
            </a:r>
            <a:r>
              <a:rPr lang="en-US" altLang="ko-KR" dirty="0"/>
              <a:t>: 1</a:t>
            </a:r>
            <a:r>
              <a:rPr lang="ko-KR" altLang="en-US" dirty="0"/>
              <a:t>초 이내 </a:t>
            </a:r>
            <a:r>
              <a:rPr lang="en-US" altLang="ko-KR" dirty="0"/>
              <a:t>10km/h </a:t>
            </a:r>
            <a:r>
              <a:rPr lang="ko-KR" altLang="en-US" dirty="0"/>
              <a:t>이상 감소</a:t>
            </a:r>
            <a:endParaRPr lang="en-US" altLang="ko-KR" dirty="0"/>
          </a:p>
          <a:p>
            <a:r>
              <a:rPr lang="ko-KR" altLang="en-US" dirty="0"/>
              <a:t>야간주행</a:t>
            </a:r>
            <a:r>
              <a:rPr lang="en-US" altLang="ko-KR" dirty="0"/>
              <a:t>: 19~</a:t>
            </a:r>
            <a:r>
              <a:rPr lang="ko-KR" altLang="en-US" dirty="0"/>
              <a:t>익일</a:t>
            </a:r>
            <a:r>
              <a:rPr lang="en-US" altLang="ko-KR" dirty="0"/>
              <a:t>05</a:t>
            </a:r>
            <a:r>
              <a:rPr lang="ko-KR" altLang="en-US" dirty="0"/>
              <a:t>시 사이에 주행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몇몇 보험사 </a:t>
            </a:r>
            <a:r>
              <a:rPr lang="en-US" altLang="ko-KR" dirty="0"/>
              <a:t>ex) KB: 65</a:t>
            </a:r>
            <a:r>
              <a:rPr lang="ko-KR" altLang="en-US" dirty="0"/>
              <a:t>점 이상 보험료 할인</a:t>
            </a:r>
            <a:r>
              <a:rPr lang="en-US" altLang="ko-KR" dirty="0"/>
              <a:t>. </a:t>
            </a:r>
            <a:r>
              <a:rPr lang="ko-KR" altLang="en-US" dirty="0"/>
              <a:t>을 시행하고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통해서 이런 아이디어는 </a:t>
            </a:r>
            <a:r>
              <a:rPr lang="ko-KR" altLang="en-US" dirty="0" err="1"/>
              <a:t>어떤지</a:t>
            </a:r>
            <a:r>
              <a:rPr lang="en-US" altLang="ko-KR" dirty="0"/>
              <a:t>,</a:t>
            </a:r>
            <a:r>
              <a:rPr lang="ko-KR" altLang="en-US" dirty="0"/>
              <a:t> 만약 시행한다면 어떤 문제점이 예상될 지에 대한 의견을 여쭙고 싶어서 이렇게 추가하게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2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118223" y="2527989"/>
            <a:ext cx="6830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78%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학습 데이터에 대해 </a:t>
            </a:r>
            <a:r>
              <a:rPr lang="en-US" altLang="ko-KR" sz="3200" dirty="0"/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 err="1"/>
              <a:t>를</a:t>
            </a:r>
            <a:r>
              <a:rPr lang="ko-KR" altLang="en-US" sz="3200" dirty="0"/>
              <a:t> 보이는 것으로 보아 더 많고 정확한</a:t>
            </a:r>
            <a:endParaRPr lang="en-US" altLang="ko-KR" sz="3200" dirty="0"/>
          </a:p>
          <a:p>
            <a:r>
              <a:rPr lang="ko-KR" altLang="en-US" sz="3200" dirty="0"/>
              <a:t>데이터 수집과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필요</a:t>
            </a:r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새로운 모델을 구축 시도가 필요 </a:t>
            </a:r>
            <a:endParaRPr lang="en-US" altLang="ko-KR" sz="32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9C144E-9098-4D05-8BC8-938CD06A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2" y="729025"/>
            <a:ext cx="36426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안전 운전 점수 측정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T map</a:t>
            </a:r>
            <a:r>
              <a:rPr lang="ko-KR" altLang="en-US" sz="3200" dirty="0"/>
              <a:t>에서 현재 </a:t>
            </a:r>
            <a:r>
              <a:rPr lang="en-US" altLang="ko-KR" sz="3200" dirty="0"/>
              <a:t>GPS</a:t>
            </a:r>
            <a:r>
              <a:rPr lang="ko-KR" altLang="en-US" sz="3200" dirty="0"/>
              <a:t>기반으로 제공중인 서비스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현재는 과속</a:t>
            </a:r>
            <a:r>
              <a:rPr lang="en-US" altLang="ko-KR" sz="3200" dirty="0"/>
              <a:t>, </a:t>
            </a:r>
            <a:r>
              <a:rPr lang="ko-KR" altLang="en-US" sz="3200" dirty="0"/>
              <a:t>급 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 정거</a:t>
            </a:r>
            <a:r>
              <a:rPr lang="en-US" altLang="ko-KR" sz="3200" dirty="0"/>
              <a:t>, </a:t>
            </a:r>
            <a:r>
              <a:rPr lang="ko-KR" altLang="en-US" sz="3200" dirty="0"/>
              <a:t>야간주행 여부로 판단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차량의 센서데이터를 사용하여 차선 변경 빈도</a:t>
            </a:r>
            <a:r>
              <a:rPr lang="en-US" altLang="ko-KR" sz="3200" dirty="0"/>
              <a:t>, </a:t>
            </a:r>
            <a:r>
              <a:rPr lang="ko-KR" altLang="en-US" sz="3200" dirty="0"/>
              <a:t>급 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 제동</a:t>
            </a:r>
            <a:r>
              <a:rPr lang="en-US" altLang="ko-KR" sz="3200" dirty="0"/>
              <a:t>, </a:t>
            </a:r>
            <a:r>
              <a:rPr lang="ko-KR" altLang="en-US" sz="3200" dirty="0"/>
              <a:t>방향 </a:t>
            </a:r>
            <a:r>
              <a:rPr lang="ko-KR" altLang="en-US" sz="3200" dirty="0" err="1"/>
              <a:t>지시등</a:t>
            </a:r>
            <a:r>
              <a:rPr lang="ko-KR" altLang="en-US" sz="3200" dirty="0"/>
              <a:t> 사용 여부 등을 파악 가능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목표 제안</a:t>
            </a:r>
            <a:r>
              <a:rPr lang="en-US" altLang="ko-KR" sz="4000" dirty="0"/>
              <a:t> </a:t>
            </a:r>
            <a:r>
              <a:rPr lang="ko-KR" altLang="en-US" sz="4000" dirty="0"/>
              <a:t>아이디어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719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평가표 작성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좌</a:t>
            </a:r>
            <a:r>
              <a:rPr lang="en-US" altLang="ko-KR" sz="2400" dirty="0"/>
              <a:t>,</a:t>
            </a:r>
            <a:r>
              <a:rPr lang="ko-KR" altLang="en-US" sz="2400" dirty="0"/>
              <a:t>우측 커브에 대해 구별 가능하도록 모델 학습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실제 차량 </a:t>
            </a:r>
            <a:r>
              <a:rPr lang="en-US" altLang="ko-KR" sz="2400" dirty="0"/>
              <a:t>OBD</a:t>
            </a:r>
            <a:r>
              <a:rPr lang="ko-KR" altLang="en-US" sz="2400" dirty="0"/>
              <a:t>데이터 분석 및 모델에 넣어서 정확도 확인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27316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모델과 </a:t>
            </a:r>
            <a:r>
              <a:rPr lang="en-US" altLang="ko-KR" sz="3200" dirty="0"/>
              <a:t>CSV </a:t>
            </a:r>
            <a:r>
              <a:rPr lang="ko-KR" altLang="en-US" sz="3200" dirty="0"/>
              <a:t>데이터 종류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분석 가능한 상태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프로젝트 목표 구체화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동영상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시 편의를 위해 측정경과시간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 가속 상태 측정용 종축</a:t>
            </a:r>
            <a:r>
              <a:rPr lang="en-US" altLang="ko-KR" sz="3200" dirty="0"/>
              <a:t>, </a:t>
            </a:r>
            <a:r>
              <a:rPr lang="ko-KR" altLang="en-US" sz="3200" dirty="0"/>
              <a:t>횡축 가속 변화량 추가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607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CSV</a:t>
            </a:r>
            <a:r>
              <a:rPr lang="ko-KR" altLang="en-US" sz="4000" dirty="0"/>
              <a:t>데이터 종류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111F9A-E348-4A01-AF58-0B40961B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27" y="5025840"/>
            <a:ext cx="9801171" cy="6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1123837"/>
            <a:ext cx="10263986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모델 학습용으로 비교적 짧은 시간</a:t>
            </a:r>
            <a:r>
              <a:rPr lang="en-US" altLang="ko-KR" sz="3200" dirty="0"/>
              <a:t>(5</a:t>
            </a:r>
            <a:r>
              <a:rPr lang="ko-KR" altLang="en-US" sz="3200" dirty="0"/>
              <a:t>분 가량</a:t>
            </a:r>
            <a:r>
              <a:rPr lang="en-US" altLang="ko-KR" sz="3200" dirty="0"/>
              <a:t>)</a:t>
            </a:r>
            <a:r>
              <a:rPr lang="ko-KR" altLang="en-US" sz="3200" dirty="0"/>
              <a:t>의 데이터를 묶어서 학습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테스트 용으로 연속된 주행의 데이터 수집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반복적인 주행 데이터 수집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557DC3-04AD-4A74-AC8A-56B275CC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43" y="2266438"/>
            <a:ext cx="3667837" cy="2888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A84873-4054-4D2B-8FB3-C1B8D307D151}"/>
              </a:ext>
            </a:extLst>
          </p:cNvPr>
          <p:cNvSpPr/>
          <p:nvPr/>
        </p:nvSpPr>
        <p:spPr>
          <a:xfrm>
            <a:off x="4257040" y="3058160"/>
            <a:ext cx="2011680" cy="19811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3200" dirty="0"/>
              <a:t>Labeling</a:t>
            </a:r>
            <a:r>
              <a:rPr lang="ko-KR" altLang="en-US" sz="3200" dirty="0"/>
              <a:t>시 편의를 위해서 측정 데이터를 자동으로 분석하여 일정부분은 자동으로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된 채로 </a:t>
            </a:r>
            <a:r>
              <a:rPr lang="en-US" altLang="ko-KR" sz="3200" dirty="0"/>
              <a:t>CSV</a:t>
            </a:r>
            <a:r>
              <a:rPr lang="ko-KR" altLang="en-US" sz="3200" dirty="0"/>
              <a:t>파일로 변환됨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좌</a:t>
            </a:r>
            <a:r>
              <a:rPr lang="en-US" altLang="ko-KR" sz="3200" dirty="0"/>
              <a:t>, </a:t>
            </a:r>
            <a:r>
              <a:rPr lang="ko-KR" altLang="en-US" sz="3200" dirty="0"/>
              <a:t>우회전의 경우 차량 핸들 각도 기반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차선 변경의 경우 </a:t>
            </a:r>
            <a:r>
              <a:rPr lang="ko-KR" altLang="en-US" sz="3200" dirty="0" err="1"/>
              <a:t>방향지시등의</a:t>
            </a:r>
            <a:r>
              <a:rPr lang="ko-KR" altLang="en-US" sz="3200" dirty="0"/>
              <a:t> 점등 여부 기반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Labeling </a:t>
            </a:r>
            <a:r>
              <a:rPr lang="ko-KR" altLang="en-US" sz="3200" dirty="0"/>
              <a:t>시간 절약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애매한 경우는 직접 확인 및 </a:t>
            </a:r>
            <a:r>
              <a:rPr lang="en-US" altLang="ko-KR" sz="3200" dirty="0"/>
              <a:t>Labeling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자동 </a:t>
            </a:r>
            <a:r>
              <a:rPr lang="en-US" altLang="ko-KR" sz="4000" dirty="0"/>
              <a:t>Labeling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9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21" y="864108"/>
            <a:ext cx="10721591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실제 차량의 센서 데이터 습득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데이터와의 차이점 확인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데이터를 실제 차량 데이터와 비슷하게 정규화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정규화 된 데이터에 맞게 모델 재설계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실제 차량 센서 </a:t>
            </a:r>
            <a:r>
              <a:rPr lang="ko-KR" altLang="en-US" sz="4000"/>
              <a:t>데이터 획득 및 분석 시작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437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0.</a:t>
            </a:r>
            <a:r>
              <a:rPr lang="ko-KR" altLang="en-US" sz="3600" dirty="0"/>
              <a:t> 직진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좌회전</a:t>
            </a:r>
            <a:r>
              <a:rPr lang="en-US" altLang="ko-KR" sz="3600" dirty="0"/>
              <a:t>				2. </a:t>
            </a:r>
            <a:r>
              <a:rPr lang="ko-KR" altLang="en-US" sz="3600" dirty="0"/>
              <a:t>우회전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		4.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 – </a:t>
            </a:r>
            <a:r>
              <a:rPr lang="ko-KR" altLang="en-US" sz="3600" dirty="0"/>
              <a:t>예정</a:t>
            </a:r>
            <a:r>
              <a:rPr lang="en-US" altLang="ko-KR" sz="3600" dirty="0"/>
              <a:t>		6.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 – </a:t>
            </a:r>
            <a:r>
              <a:rPr lang="ko-KR" altLang="en-US" sz="3600" dirty="0"/>
              <a:t>예정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7. </a:t>
            </a:r>
            <a:r>
              <a:rPr lang="ko-KR" altLang="en-US" sz="3600" dirty="0"/>
              <a:t>정지</a:t>
            </a:r>
            <a:endParaRPr lang="en-US" altLang="ko-KR" sz="3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분석 차량 상태</a:t>
            </a:r>
          </a:p>
        </p:txBody>
      </p:sp>
    </p:spTree>
    <p:extLst>
      <p:ext uri="{BB962C8B-B14F-4D97-AF65-F5344CB8AC3E}">
        <p14:creationId xmlns:p14="http://schemas.microsoft.com/office/powerpoint/2010/main" val="380867655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2079</TotalTime>
  <Words>976</Words>
  <Application>Microsoft Office PowerPoint</Application>
  <PresentationFormat>와이드스크린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목차</vt:lpstr>
      <vt:lpstr>개요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80</cp:revision>
  <dcterms:created xsi:type="dcterms:W3CDTF">2020-05-30T02:06:29Z</dcterms:created>
  <dcterms:modified xsi:type="dcterms:W3CDTF">2020-07-17T06:29:44Z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