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25"/>
  </p:notesMasterIdLst>
  <p:sldIdLst>
    <p:sldId id="256" r:id="rId5"/>
    <p:sldId id="268" r:id="rId6"/>
    <p:sldId id="259" r:id="rId7"/>
    <p:sldId id="260" r:id="rId8"/>
    <p:sldId id="307" r:id="rId9"/>
    <p:sldId id="298" r:id="rId10"/>
    <p:sldId id="299" r:id="rId11"/>
    <p:sldId id="304" r:id="rId12"/>
    <p:sldId id="302" r:id="rId13"/>
    <p:sldId id="303" r:id="rId14"/>
    <p:sldId id="305" r:id="rId15"/>
    <p:sldId id="306" r:id="rId16"/>
    <p:sldId id="300" r:id="rId17"/>
    <p:sldId id="283" r:id="rId18"/>
    <p:sldId id="297" r:id="rId19"/>
    <p:sldId id="291" r:id="rId20"/>
    <p:sldId id="301" r:id="rId21"/>
    <p:sldId id="261" r:id="rId22"/>
    <p:sldId id="262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CEE7EE"/>
    <a:srgbClr val="90BB23"/>
    <a:srgbClr val="00B050"/>
    <a:srgbClr val="E8F3F7"/>
    <a:srgbClr val="40BAD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9" autoAdjust="0"/>
    <p:restoredTop sz="88665" autoAdjust="0"/>
  </p:normalViewPr>
  <p:slideViewPr>
    <p:cSldViewPr snapToGrid="0">
      <p:cViewPr varScale="1">
        <p:scale>
          <a:sx n="76" d="100"/>
          <a:sy n="76" d="100"/>
        </p:scale>
        <p:origin x="1138" y="5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CC45B-20B2-4149-A3F7-4EED28680BCB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32759-395D-4AEC-8BED-41EB225C9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8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85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26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05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68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회전관련 라벨 </a:t>
            </a:r>
            <a:r>
              <a:rPr lang="en-US" altLang="ko-KR" dirty="0"/>
              <a:t>– </a:t>
            </a:r>
            <a:r>
              <a:rPr lang="ko-KR" altLang="en-US" dirty="0"/>
              <a:t>속도관련 라벨로 분할 </a:t>
            </a:r>
            <a:r>
              <a:rPr lang="en-US" altLang="ko-KR" dirty="0"/>
              <a:t>-&gt; 2</a:t>
            </a:r>
            <a:r>
              <a:rPr lang="ko-KR" altLang="en-US" dirty="0"/>
              <a:t>개의 모델을 이용하여 각각의 예측 결과를 냄</a:t>
            </a:r>
            <a:endParaRPr lang="en-US" altLang="ko-KR" dirty="0"/>
          </a:p>
          <a:p>
            <a:r>
              <a:rPr lang="en-US" altLang="ko-KR" dirty="0"/>
              <a:t>Merge</a:t>
            </a:r>
            <a:r>
              <a:rPr lang="ko-KR" altLang="en-US" dirty="0"/>
              <a:t>해서 최종 예측 결과를 사용하는 방법도 고려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784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14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내부적으로 부족한 부분</a:t>
            </a:r>
            <a:endParaRPr lang="en-US" altLang="ko-KR" dirty="0"/>
          </a:p>
          <a:p>
            <a:r>
              <a:rPr lang="ko-KR" altLang="en-US" dirty="0"/>
              <a:t>실제 데이터와 시뮬레이션 데이터에 대해서 </a:t>
            </a:r>
            <a:r>
              <a:rPr lang="en-US" altLang="ko-KR" dirty="0"/>
              <a:t>csv</a:t>
            </a:r>
            <a:r>
              <a:rPr lang="ko-KR" altLang="en-US" dirty="0"/>
              <a:t>파일의 데이터가 다르기 때문에 자료를 가져오는 </a:t>
            </a:r>
            <a:r>
              <a:rPr lang="en-US" altLang="ko-KR" dirty="0"/>
              <a:t>index</a:t>
            </a:r>
            <a:r>
              <a:rPr lang="ko-KR" altLang="en-US" dirty="0"/>
              <a:t>에 대해서 </a:t>
            </a:r>
            <a:endParaRPr lang="en-US" altLang="ko-KR" dirty="0"/>
          </a:p>
          <a:p>
            <a:r>
              <a:rPr lang="ko-KR" altLang="en-US" dirty="0"/>
              <a:t>처리를 할 필요가 있고</a:t>
            </a:r>
            <a:r>
              <a:rPr lang="en-US" altLang="ko-KR" dirty="0"/>
              <a:t>, </a:t>
            </a:r>
            <a:r>
              <a:rPr lang="ko-KR" altLang="en-US" dirty="0"/>
              <a:t>현재는 영상 파일과 </a:t>
            </a:r>
            <a:r>
              <a:rPr lang="en-US" altLang="ko-KR" dirty="0"/>
              <a:t>csv</a:t>
            </a:r>
            <a:r>
              <a:rPr lang="ko-KR" altLang="en-US" dirty="0"/>
              <a:t>파일이 확장자 명을 제외하고는 완전히 같아야 영상을 읽을 수 있기 때문에</a:t>
            </a:r>
            <a:endParaRPr lang="en-US" altLang="ko-KR" dirty="0"/>
          </a:p>
          <a:p>
            <a:r>
              <a:rPr lang="ko-KR" altLang="en-US" dirty="0"/>
              <a:t>이 부분에 대한 처리가 필요함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88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회전관련 라벨 </a:t>
            </a:r>
            <a:r>
              <a:rPr lang="en-US" altLang="ko-KR" dirty="0"/>
              <a:t>– </a:t>
            </a:r>
            <a:r>
              <a:rPr lang="ko-KR" altLang="en-US" dirty="0"/>
              <a:t>속도관련 라벨로 분할 </a:t>
            </a:r>
            <a:r>
              <a:rPr lang="en-US" altLang="ko-KR" dirty="0"/>
              <a:t>-&gt; 2</a:t>
            </a:r>
            <a:r>
              <a:rPr lang="ko-KR" altLang="en-US" dirty="0"/>
              <a:t>개의 모델을 이용하여 각각의 예측 결과를 냄</a:t>
            </a:r>
            <a:endParaRPr lang="en-US" altLang="ko-KR" dirty="0"/>
          </a:p>
          <a:p>
            <a:r>
              <a:rPr lang="en-US" altLang="ko-KR" dirty="0"/>
              <a:t>Merge</a:t>
            </a:r>
            <a:r>
              <a:rPr lang="ko-KR" altLang="en-US" dirty="0"/>
              <a:t>해서 최종 예측 결과를 사용하는 방법도 고려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16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80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66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170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404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4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>
              <a:defRPr sz="48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FC38-7BE5-437F-8241-FE77880D90FD}" type="datetime1">
              <a:rPr lang="ko-KR" altLang="en-US" smtClean="0"/>
              <a:t>2020-08-28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51D9-A09F-4002-ACB1-C497D3C9483C}" type="datetime1">
              <a:rPr lang="ko-KR" altLang="en-US" smtClean="0"/>
              <a:t>2020-08-28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DE85-B6B6-4975-BA0D-F54F60FF0ECE}" type="datetime1">
              <a:rPr lang="ko-KR" altLang="en-US" smtClean="0"/>
              <a:t>2020-08-28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2020-08-28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7376" y="6356350"/>
            <a:ext cx="5911517" cy="365125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4805-4CCE-472E-ADE4-F0E290887413}" type="datetime1">
              <a:rPr lang="ko-KR" altLang="en-US" smtClean="0"/>
              <a:t>2020-08-28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5D7-1E70-443C-A648-0D635A7F384A}" type="datetime1">
              <a:rPr lang="ko-KR" altLang="en-US" smtClean="0"/>
              <a:t>2020-08-28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BE-4479-4298-83F6-4A9C47D5F3B2}" type="datetime1">
              <a:rPr lang="ko-KR" altLang="en-US" smtClean="0"/>
              <a:t>2020-08-28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FB9-0D60-4430-A361-377FEA5726D5}" type="datetime1">
              <a:rPr lang="ko-KR" altLang="en-US" smtClean="0"/>
              <a:t>2020-08-28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C6D-FC37-47FB-B402-A12520905120}" type="datetime1">
              <a:rPr lang="ko-KR" altLang="en-US" smtClean="0"/>
              <a:t>2020-08-28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3FF-8FFB-4E75-A16B-25F1A7463DEA}" type="datetime1">
              <a:rPr lang="ko-KR" altLang="en-US" smtClean="0"/>
              <a:t>2020-08-28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7210-FAC3-4736-8D59-AA451CFF2A28}" type="datetime1">
              <a:rPr lang="ko-KR" altLang="en-US" smtClean="0"/>
              <a:t>2020-08-28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106822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1142" y="864108"/>
            <a:ext cx="10263986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AC242A7-4D2C-47B3-9BF6-8CA1B0F288E2}" type="datetime1">
              <a:rPr lang="ko-KR" altLang="en-US" smtClean="0"/>
              <a:t>2020-08-28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792" y="183198"/>
            <a:ext cx="11538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hyperlink" Target="https://oi.readthedocs.io/en/latest/computer_vision/cnn/alexne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evinthegrey.tistory.com/142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0742E-EE12-453C-8568-A69F45B20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7856"/>
            <a:ext cx="9144000" cy="26543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자동차 센서 데이터를 위한 </a:t>
            </a:r>
            <a:r>
              <a:rPr lang="en-US" altLang="ko-KR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Sim2Real </a:t>
            </a:r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기술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BB1F2-F444-48B0-BB7B-E3EB48F43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0653" y="3912115"/>
            <a:ext cx="2626963" cy="2192123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38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(ESLAB 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여기에 팀 이름 입력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201524582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정희석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201524473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방형진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201524527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이석준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C58784-16A7-4B23-91A5-462AB9F6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8330F-910F-423E-AEE5-F80B24FF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31CB442F-44B4-4C18-BCAD-5D1C59424957}" type="datetime1">
              <a:rPr lang="ko-KR" altLang="en-US" smtClean="0"/>
              <a:t>2020-08-28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3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데이터정규화 방식 수정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2020-08-28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DC7D552-7310-4AA8-AE84-F93366BD20D5}"/>
              </a:ext>
            </a:extLst>
          </p:cNvPr>
          <p:cNvSpPr txBox="1">
            <a:spLocks/>
          </p:cNvSpPr>
          <p:nvPr/>
        </p:nvSpPr>
        <p:spPr>
          <a:xfrm>
            <a:off x="1371600" y="847526"/>
            <a:ext cx="10263986" cy="55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r>
              <a:rPr lang="ko-KR" altLang="en-US" sz="3200" dirty="0"/>
              <a:t>값의 범위를 </a:t>
            </a:r>
            <a:r>
              <a:rPr lang="en-US" altLang="ko-KR" sz="3200" dirty="0"/>
              <a:t>-1 ~ 1 </a:t>
            </a:r>
            <a:r>
              <a:rPr lang="ko-KR" altLang="en-US" sz="3200" dirty="0"/>
              <a:t>으로 정규화 시도결과</a:t>
            </a:r>
            <a:endParaRPr lang="en-US" altLang="ko-KR" sz="3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845F548-0510-4528-8B55-99377B2751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42318" y="2090703"/>
            <a:ext cx="3818880" cy="45682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308E1B7-58A3-46A4-8987-8A28A82BCD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8813" y="2106773"/>
            <a:ext cx="3222855" cy="46011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53EFA6-0AC0-4BFC-905D-9956227ECA08}"/>
              </a:ext>
            </a:extLst>
          </p:cNvPr>
          <p:cNvSpPr txBox="1"/>
          <p:nvPr/>
        </p:nvSpPr>
        <p:spPr>
          <a:xfrm>
            <a:off x="2793029" y="159994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FB1850-AF43-4B07-A3E1-737A9777815A}"/>
              </a:ext>
            </a:extLst>
          </p:cNvPr>
          <p:cNvSpPr txBox="1"/>
          <p:nvPr/>
        </p:nvSpPr>
        <p:spPr>
          <a:xfrm>
            <a:off x="8704552" y="158368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62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데이터정규화 방식 수정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2020-08-28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DC7D552-7310-4AA8-AE84-F93366BD20D5}"/>
              </a:ext>
            </a:extLst>
          </p:cNvPr>
          <p:cNvSpPr txBox="1">
            <a:spLocks/>
          </p:cNvSpPr>
          <p:nvPr/>
        </p:nvSpPr>
        <p:spPr>
          <a:xfrm>
            <a:off x="1371600" y="847526"/>
            <a:ext cx="10263986" cy="55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r>
              <a:rPr lang="en-US" altLang="ko-KR" sz="3200" dirty="0"/>
              <a:t>Z-score</a:t>
            </a:r>
            <a:r>
              <a:rPr lang="ko-KR" altLang="en-US" sz="3200" dirty="0"/>
              <a:t> </a:t>
            </a:r>
            <a:r>
              <a:rPr lang="en-US" altLang="ko-KR" sz="3200" dirty="0"/>
              <a:t>&amp;</a:t>
            </a:r>
            <a:r>
              <a:rPr lang="ko-KR" altLang="en-US" sz="3200" dirty="0"/>
              <a:t> </a:t>
            </a:r>
            <a:r>
              <a:rPr lang="en-US" altLang="ko-KR" sz="3200" dirty="0"/>
              <a:t>-1 ~ 1 </a:t>
            </a:r>
            <a:r>
              <a:rPr lang="ko-KR" altLang="en-US" sz="3200" dirty="0"/>
              <a:t>정규화 결과</a:t>
            </a:r>
            <a:endParaRPr lang="en-US" altLang="ko-KR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7FB4D6-0C6A-436E-82C5-B541262A1E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43196" y="2074253"/>
            <a:ext cx="3817124" cy="46011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F57EBE-8A9D-4727-9D74-53F9E9A5359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16604" y="2106773"/>
            <a:ext cx="3247273" cy="46011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CAACDB-5156-4F0B-B3A0-3800E388FA07}"/>
              </a:ext>
            </a:extLst>
          </p:cNvPr>
          <p:cNvSpPr txBox="1"/>
          <p:nvPr/>
        </p:nvSpPr>
        <p:spPr>
          <a:xfrm>
            <a:off x="2793029" y="159994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1F91F7-39DC-473C-A13F-80F1B39D3D74}"/>
              </a:ext>
            </a:extLst>
          </p:cNvPr>
          <p:cNvSpPr txBox="1"/>
          <p:nvPr/>
        </p:nvSpPr>
        <p:spPr>
          <a:xfrm>
            <a:off x="8704552" y="158368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190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데이터정규화 방식 수정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2020-08-28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DC7D552-7310-4AA8-AE84-F93366BD20D5}"/>
              </a:ext>
            </a:extLst>
          </p:cNvPr>
          <p:cNvSpPr txBox="1">
            <a:spLocks/>
          </p:cNvSpPr>
          <p:nvPr/>
        </p:nvSpPr>
        <p:spPr>
          <a:xfrm>
            <a:off x="1371600" y="847526"/>
            <a:ext cx="10263986" cy="55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r>
              <a:rPr lang="ko-KR" altLang="en-US" sz="3200" dirty="0"/>
              <a:t>모든 값을 양수로 변환 </a:t>
            </a:r>
            <a:r>
              <a:rPr lang="en-US" altLang="ko-KR" sz="3200" dirty="0"/>
              <a:t>&amp; 0 ~ 1 </a:t>
            </a:r>
            <a:r>
              <a:rPr lang="ko-KR" altLang="en-US" sz="3200" dirty="0"/>
              <a:t>범위 정규화 시도 결과</a:t>
            </a:r>
            <a:endParaRPr lang="en-US" altLang="ko-KR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2A8B54-7948-4EB2-BE55-E5125B90EE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46743" y="2074253"/>
            <a:ext cx="3810030" cy="46011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10523C-F7BE-4CC0-8411-84230E50B12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33971" y="2106773"/>
            <a:ext cx="3212538" cy="46011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D165E2-E186-4288-B552-A597E4FDD383}"/>
              </a:ext>
            </a:extLst>
          </p:cNvPr>
          <p:cNvSpPr txBox="1"/>
          <p:nvPr/>
        </p:nvSpPr>
        <p:spPr>
          <a:xfrm>
            <a:off x="2793029" y="159994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A747D7-C08B-4F13-AB4B-2D91BEB75674}"/>
              </a:ext>
            </a:extLst>
          </p:cNvPr>
          <p:cNvSpPr txBox="1"/>
          <p:nvPr/>
        </p:nvSpPr>
        <p:spPr>
          <a:xfrm>
            <a:off x="8704552" y="158368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15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오차  분석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2020-08-28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846838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FE759C-2177-43FC-A8E2-C22D6DFEA660}"/>
              </a:ext>
            </a:extLst>
          </p:cNvPr>
          <p:cNvSpPr txBox="1"/>
          <p:nvPr/>
        </p:nvSpPr>
        <p:spPr>
          <a:xfrm>
            <a:off x="1118223" y="1283023"/>
            <a:ext cx="521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24BA85-2501-4755-9CEE-BBFD8711D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5" y="974035"/>
            <a:ext cx="5105814" cy="4918622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C97B945-68DF-4552-B1A7-EBA8D922C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974035"/>
            <a:ext cx="4536734" cy="4918622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예측 오차의 경우 크게 </a:t>
            </a:r>
            <a:r>
              <a:rPr lang="en-US" altLang="ko-KR" sz="3200" dirty="0"/>
              <a:t>2</a:t>
            </a:r>
            <a:r>
              <a:rPr lang="ko-KR" altLang="en-US" sz="3200" dirty="0"/>
              <a:t>가지로 분류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한 상태에서 다른 상태로 넘어가는 경계부분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상태의 가운데에 데이터가 튀는 부분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588530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개선사항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43279"/>
            <a:ext cx="10263986" cy="5768535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현재 </a:t>
            </a:r>
            <a:r>
              <a:rPr lang="en-US" altLang="ko-KR" sz="2400" dirty="0"/>
              <a:t>Sim2Sim</a:t>
            </a:r>
            <a:r>
              <a:rPr lang="ko-KR" altLang="en-US" sz="2400" dirty="0"/>
              <a:t>의 경우 </a:t>
            </a:r>
            <a:r>
              <a:rPr lang="en-US" altLang="ko-KR" sz="2400" dirty="0"/>
              <a:t>80%, Sim2Real</a:t>
            </a:r>
            <a:r>
              <a:rPr lang="ko-KR" altLang="en-US" sz="2400" dirty="0"/>
              <a:t>의 경우 </a:t>
            </a:r>
            <a:r>
              <a:rPr lang="en-US" altLang="ko-KR" sz="2400" dirty="0"/>
              <a:t>87%</a:t>
            </a:r>
            <a:r>
              <a:rPr lang="ko-KR" altLang="en-US" sz="2400" dirty="0"/>
              <a:t>가량의 높은 정확도를 보임 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en-US" altLang="ko-KR" sz="2400" dirty="0"/>
              <a:t>Sim2Sim</a:t>
            </a:r>
            <a:r>
              <a:rPr lang="ko-KR" altLang="en-US" sz="2400" dirty="0"/>
              <a:t>의 경우 차선변경</a:t>
            </a:r>
            <a:r>
              <a:rPr lang="en-US" altLang="ko-KR" sz="2400" dirty="0"/>
              <a:t>, Sim2Real</a:t>
            </a:r>
            <a:r>
              <a:rPr lang="ko-KR" altLang="en-US" sz="2400" dirty="0"/>
              <a:t>의 경우 커브와 차선변경에서 </a:t>
            </a:r>
            <a:r>
              <a:rPr lang="en-US" altLang="ko-KR" sz="2400" dirty="0"/>
              <a:t>50% </a:t>
            </a:r>
            <a:r>
              <a:rPr lang="ko-KR" altLang="en-US" sz="2400" dirty="0"/>
              <a:t>전후의 낮은 정확도를 보임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문제는 정규화를 거치지 않고 시뮬레이터 데이터의 출력 값을 조절해서 모델에 넣었을 때가 가장 좋은 결과를 내는 상황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테스트용 데이터</a:t>
            </a:r>
            <a:r>
              <a:rPr lang="en-US" altLang="ko-KR" sz="2400" dirty="0"/>
              <a:t>, </a:t>
            </a:r>
            <a:r>
              <a:rPr lang="ko-KR" altLang="en-US" sz="2400" dirty="0"/>
              <a:t>실제 데이터를 묶지 않고 따로 넣으면 정확도가 확 떨어지는 문제가 발생</a:t>
            </a: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2020-08-28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16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졸음 운전 데이터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1123836"/>
            <a:ext cx="4483310" cy="4870055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졸음 운전 </a:t>
            </a:r>
            <a:r>
              <a:rPr lang="ko-KR" altLang="en-US" sz="3200" dirty="0" err="1"/>
              <a:t>라벨링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운전자의 구별을 중점으로 </a:t>
            </a:r>
            <a:r>
              <a:rPr lang="ko-KR" altLang="en-US" sz="3200" dirty="0" err="1"/>
              <a:t>라벨링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en-US" altLang="ko-KR" sz="3200" dirty="0"/>
              <a:t>7</a:t>
            </a:r>
            <a:r>
              <a:rPr lang="ko-KR" altLang="en-US" sz="3200" dirty="0"/>
              <a:t>명의 데이터를 이용해서 운전자 구별이 가능한지 시행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2020-08-28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FDBF0D-6080-49AC-BCA0-54A538E25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3837"/>
            <a:ext cx="5303598" cy="487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31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3F098-C950-4B66-A5B5-F9E97A11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시연용</a:t>
            </a:r>
            <a:br>
              <a:rPr lang="en-US" altLang="ko-KR" sz="3200" dirty="0"/>
            </a:br>
            <a:r>
              <a:rPr lang="en-US" altLang="ko-KR" sz="3200" dirty="0"/>
              <a:t>UI</a:t>
            </a:r>
            <a:br>
              <a:rPr lang="en-US" altLang="ko-KR" sz="3200" dirty="0"/>
            </a:br>
            <a:r>
              <a:rPr lang="ko-KR" altLang="en-US" sz="3200" dirty="0"/>
              <a:t>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8DA98-96BA-417E-9BC4-87649069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08" y="130853"/>
            <a:ext cx="10263986" cy="1829396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시연에서 사용 할 프로그램 </a:t>
            </a:r>
            <a:r>
              <a:rPr lang="en-US" altLang="ko-KR" sz="3200" dirty="0"/>
              <a:t>UI</a:t>
            </a:r>
            <a:r>
              <a:rPr lang="ko-KR" altLang="en-US" sz="3200" dirty="0"/>
              <a:t> 디자인 및 제작</a:t>
            </a:r>
            <a:endParaRPr lang="en-US" altLang="ko-KR" sz="3200" dirty="0"/>
          </a:p>
          <a:p>
            <a:endParaRPr lang="en-US" altLang="ko-KR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C8CF4-A5B5-4802-A855-D47B59B1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2020-08-28</a:t>
            </a:fld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57CB3-8B81-45CF-8717-EC9B738E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그림 6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EC17B60F-4DBF-4B5E-97EC-C7A61B3F4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43" y="1033445"/>
            <a:ext cx="10463974" cy="24989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B4953A-2CC0-47F3-B3D8-3E4C537C6F9C}"/>
              </a:ext>
            </a:extLst>
          </p:cNvPr>
          <p:cNvSpPr txBox="1"/>
          <p:nvPr/>
        </p:nvSpPr>
        <p:spPr>
          <a:xfrm>
            <a:off x="1278443" y="3788967"/>
            <a:ext cx="10170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영상파일과 </a:t>
            </a:r>
            <a:r>
              <a:rPr lang="en-US" altLang="ko-KR" dirty="0"/>
              <a:t>csv</a:t>
            </a:r>
            <a:r>
              <a:rPr lang="ko-KR" altLang="en-US" dirty="0"/>
              <a:t>파일 경로 설정</a:t>
            </a:r>
            <a:endParaRPr lang="en-US" altLang="ko-KR" dirty="0"/>
          </a:p>
          <a:p>
            <a:r>
              <a:rPr lang="en-US" altLang="ko-KR" dirty="0"/>
              <a:t>csv</a:t>
            </a:r>
            <a:r>
              <a:rPr lang="ko-KR" altLang="en-US" dirty="0"/>
              <a:t>파일을 클릭 시</a:t>
            </a:r>
            <a:r>
              <a:rPr lang="en-US" altLang="ko-KR" dirty="0"/>
              <a:t>,</a:t>
            </a:r>
            <a:r>
              <a:rPr lang="ko-KR" altLang="en-US" dirty="0"/>
              <a:t> 영상 파일의 경로에서 동일한 이름의  영상 파일을 설정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동일 파일이 존재 시 </a:t>
            </a:r>
            <a:r>
              <a:rPr lang="en-US" altLang="ko-KR" dirty="0"/>
              <a:t>run</a:t>
            </a:r>
            <a:r>
              <a:rPr lang="ko-KR" altLang="en-US" dirty="0"/>
              <a:t>버튼이 활성화</a:t>
            </a:r>
            <a:endParaRPr lang="en-US" altLang="ko-KR" dirty="0"/>
          </a:p>
          <a:p>
            <a:r>
              <a:rPr lang="ko-KR" altLang="en-US" dirty="0"/>
              <a:t>해당</a:t>
            </a:r>
            <a:r>
              <a:rPr lang="en-US" altLang="ko-KR" dirty="0"/>
              <a:t>csv</a:t>
            </a:r>
            <a:r>
              <a:rPr lang="ko-KR" altLang="en-US" dirty="0"/>
              <a:t>파일의 라벨 데이터를 읽어서 해당 정보를 화면에 지속적으로 출력</a:t>
            </a:r>
            <a:endParaRPr lang="en-US" altLang="ko-KR" dirty="0"/>
          </a:p>
          <a:p>
            <a:r>
              <a:rPr lang="ko-KR" altLang="en-US" dirty="0"/>
              <a:t>영상과 데이터를 각 프레임에 맞춰 동시에 출력하여 차량의 현재 상태를 지속적으로 나타냄</a:t>
            </a:r>
            <a:endParaRPr lang="en-US" altLang="ko-KR" dirty="0"/>
          </a:p>
          <a:p>
            <a:r>
              <a:rPr lang="ko-KR" altLang="en-US" dirty="0"/>
              <a:t>데이터의 경우 영상 </a:t>
            </a:r>
            <a:r>
              <a:rPr lang="en-US" altLang="ko-KR" dirty="0"/>
              <a:t>3</a:t>
            </a:r>
            <a:r>
              <a:rPr lang="ko-KR" altLang="en-US" dirty="0"/>
              <a:t>프레임 당 하나의 데이터를 가짐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402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3F098-C950-4B66-A5B5-F9E97A11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시연용</a:t>
            </a:r>
            <a:br>
              <a:rPr lang="en-US" altLang="ko-KR" sz="3200" dirty="0"/>
            </a:br>
            <a:r>
              <a:rPr lang="en-US" altLang="ko-KR" sz="3200" dirty="0"/>
              <a:t>UI</a:t>
            </a:r>
            <a:br>
              <a:rPr lang="en-US" altLang="ko-KR" sz="3200" dirty="0"/>
            </a:br>
            <a:r>
              <a:rPr lang="ko-KR" altLang="en-US" sz="3200" dirty="0"/>
              <a:t>추후 예정사항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8DA98-96BA-417E-9BC4-87649069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612" y="627345"/>
            <a:ext cx="10263986" cy="539576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완성된 예측 모델  내부 이식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프로그램 자체적으로 예측 하고 결과를 표시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예측 정확도 표시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기타 버그 등 불완전 사항 수정</a:t>
            </a:r>
            <a:endParaRPr lang="en-US" altLang="ko-KR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C8CF4-A5B5-4802-A855-D47B59B1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2020-08-28</a:t>
            </a:fld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57CB3-8B81-45CF-8717-EC9B738E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0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차주 진행 예정사항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43280"/>
            <a:ext cx="10263986" cy="514146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자동차 상태 분석용 모델최적화 진행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운전자 판별용 모델 제작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교수님 지시 사항 수행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작동 </a:t>
            </a:r>
            <a:r>
              <a:rPr lang="en-US" altLang="ko-KR" sz="2400" dirty="0"/>
              <a:t>UI </a:t>
            </a:r>
            <a:r>
              <a:rPr lang="ko-KR" altLang="en-US" sz="2400" dirty="0"/>
              <a:t>제작 </a:t>
            </a: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2020-08-28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32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516C559-E70E-4A8C-BA20-43E74DCF1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039831"/>
              </p:ext>
            </p:extLst>
          </p:nvPr>
        </p:nvGraphicFramePr>
        <p:xfrm>
          <a:off x="1198607" y="763175"/>
          <a:ext cx="10392024" cy="532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625">
                  <a:extLst>
                    <a:ext uri="{9D8B030D-6E8A-4147-A177-3AD203B41FA5}">
                      <a16:colId xmlns:a16="http://schemas.microsoft.com/office/drawing/2014/main" val="2330577286"/>
                    </a:ext>
                  </a:extLst>
                </a:gridCol>
                <a:gridCol w="531714">
                  <a:extLst>
                    <a:ext uri="{9D8B030D-6E8A-4147-A177-3AD203B41FA5}">
                      <a16:colId xmlns:a16="http://schemas.microsoft.com/office/drawing/2014/main" val="2956701890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67383386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20540934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37384214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5704808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032652991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97549236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54432351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86622659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046004536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19808979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31070013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40197599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7093337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916888465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02442150"/>
                    </a:ext>
                  </a:extLst>
                </a:gridCol>
              </a:tblGrid>
              <a:tr h="367279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4156"/>
                  </a:ext>
                </a:extLst>
              </a:tr>
              <a:tr h="3672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7191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시뮬레이터 교육</a:t>
                      </a:r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3813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센서 데이터 수집</a:t>
                      </a:r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6536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관련 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086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SIM2REAL  Transfer </a:t>
                      </a:r>
                      <a:r>
                        <a:rPr lang="ko-KR" altLang="en-US" sz="1400" dirty="0"/>
                        <a:t>학습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8737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Domain Randomization</a:t>
                      </a:r>
                      <a:r>
                        <a:rPr lang="ko-KR" altLang="en-US" sz="1400" dirty="0"/>
                        <a:t> 학습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3347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및 정규화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13356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데이터 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2988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분류 학습 모델 작성 및 수정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030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학습 모델 성능 테스트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3653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실제 데이터 모델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00658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프로그램 디버깅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90208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발표준비 및 시연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411168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3EE6B7-679B-43CF-9C00-0E012A81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진행일정계획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5D45DB-121B-4749-8A16-118B68D5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948573EF-FFD8-44FC-977C-B25B66D94CEE}" type="datetime1">
              <a:rPr lang="ko-KR" altLang="en-US" smtClean="0"/>
              <a:t>2020-08-28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C9A510F5-33F7-4A10-A437-10385D561F38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93873-371A-4FC6-8EF3-65A2AEA6DE19}"/>
              </a:ext>
            </a:extLst>
          </p:cNvPr>
          <p:cNvSpPr txBox="1"/>
          <p:nvPr/>
        </p:nvSpPr>
        <p:spPr>
          <a:xfrm>
            <a:off x="2225862" y="6085681"/>
            <a:ext cx="827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– </a:t>
            </a:r>
            <a:r>
              <a:rPr lang="ko-KR" altLang="en-US" b="1" dirty="0">
                <a:solidFill>
                  <a:srgbClr val="00B050"/>
                </a:solidFill>
              </a:rPr>
              <a:t>완료</a:t>
            </a:r>
            <a:r>
              <a:rPr lang="en-US" altLang="ko-KR" b="1" dirty="0">
                <a:solidFill>
                  <a:srgbClr val="00B050"/>
                </a:solidFill>
              </a:rPr>
              <a:t>	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FFC000"/>
                </a:solidFill>
              </a:rPr>
              <a:t>– </a:t>
            </a:r>
            <a:r>
              <a:rPr lang="ko-KR" altLang="en-US" b="1" dirty="0">
                <a:solidFill>
                  <a:srgbClr val="FFC000"/>
                </a:solidFill>
              </a:rPr>
              <a:t>진행중 </a:t>
            </a:r>
            <a:r>
              <a:rPr lang="en-US" altLang="ko-KR" b="1" dirty="0"/>
              <a:t>	 </a:t>
            </a:r>
            <a:r>
              <a:rPr lang="en-US" altLang="ko-KR" b="1" dirty="0">
                <a:solidFill>
                  <a:srgbClr val="B9B9B9"/>
                </a:solidFill>
              </a:rPr>
              <a:t>– </a:t>
            </a:r>
            <a:r>
              <a:rPr lang="ko-KR" altLang="en-US" b="1" dirty="0">
                <a:solidFill>
                  <a:srgbClr val="B9B9B9"/>
                </a:solidFill>
              </a:rPr>
              <a:t>진행 예정</a:t>
            </a:r>
          </a:p>
        </p:txBody>
      </p:sp>
    </p:spTree>
    <p:extLst>
      <p:ext uri="{BB962C8B-B14F-4D97-AF65-F5344CB8AC3E}">
        <p14:creationId xmlns:p14="http://schemas.microsoft.com/office/powerpoint/2010/main" val="130044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시뮬레이션을 통해 얻어낸 자동차 센서데이터를 사용</a:t>
            </a: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차량의 현재 상태 정보 측정 모델 제작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 Sim2Real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기술을 구현하여 실제 차량의 센서데이터에도 적용 가능하도록 모델 개량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2020-08-28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59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0D45EE-949B-4B76-9307-3C73990C46D5}"/>
              </a:ext>
            </a:extLst>
          </p:cNvPr>
          <p:cNvSpPr/>
          <p:nvPr/>
        </p:nvSpPr>
        <p:spPr>
          <a:xfrm>
            <a:off x="952500" y="4922550"/>
            <a:ext cx="10286998" cy="19335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D5C229-4EB8-4FFD-AE96-9C6989EBACD0}"/>
              </a:ext>
            </a:extLst>
          </p:cNvPr>
          <p:cNvSpPr/>
          <p:nvPr/>
        </p:nvSpPr>
        <p:spPr>
          <a:xfrm>
            <a:off x="952500" y="0"/>
            <a:ext cx="10286999" cy="46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ECEFB-23E8-428E-ADA3-6EB04D1899CD}"/>
              </a:ext>
            </a:extLst>
          </p:cNvPr>
          <p:cNvSpPr txBox="1"/>
          <p:nvPr/>
        </p:nvSpPr>
        <p:spPr>
          <a:xfrm>
            <a:off x="952501" y="2497425"/>
            <a:ext cx="1028699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</a:rPr>
              <a:t>감사합니다</a:t>
            </a:r>
            <a:endParaRPr lang="en-US" altLang="ko-KR" sz="6600" dirty="0">
              <a:solidFill>
                <a:schemeClr val="bg1"/>
              </a:solidFill>
            </a:endParaRPr>
          </a:p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Q&amp;A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CBDFF5-A996-4512-8C0D-2B8E214C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BC751D-C6F3-464A-8307-24A03B2B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1000"/>
            <a:ext cx="2743200" cy="365125"/>
          </a:xfrm>
        </p:spPr>
        <p:txBody>
          <a:bodyPr/>
          <a:lstStyle/>
          <a:p>
            <a:fld id="{8F64EEAD-4984-41D6-8E70-B8D3C85660B7}" type="datetime1">
              <a:rPr lang="ko-KR" altLang="en-US" smtClean="0"/>
              <a:t>2020-08-28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9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/>
              <a:t>현재 진행 상황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개선 사항 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이후 진행 예정 사항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진행 일정 계획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2020-08-28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데이터 정규화 방식 수정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졸음 운전 데이터 획득 및 분석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예측 정확도 향상을 위한 데이터 분석 모델 개량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오차 분석 및 개선사항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시연용 </a:t>
            </a:r>
            <a:r>
              <a:rPr lang="en-US" altLang="ko-KR" sz="3200" dirty="0"/>
              <a:t>UI </a:t>
            </a:r>
            <a:r>
              <a:rPr lang="ko-KR" altLang="en-US" sz="3200" dirty="0"/>
              <a:t>디자인 및 개발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2020-08-28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2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5D11F-3D6D-4607-8AAC-25E2F1AC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데이터 </a:t>
            </a:r>
            <a:br>
              <a:rPr lang="en-US" altLang="ko-KR" sz="3600" b="1" dirty="0"/>
            </a:br>
            <a:r>
              <a:rPr lang="ko-KR" altLang="en-US" sz="3600" b="1" dirty="0"/>
              <a:t>분석</a:t>
            </a:r>
            <a:endParaRPr lang="ko-KR" altLang="en-US" sz="36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C36BEED-F4C2-4E56-9044-BB39B5663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394" y="1370005"/>
            <a:ext cx="4186799" cy="2900907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67D1C-46C6-4588-A08A-FBFB74EC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2020-08-28</a:t>
            </a:fld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9452D3-79F1-45FB-96E2-364AD1A0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37784F-D252-4CA9-853C-E0CC27BB5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63"/>
          <a:stretch/>
        </p:blipFill>
        <p:spPr>
          <a:xfrm>
            <a:off x="8635376" y="1911110"/>
            <a:ext cx="3220091" cy="22918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F25361-A0A0-4B6D-9EA2-04C59D42A9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42" t="-283" r="-250" b="283"/>
          <a:stretch/>
        </p:blipFill>
        <p:spPr>
          <a:xfrm>
            <a:off x="5350997" y="4204547"/>
            <a:ext cx="3293340" cy="22918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1406BF0-817F-44CF-AC19-868C74B1F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5379" y="4199674"/>
            <a:ext cx="3220090" cy="2227475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1294A3B-FE19-494B-B390-9E39A9A00588}"/>
              </a:ext>
            </a:extLst>
          </p:cNvPr>
          <p:cNvSpPr txBox="1">
            <a:spLocks/>
          </p:cNvSpPr>
          <p:nvPr/>
        </p:nvSpPr>
        <p:spPr>
          <a:xfrm>
            <a:off x="1371600" y="785224"/>
            <a:ext cx="10263986" cy="67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각 </a:t>
            </a:r>
            <a:r>
              <a:rPr lang="en-US" altLang="ko-KR" sz="3200" dirty="0"/>
              <a:t>column</a:t>
            </a:r>
            <a:r>
              <a:rPr lang="ko-KR" altLang="en-US" sz="3200" dirty="0"/>
              <a:t>별 최대</a:t>
            </a:r>
            <a:r>
              <a:rPr lang="en-US" altLang="ko-KR" sz="3200" dirty="0"/>
              <a:t>-</a:t>
            </a:r>
            <a:r>
              <a:rPr lang="ko-KR" altLang="en-US" sz="3200" dirty="0"/>
              <a:t>최소</a:t>
            </a:r>
            <a:r>
              <a:rPr lang="en-US" altLang="ko-KR" sz="3200" dirty="0"/>
              <a:t>, 95%</a:t>
            </a:r>
            <a:r>
              <a:rPr lang="ko-KR" altLang="en-US" sz="3200" dirty="0"/>
              <a:t>지점</a:t>
            </a:r>
            <a:r>
              <a:rPr lang="en-US" altLang="ko-KR" sz="3200" dirty="0"/>
              <a:t>, 5%</a:t>
            </a:r>
            <a:r>
              <a:rPr lang="ko-KR" altLang="en-US" sz="3200" dirty="0"/>
              <a:t>지점 경계 값 확인</a:t>
            </a:r>
            <a:r>
              <a:rPr lang="en-US" altLang="ko-KR" sz="3200" dirty="0"/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2945FD9-20C1-4E9D-B27F-95BEAA9D63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048" r="53184"/>
          <a:stretch/>
        </p:blipFill>
        <p:spPr>
          <a:xfrm>
            <a:off x="5258198" y="1906237"/>
            <a:ext cx="3377176" cy="229181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A5F8B5C-CC94-4E47-A1F1-0E31F962B5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" r="53440"/>
          <a:stretch/>
        </p:blipFill>
        <p:spPr>
          <a:xfrm>
            <a:off x="2048692" y="4198050"/>
            <a:ext cx="3293340" cy="229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2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2020-08-28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03712C-FFC4-488F-BA18-16B8C36455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14740" y="772601"/>
            <a:ext cx="1916823" cy="43321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DE2D05-5F8F-4CBD-87D6-D0389CDD6B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42549" y="756253"/>
            <a:ext cx="1449513" cy="43485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DC53C2-2ABF-493E-B835-F34555BF2A30}"/>
              </a:ext>
            </a:extLst>
          </p:cNvPr>
          <p:cNvSpPr txBox="1"/>
          <p:nvPr/>
        </p:nvSpPr>
        <p:spPr>
          <a:xfrm>
            <a:off x="4114205" y="3478438"/>
            <a:ext cx="473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GlobalAveragePooling2D Layer vs Flatten Layer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1388BC-DE4E-4FB7-8E04-3079AF005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242" y="772600"/>
            <a:ext cx="3003784" cy="215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B04CF-BE2B-45A6-B15C-EE2C0CF04456}"/>
              </a:ext>
            </a:extLst>
          </p:cNvPr>
          <p:cNvSpPr txBox="1"/>
          <p:nvPr/>
        </p:nvSpPr>
        <p:spPr>
          <a:xfrm>
            <a:off x="26938" y="6116245"/>
            <a:ext cx="76687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hlinkClick r:id="rId6"/>
              </a:rPr>
              <a:t>그림</a:t>
            </a:r>
            <a:r>
              <a:rPr lang="en-US" altLang="ko-KR" sz="1400" dirty="0">
                <a:hlinkClick r:id="rId6"/>
              </a:rPr>
              <a:t>1</a:t>
            </a:r>
            <a:r>
              <a:rPr lang="ko-KR" altLang="en-US" sz="1400" dirty="0">
                <a:hlinkClick r:id="rId6"/>
              </a:rPr>
              <a:t> 출처</a:t>
            </a:r>
            <a:r>
              <a:rPr lang="en-US" altLang="ko-KR" sz="1400" dirty="0">
                <a:hlinkClick r:id="rId6"/>
              </a:rPr>
              <a:t>: https://kevinthegrey.tistory.com/142</a:t>
            </a:r>
            <a:r>
              <a:rPr lang="en-US" altLang="ko-KR" sz="1400" dirty="0">
                <a:solidFill>
                  <a:srgbClr val="90BB23"/>
                </a:solidFill>
              </a:rPr>
              <a:t> , available 20/08/14</a:t>
            </a:r>
          </a:p>
          <a:p>
            <a:r>
              <a:rPr lang="ko-KR" altLang="en-US" sz="1400" dirty="0">
                <a:hlinkClick r:id="rId6"/>
              </a:rPr>
              <a:t>그림</a:t>
            </a:r>
            <a:r>
              <a:rPr lang="en-US" altLang="ko-KR" sz="1400" dirty="0">
                <a:hlinkClick r:id="rId6"/>
              </a:rPr>
              <a:t>2 </a:t>
            </a:r>
            <a:r>
              <a:rPr lang="ko-KR" altLang="en-US" sz="1400" dirty="0">
                <a:hlinkClick r:id="rId6"/>
              </a:rPr>
              <a:t>출처</a:t>
            </a:r>
            <a:r>
              <a:rPr lang="en-US" altLang="ko-KR" sz="1400" dirty="0">
                <a:hlinkClick r:id="rId6"/>
              </a:rPr>
              <a:t>: </a:t>
            </a:r>
            <a:r>
              <a:rPr lang="en-US" altLang="ko-KR" sz="1400" dirty="0">
                <a:hlinkClick r:id="rId7"/>
              </a:rPr>
              <a:t>https://oi.readthedocs.io/en/latest/computer_vision/cnn/alexnet.html</a:t>
            </a:r>
            <a:r>
              <a:rPr lang="en-US" altLang="ko-KR" sz="1400" dirty="0">
                <a:solidFill>
                  <a:srgbClr val="90BB23"/>
                </a:solidFill>
              </a:rPr>
              <a:t>, available 20/08/14</a:t>
            </a:r>
          </a:p>
          <a:p>
            <a:endParaRPr lang="ko-KR" altLang="en-US" sz="1400" dirty="0">
              <a:solidFill>
                <a:srgbClr val="90BB23"/>
              </a:solidFill>
            </a:endParaRPr>
          </a:p>
        </p:txBody>
      </p:sp>
      <p:pic>
        <p:nvPicPr>
          <p:cNvPr id="1028" name="Picture 4" descr="AlexNet — Organize everything I know documentation">
            <a:extLst>
              <a:ext uri="{FF2B5EF4-FFF2-40B4-BE49-F238E27FC236}">
                <a16:creationId xmlns:a16="http://schemas.microsoft.com/office/drawing/2014/main" id="{D590CBCC-238B-4493-889B-C5EBDC20F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330" y="3901780"/>
            <a:ext cx="2323428" cy="111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76B1D7-1CB2-4B0B-861F-E74E24C81A1D}"/>
              </a:ext>
            </a:extLst>
          </p:cNvPr>
          <p:cNvSpPr txBox="1"/>
          <p:nvPr/>
        </p:nvSpPr>
        <p:spPr>
          <a:xfrm>
            <a:off x="5363779" y="3055096"/>
            <a:ext cx="146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1. GAP)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69D7D5-3B0F-498B-9B55-D1BDBD571F02}"/>
              </a:ext>
            </a:extLst>
          </p:cNvPr>
          <p:cNvSpPr txBox="1"/>
          <p:nvPr/>
        </p:nvSpPr>
        <p:spPr>
          <a:xfrm>
            <a:off x="6909071" y="4681147"/>
            <a:ext cx="173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2. Flatten)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8DC6FD-AC22-4428-BD4D-8D0D2AB90719}"/>
              </a:ext>
            </a:extLst>
          </p:cNvPr>
          <p:cNvSpPr/>
          <p:nvPr/>
        </p:nvSpPr>
        <p:spPr>
          <a:xfrm>
            <a:off x="1227966" y="3847770"/>
            <a:ext cx="2490369" cy="365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484780-88EE-4A18-846A-75AA38BC6FED}"/>
              </a:ext>
            </a:extLst>
          </p:cNvPr>
          <p:cNvSpPr/>
          <p:nvPr/>
        </p:nvSpPr>
        <p:spPr>
          <a:xfrm>
            <a:off x="8784830" y="3798924"/>
            <a:ext cx="1914921" cy="315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890FB3-00A7-48B6-81A4-B368919D6F50}"/>
              </a:ext>
            </a:extLst>
          </p:cNvPr>
          <p:cNvSpPr/>
          <p:nvPr/>
        </p:nvSpPr>
        <p:spPr>
          <a:xfrm>
            <a:off x="4025219" y="5266275"/>
            <a:ext cx="4141561" cy="7895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4DB298D-5339-4BF1-B860-98E43FFFDF6E}"/>
              </a:ext>
            </a:extLst>
          </p:cNvPr>
          <p:cNvCxnSpPr>
            <a:stCxn id="11" idx="2"/>
            <a:endCxn id="21" idx="1"/>
          </p:cNvCxnSpPr>
          <p:nvPr/>
        </p:nvCxnSpPr>
        <p:spPr>
          <a:xfrm rot="16200000" flipH="1">
            <a:off x="2971070" y="4606876"/>
            <a:ext cx="556230" cy="1552067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10196611-8B07-4CE5-8B39-23EF15976368}"/>
              </a:ext>
            </a:extLst>
          </p:cNvPr>
          <p:cNvCxnSpPr>
            <a:stCxn id="13" idx="2"/>
            <a:endCxn id="21" idx="3"/>
          </p:cNvCxnSpPr>
          <p:nvPr/>
        </p:nvCxnSpPr>
        <p:spPr>
          <a:xfrm rot="5400000">
            <a:off x="8638928" y="4632646"/>
            <a:ext cx="556231" cy="1500526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C5FEBAB-B139-490B-A4EB-284D9F683435}"/>
              </a:ext>
            </a:extLst>
          </p:cNvPr>
          <p:cNvSpPr txBox="1"/>
          <p:nvPr/>
        </p:nvSpPr>
        <p:spPr>
          <a:xfrm>
            <a:off x="5080337" y="49103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결과 선택 </a:t>
            </a:r>
            <a:r>
              <a:rPr lang="ko-KR" altLang="en-US" b="1" dirty="0" err="1"/>
              <a:t>조건문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62FDC-BC82-4198-A8E5-A7FE0276B46E}"/>
              </a:ext>
            </a:extLst>
          </p:cNvPr>
          <p:cNvSpPr txBox="1"/>
          <p:nvPr/>
        </p:nvSpPr>
        <p:spPr>
          <a:xfrm>
            <a:off x="4371007" y="5280347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GAP </a:t>
            </a:r>
            <a:r>
              <a:rPr lang="ko-KR" altLang="en-US" dirty="0"/>
              <a:t>결과</a:t>
            </a:r>
            <a:r>
              <a:rPr lang="en-US" altLang="ko-KR" dirty="0"/>
              <a:t>: </a:t>
            </a:r>
            <a:r>
              <a:rPr lang="ko-KR" altLang="en-US" dirty="0"/>
              <a:t>직진</a:t>
            </a:r>
            <a:r>
              <a:rPr lang="en-US" altLang="ko-KR" dirty="0"/>
              <a:t>, </a:t>
            </a:r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 차선</a:t>
            </a:r>
            <a:r>
              <a:rPr lang="en-US" altLang="ko-KR" dirty="0"/>
              <a:t>, </a:t>
            </a:r>
            <a:r>
              <a:rPr lang="ko-KR" altLang="en-US" dirty="0"/>
              <a:t>정지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15A9A6-96E0-42CC-B32D-968107F084D9}"/>
              </a:ext>
            </a:extLst>
          </p:cNvPr>
          <p:cNvSpPr txBox="1"/>
          <p:nvPr/>
        </p:nvSpPr>
        <p:spPr>
          <a:xfrm>
            <a:off x="4244370" y="5654401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Flatten </a:t>
            </a:r>
            <a:r>
              <a:rPr lang="ko-KR" altLang="en-US" dirty="0"/>
              <a:t>결과</a:t>
            </a:r>
            <a:r>
              <a:rPr lang="en-US" altLang="ko-KR" dirty="0"/>
              <a:t>: </a:t>
            </a:r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 커브</a:t>
            </a:r>
            <a:r>
              <a:rPr lang="en-US" altLang="ko-KR" dirty="0"/>
              <a:t>, </a:t>
            </a:r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 회전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666D7B1-5395-4F0E-B5F7-B3085316F8DA}"/>
              </a:ext>
            </a:extLst>
          </p:cNvPr>
          <p:cNvCxnSpPr>
            <a:cxnSpLocks/>
          </p:cNvCxnSpPr>
          <p:nvPr/>
        </p:nvCxnSpPr>
        <p:spPr>
          <a:xfrm>
            <a:off x="8177160" y="6055775"/>
            <a:ext cx="3572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F2E3A04-85FE-4E38-A419-207817A52122}"/>
              </a:ext>
            </a:extLst>
          </p:cNvPr>
          <p:cNvSpPr txBox="1"/>
          <p:nvPr/>
        </p:nvSpPr>
        <p:spPr>
          <a:xfrm>
            <a:off x="8534400" y="5884162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지속적인 확인 및 테스트 필요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360580-558C-4AE7-8FEC-E7C8C9978EE8}"/>
              </a:ext>
            </a:extLst>
          </p:cNvPr>
          <p:cNvSpPr txBox="1"/>
          <p:nvPr/>
        </p:nvSpPr>
        <p:spPr>
          <a:xfrm>
            <a:off x="1885684" y="39232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CNN-GAP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0E67D1-0697-4E68-A3A9-2C82901417A2}"/>
              </a:ext>
            </a:extLst>
          </p:cNvPr>
          <p:cNvSpPr txBox="1"/>
          <p:nvPr/>
        </p:nvSpPr>
        <p:spPr>
          <a:xfrm>
            <a:off x="8935468" y="39232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CNN-Flatten</a:t>
            </a:r>
            <a:endParaRPr lang="ko-KR" altLang="en-US" dirty="0"/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048212D5-9630-4786-B6D0-CEBBD8AC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데이터 </a:t>
            </a:r>
            <a:br>
              <a:rPr lang="en-US" altLang="ko-KR" sz="3600" b="1" dirty="0"/>
            </a:br>
            <a:r>
              <a:rPr lang="ko-KR" altLang="en-US" sz="3600" b="1" dirty="0"/>
              <a:t>분석 모델 개량</a:t>
            </a:r>
            <a:endParaRPr lang="ko-KR" alt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232773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데이터정규화 방식 수정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77CE3EF-26CF-4C89-A463-B0CE7D91F5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1386" y="730402"/>
                <a:ext cx="10263986" cy="499461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2400"/>
                  </a:spcBef>
                </a:pPr>
                <a:r>
                  <a:rPr lang="ko-KR" altLang="en-US" sz="3200" dirty="0"/>
                  <a:t>이전에 사용하던 정규화 방식과 다른 정규화 방식 사용</a:t>
                </a:r>
                <a:endParaRPr lang="en-US" altLang="ko-KR" sz="3200" dirty="0"/>
              </a:p>
              <a:p>
                <a:pPr>
                  <a:spcBef>
                    <a:spcPts val="2400"/>
                  </a:spcBef>
                </a:pPr>
                <a:r>
                  <a:rPr lang="en-US" altLang="ko-KR" sz="3200" dirty="0"/>
                  <a:t>1</a:t>
                </a:r>
                <a:r>
                  <a:rPr lang="ko-KR" altLang="en-US" sz="3200" dirty="0"/>
                  <a:t>차적으로 </a:t>
                </a:r>
                <a:r>
                  <a:rPr lang="en-US" altLang="ko-KR" sz="3200" dirty="0"/>
                  <a:t>Z-score </a:t>
                </a:r>
                <a:r>
                  <a:rPr lang="ko-KR" altLang="en-US" sz="3200" dirty="0"/>
                  <a:t>표준화 </a:t>
                </a:r>
                <a:r>
                  <a:rPr lang="en-US" altLang="ko-KR" sz="3200" dirty="0"/>
                  <a:t>(</a:t>
                </a:r>
                <a14:m>
                  <m:oMath xmlns:m="http://schemas.openxmlformats.org/officeDocument/2006/math"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ko-KR" altLang="en-US" sz="3200" dirty="0"/>
                  <a:t> </a:t>
                </a:r>
                <a:r>
                  <a:rPr lang="en-US" altLang="ko-KR" sz="3200" dirty="0"/>
                  <a:t>)</a:t>
                </a:r>
                <a:r>
                  <a:rPr lang="ko-KR" altLang="en-US" sz="3200" dirty="0"/>
                  <a:t>시도</a:t>
                </a:r>
                <a:endParaRPr lang="en-US" altLang="ko-KR" sz="3200" dirty="0"/>
              </a:p>
              <a:p>
                <a:pPr>
                  <a:spcBef>
                    <a:spcPts val="2400"/>
                  </a:spcBef>
                </a:pPr>
                <a:r>
                  <a:rPr lang="ko-KR" altLang="en-US" sz="3200" dirty="0"/>
                  <a:t>값의 범위를 </a:t>
                </a:r>
                <a:r>
                  <a:rPr lang="en-US" altLang="ko-KR" sz="3200" dirty="0"/>
                  <a:t>-1 ~ 1 </a:t>
                </a:r>
                <a:r>
                  <a:rPr lang="ko-KR" altLang="en-US" sz="3200" dirty="0"/>
                  <a:t>으로 정규화 시도</a:t>
                </a:r>
                <a:endParaRPr lang="en-US" altLang="ko-KR" sz="3200" dirty="0"/>
              </a:p>
              <a:p>
                <a:pPr>
                  <a:spcBef>
                    <a:spcPts val="2400"/>
                  </a:spcBef>
                </a:pPr>
                <a:r>
                  <a:rPr lang="ko-KR" altLang="en-US" sz="3200" dirty="0"/>
                  <a:t>모든 값의 범위를 </a:t>
                </a:r>
                <a:r>
                  <a:rPr lang="en-US" altLang="ko-KR" sz="3200" dirty="0"/>
                  <a:t>0~1</a:t>
                </a:r>
                <a:r>
                  <a:rPr lang="ko-KR" altLang="en-US" sz="3200" dirty="0"/>
                  <a:t>으로 정규화 시도</a:t>
                </a:r>
                <a:endParaRPr lang="en-US" altLang="ko-KR" sz="32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77CE3EF-26CF-4C89-A463-B0CE7D91F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1386" y="730402"/>
                <a:ext cx="10263986" cy="4994618"/>
              </a:xfrm>
              <a:blipFill>
                <a:blip r:embed="rId3"/>
                <a:stretch>
                  <a:fillRect l="-1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2020-08-28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0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데이터정규화 방식 수정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2020-08-28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88B3C7A-8D33-49D7-A757-B58245718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85224"/>
            <a:ext cx="10263986" cy="677226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정규화 </a:t>
            </a:r>
            <a:r>
              <a:rPr lang="ko-KR" altLang="en-US" sz="3200" dirty="0" err="1"/>
              <a:t>미실시</a:t>
            </a:r>
            <a:r>
              <a:rPr lang="ko-KR" altLang="en-US" sz="3200" dirty="0"/>
              <a:t> 결과</a:t>
            </a:r>
            <a:endParaRPr lang="en-US" altLang="ko-KR" sz="3200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DB48874-DB01-4FA9-8BD2-7C5548D39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318" y="2074253"/>
            <a:ext cx="3818880" cy="460118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6DFA09A-E75F-47F6-88FF-3F76CC080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713" y="2106773"/>
            <a:ext cx="3285055" cy="46011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B5C945-E673-45F2-9BDE-1BFB8B3882A3}"/>
              </a:ext>
            </a:extLst>
          </p:cNvPr>
          <p:cNvSpPr txBox="1"/>
          <p:nvPr/>
        </p:nvSpPr>
        <p:spPr>
          <a:xfrm>
            <a:off x="2793029" y="159994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01B4DA-3A45-4EF9-AB56-CAD88F13BFBD}"/>
              </a:ext>
            </a:extLst>
          </p:cNvPr>
          <p:cNvSpPr txBox="1"/>
          <p:nvPr/>
        </p:nvSpPr>
        <p:spPr>
          <a:xfrm>
            <a:off x="8704552" y="158368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25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데이터정규화 방식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47526"/>
            <a:ext cx="10263986" cy="552621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altLang="ko-KR" sz="3200" dirty="0"/>
              <a:t>Z-score </a:t>
            </a:r>
            <a:r>
              <a:rPr lang="ko-KR" altLang="en-US" sz="3200" dirty="0"/>
              <a:t>표준화 시도 결과</a:t>
            </a: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2020-08-28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759DC4D-8552-415A-9ACC-1E62EE9B5D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55948" y="2074253"/>
            <a:ext cx="3791620" cy="46011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D30862F-4DA8-475F-A525-5BF06084EC9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97713" y="2152812"/>
            <a:ext cx="3285055" cy="45091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E2950C-A4A9-4024-ABDE-8A65C32BA5C2}"/>
              </a:ext>
            </a:extLst>
          </p:cNvPr>
          <p:cNvSpPr txBox="1"/>
          <p:nvPr/>
        </p:nvSpPr>
        <p:spPr>
          <a:xfrm>
            <a:off x="2793029" y="159994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3AACFB-BAEF-430F-97DF-FFE4B449ABCA}"/>
              </a:ext>
            </a:extLst>
          </p:cNvPr>
          <p:cNvSpPr txBox="1"/>
          <p:nvPr/>
        </p:nvSpPr>
        <p:spPr>
          <a:xfrm>
            <a:off x="8704552" y="158368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315345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69E9B57EE2795448F0A5E9185979C4D" ma:contentTypeVersion="8" ma:contentTypeDescription="새 문서를 만듭니다." ma:contentTypeScope="" ma:versionID="ebe0296ce44ae013142285ed7e07a224">
  <xsd:schema xmlns:xsd="http://www.w3.org/2001/XMLSchema" xmlns:xs="http://www.w3.org/2001/XMLSchema" xmlns:p="http://schemas.microsoft.com/office/2006/metadata/properties" xmlns:ns3="830c12de-feef-4459-9b5f-ae8f8d246afc" targetNamespace="http://schemas.microsoft.com/office/2006/metadata/properties" ma:root="true" ma:fieldsID="9b81d5a7373f737e47b28cbf5b27ef70" ns3:_="">
    <xsd:import namespace="830c12de-feef-4459-9b5f-ae8f8d246a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0c12de-feef-4459-9b5f-ae8f8d246a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63696C-3651-4B20-95C9-9D01E44F83E0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EC03C6A-0A9D-4AA5-9D9B-E95566FFA59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30c12de-feef-4459-9b5f-ae8f8d246af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BAE4EC-A401-4A94-B3A5-9FF5C310C1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4699</TotalTime>
  <Words>1008</Words>
  <Application>Microsoft Office PowerPoint</Application>
  <PresentationFormat>와이드스크린</PresentationFormat>
  <Paragraphs>236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HY중고딕</vt:lpstr>
      <vt:lpstr>나눔고딕</vt:lpstr>
      <vt:lpstr>맑은 고딕</vt:lpstr>
      <vt:lpstr>Cambria Math</vt:lpstr>
      <vt:lpstr>Corbel</vt:lpstr>
      <vt:lpstr>Symbol</vt:lpstr>
      <vt:lpstr>Wingdings 2</vt:lpstr>
      <vt:lpstr>틀</vt:lpstr>
      <vt:lpstr>자동차 센서 데이터를 위한 Sim2Real 기술 구현</vt:lpstr>
      <vt:lpstr>개요</vt:lpstr>
      <vt:lpstr>목차</vt:lpstr>
      <vt:lpstr>현재 진행 상황</vt:lpstr>
      <vt:lpstr>데이터  분석</vt:lpstr>
      <vt:lpstr>데이터  분석 모델 개량</vt:lpstr>
      <vt:lpstr>데이터정규화 방식 수정</vt:lpstr>
      <vt:lpstr>데이터정규화 방식 수정</vt:lpstr>
      <vt:lpstr>데이터정규화 방식 수정</vt:lpstr>
      <vt:lpstr>데이터정규화 방식 수정</vt:lpstr>
      <vt:lpstr>데이터정규화 방식 수정</vt:lpstr>
      <vt:lpstr>데이터정규화 방식 수정</vt:lpstr>
      <vt:lpstr>오차  분석</vt:lpstr>
      <vt:lpstr>개선사항</vt:lpstr>
      <vt:lpstr>졸음 운전 데이터 확인</vt:lpstr>
      <vt:lpstr>시연용 UI 제작</vt:lpstr>
      <vt:lpstr>시연용 UI 추후 예정사항</vt:lpstr>
      <vt:lpstr>차주 진행 예정사항</vt:lpstr>
      <vt:lpstr>진행일정계획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자동차 센서 데이터를 위한 Sim2Real 기술 구현</dc:title>
  <dc:creator>JeongHeeSeok</dc:creator>
  <cp:lastModifiedBy>JeongHeeSeok</cp:lastModifiedBy>
  <cp:revision>159</cp:revision>
  <dcterms:created xsi:type="dcterms:W3CDTF">2020-05-30T02:06:29Z</dcterms:created>
  <dcterms:modified xsi:type="dcterms:W3CDTF">2020-08-28T07:31:47Z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0x010100069E9B57EE2795448F0A5E9185979C4D</vt:lpwstr>
  </property>
</Properties>
</file>