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2"/>
  </p:notesMasterIdLst>
  <p:sldIdLst>
    <p:sldId id="256" r:id="rId5"/>
    <p:sldId id="268" r:id="rId6"/>
    <p:sldId id="259" r:id="rId7"/>
    <p:sldId id="260" r:id="rId8"/>
    <p:sldId id="295" r:id="rId9"/>
    <p:sldId id="299" r:id="rId10"/>
    <p:sldId id="297" r:id="rId11"/>
    <p:sldId id="296" r:id="rId12"/>
    <p:sldId id="300" r:id="rId13"/>
    <p:sldId id="298" r:id="rId14"/>
    <p:sldId id="289" r:id="rId15"/>
    <p:sldId id="301" r:id="rId16"/>
    <p:sldId id="291" r:id="rId17"/>
    <p:sldId id="283" r:id="rId18"/>
    <p:sldId id="261" r:id="rId19"/>
    <p:sldId id="26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EE7EE"/>
    <a:srgbClr val="90BB23"/>
    <a:srgbClr val="00B050"/>
    <a:srgbClr val="E8F3F7"/>
    <a:srgbClr val="40BAD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9" autoAdjust="0"/>
    <p:restoredTop sz="88665" autoAdjust="0"/>
  </p:normalViewPr>
  <p:slideViewPr>
    <p:cSldViewPr snapToGrid="0">
      <p:cViewPr varScale="1">
        <p:scale>
          <a:sx n="101" d="100"/>
          <a:sy n="101" d="100"/>
        </p:scale>
        <p:origin x="462" y="10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4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6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14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발표 이후 데이터를 다시 분석하면서 실제 데이터와 </a:t>
            </a:r>
            <a:r>
              <a:rPr lang="en-US" altLang="ko-KR" dirty="0" err="1"/>
              <a:t>Accel_X</a:t>
            </a:r>
            <a:r>
              <a:rPr lang="en-US" altLang="ko-KR" dirty="0"/>
              <a:t>(Lateral)</a:t>
            </a:r>
            <a:r>
              <a:rPr lang="ko-KR" altLang="en-US" dirty="0"/>
              <a:t>값에서는 범위가 </a:t>
            </a:r>
            <a:r>
              <a:rPr lang="en-US" altLang="ko-KR" dirty="0"/>
              <a:t>Real data</a:t>
            </a:r>
            <a:r>
              <a:rPr lang="ko-KR" altLang="en-US" dirty="0"/>
              <a:t>는 </a:t>
            </a:r>
            <a:r>
              <a:rPr lang="en-US" altLang="ko-KR" dirty="0"/>
              <a:t>-0.48 ~ 0.36</a:t>
            </a:r>
            <a:r>
              <a:rPr lang="ko-KR" altLang="en-US" dirty="0"/>
              <a:t>이었는데 시뮬레이터 값에서는 </a:t>
            </a:r>
            <a:r>
              <a:rPr lang="en-US" altLang="ko-KR" dirty="0"/>
              <a:t>-4(</a:t>
            </a:r>
            <a:r>
              <a:rPr lang="ko-KR" altLang="en-US" dirty="0"/>
              <a:t>이하</a:t>
            </a:r>
            <a:r>
              <a:rPr lang="en-US" altLang="ko-KR" dirty="0"/>
              <a:t>) ~ 4(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r>
              <a:rPr lang="ko-KR" altLang="en-US" dirty="0"/>
              <a:t>이었고 </a:t>
            </a:r>
            <a:r>
              <a:rPr lang="en-US" altLang="ko-KR" dirty="0"/>
              <a:t>-10</a:t>
            </a:r>
            <a:r>
              <a:rPr lang="ko-KR" altLang="en-US" dirty="0"/>
              <a:t>이하 또는 </a:t>
            </a:r>
            <a:r>
              <a:rPr lang="en-US" altLang="ko-KR" dirty="0"/>
              <a:t>10</a:t>
            </a:r>
            <a:r>
              <a:rPr lang="ko-KR" altLang="en-US" dirty="0"/>
              <a:t>이상으로 값이 많이 튀었음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커브시</a:t>
            </a:r>
            <a:r>
              <a:rPr lang="ko-KR" altLang="en-US" dirty="0"/>
              <a:t> </a:t>
            </a:r>
            <a:r>
              <a:rPr lang="en-US" altLang="ko-KR" dirty="0" err="1"/>
              <a:t>Accel_X</a:t>
            </a:r>
            <a:r>
              <a:rPr lang="ko-KR" altLang="en-US" dirty="0"/>
              <a:t>값이 실제데이터에서는 부호가 일정하게 나왔는데 시뮬레이터에서는 부호 변화가 조금 컸다</a:t>
            </a:r>
            <a:r>
              <a:rPr lang="en-US" altLang="ko-KR" dirty="0"/>
              <a:t>. </a:t>
            </a:r>
            <a:r>
              <a:rPr lang="ko-KR" altLang="en-US" dirty="0"/>
              <a:t>이 부분은 더 </a:t>
            </a:r>
            <a:r>
              <a:rPr lang="ko-KR" altLang="en-US" dirty="0" err="1"/>
              <a:t>분석해야할</a:t>
            </a:r>
            <a:r>
              <a:rPr lang="ko-KR" altLang="en-US" dirty="0"/>
              <a:t> 필요성이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Rotate_Z</a:t>
            </a:r>
            <a:r>
              <a:rPr lang="en-US" altLang="ko-KR" dirty="0"/>
              <a:t>(</a:t>
            </a:r>
            <a:r>
              <a:rPr lang="en-US" altLang="ko-KR" dirty="0" err="1"/>
              <a:t>yaw_rate</a:t>
            </a:r>
            <a:r>
              <a:rPr lang="en-US" altLang="ko-KR" dirty="0"/>
              <a:t>)</a:t>
            </a:r>
            <a:r>
              <a:rPr lang="ko-KR" altLang="en-US" dirty="0"/>
              <a:t>값은 실제 데이터에서는 </a:t>
            </a:r>
            <a:r>
              <a:rPr lang="en-US" altLang="ko-KR" dirty="0"/>
              <a:t>-35 ~ 40</a:t>
            </a:r>
            <a:r>
              <a:rPr lang="ko-KR" altLang="en-US" dirty="0"/>
              <a:t>이었는데 시뮬레이터 데이터에서는 </a:t>
            </a:r>
            <a:r>
              <a:rPr lang="en-US" altLang="ko-KR" dirty="0"/>
              <a:t>-50~  50</a:t>
            </a:r>
            <a:r>
              <a:rPr lang="ko-KR" altLang="en-US" dirty="0"/>
              <a:t>이었으며 값이 많이 튀는 구간이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12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6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8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모델에서 </a:t>
            </a:r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-&gt; 1</a:t>
            </a:r>
            <a:r>
              <a:rPr lang="ko-KR" altLang="en-US" dirty="0"/>
              <a:t>차원으로 바꾸는 부분이 </a:t>
            </a:r>
            <a:r>
              <a:rPr lang="en-US" altLang="ko-KR" dirty="0"/>
              <a:t>2</a:t>
            </a:r>
            <a:r>
              <a:rPr lang="ko-KR" altLang="en-US" dirty="0"/>
              <a:t>가지 종류가 존재하고 각 모델별로 강세를 보이는 데이터가 달라서 각 모델을 통과시켜서 마지막에 결과를 취합하도록 바꿨다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확인해봐야 하는 부분은 </a:t>
            </a:r>
            <a:r>
              <a:rPr lang="en-US" altLang="ko-KR" dirty="0"/>
              <a:t>MaxPooling2D</a:t>
            </a:r>
            <a:r>
              <a:rPr lang="ko-KR" altLang="en-US" dirty="0"/>
              <a:t>와 일반 </a:t>
            </a:r>
            <a:r>
              <a:rPr lang="en-US" altLang="ko-KR" dirty="0"/>
              <a:t>Conv2D</a:t>
            </a:r>
            <a:r>
              <a:rPr lang="ko-KR" altLang="en-US" dirty="0"/>
              <a:t>를 계속 바꿔서 확인하는 방법도 있다고 언급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6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6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oi.readthedocs.io/en/latest/computer_vision/cnn/alexne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vinthegrey.tistory.com/142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EB03712C-FFC4-488F-BA18-16B8C364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772601"/>
            <a:ext cx="2177842" cy="4332194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FADE2D05-5F8F-4CBD-87D6-D0389CDD6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31" y="756254"/>
            <a:ext cx="1701017" cy="4348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DC53C2-2ABF-493E-B835-F34555BF2A30}"/>
              </a:ext>
            </a:extLst>
          </p:cNvPr>
          <p:cNvSpPr txBox="1"/>
          <p:nvPr/>
        </p:nvSpPr>
        <p:spPr>
          <a:xfrm>
            <a:off x="4114205" y="3478438"/>
            <a:ext cx="473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GlobalAveragePooling2D Layer vs Flatten Layer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1388BC-DE4E-4FB7-8E04-3079AF005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42" y="772600"/>
            <a:ext cx="3003784" cy="21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B04CF-BE2B-45A6-B15C-EE2C0CF04456}"/>
              </a:ext>
            </a:extLst>
          </p:cNvPr>
          <p:cNvSpPr txBox="1"/>
          <p:nvPr/>
        </p:nvSpPr>
        <p:spPr>
          <a:xfrm>
            <a:off x="26938" y="6116245"/>
            <a:ext cx="76687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hlinkClick r:id="rId6"/>
              </a:rPr>
              <a:t>그림</a:t>
            </a:r>
            <a:r>
              <a:rPr lang="en-US" altLang="ko-KR" sz="1400" dirty="0">
                <a:hlinkClick r:id="rId6"/>
              </a:rPr>
              <a:t>1</a:t>
            </a:r>
            <a:r>
              <a:rPr lang="ko-KR" altLang="en-US" sz="1400" dirty="0">
                <a:hlinkClick r:id="rId6"/>
              </a:rPr>
              <a:t> 출처</a:t>
            </a:r>
            <a:r>
              <a:rPr lang="en-US" altLang="ko-KR" sz="1400" dirty="0">
                <a:hlinkClick r:id="rId6"/>
              </a:rPr>
              <a:t>: </a:t>
            </a:r>
            <a:r>
              <a:rPr lang="en-US" altLang="ko-KR" sz="1400" dirty="0">
                <a:hlinkClick r:id="rId6"/>
              </a:rPr>
              <a:t>https://kevinthegrey.tistory.com/142</a:t>
            </a:r>
            <a:r>
              <a:rPr lang="en-US" altLang="ko-KR" sz="1400" dirty="0">
                <a:solidFill>
                  <a:srgbClr val="90BB23"/>
                </a:solidFill>
              </a:rPr>
              <a:t> , available 20/08/14</a:t>
            </a:r>
          </a:p>
          <a:p>
            <a:r>
              <a:rPr lang="ko-KR" altLang="en-US" sz="1400" dirty="0">
                <a:hlinkClick r:id="rId6"/>
              </a:rPr>
              <a:t>그림</a:t>
            </a:r>
            <a:r>
              <a:rPr lang="en-US" altLang="ko-KR" sz="1400" dirty="0">
                <a:hlinkClick r:id="rId6"/>
              </a:rPr>
              <a:t>2 </a:t>
            </a:r>
            <a:r>
              <a:rPr lang="ko-KR" altLang="en-US" sz="1400" dirty="0">
                <a:hlinkClick r:id="rId6"/>
              </a:rPr>
              <a:t>출처</a:t>
            </a:r>
            <a:r>
              <a:rPr lang="en-US" altLang="ko-KR" sz="1400" dirty="0">
                <a:hlinkClick r:id="rId6"/>
              </a:rPr>
              <a:t>: </a:t>
            </a:r>
            <a:r>
              <a:rPr lang="en-US" altLang="ko-KR" sz="1400" dirty="0">
                <a:hlinkClick r:id="rId7"/>
              </a:rPr>
              <a:t>https://oi.readthedocs.io/en/latest/computer_vision/cnn/alexnet.html</a:t>
            </a:r>
            <a:r>
              <a:rPr lang="en-US" altLang="ko-KR" sz="1400" dirty="0">
                <a:solidFill>
                  <a:srgbClr val="90BB23"/>
                </a:solidFill>
              </a:rPr>
              <a:t>, available 20/08/14</a:t>
            </a:r>
          </a:p>
          <a:p>
            <a:endParaRPr lang="ko-KR" altLang="en-US" sz="1400" dirty="0">
              <a:solidFill>
                <a:srgbClr val="90BB23"/>
              </a:solidFill>
            </a:endParaRPr>
          </a:p>
        </p:txBody>
      </p:sp>
      <p:pic>
        <p:nvPicPr>
          <p:cNvPr id="1028" name="Picture 4" descr="AlexNet — Organize everything I know documentation">
            <a:extLst>
              <a:ext uri="{FF2B5EF4-FFF2-40B4-BE49-F238E27FC236}">
                <a16:creationId xmlns:a16="http://schemas.microsoft.com/office/drawing/2014/main" id="{D590CBCC-238B-4493-889B-C5EBDC20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30" y="3901780"/>
            <a:ext cx="2323428" cy="11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76B1D7-1CB2-4B0B-861F-E74E24C81A1D}"/>
              </a:ext>
            </a:extLst>
          </p:cNvPr>
          <p:cNvSpPr txBox="1"/>
          <p:nvPr/>
        </p:nvSpPr>
        <p:spPr>
          <a:xfrm>
            <a:off x="5363779" y="3055096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1. GAP)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9D7D5-3B0F-498B-9B55-D1BDBD571F02}"/>
              </a:ext>
            </a:extLst>
          </p:cNvPr>
          <p:cNvSpPr txBox="1"/>
          <p:nvPr/>
        </p:nvSpPr>
        <p:spPr>
          <a:xfrm>
            <a:off x="6909071" y="4681147"/>
            <a:ext cx="173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2. Flatten)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DC6FD-AC22-4428-BD4D-8D0D2AB90719}"/>
              </a:ext>
            </a:extLst>
          </p:cNvPr>
          <p:cNvSpPr/>
          <p:nvPr/>
        </p:nvSpPr>
        <p:spPr>
          <a:xfrm>
            <a:off x="1290732" y="3630128"/>
            <a:ext cx="2734489" cy="445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484780-88EE-4A18-846A-75AA38BC6FED}"/>
              </a:ext>
            </a:extLst>
          </p:cNvPr>
          <p:cNvSpPr/>
          <p:nvPr/>
        </p:nvSpPr>
        <p:spPr>
          <a:xfrm>
            <a:off x="8784830" y="3668448"/>
            <a:ext cx="2035569" cy="445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890FB3-00A7-48B6-81A4-B368919D6F50}"/>
              </a:ext>
            </a:extLst>
          </p:cNvPr>
          <p:cNvSpPr/>
          <p:nvPr/>
        </p:nvSpPr>
        <p:spPr>
          <a:xfrm>
            <a:off x="4025219" y="5266275"/>
            <a:ext cx="4141561" cy="7895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4DB298D-5339-4BF1-B860-98E43FFFDF6E}"/>
              </a:ext>
            </a:extLst>
          </p:cNvPr>
          <p:cNvCxnSpPr>
            <a:stCxn id="11" idx="2"/>
            <a:endCxn id="21" idx="1"/>
          </p:cNvCxnSpPr>
          <p:nvPr/>
        </p:nvCxnSpPr>
        <p:spPr>
          <a:xfrm rot="16200000" flipH="1">
            <a:off x="2964755" y="4600561"/>
            <a:ext cx="556230" cy="1564697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0196611-8B07-4CE5-8B39-23EF15976368}"/>
              </a:ext>
            </a:extLst>
          </p:cNvPr>
          <p:cNvCxnSpPr>
            <a:stCxn id="13" idx="2"/>
            <a:endCxn id="21" idx="3"/>
          </p:cNvCxnSpPr>
          <p:nvPr/>
        </p:nvCxnSpPr>
        <p:spPr>
          <a:xfrm rot="5400000">
            <a:off x="8622945" y="4648630"/>
            <a:ext cx="556230" cy="1468560"/>
          </a:xfrm>
          <a:prstGeom prst="bentConnector2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5FEBAB-B139-490B-A4EB-284D9F683435}"/>
              </a:ext>
            </a:extLst>
          </p:cNvPr>
          <p:cNvSpPr txBox="1"/>
          <p:nvPr/>
        </p:nvSpPr>
        <p:spPr>
          <a:xfrm>
            <a:off x="5080337" y="49103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결과 선택 </a:t>
            </a:r>
            <a:r>
              <a:rPr lang="ko-KR" altLang="en-US" b="1" dirty="0" err="1"/>
              <a:t>조건문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62FDC-BC82-4198-A8E5-A7FE0276B46E}"/>
              </a:ext>
            </a:extLst>
          </p:cNvPr>
          <p:cNvSpPr txBox="1"/>
          <p:nvPr/>
        </p:nvSpPr>
        <p:spPr>
          <a:xfrm>
            <a:off x="4371007" y="5280347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GAP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직진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차선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5A9A6-96E0-42CC-B32D-968107F084D9}"/>
              </a:ext>
            </a:extLst>
          </p:cNvPr>
          <p:cNvSpPr txBox="1"/>
          <p:nvPr/>
        </p:nvSpPr>
        <p:spPr>
          <a:xfrm>
            <a:off x="4244370" y="5654401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Flatten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커브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회전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66D7B1-5395-4F0E-B5F7-B3085316F8DA}"/>
              </a:ext>
            </a:extLst>
          </p:cNvPr>
          <p:cNvCxnSpPr>
            <a:cxnSpLocks/>
          </p:cNvCxnSpPr>
          <p:nvPr/>
        </p:nvCxnSpPr>
        <p:spPr>
          <a:xfrm>
            <a:off x="8177160" y="6055775"/>
            <a:ext cx="357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2E3A04-85FE-4E38-A419-207817A52122}"/>
              </a:ext>
            </a:extLst>
          </p:cNvPr>
          <p:cNvSpPr txBox="1"/>
          <p:nvPr/>
        </p:nvSpPr>
        <p:spPr>
          <a:xfrm>
            <a:off x="8534400" y="588416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지속적인 확인 및 테스트 필요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360580-558C-4AE7-8FEC-E7C8C9978EE8}"/>
              </a:ext>
            </a:extLst>
          </p:cNvPr>
          <p:cNvSpPr txBox="1"/>
          <p:nvPr/>
        </p:nvSpPr>
        <p:spPr>
          <a:xfrm>
            <a:off x="1885684" y="39232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CNN-GAP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0E67D1-0697-4E68-A3A9-2C82901417A2}"/>
              </a:ext>
            </a:extLst>
          </p:cNvPr>
          <p:cNvSpPr txBox="1"/>
          <p:nvPr/>
        </p:nvSpPr>
        <p:spPr>
          <a:xfrm>
            <a:off x="8935468" y="39232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CNN-Flatten</a:t>
            </a:r>
            <a:endParaRPr lang="ko-KR" altLang="en-US" dirty="0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048212D5-9630-4786-B6D0-CEBBD8AC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데이터 </a:t>
            </a:r>
            <a:br>
              <a:rPr lang="en-US" altLang="ko-KR" sz="3600" b="1" dirty="0"/>
            </a:br>
            <a:r>
              <a:rPr lang="ko-KR" altLang="en-US" sz="3600" b="1" dirty="0"/>
              <a:t>분석 모델 개량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32773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 b="1" dirty="0"/>
              <a:t>분석 모델 정확도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(CNN-CNN)</a:t>
            </a:r>
            <a:endParaRPr lang="ko-KR" altLang="en-US" sz="30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9F4509C-C212-4C2A-A414-D21DB771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3" y="1822832"/>
            <a:ext cx="10237105" cy="2378725"/>
          </a:xfrm>
          <a:prstGeom prst="rect">
            <a:avLst/>
          </a:prstGeom>
        </p:spPr>
      </p:pic>
      <p:pic>
        <p:nvPicPr>
          <p:cNvPr id="11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A82F9CE-6838-4B61-A6D8-DF4897401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3" y="4201557"/>
            <a:ext cx="10237105" cy="2154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E759C-2177-43FC-A8E2-C22D6DFEA660}"/>
              </a:ext>
            </a:extLst>
          </p:cNvPr>
          <p:cNvSpPr txBox="1"/>
          <p:nvPr/>
        </p:nvSpPr>
        <p:spPr>
          <a:xfrm>
            <a:off x="1118223" y="1283023"/>
            <a:ext cx="254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정규화의 필요성 확인</a:t>
            </a:r>
          </a:p>
        </p:txBody>
      </p:sp>
    </p:spTree>
    <p:extLst>
      <p:ext uri="{BB962C8B-B14F-4D97-AF65-F5344CB8AC3E}">
        <p14:creationId xmlns:p14="http://schemas.microsoft.com/office/powerpoint/2010/main" val="428383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500" b="1" dirty="0"/>
              <a:t>분석 모델 정확도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(CNN-CNN)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E759C-2177-43FC-A8E2-C22D6DFEA660}"/>
              </a:ext>
            </a:extLst>
          </p:cNvPr>
          <p:cNvSpPr txBox="1"/>
          <p:nvPr/>
        </p:nvSpPr>
        <p:spPr>
          <a:xfrm>
            <a:off x="1118222" y="1283023"/>
            <a:ext cx="100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 </a:t>
            </a:r>
            <a:r>
              <a:rPr lang="en-US" altLang="ko-KR" dirty="0"/>
              <a:t>parameter </a:t>
            </a:r>
            <a:r>
              <a:rPr lang="ko-KR" altLang="en-US" dirty="0"/>
              <a:t>분석 및 정규화 </a:t>
            </a:r>
            <a:r>
              <a:rPr lang="ko-KR" altLang="en-US" dirty="0" err="1"/>
              <a:t>경계값</a:t>
            </a:r>
            <a:r>
              <a:rPr lang="ko-KR" altLang="en-US" dirty="0"/>
              <a:t> 찾기</a:t>
            </a:r>
            <a:r>
              <a:rPr lang="en-US" altLang="ko-KR" dirty="0"/>
              <a:t>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(Sim2Sim</a:t>
            </a:r>
            <a:r>
              <a:rPr lang="ko-KR" altLang="en-US" dirty="0"/>
              <a:t>에서 안정화 </a:t>
            </a:r>
            <a:r>
              <a:rPr lang="en-US" altLang="ko-KR" dirty="0"/>
              <a:t>-&gt; Sim2Real)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0E7B77-4E52-443E-8361-071625BF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1" y="1655988"/>
            <a:ext cx="5968379" cy="49158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134DD5-2216-4030-A4D5-59E7A79D2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73" t="53049" r="3979" b="42688"/>
          <a:stretch/>
        </p:blipFill>
        <p:spPr>
          <a:xfrm>
            <a:off x="7537010" y="1709499"/>
            <a:ext cx="3614029" cy="1138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6F7206-6FDE-4D12-AC90-D96C651233DB}"/>
              </a:ext>
            </a:extLst>
          </p:cNvPr>
          <p:cNvSpPr txBox="1"/>
          <p:nvPr/>
        </p:nvSpPr>
        <p:spPr>
          <a:xfrm>
            <a:off x="7110411" y="2847742"/>
            <a:ext cx="446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데이터에 따른 </a:t>
            </a:r>
            <a:r>
              <a:rPr lang="en-US" altLang="ko-KR" dirty="0" err="1"/>
              <a:t>OverFitting</a:t>
            </a:r>
            <a:r>
              <a:rPr lang="ko-KR" altLang="en-US" dirty="0"/>
              <a:t>이 의심되는 상황</a:t>
            </a:r>
          </a:p>
        </p:txBody>
      </p:sp>
    </p:spTree>
    <p:extLst>
      <p:ext uri="{BB962C8B-B14F-4D97-AF65-F5344CB8AC3E}">
        <p14:creationId xmlns:p14="http://schemas.microsoft.com/office/powerpoint/2010/main" val="172904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F098-C950-4B66-A5B5-F9E97A1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시연용</a:t>
            </a:r>
            <a:br>
              <a:rPr lang="en-US" altLang="ko-KR" sz="3200" dirty="0"/>
            </a:br>
            <a:r>
              <a:rPr lang="en-US" altLang="ko-KR" sz="3200" dirty="0"/>
              <a:t>UI</a:t>
            </a:r>
            <a:br>
              <a:rPr lang="en-US" altLang="ko-KR" sz="3200" dirty="0"/>
            </a:br>
            <a:r>
              <a:rPr lang="ko-KR" altLang="en-US" sz="3200" dirty="0"/>
              <a:t>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DA98-96BA-417E-9BC4-87649069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182939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시연에서 사용 할 프로그램 </a:t>
            </a:r>
            <a:r>
              <a:rPr lang="en-US" altLang="ko-KR" sz="3200" dirty="0"/>
              <a:t>UI</a:t>
            </a:r>
            <a:r>
              <a:rPr lang="ko-KR" altLang="en-US" sz="3200" dirty="0"/>
              <a:t> 디자인 및 제작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C8CF4-A5B5-4802-A855-D47B59B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57CB3-8B81-45CF-8717-EC9B738E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B02AD93A-CC39-46FD-8572-E1CAE692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42" y="1878197"/>
            <a:ext cx="6697010" cy="3505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448673-56EE-4B2F-AA0A-6A27E3502DA6}"/>
              </a:ext>
            </a:extLst>
          </p:cNvPr>
          <p:cNvSpPr txBox="1"/>
          <p:nvPr/>
        </p:nvSpPr>
        <p:spPr>
          <a:xfrm>
            <a:off x="8140148" y="2007118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영상 파일의 경로와  </a:t>
            </a:r>
            <a:r>
              <a:rPr lang="en-US" altLang="ko-KR" dirty="0"/>
              <a:t>csv </a:t>
            </a:r>
            <a:r>
              <a:rPr lang="ko-KR" altLang="en-US" dirty="0"/>
              <a:t>데이터의 </a:t>
            </a:r>
            <a:endParaRPr lang="en-US" altLang="ko-KR" dirty="0"/>
          </a:p>
          <a:p>
            <a:r>
              <a:rPr lang="ko-KR" altLang="en-US" dirty="0"/>
              <a:t>경로를 불러와서 리스트로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42A8E-2C77-4F1A-8204-02B8871E8292}"/>
              </a:ext>
            </a:extLst>
          </p:cNvPr>
          <p:cNvSpPr txBox="1"/>
          <p:nvPr/>
        </p:nvSpPr>
        <p:spPr>
          <a:xfrm>
            <a:off x="8140148" y="2778097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내부에 학습된 모델을 넣어서 </a:t>
            </a:r>
            <a:endParaRPr lang="en-US" altLang="ko-KR" dirty="0"/>
          </a:p>
          <a:p>
            <a:r>
              <a:rPr lang="ko-KR" altLang="en-US" dirty="0"/>
              <a:t>불러온 파일에 대해서 예측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875FF-9832-4AFC-9564-63887133E047}"/>
              </a:ext>
            </a:extLst>
          </p:cNvPr>
          <p:cNvSpPr txBox="1"/>
          <p:nvPr/>
        </p:nvSpPr>
        <p:spPr>
          <a:xfrm>
            <a:off x="8140148" y="3518166"/>
            <a:ext cx="356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Run</a:t>
            </a:r>
            <a:r>
              <a:rPr lang="ko-KR" altLang="en-US" dirty="0"/>
              <a:t>을 통해서 불러온 데이터 예측</a:t>
            </a:r>
            <a:endParaRPr lang="en-US" altLang="ko-KR" dirty="0"/>
          </a:p>
          <a:p>
            <a:r>
              <a:rPr lang="ko-KR" altLang="en-US" dirty="0"/>
              <a:t>해당 결과를 영상과 동시에 재생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2B706-0D38-4537-8D43-72FD7EDB6FCC}"/>
              </a:ext>
            </a:extLst>
          </p:cNvPr>
          <p:cNvSpPr txBox="1"/>
          <p:nvPr/>
        </p:nvSpPr>
        <p:spPr>
          <a:xfrm>
            <a:off x="8140148" y="4289145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영상은 새로운 윈도우 하나를 생성</a:t>
            </a:r>
          </a:p>
        </p:txBody>
      </p:sp>
    </p:spTree>
    <p:extLst>
      <p:ext uri="{BB962C8B-B14F-4D97-AF65-F5344CB8AC3E}">
        <p14:creationId xmlns:p14="http://schemas.microsoft.com/office/powerpoint/2010/main" val="39140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개선사항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전체적으로 직진의 비율이 높아서 정확도 자체는 높으나 각 상태 별 정확도는 직진을 제외하고 매우 낮음 특히 스티어링 </a:t>
            </a:r>
            <a:r>
              <a:rPr lang="ko-KR" altLang="en-US" sz="2400" dirty="0" err="1"/>
              <a:t>휠의</a:t>
            </a:r>
            <a:r>
              <a:rPr lang="ko-KR" altLang="en-US" sz="2400" dirty="0"/>
              <a:t> 회전이 크지 않은 차선  변경을 거의 인식 하지 못함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특히 </a:t>
            </a:r>
            <a:r>
              <a:rPr lang="en-US" altLang="ko-KR" sz="2400" dirty="0"/>
              <a:t>DNN</a:t>
            </a:r>
            <a:r>
              <a:rPr lang="ko-KR" altLang="en-US" sz="2400" dirty="0"/>
              <a:t>모델 보다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모델에서 차선변경의 인식률이 낮은 경향을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학습데이터를 </a:t>
            </a:r>
            <a:r>
              <a:rPr lang="en-US" altLang="ko-KR" sz="2400" dirty="0"/>
              <a:t>Shuffle</a:t>
            </a:r>
            <a:r>
              <a:rPr lang="ko-KR" altLang="en-US" sz="2400" dirty="0"/>
              <a:t>할 경우</a:t>
            </a:r>
            <a:r>
              <a:rPr lang="en-US" altLang="ko-KR" sz="2400" dirty="0"/>
              <a:t>, CNN</a:t>
            </a:r>
            <a:r>
              <a:rPr lang="ko-KR" altLang="en-US" sz="2400" dirty="0"/>
              <a:t>모델은 예측 정확도가 상승하였지만</a:t>
            </a:r>
            <a:r>
              <a:rPr lang="en-US" altLang="ko-KR" sz="2400" dirty="0"/>
              <a:t>, DNN</a:t>
            </a:r>
            <a:r>
              <a:rPr lang="ko-KR" altLang="en-US" sz="2400" dirty="0"/>
              <a:t>의 경우는 오히려 하락하는 모습을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졸음운전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정규화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809970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93873-371A-4FC6-8EF3-65A2AEA6DE19}"/>
              </a:ext>
            </a:extLst>
          </p:cNvPr>
          <p:cNvSpPr txBox="1"/>
          <p:nvPr/>
        </p:nvSpPr>
        <p:spPr>
          <a:xfrm>
            <a:off x="2256007" y="6085681"/>
            <a:ext cx="827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– </a:t>
            </a:r>
            <a:r>
              <a:rPr lang="ko-KR" altLang="en-US" b="1" dirty="0">
                <a:solidFill>
                  <a:srgbClr val="00B050"/>
                </a:solidFill>
              </a:rPr>
              <a:t>완료</a:t>
            </a:r>
            <a:r>
              <a:rPr lang="en-US" altLang="ko-KR" b="1" dirty="0">
                <a:solidFill>
                  <a:srgbClr val="00B050"/>
                </a:solidFill>
              </a:rPr>
              <a:t>	</a:t>
            </a:r>
            <a:r>
              <a:rPr lang="ko-KR" altLang="en-US" b="1" dirty="0">
                <a:solidFill>
                  <a:srgbClr val="00B05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– </a:t>
            </a:r>
            <a:r>
              <a:rPr lang="ko-KR" altLang="en-US" b="1" dirty="0">
                <a:solidFill>
                  <a:srgbClr val="FFC000"/>
                </a:solidFill>
              </a:rPr>
              <a:t>진행중 </a:t>
            </a:r>
            <a:r>
              <a:rPr lang="en-US" altLang="ko-KR" b="1" dirty="0">
                <a:solidFill>
                  <a:srgbClr val="FFC000"/>
                </a:solidFill>
              </a:rPr>
              <a:t>	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</a:rPr>
              <a:t>추가된 완료 사항</a:t>
            </a:r>
            <a:r>
              <a:rPr lang="en-US" altLang="ko-KR" b="1" dirty="0">
                <a:solidFill>
                  <a:srgbClr val="FFC000"/>
                </a:solidFill>
              </a:rPr>
              <a:t>	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추가된 진행 예정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altLang="ko-KR" b="1" dirty="0"/>
              <a:t>	 </a:t>
            </a:r>
            <a:r>
              <a:rPr lang="en-US" altLang="ko-KR" b="1" dirty="0">
                <a:solidFill>
                  <a:srgbClr val="B9B9B9"/>
                </a:solidFill>
              </a:rPr>
              <a:t>– </a:t>
            </a:r>
            <a:r>
              <a:rPr lang="ko-KR" altLang="en-US" b="1" dirty="0">
                <a:solidFill>
                  <a:srgbClr val="B9B9B9"/>
                </a:solidFill>
              </a:rPr>
              <a:t>진행 예정</a:t>
            </a:r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데이터 추가 및 정규화 방식 수정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졸음 운전 데이터 획득 및 분석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예측 정확도 향상을 위한 데이터 분석 모델 개량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시연용 </a:t>
            </a:r>
            <a:r>
              <a:rPr lang="en-US" altLang="ko-KR" sz="3200" dirty="0"/>
              <a:t>UI </a:t>
            </a:r>
            <a:r>
              <a:rPr lang="ko-KR" altLang="en-US" sz="3200" dirty="0"/>
              <a:t>디자인 및 개발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</a:t>
            </a:r>
            <a:br>
              <a:rPr lang="en-US" altLang="ko-KR" sz="3200" b="1" dirty="0"/>
            </a:br>
            <a:r>
              <a:rPr lang="ko-KR" altLang="en-US" sz="3200" b="1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36172"/>
            <a:ext cx="10263986" cy="1268411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시뮬레이션 데이터 중  </a:t>
            </a:r>
            <a:r>
              <a:rPr lang="en-US" altLang="ko-KR" sz="3200" dirty="0"/>
              <a:t>Yaw rate(</a:t>
            </a:r>
            <a:r>
              <a:rPr lang="ko-KR" altLang="en-US" sz="3200" dirty="0"/>
              <a:t>요 가속도</a:t>
            </a:r>
            <a:r>
              <a:rPr lang="en-US" altLang="ko-KR" sz="3200" dirty="0"/>
              <a:t>, </a:t>
            </a:r>
            <a:r>
              <a:rPr lang="ko-KR" altLang="en-US" sz="3200" dirty="0"/>
              <a:t>각 속도</a:t>
            </a:r>
            <a:r>
              <a:rPr lang="en-US" altLang="ko-KR" sz="3200" dirty="0"/>
              <a:t>) parameter </a:t>
            </a:r>
            <a:r>
              <a:rPr lang="ko-KR" altLang="en-US" sz="3200" dirty="0"/>
              <a:t>분석 및 사용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9" name="그림 8" descr="책, 대형, 컴퓨터, 시계이(가) 표시된 사진&#10;&#10;자동 생성된 설명">
            <a:extLst>
              <a:ext uri="{FF2B5EF4-FFF2-40B4-BE49-F238E27FC236}">
                <a16:creationId xmlns:a16="http://schemas.microsoft.com/office/drawing/2014/main" id="{E00E1E89-61EC-49DC-9AA5-58C695D4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831"/>
            <a:ext cx="6887535" cy="2133898"/>
          </a:xfrm>
          <a:prstGeom prst="rect">
            <a:avLst/>
          </a:prstGeom>
        </p:spPr>
      </p:pic>
      <p:pic>
        <p:nvPicPr>
          <p:cNvPr id="13" name="그림 12" descr="테이블, 책상, 대형, 컴퓨터이(가) 표시된 사진&#10;&#10;자동 생성된 설명">
            <a:extLst>
              <a:ext uri="{FF2B5EF4-FFF2-40B4-BE49-F238E27FC236}">
                <a16:creationId xmlns:a16="http://schemas.microsoft.com/office/drawing/2014/main" id="{1663E5F1-2802-4199-8F64-F55E7D9D0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303853"/>
            <a:ext cx="7602011" cy="213389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BE9D33-DE8A-47B9-9483-0BAB4A8399DE}"/>
              </a:ext>
            </a:extLst>
          </p:cNvPr>
          <p:cNvSpPr/>
          <p:nvPr/>
        </p:nvSpPr>
        <p:spPr>
          <a:xfrm>
            <a:off x="3438525" y="4303853"/>
            <a:ext cx="695325" cy="21338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데이터정규화 방식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386" y="730403"/>
            <a:ext cx="10263986" cy="3022092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현재의 낮은 정확도를 높이기 위해 시뮬레이션 데이터를 현실의 데이터와 비슷하게 정규화 진행중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데이터를 </a:t>
            </a:r>
            <a:r>
              <a:rPr lang="en-US" altLang="ko-KR" sz="3200" dirty="0"/>
              <a:t>Label </a:t>
            </a:r>
            <a:r>
              <a:rPr lang="ko-KR" altLang="en-US" sz="3200" dirty="0"/>
              <a:t>별로 분류하여 시뮬레이션과 실제 데이터 간의 차이점 파악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데이터 정규화를 위한 코드 수정 혹은 재작성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C9F2EA-AB58-41A7-A15E-62F2FF34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500" y="3860282"/>
            <a:ext cx="7832034" cy="22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졸음 운전 데이터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64108"/>
            <a:ext cx="10263986" cy="4314179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향후 진행 사항인 졸음운전 측정에 앞서 졸음 운전 데이터 획득 및 파악 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운전자 별로 분류됨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CSV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라벨링</a:t>
            </a:r>
            <a:endParaRPr lang="en-US" altLang="ko-KR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FDBF0D-6080-49AC-BCA0-54A538E2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7" y="2423410"/>
            <a:ext cx="5873441" cy="35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1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데이터 </a:t>
            </a:r>
            <a:br>
              <a:rPr lang="en-US" altLang="ko-KR" sz="3200" b="1" dirty="0"/>
            </a:br>
            <a:r>
              <a:rPr lang="ko-KR" altLang="en-US" sz="3200" b="1" dirty="0"/>
              <a:t>분석 모델 개량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 err="1"/>
              <a:t>머신러닝</a:t>
            </a:r>
            <a:r>
              <a:rPr lang="ko-KR" altLang="en-US" sz="3200" dirty="0"/>
              <a:t> 모델에서 </a:t>
            </a:r>
            <a:r>
              <a:rPr lang="ko-KR" altLang="en-US" sz="3200" dirty="0" err="1"/>
              <a:t>패러미터의</a:t>
            </a:r>
            <a:r>
              <a:rPr lang="ko-KR" altLang="en-US" sz="3200" dirty="0"/>
              <a:t> 차이에 따라 정확도에 어떠한 차이가 있는지 확인</a:t>
            </a:r>
            <a:endParaRPr lang="en-US" altLang="ko-KR" sz="3200" dirty="0"/>
          </a:p>
          <a:p>
            <a:pPr algn="ctr">
              <a:spcBef>
                <a:spcPts val="2400"/>
              </a:spcBef>
            </a:pPr>
            <a:r>
              <a:rPr lang="ko-KR" altLang="en-US" sz="3200" dirty="0"/>
              <a:t>하나의 모델을 한 번씩만 사용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endParaRPr lang="en-US" altLang="ko-KR" sz="3200" dirty="0"/>
          </a:p>
          <a:p>
            <a:pPr algn="ctr">
              <a:spcBef>
                <a:spcPts val="2400"/>
              </a:spcBef>
            </a:pPr>
            <a:r>
              <a:rPr lang="ko-KR" altLang="en-US" sz="3200" dirty="0"/>
              <a:t>같은 데이터를 두 개의 모델에 학습</a:t>
            </a:r>
            <a:r>
              <a:rPr lang="en-US" altLang="ko-KR" sz="3200" dirty="0"/>
              <a:t>, </a:t>
            </a:r>
            <a:r>
              <a:rPr lang="ko-KR" altLang="en-US" sz="3200" dirty="0"/>
              <a:t>각 모델의 결과를 취합하여 강점을 보이는 부분에 대해 나눠서 판단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A9578F9-7FC1-44FD-91C8-F8BC44F30C75}"/>
              </a:ext>
            </a:extLst>
          </p:cNvPr>
          <p:cNvSpPr/>
          <p:nvPr/>
        </p:nvSpPr>
        <p:spPr>
          <a:xfrm>
            <a:off x="6160850" y="3424428"/>
            <a:ext cx="584569" cy="725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6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데이터 </a:t>
            </a:r>
            <a:br>
              <a:rPr lang="en-US" altLang="ko-KR" sz="3600" b="1" dirty="0"/>
            </a:br>
            <a:r>
              <a:rPr lang="ko-KR" altLang="en-US" sz="3600" b="1" dirty="0"/>
              <a:t>분석 모델 개량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2020-08-14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모델 오류 찾기</a:t>
            </a:r>
            <a:r>
              <a:rPr lang="en-US" altLang="ko-KR" sz="3000" dirty="0"/>
              <a:t>(CNN-CNN)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E759C-2177-43FC-A8E2-C22D6DFEA660}"/>
              </a:ext>
            </a:extLst>
          </p:cNvPr>
          <p:cNvSpPr txBox="1"/>
          <p:nvPr/>
        </p:nvSpPr>
        <p:spPr>
          <a:xfrm>
            <a:off x="1118223" y="1283023"/>
            <a:ext cx="521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Real2Real</a:t>
            </a:r>
            <a:r>
              <a:rPr lang="ko-KR" altLang="en-US" dirty="0"/>
              <a:t>을 통해 모델의 오류가 있는지 확인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연구실 가서 추가</a:t>
            </a:r>
          </a:p>
        </p:txBody>
      </p:sp>
    </p:spTree>
    <p:extLst>
      <p:ext uri="{BB962C8B-B14F-4D97-AF65-F5344CB8AC3E}">
        <p14:creationId xmlns:p14="http://schemas.microsoft.com/office/powerpoint/2010/main" val="58853047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4451</TotalTime>
  <Words>1059</Words>
  <Application>Microsoft Office PowerPoint</Application>
  <PresentationFormat>와이드스크린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HY중고딕</vt:lpstr>
      <vt:lpstr>나눔고딕</vt:lpstr>
      <vt:lpstr>맑은 고딕</vt:lpstr>
      <vt:lpstr>Arial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데이터 추가</vt:lpstr>
      <vt:lpstr>데이터정규화 방식 수정</vt:lpstr>
      <vt:lpstr>졸음 운전 데이터 확인</vt:lpstr>
      <vt:lpstr>데이터  분석 모델 개량</vt:lpstr>
      <vt:lpstr>데이터  분석 모델 개량</vt:lpstr>
      <vt:lpstr>데이터  분석 모델 개량</vt:lpstr>
      <vt:lpstr>분석 모델 정확도</vt:lpstr>
      <vt:lpstr>분석 모델 정확도</vt:lpstr>
      <vt:lpstr>시연용 UI 제작</vt:lpstr>
      <vt:lpstr>개선사항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JeongHeeSeok</cp:lastModifiedBy>
  <cp:revision>137</cp:revision>
  <dcterms:created xsi:type="dcterms:W3CDTF">2020-05-30T02:06:29Z</dcterms:created>
  <dcterms:modified xsi:type="dcterms:W3CDTF">2020-08-14T01:48:16Z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