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9"/>
  </p:notesMasterIdLst>
  <p:sldIdLst>
    <p:sldId id="256" r:id="rId5"/>
    <p:sldId id="268" r:id="rId6"/>
    <p:sldId id="259" r:id="rId7"/>
    <p:sldId id="260" r:id="rId8"/>
    <p:sldId id="290" r:id="rId9"/>
    <p:sldId id="280" r:id="rId10"/>
    <p:sldId id="289" r:id="rId11"/>
    <p:sldId id="286" r:id="rId12"/>
    <p:sldId id="283" r:id="rId13"/>
    <p:sldId id="288" r:id="rId14"/>
    <p:sldId id="291" r:id="rId15"/>
    <p:sldId id="261" r:id="rId16"/>
    <p:sldId id="26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8F3F7"/>
    <a:srgbClr val="40BAD2"/>
    <a:srgbClr val="BFBFBF"/>
    <a:srgbClr val="CEE7EE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88665" autoAdjust="0"/>
  </p:normalViewPr>
  <p:slideViewPr>
    <p:cSldViewPr snapToGrid="0">
      <p:cViewPr varScale="1">
        <p:scale>
          <a:sx n="101" d="100"/>
          <a:sy n="101" d="100"/>
        </p:scale>
        <p:origin x="1224" y="11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CC45B-20B2-4149-A3F7-4EED28680BCB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2759-395D-4AEC-8BED-41EB225C9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6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247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49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81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48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FC38-7BE5-437F-8241-FE77880D90FD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51D9-A09F-4002-ACB1-C497D3C9483C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DE85-B6B6-4975-BA0D-F54F60FF0ECE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7376" y="6356350"/>
            <a:ext cx="5911517" cy="365125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805-4CCE-472E-ADE4-F0E290887413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5D7-1E70-443C-A648-0D635A7F384A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BE-4479-4298-83F6-4A9C47D5F3B2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FB9-0D60-4430-A361-377FEA5726D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C6D-FC37-47FB-B402-A12520905120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3FF-8FFB-4E75-A16B-25F1A7463DEA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7210-FAC3-4736-8D59-AA451CFF2A28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106822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1142" y="864108"/>
            <a:ext cx="1026398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C242A7-4D2C-47B3-9BF6-8CA1B0F288E2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792" y="183198"/>
            <a:ext cx="11538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742E-EE12-453C-8568-A69F45B20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7856"/>
            <a:ext cx="9144000" cy="26543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자동차 센서 데이터를 위한 </a:t>
            </a:r>
            <a:r>
              <a:rPr lang="en-US" altLang="ko-KR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Sim2Real </a:t>
            </a:r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기술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B1F2-F444-48B0-BB7B-E3EB48F4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0653" y="3912115"/>
            <a:ext cx="2626963" cy="219212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38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(ESLAB 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여기에 팀 이름 입력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201524582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정희석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201524473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방형진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201524527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이석준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58784-16A7-4B23-91A5-462AB9F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8330F-910F-423E-AEE5-F80B24FF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1CB442F-44B4-4C18-BCAD-5D1C59424957}" type="datetime1">
              <a:rPr lang="ko-KR" altLang="en-US" smtClean="0"/>
              <a:t>2020-08-07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개발기술개요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03565" y="3880437"/>
            <a:ext cx="1800000" cy="108000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Sim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2 .Vehicle motion sim data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3. Drowsy sim data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03564" y="2799259"/>
            <a:ext cx="1799436" cy="72000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1. Vehicle motion OBD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57286" y="3872686"/>
            <a:ext cx="1079957" cy="2161179"/>
          </a:xfrm>
          <a:prstGeom prst="rect">
            <a:avLst/>
          </a:prstGeom>
          <a:solidFill>
            <a:srgbClr val="FEB3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Adaptation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Matching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…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7132" y="3872685"/>
            <a:ext cx="1800053" cy="2171833"/>
          </a:xfrm>
          <a:prstGeom prst="rect">
            <a:avLst/>
          </a:prstGeom>
          <a:solidFill>
            <a:srgbClr val="FEB3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Feature extractor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for sim and real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67228" y="3872684"/>
            <a:ext cx="1439024" cy="1081178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Classifier 1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for vehicle motion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67228" y="5315902"/>
            <a:ext cx="1439024" cy="720000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Classifier 2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for drowsy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56183" y="3883362"/>
            <a:ext cx="1076335" cy="1081178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 Accuracy on 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Discrepancy of sim and real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84648" y="3878439"/>
            <a:ext cx="1070356" cy="1081178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Straight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Turn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Lane change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081406" y="5305963"/>
            <a:ext cx="1070356" cy="729971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Normal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Drowsy</a:t>
            </a:r>
          </a:p>
        </p:txBody>
      </p:sp>
      <p:cxnSp>
        <p:nvCxnSpPr>
          <p:cNvPr id="24" name="직선 화살표 연결선 23"/>
          <p:cNvCxnSpPr>
            <a:cxnSpLocks/>
            <a:stCxn id="9" idx="3"/>
            <a:endCxn id="17" idx="0"/>
          </p:cNvCxnSpPr>
          <p:nvPr/>
        </p:nvCxnSpPr>
        <p:spPr>
          <a:xfrm>
            <a:off x="3303000" y="3159259"/>
            <a:ext cx="7691351" cy="7241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3292430" y="4466095"/>
            <a:ext cx="34566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10" idx="3"/>
            <a:endCxn id="11" idx="1"/>
          </p:cNvCxnSpPr>
          <p:nvPr/>
        </p:nvCxnSpPr>
        <p:spPr>
          <a:xfrm>
            <a:off x="4737243" y="4953276"/>
            <a:ext cx="369889" cy="5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  <a:endCxn id="12" idx="1"/>
          </p:cNvCxnSpPr>
          <p:nvPr/>
        </p:nvCxnSpPr>
        <p:spPr>
          <a:xfrm>
            <a:off x="6914706" y="4413273"/>
            <a:ext cx="352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  <a:endCxn id="13" idx="1"/>
          </p:cNvCxnSpPr>
          <p:nvPr/>
        </p:nvCxnSpPr>
        <p:spPr>
          <a:xfrm>
            <a:off x="6907185" y="5675902"/>
            <a:ext cx="360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cxnSpLocks/>
            <a:stCxn id="12" idx="3"/>
            <a:endCxn id="19" idx="1"/>
          </p:cNvCxnSpPr>
          <p:nvPr/>
        </p:nvCxnSpPr>
        <p:spPr>
          <a:xfrm>
            <a:off x="8706252" y="4413273"/>
            <a:ext cx="378396" cy="5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  <a:stCxn id="13" idx="3"/>
            <a:endCxn id="20" idx="1"/>
          </p:cNvCxnSpPr>
          <p:nvPr/>
        </p:nvCxnSpPr>
        <p:spPr>
          <a:xfrm flipV="1">
            <a:off x="8706252" y="5670949"/>
            <a:ext cx="375154" cy="4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  <a:stCxn id="19" idx="3"/>
            <a:endCxn id="17" idx="1"/>
          </p:cNvCxnSpPr>
          <p:nvPr/>
        </p:nvCxnSpPr>
        <p:spPr>
          <a:xfrm>
            <a:off x="10155004" y="4419028"/>
            <a:ext cx="301179" cy="4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cxnSpLocks/>
            <a:stCxn id="8" idx="1"/>
            <a:endCxn id="17" idx="0"/>
          </p:cNvCxnSpPr>
          <p:nvPr/>
        </p:nvCxnSpPr>
        <p:spPr>
          <a:xfrm rot="10800000" flipH="1">
            <a:off x="1503565" y="3883363"/>
            <a:ext cx="9490786" cy="537075"/>
          </a:xfrm>
          <a:prstGeom prst="bentConnector4">
            <a:avLst>
              <a:gd name="adj1" fmla="val -2409"/>
              <a:gd name="adj2" fmla="val 143109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cxnSpLocks/>
            <a:stCxn id="9" idx="1"/>
            <a:endCxn id="17" idx="0"/>
          </p:cNvCxnSpPr>
          <p:nvPr/>
        </p:nvCxnSpPr>
        <p:spPr>
          <a:xfrm rot="10800000" flipH="1" flipV="1">
            <a:off x="1503563" y="3159258"/>
            <a:ext cx="9490787" cy="724103"/>
          </a:xfrm>
          <a:prstGeom prst="bentConnector4">
            <a:avLst>
              <a:gd name="adj1" fmla="val -2409"/>
              <a:gd name="adj2" fmla="val -8024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오른쪽 화살표 2"/>
          <p:cNvSpPr/>
          <p:nvPr/>
        </p:nvSpPr>
        <p:spPr>
          <a:xfrm>
            <a:off x="1503563" y="2093049"/>
            <a:ext cx="2000044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46" name="오른쪽 화살표 45"/>
          <p:cNvSpPr/>
          <p:nvPr/>
        </p:nvSpPr>
        <p:spPr>
          <a:xfrm>
            <a:off x="3585100" y="2086125"/>
            <a:ext cx="1418153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Preprocessing</a:t>
            </a:r>
            <a:endParaRPr lang="ko-KR" altLang="en-US" sz="1600" dirty="0"/>
          </a:p>
        </p:txBody>
      </p:sp>
      <p:sp>
        <p:nvSpPr>
          <p:cNvPr id="47" name="오른쪽 화살표 46"/>
          <p:cNvSpPr/>
          <p:nvPr/>
        </p:nvSpPr>
        <p:spPr>
          <a:xfrm>
            <a:off x="5115758" y="2067248"/>
            <a:ext cx="3804504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Neural networks</a:t>
            </a:r>
            <a:endParaRPr lang="ko-KR" altLang="en-US" sz="1600" dirty="0"/>
          </a:p>
        </p:txBody>
      </p:sp>
      <p:sp>
        <p:nvSpPr>
          <p:cNvPr id="48" name="오른쪽 화살표 47"/>
          <p:cNvSpPr/>
          <p:nvPr/>
        </p:nvSpPr>
        <p:spPr>
          <a:xfrm>
            <a:off x="9071678" y="2084423"/>
            <a:ext cx="1259095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sp>
        <p:nvSpPr>
          <p:cNvPr id="49" name="오른쪽 화살표 48"/>
          <p:cNvSpPr/>
          <p:nvPr/>
        </p:nvSpPr>
        <p:spPr>
          <a:xfrm>
            <a:off x="10482189" y="2064509"/>
            <a:ext cx="1259095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Evaluation</a:t>
            </a:r>
            <a:endParaRPr lang="ko-KR" altLang="en-US" sz="1600" dirty="0"/>
          </a:p>
        </p:txBody>
      </p:sp>
      <p:cxnSp>
        <p:nvCxnSpPr>
          <p:cNvPr id="51" name="꺾인 연결선 50"/>
          <p:cNvCxnSpPr>
            <a:cxnSpLocks/>
            <a:stCxn id="17" idx="3"/>
            <a:endCxn id="10" idx="0"/>
          </p:cNvCxnSpPr>
          <p:nvPr/>
        </p:nvCxnSpPr>
        <p:spPr>
          <a:xfrm flipH="1" flipV="1">
            <a:off x="4197265" y="3872686"/>
            <a:ext cx="7335253" cy="551265"/>
          </a:xfrm>
          <a:prstGeom prst="bentConnector4">
            <a:avLst>
              <a:gd name="adj1" fmla="val -3116"/>
              <a:gd name="adj2" fmla="val 28750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510935" y="5448816"/>
            <a:ext cx="1800000" cy="561732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4 . Drowsy OBD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(future work)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0480675" y="5305966"/>
            <a:ext cx="1076335" cy="717960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-. Accuracy on 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(future work)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cxnSpLocks/>
            <a:stCxn id="20" idx="3"/>
            <a:endCxn id="53" idx="1"/>
          </p:cNvCxnSpPr>
          <p:nvPr/>
        </p:nvCxnSpPr>
        <p:spPr>
          <a:xfrm flipV="1">
            <a:off x="10151762" y="5664946"/>
            <a:ext cx="328913" cy="6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cxnSpLocks/>
            <a:stCxn id="52" idx="2"/>
            <a:endCxn id="53" idx="2"/>
          </p:cNvCxnSpPr>
          <p:nvPr/>
        </p:nvCxnSpPr>
        <p:spPr>
          <a:xfrm rot="16200000" flipH="1">
            <a:off x="6708200" y="1713283"/>
            <a:ext cx="13378" cy="8607908"/>
          </a:xfrm>
          <a:prstGeom prst="bentConnector3">
            <a:avLst>
              <a:gd name="adj1" fmla="val 180877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74322" y="632296"/>
            <a:ext cx="10603149" cy="125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· Real data</a:t>
            </a:r>
            <a:r>
              <a:rPr lang="ko-KR" altLang="en-US" sz="2000" dirty="0"/>
              <a:t>와 </a:t>
            </a:r>
            <a:r>
              <a:rPr lang="en-US" altLang="ko-KR" sz="2000" dirty="0"/>
              <a:t>Sim data </a:t>
            </a:r>
            <a:r>
              <a:rPr lang="ko-KR" altLang="en-US" sz="2000" dirty="0"/>
              <a:t>모두에 잘 동작하는 </a:t>
            </a:r>
            <a:r>
              <a:rPr lang="en-US" altLang="ko-KR" sz="2000" dirty="0"/>
              <a:t>Feature extractor</a:t>
            </a:r>
            <a:r>
              <a:rPr lang="ko-KR" altLang="en-US" sz="2000" dirty="0"/>
              <a:t>를 학습하여 다양한 </a:t>
            </a:r>
            <a:r>
              <a:rPr lang="en-US" altLang="ko-KR" sz="2000" dirty="0"/>
              <a:t>Classifier</a:t>
            </a:r>
            <a:r>
              <a:rPr lang="ko-KR" altLang="en-US" sz="2000" dirty="0"/>
              <a:t>에 활용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- </a:t>
            </a:r>
            <a:r>
              <a:rPr lang="en-US" altLang="ko-KR" sz="1600" spc="-150" dirty="0"/>
              <a:t>Vehicle motion</a:t>
            </a:r>
            <a:r>
              <a:rPr lang="ko-KR" altLang="en-US" sz="1600" spc="-150" dirty="0"/>
              <a:t>에 대하여 수집한 </a:t>
            </a:r>
            <a:r>
              <a:rPr lang="en-US" altLang="ko-KR" sz="1600" spc="-150" dirty="0"/>
              <a:t>Sim data</a:t>
            </a:r>
            <a:r>
              <a:rPr lang="ko-KR" altLang="en-US" sz="1600" spc="-150" dirty="0"/>
              <a:t>를 활용하여 </a:t>
            </a:r>
            <a:r>
              <a:rPr lang="en-US" altLang="ko-KR" sz="1600" spc="-150" dirty="0"/>
              <a:t>Preprocessing</a:t>
            </a:r>
            <a:r>
              <a:rPr lang="ko-KR" altLang="en-US" sz="1600" spc="-150" dirty="0"/>
              <a:t>과 </a:t>
            </a:r>
            <a:r>
              <a:rPr lang="en-US" altLang="ko-KR" sz="1600" spc="-150" dirty="0"/>
              <a:t>Feature extractor</a:t>
            </a:r>
            <a:r>
              <a:rPr lang="ko-KR" altLang="en-US" sz="1600" spc="-150" dirty="0"/>
              <a:t>를 검증 후 </a:t>
            </a:r>
            <a:r>
              <a:rPr lang="en-US" altLang="ko-KR" sz="1600" spc="-150" dirty="0"/>
              <a:t>Real data</a:t>
            </a:r>
            <a:r>
              <a:rPr lang="ko-KR" altLang="en-US" sz="1600" spc="-150" dirty="0"/>
              <a:t>에도 적용</a:t>
            </a:r>
            <a:endParaRPr lang="en-US" altLang="ko-KR" sz="1600" spc="-15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 </a:t>
            </a:r>
            <a:r>
              <a:rPr lang="en-US" altLang="ko-KR" sz="1600" dirty="0"/>
              <a:t>- </a:t>
            </a:r>
            <a:r>
              <a:rPr lang="ko-KR" altLang="en-US" sz="1600" dirty="0"/>
              <a:t>검증 된 </a:t>
            </a:r>
            <a:r>
              <a:rPr lang="en-US" altLang="ko-KR" sz="1600" dirty="0"/>
              <a:t>Feature extractor</a:t>
            </a:r>
            <a:r>
              <a:rPr lang="ko-KR" altLang="en-US" sz="1600" dirty="0"/>
              <a:t>를 활용하여 </a:t>
            </a:r>
            <a:r>
              <a:rPr lang="en-US" altLang="ko-KR" sz="1600" dirty="0"/>
              <a:t>Drowsy </a:t>
            </a:r>
            <a:r>
              <a:rPr lang="ko-KR" altLang="en-US" sz="1600" dirty="0"/>
              <a:t>인식 등에 활용</a:t>
            </a:r>
          </a:p>
        </p:txBody>
      </p:sp>
    </p:spTree>
    <p:extLst>
      <p:ext uri="{BB962C8B-B14F-4D97-AF65-F5344CB8AC3E}">
        <p14:creationId xmlns:p14="http://schemas.microsoft.com/office/powerpoint/2010/main" val="249319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3F098-C950-4B66-A5B5-F9E97A11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시연용</a:t>
            </a:r>
            <a:br>
              <a:rPr lang="en-US" altLang="ko-KR" sz="3200" dirty="0"/>
            </a:br>
            <a:r>
              <a:rPr lang="en-US" altLang="ko-KR" sz="3200" dirty="0"/>
              <a:t>UI</a:t>
            </a:r>
            <a:br>
              <a:rPr lang="en-US" altLang="ko-KR" sz="3200" dirty="0"/>
            </a:br>
            <a:r>
              <a:rPr lang="ko-KR" altLang="en-US" sz="3200" dirty="0"/>
              <a:t>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DA98-96BA-417E-9BC4-87649069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시연에서 사용 할 프로그램 </a:t>
            </a:r>
            <a:r>
              <a:rPr lang="en-US" altLang="ko-KR" sz="3200" dirty="0"/>
              <a:t>UI</a:t>
            </a:r>
            <a:r>
              <a:rPr lang="ko-KR" altLang="en-US" sz="3200" dirty="0"/>
              <a:t> 디자인 및 제작</a:t>
            </a:r>
            <a:endParaRPr lang="en-US" altLang="ko-KR" sz="3200" dirty="0"/>
          </a:p>
          <a:p>
            <a:r>
              <a:rPr lang="ko-KR" altLang="en-US" sz="3200" dirty="0"/>
              <a:t>데이터를 분석하고 해당 데이터의 영상에 맞춰서 예측 결과 데이터를 보여줌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데이터에 대한 예측 결과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결과에 대한 </a:t>
            </a:r>
            <a:r>
              <a:rPr lang="ko-KR" altLang="en-US" sz="3200"/>
              <a:t>정확도 표시</a:t>
            </a:r>
            <a:endParaRPr lang="en-US" altLang="ko-KR" sz="3200" dirty="0"/>
          </a:p>
          <a:p>
            <a:endParaRPr lang="en-US" altLang="ko-KR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C8CF4-A5B5-4802-A855-D47B59B1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57CB3-8B81-45CF-8717-EC9B738E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782B56-63BB-4AFF-A958-575E7B081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65932"/>
            <a:ext cx="5090604" cy="40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차주 진행 예정사항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센서 데이터 수집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센서 데이터 분석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중간 보고서</a:t>
            </a:r>
            <a:r>
              <a:rPr lang="en-US" altLang="ko-KR" sz="2400" dirty="0"/>
              <a:t> </a:t>
            </a:r>
            <a:r>
              <a:rPr lang="ko-KR" altLang="en-US" sz="2400" dirty="0"/>
              <a:t>작성 및 검수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교수님 지시 사항 수행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예측 모델의 정확도 높이기</a:t>
            </a:r>
            <a:r>
              <a:rPr lang="en-US" altLang="ko-KR" sz="2400" dirty="0"/>
              <a:t>(</a:t>
            </a:r>
            <a:r>
              <a:rPr lang="ko-KR" altLang="en-US" sz="2400" dirty="0"/>
              <a:t>개량</a:t>
            </a:r>
            <a:r>
              <a:rPr lang="en-US" altLang="ko-KR" sz="2400" dirty="0"/>
              <a:t>)</a:t>
            </a:r>
          </a:p>
          <a:p>
            <a:pPr>
              <a:spcBef>
                <a:spcPts val="2400"/>
              </a:spcBef>
            </a:pPr>
            <a:r>
              <a:rPr lang="ko-KR" altLang="en-US" sz="2400" dirty="0"/>
              <a:t>다른 모델</a:t>
            </a:r>
            <a:r>
              <a:rPr lang="en-US" altLang="ko-KR" sz="2400" dirty="0"/>
              <a:t>(RNN, CNN)</a:t>
            </a:r>
            <a:r>
              <a:rPr lang="ko-KR" altLang="en-US" sz="2400" dirty="0"/>
              <a:t>을 구현하여 비교 테스트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작동 </a:t>
            </a:r>
            <a:r>
              <a:rPr lang="en-US" altLang="ko-KR" sz="2400" dirty="0"/>
              <a:t>UI </a:t>
            </a:r>
            <a:r>
              <a:rPr lang="ko-KR" altLang="en-US" sz="2400" dirty="0"/>
              <a:t>제작 시작</a:t>
            </a: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3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16C559-E70E-4A8C-BA20-43E74DCF1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846138"/>
              </p:ext>
            </p:extLst>
          </p:nvPr>
        </p:nvGraphicFramePr>
        <p:xfrm>
          <a:off x="1198607" y="763175"/>
          <a:ext cx="10392024" cy="532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625">
                  <a:extLst>
                    <a:ext uri="{9D8B030D-6E8A-4147-A177-3AD203B41FA5}">
                      <a16:colId xmlns:a16="http://schemas.microsoft.com/office/drawing/2014/main" val="2330577286"/>
                    </a:ext>
                  </a:extLst>
                </a:gridCol>
                <a:gridCol w="531714">
                  <a:extLst>
                    <a:ext uri="{9D8B030D-6E8A-4147-A177-3AD203B41FA5}">
                      <a16:colId xmlns:a16="http://schemas.microsoft.com/office/drawing/2014/main" val="2956701890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67383386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20540934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37384214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5704808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032652991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97549236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54432351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86622659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046004536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19808979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31070013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40197599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7093337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916888465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02442150"/>
                    </a:ext>
                  </a:extLst>
                </a:gridCol>
              </a:tblGrid>
              <a:tr h="367279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156"/>
                  </a:ext>
                </a:extLst>
              </a:tr>
              <a:tr h="3672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7191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시뮬레이터 교육</a:t>
                      </a:r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813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수집</a:t>
                      </a:r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6536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086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SIM2REAL  Transfer 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8737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Domain Randomization</a:t>
                      </a:r>
                      <a:r>
                        <a:rPr lang="ko-KR" altLang="en-US" sz="1400" dirty="0"/>
                        <a:t> 학습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347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및 정규화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13356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2988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분류 학습 모델 작성 및 수정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030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학습 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3653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실제 데이터 모델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00658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0208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발표준비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1116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EE6B7-679B-43CF-9C00-0E012A8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진행일정계획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5D45DB-121B-4749-8A16-118B68D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48573EF-FFD8-44FC-977C-B25B66D94CEE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C9A510F5-33F7-4A10-A437-10385D561F38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47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0D45EE-949B-4B76-9307-3C73990C46D5}"/>
              </a:ext>
            </a:extLst>
          </p:cNvPr>
          <p:cNvSpPr/>
          <p:nvPr/>
        </p:nvSpPr>
        <p:spPr>
          <a:xfrm>
            <a:off x="952500" y="4922550"/>
            <a:ext cx="10286998" cy="1933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D5C229-4EB8-4FFD-AE96-9C6989EBACD0}"/>
              </a:ext>
            </a:extLst>
          </p:cNvPr>
          <p:cNvSpPr/>
          <p:nvPr/>
        </p:nvSpPr>
        <p:spPr>
          <a:xfrm>
            <a:off x="952500" y="0"/>
            <a:ext cx="10286999" cy="46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CEFB-23E8-428E-ADA3-6EB04D1899CD}"/>
              </a:ext>
            </a:extLst>
          </p:cNvPr>
          <p:cNvSpPr txBox="1"/>
          <p:nvPr/>
        </p:nvSpPr>
        <p:spPr>
          <a:xfrm>
            <a:off x="952501" y="2497425"/>
            <a:ext cx="1028699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endParaRPr lang="en-US" altLang="ko-KR" sz="6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CBDFF5-A996-4512-8C0D-2B8E214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BC751D-C6F3-464A-8307-24A03B2B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000"/>
            <a:ext cx="2743200" cy="365125"/>
          </a:xfrm>
        </p:spPr>
        <p:txBody>
          <a:bodyPr/>
          <a:lstStyle/>
          <a:p>
            <a:fld id="{8F64EEAD-4984-41D6-8E70-B8D3C85660B7}" type="datetime1">
              <a:rPr lang="ko-KR" altLang="en-US" smtClean="0"/>
              <a:t>2020-08-07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시뮬레이션을 통해 얻어낸 자동차 센서데이터를 사용</a:t>
            </a: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차량의 현재 상태 정보 측정 모델 제작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 Sim2Real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기술을 구현하여 실제 차량의 센서데이터에도 적용 가능하도록 모델 개량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현재 진행 상황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실제 진행 과정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개선 사항 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이후 진행 예정 사항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진행 일정 계획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학습용 주행 데이터 수집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평가용 </a:t>
            </a:r>
            <a:r>
              <a:rPr lang="en-US" altLang="ko-KR" sz="3200" dirty="0"/>
              <a:t>CNN </a:t>
            </a:r>
            <a:r>
              <a:rPr lang="ko-KR" altLang="en-US" sz="3200" dirty="0"/>
              <a:t>모델 추가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시뮬레이터 데이터를 통해 모델 평가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실제 차량 데이터를 통해 모델 평가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Google </a:t>
            </a:r>
            <a:r>
              <a:rPr lang="en-US" altLang="ko-KR" sz="3200" dirty="0" err="1"/>
              <a:t>Colab</a:t>
            </a:r>
            <a:r>
              <a:rPr lang="ko-KR" altLang="en-US" sz="3200" dirty="0"/>
              <a:t>을 사용하여 데이터 분석 모델 개량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시연용 </a:t>
            </a:r>
            <a:r>
              <a:rPr lang="en-US" altLang="ko-KR" sz="3200" dirty="0"/>
              <a:t>UI </a:t>
            </a:r>
            <a:r>
              <a:rPr lang="ko-KR" altLang="en-US" sz="3200" dirty="0"/>
              <a:t>디자인 및 개발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6D6F-0233-4205-979F-A9B9CB40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데이터</a:t>
            </a:r>
            <a:br>
              <a:rPr lang="en-US" altLang="ko-KR" sz="3600" b="1" dirty="0"/>
            </a:br>
            <a:r>
              <a:rPr lang="ko-KR" altLang="en-US" sz="3600" b="1" dirty="0"/>
              <a:t>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5FC3B-6010-4E5A-A16D-C53F1714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학습에 필요한 데이터가 부족하다고 판단</a:t>
            </a:r>
            <a:endParaRPr lang="en-US" altLang="ko-KR" sz="3200" dirty="0"/>
          </a:p>
          <a:p>
            <a:r>
              <a:rPr lang="ko-KR" altLang="en-US" sz="3200" dirty="0"/>
              <a:t>직진에 해당하는 데이터가 많아 비율이 맞지 않음</a:t>
            </a:r>
            <a:endParaRPr lang="en-US" altLang="ko-KR" sz="3200" dirty="0"/>
          </a:p>
          <a:p>
            <a:r>
              <a:rPr lang="ko-KR" altLang="en-US" sz="3200" dirty="0"/>
              <a:t>각각의 데이터에 대해서 </a:t>
            </a:r>
            <a:r>
              <a:rPr lang="en-US" altLang="ko-KR" sz="3200" dirty="0"/>
              <a:t>4</a:t>
            </a:r>
            <a:r>
              <a:rPr lang="ko-KR" altLang="en-US" sz="3200" dirty="0"/>
              <a:t>만 줄 내외의 데이터를 수집</a:t>
            </a:r>
            <a:endParaRPr lang="en-US" altLang="ko-KR" sz="3200" dirty="0"/>
          </a:p>
          <a:p>
            <a:endParaRPr lang="en-US" altLang="ko-KR" sz="3200" dirty="0"/>
          </a:p>
          <a:p>
            <a:pPr marL="0" indent="0">
              <a:buNone/>
            </a:pPr>
            <a:r>
              <a:rPr lang="ko-KR" altLang="en-US" sz="3200" dirty="0"/>
              <a:t>직진 </a:t>
            </a:r>
            <a:r>
              <a:rPr lang="en-US" altLang="ko-KR" sz="3200" dirty="0"/>
              <a:t>156108</a:t>
            </a:r>
            <a:r>
              <a:rPr lang="ko-KR" altLang="en-US" sz="3200" dirty="0"/>
              <a:t>줄</a:t>
            </a:r>
            <a:r>
              <a:rPr lang="en-US" altLang="ko-KR" sz="3200" dirty="0"/>
              <a:t>	</a:t>
            </a:r>
          </a:p>
          <a:p>
            <a:pPr marL="0" indent="0">
              <a:buNone/>
            </a:pPr>
            <a:r>
              <a:rPr lang="ko-KR" altLang="en-US" sz="3200" dirty="0" err="1"/>
              <a:t>좌커브</a:t>
            </a:r>
            <a:r>
              <a:rPr lang="ko-KR" altLang="en-US" sz="3200" dirty="0"/>
              <a:t> </a:t>
            </a:r>
            <a:r>
              <a:rPr lang="en-US" altLang="ko-KR" sz="3200" dirty="0"/>
              <a:t>36597</a:t>
            </a:r>
            <a:r>
              <a:rPr lang="ko-KR" altLang="en-US" sz="3200" dirty="0"/>
              <a:t>줄</a:t>
            </a:r>
            <a:r>
              <a:rPr lang="en-US" altLang="ko-KR" sz="3200" dirty="0"/>
              <a:t>		</a:t>
            </a:r>
            <a:r>
              <a:rPr lang="ko-KR" altLang="en-US" sz="3200" dirty="0" err="1"/>
              <a:t>우커브</a:t>
            </a:r>
            <a:r>
              <a:rPr lang="ko-KR" altLang="en-US" sz="3200" dirty="0"/>
              <a:t> </a:t>
            </a:r>
            <a:r>
              <a:rPr lang="en-US" altLang="ko-KR" sz="3200" dirty="0"/>
              <a:t>38032</a:t>
            </a:r>
            <a:r>
              <a:rPr lang="ko-KR" altLang="en-US" sz="3200" dirty="0"/>
              <a:t>줄</a:t>
            </a:r>
            <a:endParaRPr lang="en-US" altLang="ko-KR" sz="3200" dirty="0"/>
          </a:p>
          <a:p>
            <a:pPr marL="0" indent="0">
              <a:buNone/>
            </a:pPr>
            <a:r>
              <a:rPr lang="ko-KR" altLang="en-US" sz="3200" dirty="0"/>
              <a:t>좌회전 </a:t>
            </a:r>
            <a:r>
              <a:rPr lang="en-US" altLang="ko-KR" sz="3200" dirty="0"/>
              <a:t>42909</a:t>
            </a:r>
            <a:r>
              <a:rPr lang="ko-KR" altLang="en-US" sz="3200" dirty="0"/>
              <a:t>줄</a:t>
            </a:r>
            <a:r>
              <a:rPr lang="en-US" altLang="ko-KR" sz="3200" dirty="0"/>
              <a:t>	</a:t>
            </a:r>
            <a:r>
              <a:rPr lang="ko-KR" altLang="en-US" sz="3200" dirty="0"/>
              <a:t>우회전 </a:t>
            </a:r>
            <a:r>
              <a:rPr lang="en-US" altLang="ko-KR" sz="3200" dirty="0"/>
              <a:t>41012</a:t>
            </a:r>
            <a:r>
              <a:rPr lang="ko-KR" altLang="en-US" sz="3200" dirty="0"/>
              <a:t>줄</a:t>
            </a:r>
            <a:r>
              <a:rPr lang="en-US" altLang="ko-KR" sz="3200" dirty="0"/>
              <a:t>	</a:t>
            </a:r>
          </a:p>
          <a:p>
            <a:pPr marL="0" indent="0">
              <a:buNone/>
            </a:pPr>
            <a:r>
              <a:rPr lang="ko-KR" altLang="en-US" sz="3200" dirty="0" err="1"/>
              <a:t>좌차선</a:t>
            </a:r>
            <a:r>
              <a:rPr lang="ko-KR" altLang="en-US" sz="3200" dirty="0"/>
              <a:t> </a:t>
            </a:r>
            <a:r>
              <a:rPr lang="en-US" altLang="ko-KR" sz="3200" dirty="0"/>
              <a:t>45634</a:t>
            </a:r>
            <a:r>
              <a:rPr lang="ko-KR" altLang="en-US" sz="3200" dirty="0"/>
              <a:t>줄</a:t>
            </a:r>
            <a:r>
              <a:rPr lang="en-US" altLang="ko-KR" sz="3200" dirty="0"/>
              <a:t>		</a:t>
            </a:r>
            <a:r>
              <a:rPr lang="ko-KR" altLang="en-US" sz="3200" dirty="0" err="1"/>
              <a:t>우차선</a:t>
            </a:r>
            <a:r>
              <a:rPr lang="ko-KR" altLang="en-US" sz="3200" dirty="0"/>
              <a:t> </a:t>
            </a:r>
            <a:r>
              <a:rPr lang="en-US" altLang="ko-KR" sz="3200" dirty="0"/>
              <a:t>44258</a:t>
            </a:r>
            <a:r>
              <a:rPr lang="ko-KR" altLang="en-US" sz="3200" dirty="0"/>
              <a:t>줄</a:t>
            </a:r>
            <a:endParaRPr lang="en-US" altLang="ko-KR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88EF9-6F6D-4EF0-AA02-B1E309CF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7A2289-73DB-4683-990C-88FA6DB4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2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상태 분석 모델</a:t>
            </a:r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5755DFB-0CB1-4F30-A726-6824D03AB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24" y="1253592"/>
            <a:ext cx="5562760" cy="4471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C93AB8-9A3C-4195-94AE-08313A911385}"/>
              </a:ext>
            </a:extLst>
          </p:cNvPr>
          <p:cNvSpPr txBox="1"/>
          <p:nvPr/>
        </p:nvSpPr>
        <p:spPr>
          <a:xfrm>
            <a:off x="5582722" y="5725020"/>
            <a:ext cx="7008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8-tensor</a:t>
            </a:r>
          </a:p>
          <a:p>
            <a:r>
              <a:rPr lang="en-US" altLang="ko-KR" sz="1050" b="1" dirty="0"/>
              <a:t>  Layer</a:t>
            </a:r>
            <a:endParaRPr lang="ko-KR" altLang="en-US" sz="1050" b="1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6B44CF4D-76C8-4E47-8737-F25A61BA9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321" y="650333"/>
            <a:ext cx="2554874" cy="584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각 상태 예측 정확도 </a:t>
            </a:r>
            <a:r>
              <a:rPr lang="en-US" altLang="ko-KR" sz="3000" dirty="0"/>
              <a:t>(DNN)</a:t>
            </a:r>
            <a:endParaRPr lang="ko-KR" altLang="en-US" sz="3000" dirty="0"/>
          </a:p>
        </p:txBody>
      </p:sp>
      <p:pic>
        <p:nvPicPr>
          <p:cNvPr id="8" name="그림 7" descr="방이(가) 표시된 사진&#10;&#10;자동 생성된 설명">
            <a:extLst>
              <a:ext uri="{FF2B5EF4-FFF2-40B4-BE49-F238E27FC236}">
                <a16:creationId xmlns:a16="http://schemas.microsoft.com/office/drawing/2014/main" id="{01B54B88-2D17-4721-86CB-6CB9AC9A4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016" y="1470490"/>
            <a:ext cx="8397968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3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각 상태 예측 정확도 </a:t>
            </a:r>
            <a:r>
              <a:rPr lang="en-US" altLang="ko-KR" sz="3000" dirty="0"/>
              <a:t>(CNN)</a:t>
            </a:r>
            <a:endParaRPr lang="ko-KR" altLang="en-US" sz="3000" dirty="0"/>
          </a:p>
        </p:txBody>
      </p:sp>
      <p:pic>
        <p:nvPicPr>
          <p:cNvPr id="9" name="그림 8" descr="디스플레이이(가) 표시된 사진&#10;&#10;자동 생성된 설명">
            <a:extLst>
              <a:ext uri="{FF2B5EF4-FFF2-40B4-BE49-F238E27FC236}">
                <a16:creationId xmlns:a16="http://schemas.microsoft.com/office/drawing/2014/main" id="{50266F95-2B14-4CA1-BFEA-9E80B52F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85" y="1459059"/>
            <a:ext cx="8420830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3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문제점</a:t>
            </a:r>
            <a:br>
              <a:rPr lang="en-US" altLang="ko-KR" sz="3200" b="1" dirty="0"/>
            </a:br>
            <a:r>
              <a:rPr lang="en-US" altLang="ko-KR" sz="3200" b="1" dirty="0"/>
              <a:t>&amp; </a:t>
            </a:r>
            <a:r>
              <a:rPr lang="ko-KR" altLang="en-US" sz="3200" b="1" dirty="0"/>
              <a:t>해결방안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전체적으로 직진의 비율이 높아서 정확도 자체는 높으나 각 상태 별 정확도는 직진을 제외하고 매우 낮음 특히 스티어링 </a:t>
            </a:r>
            <a:r>
              <a:rPr lang="ko-KR" altLang="en-US" sz="2400" dirty="0" err="1"/>
              <a:t>휠의</a:t>
            </a:r>
            <a:r>
              <a:rPr lang="ko-KR" altLang="en-US" sz="2400" dirty="0"/>
              <a:t> 회전이 크지 않은 차선  변경을 거의 인식 하지 못함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특히 </a:t>
            </a:r>
            <a:r>
              <a:rPr lang="en-US" altLang="ko-KR" sz="2400" dirty="0"/>
              <a:t>DNN</a:t>
            </a:r>
            <a:r>
              <a:rPr lang="ko-KR" altLang="en-US" sz="2400" dirty="0"/>
              <a:t>모델 보다 </a:t>
            </a:r>
            <a:r>
              <a:rPr lang="en-US" altLang="ko-KR" sz="2400" dirty="0"/>
              <a:t>CNN </a:t>
            </a:r>
            <a:r>
              <a:rPr lang="ko-KR" altLang="en-US" sz="2400" dirty="0"/>
              <a:t>모델에서 차선변경의 인식률이 낮은 경향을 보임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학습데이터를 </a:t>
            </a:r>
            <a:r>
              <a:rPr lang="en-US" altLang="ko-KR" sz="2400" dirty="0"/>
              <a:t>Shuffle</a:t>
            </a:r>
            <a:r>
              <a:rPr lang="ko-KR" altLang="en-US" sz="2400" dirty="0"/>
              <a:t>할 경우</a:t>
            </a:r>
            <a:r>
              <a:rPr lang="en-US" altLang="ko-KR" sz="2400" dirty="0"/>
              <a:t>, CNN</a:t>
            </a:r>
            <a:r>
              <a:rPr lang="ko-KR" altLang="en-US" sz="2400" dirty="0"/>
              <a:t>모델은 예측 정확도가 상승하였지만</a:t>
            </a:r>
            <a:r>
              <a:rPr lang="en-US" altLang="ko-KR" sz="2400" dirty="0"/>
              <a:t>, DNN</a:t>
            </a:r>
            <a:r>
              <a:rPr lang="ko-KR" altLang="en-US" sz="2400" dirty="0"/>
              <a:t>의 경우는 오히려 하락하는 모습을 보임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16959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9E9B57EE2795448F0A5E9185979C4D" ma:contentTypeVersion="8" ma:contentTypeDescription="새 문서를 만듭니다." ma:contentTypeScope="" ma:versionID="ebe0296ce44ae013142285ed7e07a224">
  <xsd:schema xmlns:xsd="http://www.w3.org/2001/XMLSchema" xmlns:xs="http://www.w3.org/2001/XMLSchema" xmlns:p="http://schemas.microsoft.com/office/2006/metadata/properties" xmlns:ns3="830c12de-feef-4459-9b5f-ae8f8d246afc" targetNamespace="http://schemas.microsoft.com/office/2006/metadata/properties" ma:root="true" ma:fieldsID="9b81d5a7373f737e47b28cbf5b27ef70" ns3:_="">
    <xsd:import namespace="830c12de-feef-4459-9b5f-ae8f8d246a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c12de-feef-4459-9b5f-ae8f8d246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63696C-3651-4B20-95C9-9D01E44F83E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5BAE4EC-A401-4A94-B3A5-9FF5C310C1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3C6A-0A9D-4AA5-9D9B-E95566FFA59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30c12de-feef-4459-9b5f-ae8f8d246af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4035</TotalTime>
  <Words>876</Words>
  <Application>Microsoft Office PowerPoint</Application>
  <PresentationFormat>와이드스크린</PresentationFormat>
  <Paragraphs>199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HY중고딕</vt:lpstr>
      <vt:lpstr>나눔고딕</vt:lpstr>
      <vt:lpstr>맑은 고딕</vt:lpstr>
      <vt:lpstr>Corbel</vt:lpstr>
      <vt:lpstr>Symbol</vt:lpstr>
      <vt:lpstr>Wingdings 2</vt:lpstr>
      <vt:lpstr>틀</vt:lpstr>
      <vt:lpstr>자동차 센서 데이터를 위한 Sim2Real 기술 구현</vt:lpstr>
      <vt:lpstr>개요</vt:lpstr>
      <vt:lpstr>목차</vt:lpstr>
      <vt:lpstr>현재 진행 상황</vt:lpstr>
      <vt:lpstr>데이터 수집</vt:lpstr>
      <vt:lpstr>현재 진행 상황</vt:lpstr>
      <vt:lpstr>현재 진행 상황</vt:lpstr>
      <vt:lpstr>현재 진행 상황</vt:lpstr>
      <vt:lpstr>문제점 &amp; 해결방안</vt:lpstr>
      <vt:lpstr>개발기술개요</vt:lpstr>
      <vt:lpstr>시연용 UI 제작</vt:lpstr>
      <vt:lpstr>차주 진행 예정사항</vt:lpstr>
      <vt:lpstr>진행일정계획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센서 데이터를 위한 Sim2Real 기술 구현</dc:title>
  <dc:creator>JeongHeeSeok</dc:creator>
  <cp:lastModifiedBy>이 석준</cp:lastModifiedBy>
  <cp:revision>115</cp:revision>
  <dcterms:created xsi:type="dcterms:W3CDTF">2020-05-30T02:06:29Z</dcterms:created>
  <dcterms:modified xsi:type="dcterms:W3CDTF">2020-08-07T07:08:15Z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0x010100069E9B57EE2795448F0A5E9185979C4D</vt:lpwstr>
  </property>
</Properties>
</file>