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7"/>
  </p:notesMasterIdLst>
  <p:sldIdLst>
    <p:sldId id="256" r:id="rId5"/>
    <p:sldId id="268" r:id="rId6"/>
    <p:sldId id="259" r:id="rId7"/>
    <p:sldId id="260" r:id="rId8"/>
    <p:sldId id="280" r:id="rId9"/>
    <p:sldId id="289" r:id="rId10"/>
    <p:sldId id="286" r:id="rId11"/>
    <p:sldId id="283" r:id="rId12"/>
    <p:sldId id="288" r:id="rId13"/>
    <p:sldId id="261" r:id="rId14"/>
    <p:sldId id="26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8F3F7"/>
    <a:srgbClr val="40BAD2"/>
    <a:srgbClr val="BFBFBF"/>
    <a:srgbClr val="CEE7EE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88665" autoAdjust="0"/>
  </p:normalViewPr>
  <p:slideViewPr>
    <p:cSldViewPr snapToGrid="0">
      <p:cViewPr varScale="1">
        <p:scale>
          <a:sx n="77" d="100"/>
          <a:sy n="77" d="100"/>
        </p:scale>
        <p:origin x="1099" y="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CC45B-20B2-4149-A3F7-4EED28680BCB}" type="datetimeFigureOut">
              <a:rPr lang="ko-KR" altLang="en-US" smtClean="0"/>
              <a:t>2020-08-07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32759-395D-4AEC-8BED-41EB225C9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8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6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0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24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14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개인의 운전습관때문에 애매한 경우가 많이 발생한다</a:t>
            </a:r>
            <a:r>
              <a:rPr lang="en-US" altLang="ko-KR" dirty="0"/>
              <a:t>. </a:t>
            </a:r>
            <a:r>
              <a:rPr lang="ko-KR" altLang="en-US" dirty="0"/>
              <a:t>이는 모여서 직접 확인하여 </a:t>
            </a:r>
            <a:r>
              <a:rPr lang="en-US" altLang="ko-KR" dirty="0"/>
              <a:t>labeling </a:t>
            </a:r>
            <a:r>
              <a:rPr lang="ko-KR" altLang="en-US" dirty="0"/>
              <a:t>하여 최대한 정확하게 할 계획</a:t>
            </a:r>
            <a:r>
              <a:rPr lang="en-US" altLang="ko-KR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분석에는 개인의 의견이 판단에 영향을 줄 수 밖에 없는데 각각 </a:t>
            </a:r>
            <a:r>
              <a:rPr lang="en-US" altLang="ko-KR" dirty="0"/>
              <a:t>labeling</a:t>
            </a:r>
            <a:r>
              <a:rPr lang="ko-KR" altLang="en-US" dirty="0"/>
              <a:t>하면 기준이 흐트러질 가능성이 높음</a:t>
            </a:r>
            <a:r>
              <a:rPr lang="en-US" altLang="ko-KR" dirty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ko-KR" altLang="en-US" dirty="0"/>
              <a:t>데이터는 여러 명이서 뽑되 </a:t>
            </a:r>
            <a:r>
              <a:rPr lang="en-US" altLang="ko-KR" dirty="0"/>
              <a:t>Labeling</a:t>
            </a:r>
            <a:r>
              <a:rPr lang="ko-KR" altLang="en-US" dirty="0"/>
              <a:t>을 한 명이 전담해서 하는 것도 고려 중</a:t>
            </a:r>
            <a:r>
              <a:rPr lang="en-US" altLang="ko-KR" dirty="0"/>
              <a:t>.</a:t>
            </a:r>
            <a:endParaRPr lang="ko-KR" alt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8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회전관련 라벨 </a:t>
            </a:r>
            <a:r>
              <a:rPr lang="en-US" altLang="ko-KR" dirty="0"/>
              <a:t>– </a:t>
            </a:r>
            <a:r>
              <a:rPr lang="ko-KR" altLang="en-US" dirty="0"/>
              <a:t>속도관련 라벨로 분할 </a:t>
            </a:r>
            <a:r>
              <a:rPr lang="en-US" altLang="ko-KR" dirty="0"/>
              <a:t>-&gt; 2</a:t>
            </a:r>
            <a:r>
              <a:rPr lang="ko-KR" altLang="en-US" dirty="0"/>
              <a:t>개의 모델을 이용하여 각각의 예측 결과를 냄</a:t>
            </a:r>
            <a:endParaRPr lang="en-US" altLang="ko-KR" dirty="0"/>
          </a:p>
          <a:p>
            <a:r>
              <a:rPr lang="en-US" altLang="ko-KR" dirty="0"/>
              <a:t>Merge</a:t>
            </a:r>
            <a:r>
              <a:rPr lang="ko-KR" altLang="en-US" dirty="0"/>
              <a:t>해서 최종 예측 결과를 사용하는 방법도 고려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3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32759-395D-4AEC-8BED-41EB225C98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846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ctr">
              <a:defRPr sz="48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8FC38-7BE5-437F-8241-FE77880D90F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51D9-A09F-4002-ACB1-C497D3C9483C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DE85-B6B6-4975-BA0D-F54F60FF0ECE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A352-F403-4DB9-A328-4556D7939B4D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7376" y="6356350"/>
            <a:ext cx="5911517" cy="365125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4805-4CCE-472E-ADE4-F0E290887413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55D7-1E70-443C-A648-0D635A7F384A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BE-4479-4298-83F6-4A9C47D5F3B2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919" y="1123837"/>
            <a:ext cx="584569" cy="46011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FB9-0D60-4430-A361-377FEA5726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2C6D-FC37-47FB-B402-A12520905120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53FF-8FFB-4E75-A16B-25F1A7463DEA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7210-FAC3-4736-8D59-AA451CFF2A28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106822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1142" y="864108"/>
            <a:ext cx="10263986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C242A7-4D2C-47B3-9BF6-8CA1B0F288E2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792" y="183198"/>
            <a:ext cx="11538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742E-EE12-453C-8568-A69F45B20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67856"/>
            <a:ext cx="9144000" cy="2654300"/>
          </a:xfrm>
        </p:spPr>
        <p:txBody>
          <a:bodyPr anchor="ctr">
            <a:no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자동차 센서 데이터를 위한 </a:t>
            </a:r>
            <a:r>
              <a:rPr lang="en-US" altLang="ko-KR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Sim2Real </a:t>
            </a:r>
            <a:r>
              <a:rPr lang="ko-KR" altLang="en-US" sz="4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604000101010101" pitchFamily="18" charset="-127"/>
              </a:rPr>
              <a:t>기술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BB1F2-F444-48B0-BB7B-E3EB48F4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0653" y="3912115"/>
            <a:ext cx="2626963" cy="219212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38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(ESLAB 2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pPr algn="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여기에 팀 이름 입력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201524582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정희석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201524473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방형진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201524527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이석준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C58784-16A7-4B23-91A5-462AB9F6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8330F-910F-423E-AEE5-F80B24FF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1CB442F-44B4-4C18-BCAD-5D1C59424957}" type="datetime1">
              <a:rPr lang="ko-KR" altLang="en-US" smtClean="0"/>
              <a:t>2020-08-07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차주 진행 예정사항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센서 데이터 수집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센서 데이터 분석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중간 보고서</a:t>
            </a:r>
            <a:r>
              <a:rPr lang="en-US" altLang="ko-KR" sz="2400" dirty="0"/>
              <a:t> </a:t>
            </a:r>
            <a:r>
              <a:rPr lang="ko-KR" altLang="en-US" sz="2400" dirty="0"/>
              <a:t>작성 및 검수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교수님 지시 사항 수행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예측 모델의 정확도 높이기</a:t>
            </a:r>
            <a:r>
              <a:rPr lang="en-US" altLang="ko-KR" sz="2400" dirty="0"/>
              <a:t>(</a:t>
            </a:r>
            <a:r>
              <a:rPr lang="ko-KR" altLang="en-US" sz="2400" dirty="0"/>
              <a:t>개량</a:t>
            </a:r>
            <a:r>
              <a:rPr lang="en-US" altLang="ko-KR" sz="2400" dirty="0"/>
              <a:t>)</a:t>
            </a:r>
          </a:p>
          <a:p>
            <a:pPr>
              <a:spcBef>
                <a:spcPts val="2400"/>
              </a:spcBef>
            </a:pPr>
            <a:r>
              <a:rPr lang="ko-KR" altLang="en-US" sz="2400" dirty="0"/>
              <a:t>다른 모델</a:t>
            </a:r>
            <a:r>
              <a:rPr lang="en-US" altLang="ko-KR" sz="2400" dirty="0"/>
              <a:t>(RNN, CNN)</a:t>
            </a:r>
            <a:r>
              <a:rPr lang="ko-KR" altLang="en-US" sz="2400" dirty="0"/>
              <a:t>을 구현하여 비교 테스트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작동 </a:t>
            </a:r>
            <a:r>
              <a:rPr lang="en-US" altLang="ko-KR" sz="2400" dirty="0"/>
              <a:t>UI </a:t>
            </a:r>
            <a:r>
              <a:rPr lang="ko-KR" altLang="en-US" sz="2400" dirty="0"/>
              <a:t>제작 시작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3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16C559-E70E-4A8C-BA20-43E74DCF1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846138"/>
              </p:ext>
            </p:extLst>
          </p:nvPr>
        </p:nvGraphicFramePr>
        <p:xfrm>
          <a:off x="1198607" y="763175"/>
          <a:ext cx="10392024" cy="532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625">
                  <a:extLst>
                    <a:ext uri="{9D8B030D-6E8A-4147-A177-3AD203B41FA5}">
                      <a16:colId xmlns:a16="http://schemas.microsoft.com/office/drawing/2014/main" val="2330577286"/>
                    </a:ext>
                  </a:extLst>
                </a:gridCol>
                <a:gridCol w="531714">
                  <a:extLst>
                    <a:ext uri="{9D8B030D-6E8A-4147-A177-3AD203B41FA5}">
                      <a16:colId xmlns:a16="http://schemas.microsoft.com/office/drawing/2014/main" val="2956701890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67383386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205409348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37384214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5704808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032652991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97549236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54432351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286622659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046004536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198089799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3310700133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1401975997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470933372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916888465"/>
                    </a:ext>
                  </a:extLst>
                </a:gridCol>
                <a:gridCol w="471179">
                  <a:extLst>
                    <a:ext uri="{9D8B030D-6E8A-4147-A177-3AD203B41FA5}">
                      <a16:colId xmlns:a16="http://schemas.microsoft.com/office/drawing/2014/main" val="802442150"/>
                    </a:ext>
                  </a:extLst>
                </a:gridCol>
              </a:tblGrid>
              <a:tr h="36727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4156"/>
                  </a:ext>
                </a:extLst>
              </a:tr>
              <a:tr h="3672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7191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시뮬레이터 교육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3813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센서 데이터 수집</a:t>
                      </a:r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76536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관련 자료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086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SIM2REAL  Transfer </a:t>
                      </a:r>
                      <a:r>
                        <a:rPr lang="ko-KR" altLang="en-US" sz="1400" dirty="0"/>
                        <a:t>학습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8737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Domain Randomization</a:t>
                      </a:r>
                      <a:r>
                        <a:rPr lang="ko-KR" altLang="en-US" sz="1400" dirty="0"/>
                        <a:t> 학습 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3474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센서 데이터 처리 및 정규화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13356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데이터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2988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 학습 모델 작성 및 수정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20300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학습 모델 성능 테스트 및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36531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실제 데이터 모델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00658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프로그램 디버깅 및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902085"/>
                  </a:ext>
                </a:extLst>
              </a:tr>
              <a:tr h="382329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/>
                        <a:t>발표준비 및 시연 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CEE7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411168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3EE6B7-679B-43CF-9C00-0E012A81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진행일정계획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5D45DB-121B-4749-8A16-118B68D5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948573EF-FFD8-44FC-977C-B25B66D94CEE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C9A510F5-33F7-4A10-A437-10385D561F38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0D45EE-949B-4B76-9307-3C73990C46D5}"/>
              </a:ext>
            </a:extLst>
          </p:cNvPr>
          <p:cNvSpPr/>
          <p:nvPr/>
        </p:nvSpPr>
        <p:spPr>
          <a:xfrm>
            <a:off x="952500" y="4922550"/>
            <a:ext cx="10286998" cy="1933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D5C229-4EB8-4FFD-AE96-9C6989EBACD0}"/>
              </a:ext>
            </a:extLst>
          </p:cNvPr>
          <p:cNvSpPr/>
          <p:nvPr/>
        </p:nvSpPr>
        <p:spPr>
          <a:xfrm>
            <a:off x="952500" y="0"/>
            <a:ext cx="10286999" cy="4627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CEFB-23E8-428E-ADA3-6EB04D1899CD}"/>
              </a:ext>
            </a:extLst>
          </p:cNvPr>
          <p:cNvSpPr txBox="1"/>
          <p:nvPr/>
        </p:nvSpPr>
        <p:spPr>
          <a:xfrm>
            <a:off x="952501" y="2497425"/>
            <a:ext cx="10286998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</a:rPr>
              <a:t>감사합니다</a:t>
            </a:r>
            <a:endParaRPr lang="en-US" altLang="ko-KR" sz="6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600" dirty="0">
                <a:solidFill>
                  <a:schemeClr val="bg1"/>
                </a:solidFill>
              </a:rPr>
              <a:t>Q&amp;A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CBDFF5-A996-4512-8C0D-2B8E214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BC751D-C6F3-464A-8307-24A03B2B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1000"/>
            <a:ext cx="2743200" cy="365125"/>
          </a:xfrm>
        </p:spPr>
        <p:txBody>
          <a:bodyPr/>
          <a:lstStyle/>
          <a:p>
            <a:fld id="{8F64EEAD-4984-41D6-8E70-B8D3C85660B7}" type="datetime1">
              <a:rPr lang="ko-KR" altLang="en-US" smtClean="0"/>
              <a:t>2020-08-07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시뮬레이션을 통해 얻어낸 자동차 센서데이터를 사용</a:t>
            </a: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차량의 현재 상태 정보 측정 모델 제작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altLang="ko-KR" sz="3600" b="1" dirty="0">
                <a:solidFill>
                  <a:schemeClr val="bg2">
                    <a:lumMod val="50000"/>
                  </a:schemeClr>
                </a:solidFill>
              </a:rPr>
              <a:t> Sim2Real </a:t>
            </a:r>
            <a:r>
              <a:rPr lang="ko-KR" altLang="en-US" sz="3600" b="1" dirty="0">
                <a:solidFill>
                  <a:schemeClr val="bg2">
                    <a:lumMod val="50000"/>
                  </a:schemeClr>
                </a:solidFill>
              </a:rPr>
              <a:t>기술을 구현하여 실제 차량의 센서데이터에도 적용 가능하도록 모델 개량</a:t>
            </a:r>
            <a:endParaRPr lang="en-US" altLang="ko-KR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42770-6696-445D-95B9-3E3611A8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1EE08-7967-4AE1-996F-2D1B25AD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600" b="1" dirty="0"/>
              <a:t>현재 진행 상황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실제 진행 과정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개선 사항 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이후 진행 예정 사항</a:t>
            </a:r>
            <a:endParaRPr lang="en-US" altLang="ko-KR" sz="3600" b="1" dirty="0"/>
          </a:p>
          <a:p>
            <a:pPr>
              <a:spcBef>
                <a:spcPts val="2400"/>
              </a:spcBef>
            </a:pPr>
            <a:r>
              <a:rPr lang="ko-KR" altLang="en-US" sz="3600" b="1" dirty="0"/>
              <a:t>진행 일정 계획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E064-622C-46A4-A115-05DE7B3E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E3B9811-87B9-4F69-84E5-E6E13FD4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CF754B2A-8525-4AF4-B3B6-5B4AA9E148D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7" name="바닥글 개체 틀 3">
            <a:extLst>
              <a:ext uri="{FF2B5EF4-FFF2-40B4-BE49-F238E27FC236}">
                <a16:creationId xmlns:a16="http://schemas.microsoft.com/office/drawing/2014/main" id="{C8F9AE77-9FE6-4F8C-8AAE-A293615863BD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E3EF-26CF-4C89-A463-B0CE7D91F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3200" dirty="0"/>
              <a:t>학습용 주행 데이터 수집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평가용 </a:t>
            </a:r>
            <a:r>
              <a:rPr lang="en-US" altLang="ko-KR" sz="3200" dirty="0"/>
              <a:t>CNN </a:t>
            </a:r>
            <a:r>
              <a:rPr lang="ko-KR" altLang="en-US" sz="3200" dirty="0"/>
              <a:t>모델 추가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시뮬레이터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ko-KR" altLang="en-US" sz="3200" dirty="0"/>
              <a:t>실제 차량 데이터를 통해 모델 평가</a:t>
            </a:r>
            <a:endParaRPr lang="en-US" altLang="ko-KR" sz="3200" dirty="0"/>
          </a:p>
          <a:p>
            <a:pPr>
              <a:spcBef>
                <a:spcPts val="2400"/>
              </a:spcBef>
            </a:pPr>
            <a:r>
              <a:rPr lang="en-US" altLang="ko-KR" sz="3200" dirty="0"/>
              <a:t>Google </a:t>
            </a:r>
            <a:r>
              <a:rPr lang="en-US" altLang="ko-KR" sz="3200" dirty="0" err="1"/>
              <a:t>Colab</a:t>
            </a:r>
            <a:r>
              <a:rPr lang="ko-KR" altLang="en-US" sz="3200" dirty="0"/>
              <a:t>을 사용하여 데이터 분석 모델 개량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상태 분석 모델</a:t>
            </a:r>
          </a:p>
        </p:txBody>
      </p:sp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65755DFB-0CB1-4F30-A726-6824D03A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4" y="1253592"/>
            <a:ext cx="5562760" cy="4471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3AB8-9A3C-4195-94AE-08313A911385}"/>
              </a:ext>
            </a:extLst>
          </p:cNvPr>
          <p:cNvSpPr txBox="1"/>
          <p:nvPr/>
        </p:nvSpPr>
        <p:spPr>
          <a:xfrm>
            <a:off x="5582722" y="5725020"/>
            <a:ext cx="7008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8-tensor</a:t>
            </a:r>
          </a:p>
          <a:p>
            <a:r>
              <a:rPr lang="en-US" altLang="ko-KR" sz="1050" b="1" dirty="0"/>
              <a:t>  Layer</a:t>
            </a:r>
            <a:endParaRPr lang="ko-KR" altLang="en-US" sz="1050" b="1"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B44CF4D-76C8-4E47-8737-F25A61BA9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21" y="650333"/>
            <a:ext cx="2554874" cy="584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6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(DNN)</a:t>
            </a:r>
            <a:endParaRPr lang="ko-KR" altLang="en-US" sz="3000" dirty="0"/>
          </a:p>
        </p:txBody>
      </p:sp>
      <p:pic>
        <p:nvPicPr>
          <p:cNvPr id="8" name="그림 7" descr="방이(가) 표시된 사진&#10;&#10;자동 생성된 설명">
            <a:extLst>
              <a:ext uri="{FF2B5EF4-FFF2-40B4-BE49-F238E27FC236}">
                <a16:creationId xmlns:a16="http://schemas.microsoft.com/office/drawing/2014/main" id="{01B54B88-2D17-4721-86CB-6CB9AC9A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16" y="1470490"/>
            <a:ext cx="8397968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현재 진행 상황</a:t>
            </a:r>
            <a:endParaRPr lang="ko-KR" altLang="en-US" sz="35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4E5-9A0C-434C-BB6F-A44FDBA3DBBC}"/>
              </a:ext>
            </a:extLst>
          </p:cNvPr>
          <p:cNvSpPr txBox="1"/>
          <p:nvPr/>
        </p:nvSpPr>
        <p:spPr>
          <a:xfrm>
            <a:off x="1118223" y="729025"/>
            <a:ext cx="555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각 상태 예측 정확도 </a:t>
            </a:r>
            <a:r>
              <a:rPr lang="en-US" altLang="ko-KR" sz="3000" dirty="0"/>
              <a:t>(CNN)</a:t>
            </a:r>
            <a:endParaRPr lang="ko-KR" altLang="en-US" sz="3000" dirty="0"/>
          </a:p>
        </p:txBody>
      </p:sp>
      <p:pic>
        <p:nvPicPr>
          <p:cNvPr id="9" name="그림 8" descr="디스플레이이(가) 표시된 사진&#10;&#10;자동 생성된 설명">
            <a:extLst>
              <a:ext uri="{FF2B5EF4-FFF2-40B4-BE49-F238E27FC236}">
                <a16:creationId xmlns:a16="http://schemas.microsoft.com/office/drawing/2014/main" id="{50266F95-2B14-4CA1-BFEA-9E80B52F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85" y="1459059"/>
            <a:ext cx="842083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3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7D3A4-2476-4C9D-B594-1FA1ED3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/>
              <a:t>문제점</a:t>
            </a:r>
            <a:br>
              <a:rPr lang="en-US" altLang="ko-KR" sz="3200" b="1" dirty="0"/>
            </a:br>
            <a:r>
              <a:rPr lang="en-US" altLang="ko-KR" sz="3200" b="1" dirty="0"/>
              <a:t>&amp; </a:t>
            </a:r>
            <a:r>
              <a:rPr lang="ko-KR" altLang="en-US" sz="3200" b="1" dirty="0"/>
              <a:t>해결방안</a:t>
            </a:r>
            <a:endParaRPr lang="ko-KR" altLang="en-US" sz="1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A506F-6AA0-4A47-8944-1349D014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142" y="843280"/>
            <a:ext cx="10263986" cy="514146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ko-KR" altLang="en-US" sz="2400" dirty="0"/>
              <a:t>전체적으로 직진의 비율이 높아서 정확도 자체는 높으나 각 상태 별 정확도는 직진을 제외하고 매우 낮음 특히 스티어링 </a:t>
            </a:r>
            <a:r>
              <a:rPr lang="ko-KR" altLang="en-US" sz="2400" dirty="0" err="1"/>
              <a:t>휠의</a:t>
            </a:r>
            <a:r>
              <a:rPr lang="ko-KR" altLang="en-US" sz="2400" dirty="0"/>
              <a:t> 회전이 크지 않은 차선  변경을 거의 인식 하지 못함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특히 </a:t>
            </a:r>
            <a:r>
              <a:rPr lang="en-US" altLang="ko-KR" sz="2400" dirty="0"/>
              <a:t>DNN</a:t>
            </a:r>
            <a:r>
              <a:rPr lang="ko-KR" altLang="en-US" sz="2400" dirty="0"/>
              <a:t>모델 보다 </a:t>
            </a:r>
            <a:r>
              <a:rPr lang="en-US" altLang="ko-KR" sz="2400" dirty="0"/>
              <a:t>CNN </a:t>
            </a:r>
            <a:r>
              <a:rPr lang="ko-KR" altLang="en-US" sz="2400" dirty="0"/>
              <a:t>모델에서 차선변경의 인식률이 낮은 경향을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r>
              <a:rPr lang="ko-KR" altLang="en-US" sz="2400" dirty="0"/>
              <a:t>학습데이터를 </a:t>
            </a:r>
            <a:r>
              <a:rPr lang="en-US" altLang="ko-KR" sz="2400" dirty="0"/>
              <a:t>Shuffle</a:t>
            </a:r>
            <a:r>
              <a:rPr lang="ko-KR" altLang="en-US" sz="2400" dirty="0"/>
              <a:t>할 경우</a:t>
            </a:r>
            <a:r>
              <a:rPr lang="en-US" altLang="ko-KR" sz="2400" dirty="0"/>
              <a:t>, CNN</a:t>
            </a:r>
            <a:r>
              <a:rPr lang="ko-KR" altLang="en-US" sz="2400" dirty="0"/>
              <a:t>모델은 예측 정확도가 상승하였지만</a:t>
            </a:r>
            <a:r>
              <a:rPr lang="en-US" altLang="ko-KR" sz="2400" dirty="0"/>
              <a:t>, DNN</a:t>
            </a:r>
            <a:r>
              <a:rPr lang="ko-KR" altLang="en-US" sz="2400" dirty="0"/>
              <a:t>의 경우는 오히려 하락하는 모습을 보임</a:t>
            </a:r>
            <a:endParaRPr lang="en-US" altLang="ko-KR" sz="2400" dirty="0"/>
          </a:p>
          <a:p>
            <a:pPr>
              <a:spcBef>
                <a:spcPts val="2400"/>
              </a:spcBef>
            </a:pP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218F4-8846-4E3F-853A-5F8555B0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7EE5D-927A-4CCF-A1D8-4B1D0DBF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835A3A55-8703-4404-B685-585B47BF8635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A60952EA-DD37-49FE-B649-1749C242F52B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95126-78F4-44B0-AA86-107F5558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ko-KR" altLang="en-US" sz="3200" b="1" dirty="0"/>
              <a:t>개발기술개요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479EF-A19F-4427-84A0-1ED0904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5E41-4DA2-442F-8CC2-64E7A530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793FA439-1AF0-4114-85D0-94817C2CD7F4}" type="datetime1">
              <a:rPr lang="ko-KR" altLang="en-US" smtClean="0"/>
              <a:t>2020-08-07</a:t>
            </a:fld>
            <a:endParaRPr lang="en-US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9675F6E-AB95-42A8-B21F-DF220282D235}"/>
              </a:ext>
            </a:extLst>
          </p:cNvPr>
          <p:cNvSpPr txBox="1">
            <a:spLocks/>
          </p:cNvSpPr>
          <p:nvPr/>
        </p:nvSpPr>
        <p:spPr>
          <a:xfrm>
            <a:off x="3140241" y="150043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2020 </a:t>
            </a:r>
            <a:r>
              <a:rPr lang="ko-KR" altLang="en-US" dirty="0"/>
              <a:t>전기 졸업과제 팀 </a:t>
            </a:r>
            <a:r>
              <a:rPr lang="en-US" altLang="ko-KR" dirty="0"/>
              <a:t>38(ESLAB 2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[</a:t>
            </a:r>
            <a:r>
              <a:rPr lang="ko-KR" altLang="en-US" dirty="0"/>
              <a:t>여기에 팀 이름 입력</a:t>
            </a:r>
            <a:r>
              <a:rPr lang="en-US" altLang="ko-KR" dirty="0"/>
              <a:t>]</a:t>
            </a:r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03565" y="3880437"/>
            <a:ext cx="1800000" cy="108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Sim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2 .Vehicle motion sim data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3. Drowsy sim data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03564" y="2799259"/>
            <a:ext cx="1799436" cy="720000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1. Vehicle motion OBD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7286" y="3872686"/>
            <a:ext cx="1079957" cy="2161179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Adaptation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Matching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…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07132" y="3872685"/>
            <a:ext cx="1800053" cy="2171833"/>
          </a:xfrm>
          <a:prstGeom prst="rect">
            <a:avLst/>
          </a:prstGeom>
          <a:solidFill>
            <a:srgbClr val="FEB3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Feature extractor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for sim and real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67228" y="3872684"/>
            <a:ext cx="1439024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1</a:t>
            </a:r>
          </a:p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for vehicle motion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7228" y="5315902"/>
            <a:ext cx="1439024" cy="720000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Classifier 2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for drowsy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56183" y="3883362"/>
            <a:ext cx="1076335" cy="1081178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Discrepancy of sim and real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84648" y="3878439"/>
            <a:ext cx="1070356" cy="1081178"/>
          </a:xfrm>
          <a:prstGeom prst="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Straight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Turn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Lane change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081406" y="5305963"/>
            <a:ext cx="1070356" cy="729971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Normal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 Drowsy</a:t>
            </a:r>
          </a:p>
        </p:txBody>
      </p:sp>
      <p:cxnSp>
        <p:nvCxnSpPr>
          <p:cNvPr id="24" name="직선 화살표 연결선 23"/>
          <p:cNvCxnSpPr>
            <a:cxnSpLocks/>
            <a:stCxn id="9" idx="3"/>
            <a:endCxn id="17" idx="0"/>
          </p:cNvCxnSpPr>
          <p:nvPr/>
        </p:nvCxnSpPr>
        <p:spPr>
          <a:xfrm>
            <a:off x="3303000" y="3159259"/>
            <a:ext cx="7691351" cy="7241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292430" y="4466095"/>
            <a:ext cx="3456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  <a:stCxn id="10" idx="3"/>
            <a:endCxn id="11" idx="1"/>
          </p:cNvCxnSpPr>
          <p:nvPr/>
        </p:nvCxnSpPr>
        <p:spPr>
          <a:xfrm>
            <a:off x="4737243" y="4953276"/>
            <a:ext cx="369889" cy="5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cxnSpLocks/>
            <a:endCxn id="12" idx="1"/>
          </p:cNvCxnSpPr>
          <p:nvPr/>
        </p:nvCxnSpPr>
        <p:spPr>
          <a:xfrm>
            <a:off x="6914706" y="4413273"/>
            <a:ext cx="352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endCxn id="13" idx="1"/>
          </p:cNvCxnSpPr>
          <p:nvPr/>
        </p:nvCxnSpPr>
        <p:spPr>
          <a:xfrm>
            <a:off x="6907185" y="5675902"/>
            <a:ext cx="360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  <a:stCxn id="12" idx="3"/>
            <a:endCxn id="19" idx="1"/>
          </p:cNvCxnSpPr>
          <p:nvPr/>
        </p:nvCxnSpPr>
        <p:spPr>
          <a:xfrm>
            <a:off x="8706252" y="4413273"/>
            <a:ext cx="378396" cy="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  <a:stCxn id="13" idx="3"/>
            <a:endCxn id="20" idx="1"/>
          </p:cNvCxnSpPr>
          <p:nvPr/>
        </p:nvCxnSpPr>
        <p:spPr>
          <a:xfrm flipV="1">
            <a:off x="8706252" y="5670949"/>
            <a:ext cx="375154" cy="4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19" idx="3"/>
            <a:endCxn id="17" idx="1"/>
          </p:cNvCxnSpPr>
          <p:nvPr/>
        </p:nvCxnSpPr>
        <p:spPr>
          <a:xfrm>
            <a:off x="10155004" y="4419028"/>
            <a:ext cx="301179" cy="4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cxnSpLocks/>
            <a:stCxn id="8" idx="1"/>
            <a:endCxn id="17" idx="0"/>
          </p:cNvCxnSpPr>
          <p:nvPr/>
        </p:nvCxnSpPr>
        <p:spPr>
          <a:xfrm rot="10800000" flipH="1">
            <a:off x="1503565" y="3883363"/>
            <a:ext cx="9490786" cy="537075"/>
          </a:xfrm>
          <a:prstGeom prst="bentConnector4">
            <a:avLst>
              <a:gd name="adj1" fmla="val -2409"/>
              <a:gd name="adj2" fmla="val 14310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cxnSpLocks/>
            <a:stCxn id="9" idx="1"/>
            <a:endCxn id="17" idx="0"/>
          </p:cNvCxnSpPr>
          <p:nvPr/>
        </p:nvCxnSpPr>
        <p:spPr>
          <a:xfrm rot="10800000" flipH="1" flipV="1">
            <a:off x="1503563" y="3159258"/>
            <a:ext cx="9490787" cy="724103"/>
          </a:xfrm>
          <a:prstGeom prst="bentConnector4">
            <a:avLst>
              <a:gd name="adj1" fmla="val -2409"/>
              <a:gd name="adj2" fmla="val -8024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오른쪽 화살표 2"/>
          <p:cNvSpPr/>
          <p:nvPr/>
        </p:nvSpPr>
        <p:spPr>
          <a:xfrm>
            <a:off x="1503563" y="2093049"/>
            <a:ext cx="200004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Input</a:t>
            </a:r>
            <a:endParaRPr lang="ko-KR" altLang="en-US" sz="1600" dirty="0"/>
          </a:p>
        </p:txBody>
      </p:sp>
      <p:sp>
        <p:nvSpPr>
          <p:cNvPr id="46" name="오른쪽 화살표 45"/>
          <p:cNvSpPr/>
          <p:nvPr/>
        </p:nvSpPr>
        <p:spPr>
          <a:xfrm>
            <a:off x="3585100" y="2086125"/>
            <a:ext cx="1418153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Preprocessing</a:t>
            </a:r>
            <a:endParaRPr lang="ko-KR" altLang="en-US" sz="1600" dirty="0"/>
          </a:p>
        </p:txBody>
      </p:sp>
      <p:sp>
        <p:nvSpPr>
          <p:cNvPr id="47" name="오른쪽 화살표 46"/>
          <p:cNvSpPr/>
          <p:nvPr/>
        </p:nvSpPr>
        <p:spPr>
          <a:xfrm>
            <a:off x="5115758" y="2067248"/>
            <a:ext cx="3804504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Neural networks</a:t>
            </a:r>
            <a:endParaRPr lang="ko-KR" altLang="en-US" sz="1600" dirty="0"/>
          </a:p>
        </p:txBody>
      </p:sp>
      <p:sp>
        <p:nvSpPr>
          <p:cNvPr id="48" name="오른쪽 화살표 47"/>
          <p:cNvSpPr/>
          <p:nvPr/>
        </p:nvSpPr>
        <p:spPr>
          <a:xfrm>
            <a:off x="9071678" y="2084423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0482189" y="2064509"/>
            <a:ext cx="1259095" cy="36000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40BAD2"/>
          </a:solidFill>
          <a:ln>
            <a:solidFill>
              <a:srgbClr val="40BA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/>
              <a:t>Evaluation</a:t>
            </a:r>
            <a:endParaRPr lang="ko-KR" altLang="en-US" sz="1600" dirty="0"/>
          </a:p>
        </p:txBody>
      </p:sp>
      <p:cxnSp>
        <p:nvCxnSpPr>
          <p:cNvPr id="51" name="꺾인 연결선 50"/>
          <p:cNvCxnSpPr>
            <a:cxnSpLocks/>
            <a:stCxn id="17" idx="3"/>
            <a:endCxn id="10" idx="0"/>
          </p:cNvCxnSpPr>
          <p:nvPr/>
        </p:nvCxnSpPr>
        <p:spPr>
          <a:xfrm flipH="1" flipV="1">
            <a:off x="4197265" y="3872686"/>
            <a:ext cx="7335253" cy="551265"/>
          </a:xfrm>
          <a:prstGeom prst="bentConnector4">
            <a:avLst>
              <a:gd name="adj1" fmla="val -3116"/>
              <a:gd name="adj2" fmla="val 28750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510935" y="5448816"/>
            <a:ext cx="1800000" cy="56173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4 . Drowsy OBD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0480675" y="5305966"/>
            <a:ext cx="1076335" cy="717960"/>
          </a:xfrm>
          <a:prstGeom prst="rect">
            <a:avLst/>
          </a:prstGeom>
          <a:solidFill>
            <a:srgbClr val="FFF2C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-. Accuracy on real data</a:t>
            </a:r>
          </a:p>
          <a:p>
            <a:pPr algn="ctr"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(future work)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cxnSpLocks/>
            <a:stCxn id="20" idx="3"/>
            <a:endCxn id="53" idx="1"/>
          </p:cNvCxnSpPr>
          <p:nvPr/>
        </p:nvCxnSpPr>
        <p:spPr>
          <a:xfrm flipV="1">
            <a:off x="10151762" y="5664946"/>
            <a:ext cx="328913" cy="6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cxnSpLocks/>
            <a:stCxn id="52" idx="2"/>
            <a:endCxn id="53" idx="2"/>
          </p:cNvCxnSpPr>
          <p:nvPr/>
        </p:nvCxnSpPr>
        <p:spPr>
          <a:xfrm rot="16200000" flipH="1">
            <a:off x="6708200" y="1713283"/>
            <a:ext cx="13378" cy="8607908"/>
          </a:xfrm>
          <a:prstGeom prst="bentConnector3">
            <a:avLst>
              <a:gd name="adj1" fmla="val 180877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74322" y="632296"/>
            <a:ext cx="10603149" cy="12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· Real data</a:t>
            </a:r>
            <a:r>
              <a:rPr lang="ko-KR" altLang="en-US" sz="2000" dirty="0"/>
              <a:t>와 </a:t>
            </a:r>
            <a:r>
              <a:rPr lang="en-US" altLang="ko-KR" sz="2000" dirty="0"/>
              <a:t>Sim data </a:t>
            </a:r>
            <a:r>
              <a:rPr lang="ko-KR" altLang="en-US" sz="2000" dirty="0"/>
              <a:t>모두에 잘 동작하는 </a:t>
            </a:r>
            <a:r>
              <a:rPr lang="en-US" altLang="ko-KR" sz="2000" dirty="0"/>
              <a:t>Feature extractor</a:t>
            </a:r>
            <a:r>
              <a:rPr lang="ko-KR" altLang="en-US" sz="2000" dirty="0"/>
              <a:t>를 학습하여 다양한 </a:t>
            </a:r>
            <a:r>
              <a:rPr lang="en-US" altLang="ko-KR" sz="2000" dirty="0"/>
              <a:t>Classifier</a:t>
            </a:r>
            <a:r>
              <a:rPr lang="ko-KR" altLang="en-US" sz="2000" dirty="0"/>
              <a:t>에 활용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- </a:t>
            </a:r>
            <a:r>
              <a:rPr lang="en-US" altLang="ko-KR" sz="1600" spc="-150" dirty="0"/>
              <a:t>Vehicle motion</a:t>
            </a:r>
            <a:r>
              <a:rPr lang="ko-KR" altLang="en-US" sz="1600" spc="-150" dirty="0"/>
              <a:t>에 대하여 수집한 </a:t>
            </a:r>
            <a:r>
              <a:rPr lang="en-US" altLang="ko-KR" sz="1600" spc="-150" dirty="0"/>
              <a:t>Sim data</a:t>
            </a:r>
            <a:r>
              <a:rPr lang="ko-KR" altLang="en-US" sz="1600" spc="-150" dirty="0"/>
              <a:t>를 활용하여 </a:t>
            </a:r>
            <a:r>
              <a:rPr lang="en-US" altLang="ko-KR" sz="1600" spc="-150" dirty="0"/>
              <a:t>Preprocessing</a:t>
            </a:r>
            <a:r>
              <a:rPr lang="ko-KR" altLang="en-US" sz="1600" spc="-150" dirty="0"/>
              <a:t>과 </a:t>
            </a:r>
            <a:r>
              <a:rPr lang="en-US" altLang="ko-KR" sz="1600" spc="-150" dirty="0"/>
              <a:t>Feature extractor</a:t>
            </a:r>
            <a:r>
              <a:rPr lang="ko-KR" altLang="en-US" sz="1600" spc="-150" dirty="0"/>
              <a:t>를 검증 후 </a:t>
            </a:r>
            <a:r>
              <a:rPr lang="en-US" altLang="ko-KR" sz="1600" spc="-150" dirty="0"/>
              <a:t>Real data</a:t>
            </a:r>
            <a:r>
              <a:rPr lang="ko-KR" altLang="en-US" sz="1600" spc="-150" dirty="0"/>
              <a:t>에도 적용</a:t>
            </a:r>
            <a:endParaRPr lang="en-US" altLang="ko-KR" sz="1600" spc="-15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검증 된 </a:t>
            </a:r>
            <a:r>
              <a:rPr lang="en-US" altLang="ko-KR" sz="1600" dirty="0"/>
              <a:t>Feature extractor</a:t>
            </a:r>
            <a:r>
              <a:rPr lang="ko-KR" altLang="en-US" sz="1600" dirty="0"/>
              <a:t>를 활용하여 </a:t>
            </a:r>
            <a:r>
              <a:rPr lang="en-US" altLang="ko-KR" sz="1600" dirty="0"/>
              <a:t>Drowsy </a:t>
            </a:r>
            <a:r>
              <a:rPr lang="ko-KR" altLang="en-US" sz="1600" dirty="0"/>
              <a:t>인식 등에 활용</a:t>
            </a:r>
          </a:p>
        </p:txBody>
      </p:sp>
    </p:spTree>
    <p:extLst>
      <p:ext uri="{BB962C8B-B14F-4D97-AF65-F5344CB8AC3E}">
        <p14:creationId xmlns:p14="http://schemas.microsoft.com/office/powerpoint/2010/main" val="2493194080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69E9B57EE2795448F0A5E9185979C4D" ma:contentTypeVersion="8" ma:contentTypeDescription="새 문서를 만듭니다." ma:contentTypeScope="" ma:versionID="ebe0296ce44ae013142285ed7e07a224">
  <xsd:schema xmlns:xsd="http://www.w3.org/2001/XMLSchema" xmlns:xs="http://www.w3.org/2001/XMLSchema" xmlns:p="http://schemas.microsoft.com/office/2006/metadata/properties" xmlns:ns3="830c12de-feef-4459-9b5f-ae8f8d246afc" targetNamespace="http://schemas.microsoft.com/office/2006/metadata/properties" ma:root="true" ma:fieldsID="9b81d5a7373f737e47b28cbf5b27ef70" ns3:_="">
    <xsd:import namespace="830c12de-feef-4459-9b5f-ae8f8d246a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c12de-feef-4459-9b5f-ae8f8d246a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3696C-3651-4B20-95C9-9D01E44F83E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C03C6A-0A9D-4AA5-9D9B-E95566FFA59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30c12de-feef-4459-9b5f-ae8f8d246a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AE4EC-A401-4A94-B3A5-9FF5C310C1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3994</TotalTime>
  <Words>784</Words>
  <Application>Microsoft Office PowerPoint</Application>
  <PresentationFormat>와이드스크린</PresentationFormat>
  <Paragraphs>178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HY중고딕</vt:lpstr>
      <vt:lpstr>나눔고딕</vt:lpstr>
      <vt:lpstr>맑은 고딕</vt:lpstr>
      <vt:lpstr>Corbel</vt:lpstr>
      <vt:lpstr>Symbol</vt:lpstr>
      <vt:lpstr>Wingdings 2</vt:lpstr>
      <vt:lpstr>틀</vt:lpstr>
      <vt:lpstr>자동차 센서 데이터를 위한 Sim2Real 기술 구현</vt:lpstr>
      <vt:lpstr>개요</vt:lpstr>
      <vt:lpstr>목차</vt:lpstr>
      <vt:lpstr>현재 진행 상황</vt:lpstr>
      <vt:lpstr>현재 진행 상황</vt:lpstr>
      <vt:lpstr>현재 진행 상황</vt:lpstr>
      <vt:lpstr>현재 진행 상황</vt:lpstr>
      <vt:lpstr>문제점 &amp; 해결방안</vt:lpstr>
      <vt:lpstr>개발기술개요</vt:lpstr>
      <vt:lpstr>차주 진행 예정사항</vt:lpstr>
      <vt:lpstr>진행일정계획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자동차 센서 데이터를 위한 Sim2Real 기술 구현</dc:title>
  <dc:creator>JeongHeeSeok</dc:creator>
  <cp:lastModifiedBy>BangHyungJin</cp:lastModifiedBy>
  <cp:revision>110</cp:revision>
  <dcterms:created xsi:type="dcterms:W3CDTF">2020-05-30T02:06:29Z</dcterms:created>
  <dcterms:modified xsi:type="dcterms:W3CDTF">2020-08-07T06:17:54Z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0x010100069E9B57EE2795448F0A5E9185979C4D</vt:lpwstr>
  </property>
</Properties>
</file>