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1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41" d="100"/>
          <a:sy n="41" d="100"/>
        </p:scale>
        <p:origin x="1061" y="-278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4" y="566511"/>
            <a:ext cx="20061977" cy="4083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5079862"/>
            <a:ext cx="19949201" cy="75895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0" y="28836623"/>
            <a:ext cx="19949201" cy="1078994"/>
          </a:xfrm>
          <a:prstGeom prst="rect">
            <a:avLst/>
          </a:prstGeom>
        </p:spPr>
      </p:pic>
      <p:sp>
        <p:nvSpPr>
          <p:cNvPr id="68" name="TextBox 133"/>
          <p:cNvSpPr txBox="1"/>
          <p:nvPr/>
        </p:nvSpPr>
        <p:spPr>
          <a:xfrm>
            <a:off x="1029181" y="2101601"/>
            <a:ext cx="1921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ea"/>
                <a:ea typeface="+mj-ea"/>
              </a:rPr>
              <a:t>SIM2REAL</a:t>
            </a:r>
            <a:r>
              <a:rPr lang="ko-KR" altLang="en-US" sz="7200" b="1" dirty="0">
                <a:solidFill>
                  <a:schemeClr val="bg1"/>
                </a:solidFill>
                <a:latin typeface="+mj-ea"/>
                <a:ea typeface="+mj-ea"/>
              </a:rPr>
              <a:t>을 활용한 차량 상태 분석 시스템</a:t>
            </a:r>
            <a:endParaRPr lang="en-US" altLang="ko-KR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940363" y="1096097"/>
            <a:ext cx="3549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졸업 과제 번호 </a:t>
            </a:r>
            <a:r>
              <a:rPr lang="en-US" altLang="ko-KR" sz="3200" b="1" dirty="0"/>
              <a:t>: 38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49768" y="4136539"/>
            <a:ext cx="34099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 err="1">
                <a:latin typeface="+mj-ea"/>
                <a:ea typeface="+mj-ea"/>
              </a:rPr>
              <a:t>팀명</a:t>
            </a:r>
            <a:r>
              <a:rPr lang="ko-KR" altLang="en-US" sz="2100" dirty="0">
                <a:latin typeface="+mj-ea"/>
                <a:ea typeface="+mj-ea"/>
              </a:rPr>
              <a:t>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>
                <a:latin typeface="+mj-ea"/>
                <a:ea typeface="+mj-ea"/>
              </a:rPr>
              <a:t>여기에 팀 이름 입력</a:t>
            </a:r>
            <a:endParaRPr lang="en-US" altLang="ko-KR" sz="2100" dirty="0"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007363" y="4136539"/>
            <a:ext cx="42418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참여학생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 err="1">
                <a:latin typeface="+mj-ea"/>
                <a:ea typeface="+mj-ea"/>
              </a:rPr>
              <a:t>정희석</a:t>
            </a:r>
            <a:r>
              <a:rPr lang="en-US" altLang="ko-KR" sz="2100" dirty="0">
                <a:latin typeface="+mj-ea"/>
                <a:ea typeface="+mj-ea"/>
              </a:rPr>
              <a:t>, </a:t>
            </a:r>
            <a:r>
              <a:rPr lang="ko-KR" altLang="en-US" sz="2100" dirty="0">
                <a:latin typeface="+mj-ea"/>
                <a:ea typeface="+mj-ea"/>
              </a:rPr>
              <a:t>이석준</a:t>
            </a:r>
            <a:r>
              <a:rPr lang="en-US" altLang="ko-KR" sz="2100" dirty="0">
                <a:latin typeface="+mj-ea"/>
                <a:ea typeface="+mj-ea"/>
              </a:rPr>
              <a:t>, </a:t>
            </a:r>
            <a:r>
              <a:rPr lang="ko-KR" altLang="en-US" sz="2100" dirty="0">
                <a:latin typeface="+mj-ea"/>
                <a:ea typeface="+mj-ea"/>
              </a:rPr>
              <a:t>방형진</a:t>
            </a:r>
            <a:endParaRPr lang="en-US" altLang="ko-KR" sz="2100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783660" y="4136539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지도교수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 err="1">
                <a:latin typeface="+mj-ea"/>
                <a:ea typeface="+mj-ea"/>
              </a:rPr>
              <a:t>백윤주</a:t>
            </a:r>
            <a:endParaRPr lang="en-US" altLang="ko-KR" sz="2100" dirty="0"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21315683"/>
            <a:ext cx="19949201" cy="758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13582472"/>
            <a:ext cx="19949201" cy="758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E8301-2F50-445C-B70C-43914DAF20F7}"/>
              </a:ext>
            </a:extLst>
          </p:cNvPr>
          <p:cNvSpPr txBox="1"/>
          <p:nvPr/>
        </p:nvSpPr>
        <p:spPr>
          <a:xfrm>
            <a:off x="883920" y="630936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7EA8-3C34-4BD3-B0C8-A7248862C841}"/>
              </a:ext>
            </a:extLst>
          </p:cNvPr>
          <p:cNvSpPr txBox="1"/>
          <p:nvPr/>
        </p:nvSpPr>
        <p:spPr>
          <a:xfrm>
            <a:off x="883918" y="7136859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해마다 차량의 수는 늘어나고 차량에 적용되는 기술은 복잡해짐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교통사고</a:t>
            </a:r>
            <a:r>
              <a:rPr lang="en-US" altLang="ko-KR" sz="2500" dirty="0"/>
              <a:t>, </a:t>
            </a:r>
            <a:r>
              <a:rPr lang="ko-KR" altLang="en-US" sz="2500" dirty="0"/>
              <a:t>차량 점검 등의 상황에서 차량의 상태를 정확하게 알아야 할 필요성 증가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차량 운행시에 센서데이터를 모은 다면 차량의 상태를 예측할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SIM2REAL</a:t>
            </a:r>
            <a:r>
              <a:rPr lang="ko-KR" altLang="en-US" sz="2500" dirty="0"/>
              <a:t>기술을 응용하면 실제 차량이 아닌 시뮬레이션의 차량으로도 비슷한 데이터를 모아 적용시킬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B2D2C-E388-49F9-8CE8-7FE7204B0104}"/>
              </a:ext>
            </a:extLst>
          </p:cNvPr>
          <p:cNvSpPr txBox="1"/>
          <p:nvPr/>
        </p:nvSpPr>
        <p:spPr>
          <a:xfrm>
            <a:off x="883920" y="920245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61433-0A27-4683-97E0-FFFD26964159}"/>
              </a:ext>
            </a:extLst>
          </p:cNvPr>
          <p:cNvSpPr txBox="1"/>
          <p:nvPr/>
        </p:nvSpPr>
        <p:spPr>
          <a:xfrm>
            <a:off x="1010057" y="10259570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프로그램의 차량에서 얻은 정보를 </a:t>
            </a:r>
            <a:r>
              <a:rPr lang="ko-KR" altLang="en-US" sz="2500" dirty="0" err="1"/>
              <a:t>머신러닝을</a:t>
            </a:r>
            <a:r>
              <a:rPr lang="ko-KR" altLang="en-US" sz="2500" dirty="0"/>
              <a:t> 통해 학습시켜 실제 차량의 상태 분석에 적용시킬 수 있는 프로그램 개발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해당 프로그램을 사용하여 운전자의 졸음운전 여부를 확인하는 프로그램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ED8DB-7C68-4D0D-9687-D7AB25685FCF}"/>
              </a:ext>
            </a:extLst>
          </p:cNvPr>
          <p:cNvSpPr txBox="1"/>
          <p:nvPr/>
        </p:nvSpPr>
        <p:spPr>
          <a:xfrm>
            <a:off x="883920" y="22312566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D46DC-8120-4E96-86D6-0382FD8AC3C3}"/>
              </a:ext>
            </a:extLst>
          </p:cNvPr>
          <p:cNvSpPr txBox="1"/>
          <p:nvPr/>
        </p:nvSpPr>
        <p:spPr>
          <a:xfrm>
            <a:off x="1066445" y="23035935"/>
            <a:ext cx="193635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실제 차량만을 사용하여 데이터 수집을 할 때보다 더 다양하고 많은 양의 데이터를 빠르게 수집할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실제 차량을 이용한 데이터 수집시에 있을 수 있는 교통사고 등의 위험에서 자유로움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음주운전이나 졸음운전 같이 실제 차량으로 테스트 하기 힘든 데이터를 쉽게 얻을 수 있음</a:t>
            </a: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1511D243-5039-4D0B-A7D5-B5C172DB8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6093" y="6242951"/>
            <a:ext cx="3452456" cy="1976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09382-8F22-4F18-B386-1AB59C07666D}"/>
              </a:ext>
            </a:extLst>
          </p:cNvPr>
          <p:cNvSpPr txBox="1"/>
          <p:nvPr/>
        </p:nvSpPr>
        <p:spPr>
          <a:xfrm>
            <a:off x="883920" y="1421119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프로그램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5EC1-0768-4649-9FA4-FDFEBC7007FA}"/>
              </a:ext>
            </a:extLst>
          </p:cNvPr>
          <p:cNvSpPr txBox="1"/>
          <p:nvPr/>
        </p:nvSpPr>
        <p:spPr>
          <a:xfrm>
            <a:off x="1010057" y="14850818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시뮬레이션 차량 센서 데이터</a:t>
            </a:r>
            <a:endParaRPr lang="en-US" altLang="ko-KR" sz="2500" dirty="0"/>
          </a:p>
        </p:txBody>
      </p:sp>
      <p:pic>
        <p:nvPicPr>
          <p:cNvPr id="8" name="그림 7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EF592DD2-42EA-4C91-8986-58E35E61F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8" y="15416826"/>
            <a:ext cx="3301581" cy="185714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393E5D8-6CB1-4E26-B8BC-4FA31BAD50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06" y="15411998"/>
            <a:ext cx="2240237" cy="1865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2ED25E-316E-4328-ACB3-151357825F95}"/>
              </a:ext>
            </a:extLst>
          </p:cNvPr>
          <p:cNvSpPr txBox="1"/>
          <p:nvPr/>
        </p:nvSpPr>
        <p:spPr>
          <a:xfrm>
            <a:off x="8123677" y="15829799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</a:t>
            </a:r>
            <a:endParaRPr lang="en-US" altLang="ko-KR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585D9-5817-4D39-8645-B355B6D19265}"/>
              </a:ext>
            </a:extLst>
          </p:cNvPr>
          <p:cNvSpPr txBox="1"/>
          <p:nvPr/>
        </p:nvSpPr>
        <p:spPr>
          <a:xfrm>
            <a:off x="883920" y="2471764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활용방안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583D5-462E-4E5D-AA0B-91F5F6723892}"/>
              </a:ext>
            </a:extLst>
          </p:cNvPr>
          <p:cNvSpPr txBox="1"/>
          <p:nvPr/>
        </p:nvSpPr>
        <p:spPr>
          <a:xfrm>
            <a:off x="1066445" y="25431918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차량 운전 상태를 실시간으로 측정해 안전 점수 제도 운영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점수를 이용해서 차량 보험료 할인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향후 과태료 측정 시 안전 점수 반영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점수가 높은 주행 데이터를 자율 주행 알고리즘에 적용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6F3237-D6D4-4212-87E0-B2449D8B4E37}"/>
              </a:ext>
            </a:extLst>
          </p:cNvPr>
          <p:cNvSpPr txBox="1"/>
          <p:nvPr/>
        </p:nvSpPr>
        <p:spPr>
          <a:xfrm>
            <a:off x="883920" y="1969946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상세내용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8970D-AE22-4B9A-9045-7D7C2925D9DD}"/>
              </a:ext>
            </a:extLst>
          </p:cNvPr>
          <p:cNvSpPr txBox="1"/>
          <p:nvPr/>
        </p:nvSpPr>
        <p:spPr>
          <a:xfrm>
            <a:off x="1107286" y="20389431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프로그램에서 얻어낸 가상의 차량 데이터를 </a:t>
            </a:r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모델에 학습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학습시킨 모델에 실제 차량 주행 데이터를 넣어서 주행 상태 측정</a:t>
            </a:r>
            <a:r>
              <a:rPr lang="en-US" altLang="ko-KR" sz="2500" dirty="0"/>
              <a:t>, </a:t>
            </a:r>
            <a:r>
              <a:rPr lang="ko-KR" altLang="en-US" sz="2500"/>
              <a:t>운전자 식별 및 졸음운전 여부 식별</a:t>
            </a:r>
            <a:endParaRPr lang="en-US" altLang="ko-KR" sz="2500" dirty="0"/>
          </a:p>
        </p:txBody>
      </p:sp>
      <p:pic>
        <p:nvPicPr>
          <p:cNvPr id="27" name="그림 2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F8A68D5-CD19-4B04-8DDD-BD9845F03D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25" y="16604091"/>
            <a:ext cx="9129858" cy="2632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3178C4-2A27-47BC-89F2-E7A00B80FF27}"/>
              </a:ext>
            </a:extLst>
          </p:cNvPr>
          <p:cNvSpPr txBox="1"/>
          <p:nvPr/>
        </p:nvSpPr>
        <p:spPr>
          <a:xfrm>
            <a:off x="1013169" y="17466497"/>
            <a:ext cx="637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실제 차량 센서 데이터 </a:t>
            </a:r>
            <a:r>
              <a:rPr lang="en-US" altLang="ko-KR" sz="2500" dirty="0"/>
              <a:t>&amp; </a:t>
            </a:r>
            <a:r>
              <a:rPr lang="ko-KR" altLang="en-US" sz="2500" dirty="0"/>
              <a:t>졸음운전 데이터</a:t>
            </a:r>
            <a:endParaRPr lang="en-US" altLang="ko-KR" sz="2500" dirty="0"/>
          </a:p>
        </p:txBody>
      </p:sp>
      <p:pic>
        <p:nvPicPr>
          <p:cNvPr id="32" name="그림 31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3268FEC9-3458-4B3B-B0A2-F94DEF8194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71" y="17919832"/>
            <a:ext cx="3009876" cy="1750745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52DF09F-6A30-460E-9DC5-6679DF74BCDD}"/>
              </a:ext>
            </a:extLst>
          </p:cNvPr>
          <p:cNvSpPr/>
          <p:nvPr/>
        </p:nvSpPr>
        <p:spPr>
          <a:xfrm rot="20722098">
            <a:off x="6838808" y="18302012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B136AAE0-870D-4C02-B8C1-A110CF0D91D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18" y="17976945"/>
            <a:ext cx="1801267" cy="1785814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5819548-E216-4405-A842-5096ED63F8DE}"/>
              </a:ext>
            </a:extLst>
          </p:cNvPr>
          <p:cNvSpPr/>
          <p:nvPr/>
        </p:nvSpPr>
        <p:spPr>
          <a:xfrm rot="1072835">
            <a:off x="6841919" y="16532308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1D03AFD-BE59-4A05-B23E-1E85CF981D64}"/>
              </a:ext>
            </a:extLst>
          </p:cNvPr>
          <p:cNvSpPr/>
          <p:nvPr/>
        </p:nvSpPr>
        <p:spPr>
          <a:xfrm>
            <a:off x="17183338" y="17487142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D7681E-4BE4-4448-AB8B-C81F0FEE3310}"/>
              </a:ext>
            </a:extLst>
          </p:cNvPr>
          <p:cNvSpPr txBox="1"/>
          <p:nvPr/>
        </p:nvSpPr>
        <p:spPr>
          <a:xfrm>
            <a:off x="17998568" y="15776925"/>
            <a:ext cx="293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차량 주행 상태 예측</a:t>
            </a:r>
            <a:endParaRPr lang="en-US" altLang="ko-KR" sz="2500" dirty="0"/>
          </a:p>
        </p:txBody>
      </p:sp>
      <p:pic>
        <p:nvPicPr>
          <p:cNvPr id="43" name="그림 42" descr="디스플레이이(가) 표시된 사진&#10;&#10;자동 생성된 설명">
            <a:extLst>
              <a:ext uri="{FF2B5EF4-FFF2-40B4-BE49-F238E27FC236}">
                <a16:creationId xmlns:a16="http://schemas.microsoft.com/office/drawing/2014/main" id="{6A0DACF4-605E-48E4-B669-E0E14B409E3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5"/>
          <a:stretch/>
        </p:blipFill>
        <p:spPr>
          <a:xfrm>
            <a:off x="18329748" y="16657631"/>
            <a:ext cx="2520975" cy="2446356"/>
          </a:xfrm>
          <a:prstGeom prst="rect">
            <a:avLst/>
          </a:prstGeom>
        </p:spPr>
      </p:pic>
      <p:pic>
        <p:nvPicPr>
          <p:cNvPr id="47" name="그림 46" descr="스크린샷, 앉아있는, 컴퓨터, 방이(가) 표시된 사진&#10;&#10;자동 생성된 설명">
            <a:extLst>
              <a:ext uri="{FF2B5EF4-FFF2-40B4-BE49-F238E27FC236}">
                <a16:creationId xmlns:a16="http://schemas.microsoft.com/office/drawing/2014/main" id="{980D9971-23B3-4486-8BA4-A36C850671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0" y="11193526"/>
            <a:ext cx="8020877" cy="192240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E96918D-BC5C-4782-A082-33456E4B48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529" y="11189790"/>
            <a:ext cx="2395775" cy="1886723"/>
          </a:xfrm>
          <a:prstGeom prst="rect">
            <a:avLst/>
          </a:prstGeom>
        </p:spPr>
      </p:pic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:a16="http://schemas.microsoft.com/office/drawing/2014/main" id="{1F74F70C-7073-4ECB-9403-7BDC73808C5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49" y="11276210"/>
            <a:ext cx="1751201" cy="1751201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9832DAF-27FC-4762-9BD5-4C6E6538B942}"/>
              </a:ext>
            </a:extLst>
          </p:cNvPr>
          <p:cNvSpPr/>
          <p:nvPr/>
        </p:nvSpPr>
        <p:spPr>
          <a:xfrm>
            <a:off x="5450447" y="11799328"/>
            <a:ext cx="1191491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235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 Light</vt:lpstr>
      <vt:lpstr>맑은 고딕</vt:lpstr>
      <vt:lpstr>Calibri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BangHyungJin</cp:lastModifiedBy>
  <cp:revision>42</cp:revision>
  <dcterms:created xsi:type="dcterms:W3CDTF">2019-07-31T07:36:11Z</dcterms:created>
  <dcterms:modified xsi:type="dcterms:W3CDTF">2020-08-26T06:27:05Z</dcterms:modified>
</cp:coreProperties>
</file>