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8"/>
  </p:notesMasterIdLst>
  <p:sldIdLst>
    <p:sldId id="256" r:id="rId5"/>
    <p:sldId id="268" r:id="rId6"/>
    <p:sldId id="259" r:id="rId7"/>
    <p:sldId id="260" r:id="rId8"/>
    <p:sldId id="275" r:id="rId9"/>
    <p:sldId id="278" r:id="rId10"/>
    <p:sldId id="281" r:id="rId11"/>
    <p:sldId id="280" r:id="rId12"/>
    <p:sldId id="273" r:id="rId13"/>
    <p:sldId id="282" r:id="rId14"/>
    <p:sldId id="261" r:id="rId15"/>
    <p:sldId id="26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3F7"/>
    <a:srgbClr val="40BAD2"/>
    <a:srgbClr val="BFBFBF"/>
    <a:srgbClr val="CEE7EE"/>
    <a:srgbClr val="00B05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94" autoAdjust="0"/>
    <p:restoredTop sz="88665" autoAdjust="0"/>
  </p:normalViewPr>
  <p:slideViewPr>
    <p:cSldViewPr snapToGrid="0">
      <p:cViewPr varScale="1">
        <p:scale>
          <a:sx n="76" d="100"/>
          <a:sy n="76" d="100"/>
        </p:scale>
        <p:origin x="413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90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25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4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0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2020-07-23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예측 결과</a:t>
            </a:r>
            <a:r>
              <a:rPr lang="en-US" altLang="ko-KR" sz="3000" dirty="0"/>
              <a:t>(</a:t>
            </a:r>
            <a:r>
              <a:rPr lang="ko-KR" altLang="en-US" sz="3000" dirty="0"/>
              <a:t>실제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112199-EF7E-4BC3-BA6D-7BC4EB7D57C7}"/>
              </a:ext>
            </a:extLst>
          </p:cNvPr>
          <p:cNvSpPr txBox="1"/>
          <p:nvPr/>
        </p:nvSpPr>
        <p:spPr>
          <a:xfrm>
            <a:off x="1118223" y="2527989"/>
            <a:ext cx="683071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테스트 데이터에 대해 </a:t>
            </a:r>
            <a:r>
              <a:rPr lang="en-US" altLang="ko-KR" sz="3200" b="1" dirty="0">
                <a:solidFill>
                  <a:srgbClr val="FF0000"/>
                </a:solidFill>
              </a:rPr>
              <a:t>78%</a:t>
            </a:r>
            <a:r>
              <a:rPr lang="ko-KR" altLang="en-US" sz="3200" dirty="0"/>
              <a:t>의 정확도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=&gt; </a:t>
            </a:r>
            <a:r>
              <a:rPr lang="ko-KR" altLang="en-US" sz="3200" dirty="0"/>
              <a:t>학습 데이터에 대해 </a:t>
            </a:r>
            <a:r>
              <a:rPr lang="en-US" altLang="ko-KR" sz="3200" dirty="0"/>
              <a:t>86%</a:t>
            </a:r>
            <a:r>
              <a:rPr lang="ko-KR" altLang="en-US" sz="3200" dirty="0"/>
              <a:t>의 정확도</a:t>
            </a:r>
            <a:endParaRPr lang="en-US" altLang="ko-KR" sz="3200" dirty="0"/>
          </a:p>
          <a:p>
            <a:r>
              <a:rPr lang="ko-KR" altLang="en-US" sz="3200" dirty="0" err="1"/>
              <a:t>를</a:t>
            </a:r>
            <a:r>
              <a:rPr lang="ko-KR" altLang="en-US" sz="3200" dirty="0"/>
              <a:t> 보이는 것으로 보아 더 많고 정확한</a:t>
            </a:r>
            <a:endParaRPr lang="en-US" altLang="ko-KR" sz="3200" dirty="0"/>
          </a:p>
          <a:p>
            <a:r>
              <a:rPr lang="ko-KR" altLang="en-US" sz="3200" dirty="0"/>
              <a:t>데이터 수집과 </a:t>
            </a:r>
            <a:r>
              <a:rPr lang="en-US" altLang="ko-KR" sz="3200" dirty="0"/>
              <a:t>labeling</a:t>
            </a:r>
            <a:r>
              <a:rPr lang="ko-KR" altLang="en-US" sz="3200" dirty="0"/>
              <a:t>이 필요</a:t>
            </a:r>
            <a:endParaRPr lang="en-US" altLang="ko-KR" sz="3200" dirty="0"/>
          </a:p>
          <a:p>
            <a:r>
              <a:rPr lang="en-US" altLang="ko-KR" sz="3200" dirty="0"/>
              <a:t>=&gt; </a:t>
            </a:r>
            <a:r>
              <a:rPr lang="ko-KR" altLang="en-US" sz="3200" dirty="0"/>
              <a:t>새로운 모델을 구축 시도가 필요 </a:t>
            </a:r>
            <a:endParaRPr lang="en-US" altLang="ko-KR" sz="3200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EF792A7-88BB-45A5-A817-FA12E448B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879"/>
          <a:stretch/>
        </p:blipFill>
        <p:spPr>
          <a:xfrm>
            <a:off x="1118223" y="1283023"/>
            <a:ext cx="4336156" cy="553998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A9692FE3-3C27-4B61-A590-A3A4ABE91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454"/>
          <a:stretch/>
        </p:blipFill>
        <p:spPr>
          <a:xfrm>
            <a:off x="1118223" y="1892570"/>
            <a:ext cx="4336156" cy="3368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A9C144E-9098-4D05-8BC8-938CD06A3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922" y="729025"/>
            <a:ext cx="3642676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7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센서 데이터 수집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중간 보고서</a:t>
            </a:r>
            <a:r>
              <a:rPr lang="en-US" altLang="ko-KR" sz="2400" dirty="0"/>
              <a:t> </a:t>
            </a:r>
            <a:r>
              <a:rPr lang="ko-KR" altLang="en-US" sz="2400" dirty="0"/>
              <a:t>작성 및 검수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예측 모델의 정확도 높이기</a:t>
            </a:r>
            <a:r>
              <a:rPr lang="en-US" altLang="ko-KR" sz="2400" dirty="0"/>
              <a:t>(</a:t>
            </a:r>
            <a:r>
              <a:rPr lang="ko-KR" altLang="en-US" sz="2400" dirty="0"/>
              <a:t>개량</a:t>
            </a:r>
            <a:r>
              <a:rPr lang="en-US" altLang="ko-KR" sz="2400" dirty="0"/>
              <a:t>)</a:t>
            </a:r>
          </a:p>
          <a:p>
            <a:pPr>
              <a:spcBef>
                <a:spcPts val="2400"/>
              </a:spcBef>
            </a:pPr>
            <a:r>
              <a:rPr lang="ko-KR" altLang="en-US" sz="2400" dirty="0"/>
              <a:t>다른 모델</a:t>
            </a:r>
            <a:r>
              <a:rPr lang="en-US" altLang="ko-KR" sz="2400" dirty="0"/>
              <a:t>(RNN, CNN)</a:t>
            </a:r>
            <a:r>
              <a:rPr lang="ko-KR" altLang="en-US" sz="2400" dirty="0"/>
              <a:t>을 구현하여 비교 테스트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작동 </a:t>
            </a:r>
            <a:r>
              <a:rPr lang="en-US" altLang="ko-KR" sz="2400" dirty="0"/>
              <a:t>UI </a:t>
            </a:r>
            <a:r>
              <a:rPr lang="ko-KR" altLang="en-US" sz="2400" dirty="0"/>
              <a:t>제작 시작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303683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및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 학습 모델 작성 및 수정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학습 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실제 데이터 모델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2020-07-23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시뮬레이션을 통해 얻어낸 자동차 센서데이터를 사용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차량의 현재 상태 정보 측정 모델 제작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 Sim2Real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기술을 구현하여 실제 차량의 센서데이터에도 적용 가능하도록 모델 개량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실제 진행 과정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학습용 주행 데이터 수집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차량 데이터 분석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시뮬레이터 데이터를 통해 모델 평가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차량 데이터를 통해 모델 평가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Google </a:t>
            </a:r>
            <a:r>
              <a:rPr lang="en-US" altLang="ko-KR" sz="3200" dirty="0" err="1"/>
              <a:t>Colab</a:t>
            </a:r>
            <a:r>
              <a:rPr lang="ko-KR" altLang="en-US" sz="3200" dirty="0"/>
              <a:t>을 사용하여 데이터 분석 모델 개량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1123837"/>
            <a:ext cx="10263986" cy="512064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모델 학습용으로 단발성 상태의 데이터를 수집 및 결합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테스트 용으로 연속된 주행의 데이터 수집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2" y="949884"/>
            <a:ext cx="6372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학습용 주행 데이터 수집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C466BD-F459-4A1A-A4B8-9A490ED7EFF4}"/>
              </a:ext>
            </a:extLst>
          </p:cNvPr>
          <p:cNvGrpSpPr/>
          <p:nvPr/>
        </p:nvGrpSpPr>
        <p:grpSpPr>
          <a:xfrm>
            <a:off x="7857269" y="2387960"/>
            <a:ext cx="3291841" cy="2592394"/>
            <a:chOff x="4069041" y="2394318"/>
            <a:chExt cx="3291841" cy="259239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0557DC3-04AD-4A74-AC8A-56B275CC6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9041" y="2394318"/>
              <a:ext cx="3291841" cy="259239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0A84873-4054-4D2B-8FB3-C1B8D307D151}"/>
                </a:ext>
              </a:extLst>
            </p:cNvPr>
            <p:cNvSpPr/>
            <p:nvPr/>
          </p:nvSpPr>
          <p:spPr>
            <a:xfrm>
              <a:off x="4445038" y="2485835"/>
              <a:ext cx="2915844" cy="239664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5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221" y="1283023"/>
            <a:ext cx="10721591" cy="5209851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실제 차량 데이터는 </a:t>
            </a:r>
            <a:r>
              <a:rPr lang="en-US" altLang="ko-KR" sz="3200" dirty="0"/>
              <a:t>12</a:t>
            </a:r>
            <a:r>
              <a:rPr lang="ko-KR" altLang="en-US" sz="3200" dirty="0"/>
              <a:t>개의 항목의 데이터를 포함한다</a:t>
            </a:r>
            <a:r>
              <a:rPr lang="en-US" altLang="ko-KR" sz="3200" dirty="0"/>
              <a:t>.</a:t>
            </a:r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위의 값들 중 시뮬레이터에서는 </a:t>
            </a:r>
            <a:r>
              <a:rPr lang="en-US" altLang="ko-KR" sz="3200" dirty="0"/>
              <a:t>SWA, Brake, Speed, </a:t>
            </a:r>
            <a:r>
              <a:rPr lang="en-US" altLang="ko-KR" sz="3200" dirty="0" err="1"/>
              <a:t>Acceleratior</a:t>
            </a:r>
            <a:r>
              <a:rPr lang="en-US" altLang="ko-KR" sz="3200" dirty="0"/>
              <a:t> Position, Lateral Acc, Long Acc</a:t>
            </a:r>
            <a:r>
              <a:rPr lang="ko-KR" altLang="en-US" sz="3200" dirty="0"/>
              <a:t>를 획득 가능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데이터는 </a:t>
            </a:r>
            <a:r>
              <a:rPr lang="en-US" altLang="ko-KR" sz="3200" dirty="0"/>
              <a:t>1</a:t>
            </a:r>
            <a:r>
              <a:rPr lang="ko-KR" altLang="en-US" sz="3200" dirty="0"/>
              <a:t>초당 </a:t>
            </a:r>
            <a:r>
              <a:rPr lang="en-US" altLang="ko-KR" sz="3200" dirty="0"/>
              <a:t>10</a:t>
            </a:r>
            <a:r>
              <a:rPr lang="ko-KR" altLang="en-US" sz="3200" dirty="0"/>
              <a:t>개의 데이터를 가지고 </a:t>
            </a:r>
            <a:r>
              <a:rPr lang="en-US" altLang="ko-KR" sz="3200" dirty="0"/>
              <a:t>3</a:t>
            </a:r>
            <a:r>
              <a:rPr lang="ko-KR" altLang="en-US" sz="3200" dirty="0"/>
              <a:t>초 분량의 데이터를 </a:t>
            </a:r>
            <a:r>
              <a:rPr lang="en-US" altLang="ko-KR" sz="3200" dirty="0"/>
              <a:t>1</a:t>
            </a:r>
            <a:r>
              <a:rPr lang="ko-KR" altLang="en-US" sz="3200" dirty="0"/>
              <a:t>개의 윈도우로 설정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현재 시뮬레이터에서는 </a:t>
            </a:r>
            <a:r>
              <a:rPr lang="en-US" altLang="ko-KR" sz="3200" dirty="0"/>
              <a:t>1</a:t>
            </a:r>
            <a:r>
              <a:rPr lang="ko-KR" altLang="en-US" sz="3200" dirty="0"/>
              <a:t>초당 </a:t>
            </a:r>
            <a:r>
              <a:rPr lang="en-US" altLang="ko-KR" sz="3200" dirty="0"/>
              <a:t>30~32</a:t>
            </a:r>
            <a:r>
              <a:rPr lang="ko-KR" altLang="en-US" sz="3200" dirty="0"/>
              <a:t>개의 데이터가 생성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1" y="949884"/>
            <a:ext cx="931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실제 차량 센서 데이터 분석</a:t>
            </a:r>
          </a:p>
        </p:txBody>
      </p:sp>
      <p:pic>
        <p:nvPicPr>
          <p:cNvPr id="9" name="그림 8" descr="스크린샷, 표지판이(가) 표시된 사진&#10;&#10;자동 생성된 설명">
            <a:extLst>
              <a:ext uri="{FF2B5EF4-FFF2-40B4-BE49-F238E27FC236}">
                <a16:creationId xmlns:a16="http://schemas.microsoft.com/office/drawing/2014/main" id="{1BBBE821-B1A7-4E3E-B5BC-B1552345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141" y="2188402"/>
            <a:ext cx="9630102" cy="10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7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64108"/>
            <a:ext cx="10263986" cy="5993892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0.</a:t>
            </a:r>
            <a:r>
              <a:rPr lang="ko-KR" altLang="en-US" sz="3600" dirty="0"/>
              <a:t> 직진</a:t>
            </a:r>
            <a:endParaRPr lang="en-US" altLang="ko-KR" sz="36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좌회전</a:t>
            </a:r>
            <a:r>
              <a:rPr lang="en-US" altLang="ko-KR" sz="3600" dirty="0"/>
              <a:t>				2. </a:t>
            </a:r>
            <a:r>
              <a:rPr lang="ko-KR" altLang="en-US" sz="3600" dirty="0"/>
              <a:t>우회전</a:t>
            </a:r>
            <a:endParaRPr lang="en-US" altLang="ko-KR" sz="36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차선 변경</a:t>
            </a:r>
            <a:r>
              <a:rPr lang="en-US" altLang="ko-KR" sz="3600" dirty="0"/>
              <a:t>(</a:t>
            </a:r>
            <a:r>
              <a:rPr lang="ko-KR" altLang="en-US" sz="3600" dirty="0"/>
              <a:t>좌</a:t>
            </a:r>
            <a:r>
              <a:rPr lang="en-US" altLang="ko-KR" sz="3600" dirty="0"/>
              <a:t>)		4. </a:t>
            </a:r>
            <a:r>
              <a:rPr lang="ko-KR" altLang="en-US" sz="3600" dirty="0"/>
              <a:t>차선 변경</a:t>
            </a:r>
            <a:r>
              <a:rPr lang="en-US" altLang="ko-KR" sz="3600" dirty="0"/>
              <a:t>(</a:t>
            </a:r>
            <a:r>
              <a:rPr lang="ko-KR" altLang="en-US" sz="3600" dirty="0"/>
              <a:t>우</a:t>
            </a:r>
            <a:r>
              <a:rPr lang="en-US" altLang="ko-KR" sz="3600" dirty="0"/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5. </a:t>
            </a:r>
            <a:r>
              <a:rPr lang="ko-KR" altLang="en-US" sz="3600" dirty="0"/>
              <a:t>커브</a:t>
            </a:r>
            <a:r>
              <a:rPr lang="en-US" altLang="ko-KR" sz="3600" dirty="0"/>
              <a:t>(</a:t>
            </a:r>
            <a:r>
              <a:rPr lang="ko-KR" altLang="en-US" sz="3600" dirty="0"/>
              <a:t>좌</a:t>
            </a:r>
            <a:r>
              <a:rPr lang="en-US" altLang="ko-KR" sz="3600" dirty="0"/>
              <a:t>) 			6.</a:t>
            </a:r>
            <a:r>
              <a:rPr lang="ko-KR" altLang="en-US" sz="3600" dirty="0"/>
              <a:t>커브</a:t>
            </a:r>
            <a:r>
              <a:rPr lang="en-US" altLang="ko-KR" sz="3600" dirty="0"/>
              <a:t>(</a:t>
            </a:r>
            <a:r>
              <a:rPr lang="ko-KR" altLang="en-US" sz="3600" dirty="0"/>
              <a:t>우</a:t>
            </a:r>
            <a:r>
              <a:rPr lang="en-US" altLang="ko-KR" sz="3600" dirty="0"/>
              <a:t>)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sz="3600" dirty="0"/>
              <a:t>7. </a:t>
            </a:r>
            <a:r>
              <a:rPr lang="ko-KR" altLang="en-US" sz="3600" dirty="0"/>
              <a:t>정지</a:t>
            </a:r>
            <a:endParaRPr lang="en-US" altLang="ko-KR" sz="3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1F7D-E495-4662-8CA2-B81784899F14}"/>
              </a:ext>
            </a:extLst>
          </p:cNvPr>
          <p:cNvSpPr txBox="1"/>
          <p:nvPr/>
        </p:nvSpPr>
        <p:spPr>
          <a:xfrm>
            <a:off x="1321142" y="949884"/>
            <a:ext cx="6372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분석 차량 상태</a:t>
            </a:r>
          </a:p>
        </p:txBody>
      </p:sp>
    </p:spTree>
    <p:extLst>
      <p:ext uri="{BB962C8B-B14F-4D97-AF65-F5344CB8AC3E}">
        <p14:creationId xmlns:p14="http://schemas.microsoft.com/office/powerpoint/2010/main" val="380867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B32F27EF-E504-4168-8FD9-B416D97F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60" y="515168"/>
            <a:ext cx="5377881" cy="58508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상태 분석 모델</a:t>
            </a: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5755DFB-0CB1-4F30-A726-6824D03AB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24" y="1253592"/>
            <a:ext cx="5562760" cy="4471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93AB8-9A3C-4195-94AE-08313A911385}"/>
              </a:ext>
            </a:extLst>
          </p:cNvPr>
          <p:cNvSpPr txBox="1"/>
          <p:nvPr/>
        </p:nvSpPr>
        <p:spPr>
          <a:xfrm>
            <a:off x="5582722" y="5725020"/>
            <a:ext cx="7008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8-tensor</a:t>
            </a:r>
          </a:p>
          <a:p>
            <a:r>
              <a:rPr lang="en-US" altLang="ko-KR" sz="1050" b="1" dirty="0"/>
              <a:t>  Layer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5076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예측 결과</a:t>
            </a:r>
            <a:r>
              <a:rPr lang="en-US" altLang="ko-KR" sz="3000" dirty="0"/>
              <a:t>(</a:t>
            </a:r>
            <a:r>
              <a:rPr lang="ko-KR" altLang="en-US" sz="3000" dirty="0"/>
              <a:t>시뮬레이터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112199-EF7E-4BC3-BA6D-7BC4EB7D57C7}"/>
              </a:ext>
            </a:extLst>
          </p:cNvPr>
          <p:cNvSpPr txBox="1"/>
          <p:nvPr/>
        </p:nvSpPr>
        <p:spPr>
          <a:xfrm>
            <a:off x="1118223" y="2527989"/>
            <a:ext cx="683071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테스트 데이터에 대해 </a:t>
            </a:r>
            <a:r>
              <a:rPr lang="en-US" altLang="ko-KR" sz="3200" b="1" dirty="0">
                <a:solidFill>
                  <a:srgbClr val="FF0000"/>
                </a:solidFill>
              </a:rPr>
              <a:t>78%</a:t>
            </a:r>
            <a:r>
              <a:rPr lang="ko-KR" altLang="en-US" sz="3200" dirty="0"/>
              <a:t>의 정확도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=&gt; </a:t>
            </a:r>
            <a:r>
              <a:rPr lang="ko-KR" altLang="en-US" sz="3200" dirty="0"/>
              <a:t>학습 데이터에 대해 </a:t>
            </a:r>
            <a:r>
              <a:rPr lang="en-US" altLang="ko-KR" sz="3200" dirty="0"/>
              <a:t>86%</a:t>
            </a:r>
            <a:r>
              <a:rPr lang="ko-KR" altLang="en-US" sz="3200" dirty="0"/>
              <a:t>의 정확도</a:t>
            </a:r>
            <a:endParaRPr lang="en-US" altLang="ko-KR" sz="3200" dirty="0"/>
          </a:p>
          <a:p>
            <a:r>
              <a:rPr lang="ko-KR" altLang="en-US" sz="3200" dirty="0" err="1"/>
              <a:t>를</a:t>
            </a:r>
            <a:r>
              <a:rPr lang="ko-KR" altLang="en-US" sz="3200" dirty="0"/>
              <a:t> 보이는 것으로 보아 더 많고 정확한</a:t>
            </a:r>
            <a:endParaRPr lang="en-US" altLang="ko-KR" sz="3200" dirty="0"/>
          </a:p>
          <a:p>
            <a:r>
              <a:rPr lang="ko-KR" altLang="en-US" sz="3200" dirty="0"/>
              <a:t>데이터 수집과 </a:t>
            </a:r>
            <a:r>
              <a:rPr lang="en-US" altLang="ko-KR" sz="3200" dirty="0"/>
              <a:t>labeling</a:t>
            </a:r>
            <a:r>
              <a:rPr lang="ko-KR" altLang="en-US" sz="3200" dirty="0"/>
              <a:t>이 필요</a:t>
            </a:r>
            <a:endParaRPr lang="en-US" altLang="ko-KR" sz="3200" dirty="0"/>
          </a:p>
          <a:p>
            <a:r>
              <a:rPr lang="en-US" altLang="ko-KR" sz="3200" dirty="0"/>
              <a:t>=&gt; </a:t>
            </a:r>
            <a:r>
              <a:rPr lang="ko-KR" altLang="en-US" sz="3200" dirty="0"/>
              <a:t>새로운 모델을 구축 시도가 필요 </a:t>
            </a:r>
            <a:endParaRPr lang="en-US" altLang="ko-KR" sz="3200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EF792A7-88BB-45A5-A817-FA12E448B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879"/>
          <a:stretch/>
        </p:blipFill>
        <p:spPr>
          <a:xfrm>
            <a:off x="1118223" y="1283023"/>
            <a:ext cx="4336156" cy="553998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A9692FE3-3C27-4B61-A590-A3A4ABE91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454"/>
          <a:stretch/>
        </p:blipFill>
        <p:spPr>
          <a:xfrm>
            <a:off x="1118223" y="1892570"/>
            <a:ext cx="4336156" cy="3368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A9C144E-9098-4D05-8BC8-938CD06A3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922" y="729025"/>
            <a:ext cx="3642676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22132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63696C-3651-4B20-95C9-9D01E44F83E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30c12de-feef-4459-9b5f-ae8f8d246af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2144</TotalTime>
  <Words>777</Words>
  <Application>Microsoft Office PowerPoint</Application>
  <PresentationFormat>와이드스크린</PresentationFormat>
  <Paragraphs>173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HY중고딕</vt:lpstr>
      <vt:lpstr>나눔고딕</vt:lpstr>
      <vt:lpstr>맑은 고딕</vt:lpstr>
      <vt:lpstr>Corbel</vt:lpstr>
      <vt:lpstr>Symbol</vt:lpstr>
      <vt:lpstr>Wingdings 2</vt:lpstr>
      <vt:lpstr>틀</vt:lpstr>
      <vt:lpstr>자동차 센서 데이터를 위한 Sim2Real 기술 구현</vt:lpstr>
      <vt:lpstr>개요</vt:lpstr>
      <vt:lpstr>목차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JeongHeeSeok</cp:lastModifiedBy>
  <cp:revision>91</cp:revision>
  <dcterms:created xsi:type="dcterms:W3CDTF">2020-05-30T02:06:29Z</dcterms:created>
  <dcterms:modified xsi:type="dcterms:W3CDTF">2020-07-23T05:03:02Z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