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5" r:id="rId7"/>
    <p:sldId id="264" r:id="rId8"/>
    <p:sldId id="266" r:id="rId9"/>
    <p:sldId id="287" r:id="rId10"/>
    <p:sldId id="270" r:id="rId11"/>
    <p:sldId id="268" r:id="rId12"/>
    <p:sldId id="274" r:id="rId13"/>
    <p:sldId id="272" r:id="rId14"/>
    <p:sldId id="289" r:id="rId15"/>
    <p:sldId id="275" r:id="rId16"/>
    <p:sldId id="267" r:id="rId17"/>
    <p:sldId id="276" r:id="rId18"/>
    <p:sldId id="273" r:id="rId19"/>
    <p:sldId id="269" r:id="rId20"/>
    <p:sldId id="286" r:id="rId21"/>
    <p:sldId id="271" r:id="rId22"/>
    <p:sldId id="288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007095"/>
    <a:srgbClr val="418A9D"/>
    <a:srgbClr val="04396C"/>
    <a:srgbClr val="393939"/>
    <a:srgbClr val="1E3252"/>
    <a:srgbClr val="6497B1"/>
    <a:srgbClr val="AEAFA9"/>
    <a:srgbClr val="BCDEE3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DownLoad\Repo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교통사고 발생 추세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사고건수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Sheet1!$C$3:$L$3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Sheet1!$C$4:$L$4</c:f>
              <c:numCache>
                <c:formatCode>#,##0</c:formatCode>
                <c:ptCount val="10"/>
                <c:pt idx="0">
                  <c:v>226878</c:v>
                </c:pt>
                <c:pt idx="1">
                  <c:v>221711</c:v>
                </c:pt>
                <c:pt idx="2">
                  <c:v>223656</c:v>
                </c:pt>
                <c:pt idx="3">
                  <c:v>215354</c:v>
                </c:pt>
                <c:pt idx="4">
                  <c:v>223552</c:v>
                </c:pt>
                <c:pt idx="5">
                  <c:v>232035</c:v>
                </c:pt>
                <c:pt idx="6">
                  <c:v>220917</c:v>
                </c:pt>
                <c:pt idx="7">
                  <c:v>216335</c:v>
                </c:pt>
                <c:pt idx="8">
                  <c:v>217148</c:v>
                </c:pt>
                <c:pt idx="9">
                  <c:v>229600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799200"/>
        <c:axId val="126591824"/>
      </c:lineChart>
      <c:lineChart>
        <c:grouping val="standard"/>
        <c:varyColors val="0"/>
        <c:ser>
          <c:idx val="1"/>
          <c:order val="1"/>
          <c:tx>
            <c:v>사망자수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Sheet1!$C$9:$L$9</c:f>
              <c:numCache>
                <c:formatCode>#,##0</c:formatCode>
                <c:ptCount val="10"/>
                <c:pt idx="0">
                  <c:v>5505</c:v>
                </c:pt>
                <c:pt idx="1">
                  <c:v>5229</c:v>
                </c:pt>
                <c:pt idx="2">
                  <c:v>5392</c:v>
                </c:pt>
                <c:pt idx="3">
                  <c:v>5092</c:v>
                </c:pt>
                <c:pt idx="4">
                  <c:v>4762</c:v>
                </c:pt>
                <c:pt idx="5">
                  <c:v>4621</c:v>
                </c:pt>
                <c:pt idx="6">
                  <c:v>4292</c:v>
                </c:pt>
                <c:pt idx="7">
                  <c:v>4185</c:v>
                </c:pt>
                <c:pt idx="8">
                  <c:v>3781</c:v>
                </c:pt>
                <c:pt idx="9">
                  <c:v>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26000"/>
        <c:axId val="126594320"/>
      </c:lineChart>
      <c:catAx>
        <c:axId val="2007992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591824"/>
        <c:crosses val="autoZero"/>
        <c:auto val="1"/>
        <c:lblAlgn val="ctr"/>
        <c:lblOffset val="100"/>
        <c:noMultiLvlLbl val="0"/>
      </c:catAx>
      <c:valAx>
        <c:axId val="1265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사고건수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799200"/>
        <c:crosses val="autoZero"/>
        <c:crossBetween val="between"/>
      </c:valAx>
      <c:valAx>
        <c:axId val="126594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사망자수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26000"/>
        <c:crosses val="max"/>
        <c:crossBetween val="between"/>
      </c:valAx>
      <c:catAx>
        <c:axId val="200826000"/>
        <c:scaling>
          <c:orientation val="minMax"/>
        </c:scaling>
        <c:delete val="1"/>
        <c:axPos val="b"/>
        <c:majorTickMark val="out"/>
        <c:minorTickMark val="none"/>
        <c:tickLblPos val="nextTo"/>
        <c:crossAx val="126594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pia.co.kr/journal/articleDetail?nodeId=NODE09346417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990485" y="2390663"/>
            <a:ext cx="8211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자동차 상태 분석을 위한 </a:t>
            </a:r>
            <a:r>
              <a:rPr lang="en-US" altLang="ko-KR" sz="4800" spc="-300" dirty="0">
                <a:solidFill>
                  <a:schemeClr val="bg1"/>
                </a:solidFill>
              </a:rPr>
              <a:t>Sim2Real </a:t>
            </a: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딥러닝 기반 차량 동작 인식 시스템</a:t>
            </a:r>
            <a:endParaRPr lang="en-US" altLang="ko-KR" sz="40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39528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18300" y="4346555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38</a:t>
            </a:r>
            <a:r>
              <a:rPr lang="ko-KR" altLang="en-US" sz="2000" dirty="0">
                <a:solidFill>
                  <a:schemeClr val="bg1"/>
                </a:solidFill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여기에 팀 이름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458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전기컴퓨터공학부 정보컴퓨터공학 </a:t>
            </a:r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전기 졸업과제 </a:t>
            </a:r>
            <a:r>
              <a:rPr lang="en-US" altLang="ko-KR" sz="1200" dirty="0">
                <a:solidFill>
                  <a:schemeClr val="bg1"/>
                </a:solidFill>
              </a:rPr>
              <a:t>38</a:t>
            </a:r>
            <a:r>
              <a:rPr lang="ko-KR" altLang="en-US" sz="1200" dirty="0">
                <a:solidFill>
                  <a:schemeClr val="bg1"/>
                </a:solidFill>
              </a:rPr>
              <a:t>조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EE83D-2C59-48E5-9FC0-24BFC51F2D2E}"/>
              </a:ext>
            </a:extLst>
          </p:cNvPr>
          <p:cNvSpPr txBox="1"/>
          <p:nvPr/>
        </p:nvSpPr>
        <p:spPr>
          <a:xfrm>
            <a:off x="5080339" y="50198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201524582 – </a:t>
            </a:r>
            <a:r>
              <a:rPr lang="ko-KR" altLang="en-US" sz="1600" dirty="0" err="1">
                <a:solidFill>
                  <a:schemeClr val="bg1"/>
                </a:solidFill>
              </a:rPr>
              <a:t>정희석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201524527 – </a:t>
            </a:r>
            <a:r>
              <a:rPr lang="ko-KR" altLang="en-US" sz="1600" dirty="0">
                <a:solidFill>
                  <a:schemeClr val="bg1"/>
                </a:solidFill>
              </a:rPr>
              <a:t>이석준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201524473 – </a:t>
            </a:r>
            <a:r>
              <a:rPr lang="ko-KR" altLang="en-US" sz="1600" dirty="0">
                <a:solidFill>
                  <a:schemeClr val="bg1"/>
                </a:solidFill>
              </a:rPr>
              <a:t>방형진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07F2-E8EE-404A-93F7-95BDE824E26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73AF3-772C-4686-B7A1-9BADD0B0AE71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3850B-F744-489C-A3E8-4E5DD8D7218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C30E2-30EF-4A03-A7BE-31E7E05ED747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CD84-F9C5-4CF4-A1B8-219CCD98787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85CD8-55DC-41BF-8210-BFE00979A009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31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분석 프로그램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UI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F8A5-6485-40DD-91CA-F490B592935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306F-98A2-43F5-9DD0-CB701AD361C6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EC1912-2405-4B82-ABD4-76F9AB3542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9" y="1990457"/>
            <a:ext cx="967716" cy="1008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33CA8A-F93C-42AE-AB7E-6A17F33BE2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8" y="3540666"/>
            <a:ext cx="967717" cy="11919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74E965-3002-4B3C-97AB-EC4C2E70FE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9" y="5150521"/>
            <a:ext cx="2226522" cy="6456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BDC12B-AA30-4ACF-8C17-334182EB4C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35" y="5631326"/>
            <a:ext cx="3305588" cy="11656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328142-64FC-4981-A6BA-76933D36AB6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8" y="3781330"/>
            <a:ext cx="3598598" cy="2868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CAA5B-A96B-4007-BECE-AEDA8F103C79}"/>
              </a:ext>
            </a:extLst>
          </p:cNvPr>
          <p:cNvSpPr txBox="1"/>
          <p:nvPr/>
        </p:nvSpPr>
        <p:spPr>
          <a:xfrm>
            <a:off x="8200965" y="5150521"/>
            <a:ext cx="3487187" cy="1141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Tensorflow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Keras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완성된 모델을 이식해서 파일을 분석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분석 결과를 </a:t>
            </a:r>
            <a:r>
              <a:rPr lang="en-US" altLang="ko-KR" sz="1200" dirty="0">
                <a:latin typeface="+mj-ea"/>
                <a:ea typeface="+mj-ea"/>
              </a:rPr>
              <a:t>UI</a:t>
            </a:r>
            <a:r>
              <a:rPr lang="ko-KR" altLang="en-US" sz="1200" dirty="0">
                <a:latin typeface="+mj-ea"/>
                <a:ea typeface="+mj-ea"/>
              </a:rPr>
              <a:t>에 표시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4FE81-CB51-4EC1-9C09-FCF58A6ABE74}"/>
              </a:ext>
            </a:extLst>
          </p:cNvPr>
          <p:cNvSpPr txBox="1"/>
          <p:nvPr/>
        </p:nvSpPr>
        <p:spPr>
          <a:xfrm>
            <a:off x="8200962" y="3547955"/>
            <a:ext cx="3487187" cy="1141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OpenCV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차량 운전 데이터 재생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영상의 </a:t>
            </a:r>
            <a:r>
              <a:rPr lang="en-US" altLang="ko-KR" sz="1200" dirty="0">
                <a:latin typeface="+mj-ea"/>
                <a:ea typeface="+mj-ea"/>
              </a:rPr>
              <a:t>frame </a:t>
            </a:r>
            <a:r>
              <a:rPr lang="ko-KR" altLang="en-US" sz="1200" dirty="0">
                <a:latin typeface="+mj-ea"/>
                <a:ea typeface="+mj-ea"/>
              </a:rPr>
              <a:t>정보를 받아서 연속적으로 실행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2F113-886D-4D25-B890-66F0F30C90CE}"/>
              </a:ext>
            </a:extLst>
          </p:cNvPr>
          <p:cNvSpPr txBox="1"/>
          <p:nvPr/>
        </p:nvSpPr>
        <p:spPr>
          <a:xfrm>
            <a:off x="8200963" y="1990457"/>
            <a:ext cx="3487187" cy="1141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PyQt5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기본적인 프로그램 </a:t>
            </a:r>
            <a:r>
              <a:rPr lang="en-US" altLang="ko-KR" sz="1200" dirty="0">
                <a:latin typeface="+mj-ea"/>
                <a:ea typeface="+mj-ea"/>
              </a:rPr>
              <a:t>UI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파일을 불러오고 실행시키는 전체적인 동작 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479C643-B673-44C4-99C9-ED83FD2E68F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8" y="1818811"/>
            <a:ext cx="3598598" cy="1975936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6E130006-6CC8-44EC-A7DF-91A5D89F6E13}"/>
              </a:ext>
            </a:extLst>
          </p:cNvPr>
          <p:cNvSpPr/>
          <p:nvPr/>
        </p:nvSpPr>
        <p:spPr>
          <a:xfrm>
            <a:off x="1236741" y="3251721"/>
            <a:ext cx="2563472" cy="632028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A48EF903-0289-4C1B-8073-E98E714D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1467"/>
            <a:ext cx="2474629" cy="14340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31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분석 프로그램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UI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F8A5-6485-40DD-91CA-F490B592935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306F-98A2-43F5-9DD0-CB701AD361C6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FE4F5-EB68-466C-AABF-D05AE41E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2" y="2080205"/>
            <a:ext cx="819264" cy="1267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CA11E5-CB0D-4336-85E3-F6B72296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0" y="3941793"/>
            <a:ext cx="790685" cy="1257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114789-52DE-4770-A253-29889ED31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21" y="3240184"/>
            <a:ext cx="5536007" cy="3039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8EC474-A410-4694-9887-F6AD72847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11" y="5512120"/>
            <a:ext cx="3848637" cy="704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E8C37-6F76-4D81-8749-867E03DB923C}"/>
              </a:ext>
            </a:extLst>
          </p:cNvPr>
          <p:cNvSpPr txBox="1"/>
          <p:nvPr/>
        </p:nvSpPr>
        <p:spPr>
          <a:xfrm>
            <a:off x="1598379" y="2098653"/>
            <a:ext cx="4137474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CNN Flatten Model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좌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우 커브 데이터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좌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우 회전 데이터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7A3593-3ECC-481D-963A-F3188735813F}"/>
              </a:ext>
            </a:extLst>
          </p:cNvPr>
          <p:cNvSpPr txBox="1"/>
          <p:nvPr/>
        </p:nvSpPr>
        <p:spPr>
          <a:xfrm>
            <a:off x="1598379" y="3941793"/>
            <a:ext cx="4137474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CNN Gap Model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직진 및 정지 데이터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j-ea"/>
                <a:ea typeface="+mj-ea"/>
              </a:rPr>
              <a:t>좌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우 차선 변경 데이터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9E0401-88FC-4E0F-A581-C6F7C41D18C5}"/>
              </a:ext>
            </a:extLst>
          </p:cNvPr>
          <p:cNvSpPr/>
          <p:nvPr/>
        </p:nvSpPr>
        <p:spPr>
          <a:xfrm>
            <a:off x="503592" y="3507529"/>
            <a:ext cx="4137474" cy="1894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BBB155-035E-4038-B629-D32733E53800}"/>
              </a:ext>
            </a:extLst>
          </p:cNvPr>
          <p:cNvSpPr/>
          <p:nvPr/>
        </p:nvSpPr>
        <p:spPr>
          <a:xfrm>
            <a:off x="465472" y="5373210"/>
            <a:ext cx="4175594" cy="18945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D8DA09-FE81-42AC-871B-DD9F2F666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71" y="3615656"/>
            <a:ext cx="3969953" cy="17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실내, 테이블, 노트북, 컴퓨터이(가) 표시된 사진&#10;&#10;자동 생성된 설명">
            <a:extLst>
              <a:ext uri="{FF2B5EF4-FFF2-40B4-BE49-F238E27FC236}">
                <a16:creationId xmlns:a16="http://schemas.microsoft.com/office/drawing/2014/main" id="{AEFB2A2E-871B-48FA-A0C3-CCEE0D959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4329" y="0"/>
            <a:ext cx="668767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FC3D63-21ED-45A2-8353-514C355F5C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F52AA6-4AEE-44C8-A8AB-36C3D3A22645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31A043-1ED5-424F-859D-740B12D0195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8C896-4336-47B4-9625-802B02634B83}"/>
              </a:ext>
            </a:extLst>
          </p:cNvPr>
          <p:cNvSpPr txBox="1"/>
          <p:nvPr/>
        </p:nvSpPr>
        <p:spPr>
          <a:xfrm>
            <a:off x="867082" y="2067023"/>
            <a:ext cx="4637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프로그램 시연 영상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모델 예측 정확도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결과 분석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결론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팀원 별 역할 분담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개발 일정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914037"/>
            <a:ext cx="5144488" cy="461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25927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작업환경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27911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/>
              <a:t>사용모듈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93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Python 3.8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PyQt5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Py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latin typeface="+mj-ea"/>
                <a:ea typeface="+mj-ea"/>
              </a:rPr>
              <a:t>Opencv</a:t>
            </a:r>
            <a:r>
              <a:rPr lang="en-US" altLang="ko-KR" sz="1200" dirty="0">
                <a:latin typeface="+mj-ea"/>
                <a:ea typeface="+mj-ea"/>
              </a:rPr>
              <a:t>	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Tensorflow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Keras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+mj-ea"/>
                <a:ea typeface="+mj-ea"/>
              </a:rPr>
              <a:t>Numpy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CCD037-0CA4-4C97-A1DD-B48759C3F618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352F4-8B2E-4E90-BB39-5ED0B1C58FFE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3E130-F277-4DF3-BF76-2CB1D2BA28F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A8499-75EA-4AB5-A8A6-A4DF1DCDD6A4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8C1A2-E26E-48D4-B433-CD5C11A06527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988186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우회전 인식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988186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602924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9217662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좌회전 인식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602924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9217661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5BF9E-6666-40AB-8F4D-A631D74E0FE7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828E-1B1F-44E0-9B09-D7D6F2E0875A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67FD-1391-4A9E-AD89-02900AB974F0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E1856-B897-45F3-A250-20806D86BA8B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74323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2854/3415 ≒ 83.57 = 83.57%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74323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19960/23141 </a:t>
            </a:r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≒</a:t>
            </a:r>
            <a:r>
              <a:rPr lang="en-US" altLang="ko-KR" b="1" dirty="0">
                <a:solidFill>
                  <a:schemeClr val="tx1"/>
                </a:solidFill>
              </a:rPr>
              <a:t> 0.8625 = 86.25%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741475" y="2036345"/>
            <a:ext cx="2805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Sim2Sim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AE807-D4CF-4CB5-B1F2-BB22EFF025CC}"/>
              </a:ext>
            </a:extLst>
          </p:cNvPr>
          <p:cNvSpPr/>
          <p:nvPr/>
        </p:nvSpPr>
        <p:spPr>
          <a:xfrm>
            <a:off x="6502400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4EEE1-70DB-43F1-9644-AA11613A9EC6}"/>
              </a:ext>
            </a:extLst>
          </p:cNvPr>
          <p:cNvSpPr txBox="1"/>
          <p:nvPr/>
        </p:nvSpPr>
        <p:spPr>
          <a:xfrm>
            <a:off x="7485006" y="2036345"/>
            <a:ext cx="290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Sim2Real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E6E3A472-6B56-4B87-B5DD-42684779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25" y="3248409"/>
            <a:ext cx="4428571" cy="3323809"/>
          </a:xfrm>
          <a:prstGeom prst="rect">
            <a:avLst/>
          </a:prstGeom>
        </p:spPr>
      </p:pic>
      <p:pic>
        <p:nvPicPr>
          <p:cNvPr id="15" name="그림 14" descr="키보드이(가) 표시된 사진&#10;&#10;자동 생성된 설명">
            <a:extLst>
              <a:ext uri="{FF2B5EF4-FFF2-40B4-BE49-F238E27FC236}">
                <a16:creationId xmlns:a16="http://schemas.microsoft.com/office/drawing/2014/main" id="{308DFEAB-1767-4D5D-9C36-5EDFA1D5F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9" y="3238885"/>
            <a:ext cx="4400000" cy="33333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CD2A4-1E0B-47C3-997C-203D10718B2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9A79-234B-4010-AA4D-0A62F3748A6C}"/>
              </a:ext>
            </a:extLst>
          </p:cNvPr>
          <p:cNvSpPr txBox="1"/>
          <p:nvPr/>
        </p:nvSpPr>
        <p:spPr>
          <a:xfrm>
            <a:off x="339536" y="1264666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예측 정확도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17678-67D7-4B28-B78C-A71E3162BB63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2DF38-4477-4EE1-A245-08E2FC6E81F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CA03F0-D1A4-4AA5-8D44-2E69C2FBD8D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70162-25CB-4DDD-8DB2-ACDF5D752249}"/>
              </a:ext>
            </a:extLst>
          </p:cNvPr>
          <p:cNvSpPr txBox="1"/>
          <p:nvPr/>
        </p:nvSpPr>
        <p:spPr>
          <a:xfrm>
            <a:off x="339536" y="1264666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예측 결과 분석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619016" y="2790690"/>
            <a:ext cx="203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588882"/>
            <a:ext cx="2750611" cy="707886"/>
            <a:chOff x="294640" y="3596640"/>
            <a:chExt cx="275061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579720"/>
            <a:ext cx="2979841" cy="707886"/>
            <a:chOff x="294640" y="3596640"/>
            <a:chExt cx="29798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진행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570558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3791159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479516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5799167"/>
            <a:ext cx="79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AE9B8-5A86-4C2D-BB37-30B4CE76BD95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DFD7C-0620-42E1-8F23-CE9391E32A50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F56349-0DBF-4335-B17E-46677027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34772"/>
              </p:ext>
            </p:extLst>
          </p:nvPr>
        </p:nvGraphicFramePr>
        <p:xfrm>
          <a:off x="341707" y="1914036"/>
          <a:ext cx="11705914" cy="4647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69">
                  <a:extLst>
                    <a:ext uri="{9D8B030D-6E8A-4147-A177-3AD203B41FA5}">
                      <a16:colId xmlns:a16="http://schemas.microsoft.com/office/drawing/2014/main" val="3237227505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2363127006"/>
                    </a:ext>
                  </a:extLst>
                </a:gridCol>
                <a:gridCol w="8207141">
                  <a:extLst>
                    <a:ext uri="{9D8B030D-6E8A-4147-A177-3AD203B41FA5}">
                      <a16:colId xmlns:a16="http://schemas.microsoft.com/office/drawing/2014/main" val="947507948"/>
                    </a:ext>
                  </a:extLst>
                </a:gridCol>
              </a:tblGrid>
              <a:tr h="399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팀원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역할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98978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공통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시뮬레이터를 이용하여 센서 데이터를 수집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128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 err="1">
                          <a:effectLst/>
                          <a:latin typeface="+mn-lt"/>
                        </a:rPr>
                        <a:t>정희석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딥러닝 모델 설계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데이터 정규화 진행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Google </a:t>
                      </a:r>
                      <a:r>
                        <a:rPr lang="en-US" sz="1600" kern="100" dirty="0" err="1">
                          <a:effectLst/>
                          <a:latin typeface="+mn-lt"/>
                        </a:rPr>
                        <a:t>Colab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과 </a:t>
                      </a:r>
                      <a:r>
                        <a:rPr lang="en-US" sz="1600" kern="100" dirty="0" err="1">
                          <a:effectLst/>
                          <a:latin typeface="+mn-lt"/>
                        </a:rPr>
                        <a:t>Tensorflow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을 사용해서 딥러닝</a:t>
                      </a:r>
                      <a:r>
                        <a:rPr lang="en-US" altLang="ko-KR" sz="160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 모델 설계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&amp;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개량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454861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+mn-lt"/>
                        </a:rPr>
                        <a:t>방형진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학습 데이터 처리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시뮬레이션 프로그램에서 획득한 센서데이터를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CSV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파일로 변환하는 프로그램 수정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센서 데이터 특징 분석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6125973"/>
                  </a:ext>
                </a:extLst>
              </a:tr>
              <a:tr h="1010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+mn-lt"/>
                        </a:rPr>
                        <a:t>이석준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UI </a:t>
                      </a:r>
                      <a:r>
                        <a:rPr lang="ko-KR" sz="1600" kern="100">
                          <a:effectLst/>
                          <a:latin typeface="+mn-lt"/>
                        </a:rPr>
                        <a:t>개발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Python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의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PyQt5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모듈을 사용하여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GUI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프로그램 구현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시연 프로그램에 프로젝트 예측 모델 이식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766464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별 역할 분담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302D738-6C96-4FDD-B2C2-43D00E41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9445"/>
              </p:ext>
            </p:extLst>
          </p:nvPr>
        </p:nvGraphicFramePr>
        <p:xfrm>
          <a:off x="339536" y="1914037"/>
          <a:ext cx="1172733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141">
                  <a:extLst>
                    <a:ext uri="{9D8B030D-6E8A-4147-A177-3AD203B41FA5}">
                      <a16:colId xmlns:a16="http://schemas.microsoft.com/office/drawing/2014/main" val="1185645542"/>
                    </a:ext>
                  </a:extLst>
                </a:gridCol>
                <a:gridCol w="543426">
                  <a:extLst>
                    <a:ext uri="{9D8B030D-6E8A-4147-A177-3AD203B41FA5}">
                      <a16:colId xmlns:a16="http://schemas.microsoft.com/office/drawing/2014/main" val="437144879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4000990673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069803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3512693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14629299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166633127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946034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2168176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142020137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171793330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520175455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655178400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163297226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74631988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52580323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1958958825"/>
                    </a:ext>
                  </a:extLst>
                </a:gridCol>
              </a:tblGrid>
              <a:tr h="17156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57305"/>
                  </a:ext>
                </a:extLst>
              </a:tr>
              <a:tr h="171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5716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8223"/>
                  </a:ext>
                </a:extLst>
              </a:tr>
              <a:tr h="187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38287"/>
                  </a:ext>
                </a:extLst>
              </a:tr>
              <a:tr h="19536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Google </a:t>
                      </a:r>
                      <a:r>
                        <a:rPr lang="en-US" altLang="ko-KR" sz="1400" dirty="0" err="1"/>
                        <a:t>Colab</a:t>
                      </a:r>
                      <a:r>
                        <a:rPr lang="en-US" altLang="ko-KR" sz="1400" dirty="0"/>
                        <a:t> with </a:t>
                      </a:r>
                      <a:r>
                        <a:rPr lang="en-US" altLang="ko-KR" sz="1400" dirty="0" err="1"/>
                        <a:t>Tensorflow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8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Transfer </a:t>
                      </a:r>
                      <a:r>
                        <a:rPr lang="ko-KR" altLang="en-US" sz="1400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28988"/>
                  </a:ext>
                </a:extLst>
              </a:tr>
              <a:tr h="15645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4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분류 학습 모델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998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24093"/>
                  </a:ext>
                </a:extLst>
              </a:tr>
              <a:tr h="15966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7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5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4602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 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5513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70527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FB1FA-A4E1-492C-BE1F-63914415E88D}"/>
              </a:ext>
            </a:extLst>
          </p:cNvPr>
          <p:cNvSpPr txBox="1"/>
          <p:nvPr/>
        </p:nvSpPr>
        <p:spPr>
          <a:xfrm>
            <a:off x="867082" y="2067023"/>
            <a:ext cx="4505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주제 선정 배경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목표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배경 지식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개발 환경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894" y="4925258"/>
            <a:ext cx="2887651" cy="1027899"/>
            <a:chOff x="631894" y="5390664"/>
            <a:chExt cx="2887651" cy="9268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894" y="5845744"/>
              <a:ext cx="2887651" cy="47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대한민국의 차량보유 대수는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2020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기준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2409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만대가 넘음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056648" y="5390664"/>
              <a:ext cx="2037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차량 보유 대수 증가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593024" y="4925264"/>
            <a:ext cx="3005952" cy="1027894"/>
            <a:chOff x="572539" y="5390664"/>
            <a:chExt cx="3005952" cy="10278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rgbClr val="393939"/>
                  </a:solidFill>
                </a:rPr>
                <a:t>2010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부터 하루 평균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600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건 이상의 교통사고가 발생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572539" y="5390664"/>
              <a:ext cx="3005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매년 </a:t>
              </a:r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20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만 건 이상의 교통사고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448567" y="4925264"/>
            <a:ext cx="3111749" cy="1027894"/>
            <a:chOff x="519638" y="5390664"/>
            <a:chExt cx="3111749" cy="10278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519639" y="5895338"/>
              <a:ext cx="2999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사고 발생시 주변 차량의 블랙박스 영상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도로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CCTV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등 시각적 데이터에 의존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519638" y="5390664"/>
              <a:ext cx="3111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시각 정보에 의존하는 사고처리</a:t>
              </a:r>
            </a:p>
          </p:txBody>
        </p:sp>
      </p:grp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3C2773F-38F9-441E-8A17-9992718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96" y="1101271"/>
            <a:ext cx="3174904" cy="181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BF57B-8E7A-42B0-B794-27D511D2813F}"/>
              </a:ext>
            </a:extLst>
          </p:cNvPr>
          <p:cNvSpPr txBox="1"/>
          <p:nvPr/>
        </p:nvSpPr>
        <p:spPr>
          <a:xfrm>
            <a:off x="339536" y="1264666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주제 선정 배경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A1E9B-9480-4AF1-80E5-541581327D6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BE42BA-E4C2-4423-AD5C-FF6C542B3568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94" y="2542965"/>
            <a:ext cx="5256813" cy="1645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C6D57E65-1981-49D4-95D3-9466FD0C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980722"/>
              </p:ext>
            </p:extLst>
          </p:nvPr>
        </p:nvGraphicFramePr>
        <p:xfrm>
          <a:off x="5888496" y="2404788"/>
          <a:ext cx="567182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6B16C-6FD8-4E17-840D-540BC19AE5F2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A85DE-F4BC-456B-B76E-F4197F593E19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C0FF6-021A-47C3-877D-977D0C627BFF}"/>
              </a:ext>
            </a:extLst>
          </p:cNvPr>
          <p:cNvSpPr txBox="1"/>
          <p:nvPr/>
        </p:nvSpPr>
        <p:spPr>
          <a:xfrm>
            <a:off x="339536" y="12646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FBB414-DDC7-4CE7-B11F-E0B7A0D1F8C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D5BF0-47BD-4C09-B689-65B4891AAF8E}"/>
              </a:ext>
            </a:extLst>
          </p:cNvPr>
          <p:cNvSpPr txBox="1"/>
          <p:nvPr/>
        </p:nvSpPr>
        <p:spPr>
          <a:xfrm>
            <a:off x="503592" y="3640626"/>
            <a:ext cx="9366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졸업 과제 진행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학습으로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차량 시뮬레이션 프로그램의 차량 센서 데이터를 사용 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Sim2Real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기술을 적용하여 실제 차량의 센서데이터와 비슷하게 가공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예측 데이터로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실제 차량 데이터를 사용한다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9254-A2C8-4014-ACFC-F2EDA40C689B}"/>
              </a:ext>
            </a:extLst>
          </p:cNvPr>
          <p:cNvSpPr txBox="1"/>
          <p:nvPr/>
        </p:nvSpPr>
        <p:spPr>
          <a:xfrm>
            <a:off x="503592" y="1914037"/>
            <a:ext cx="692048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 진행 연구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실시간 운전자 행동 분석을 위한 차량 상태 인식 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온</a:t>
            </a:r>
            <a:r>
              <a:rPr lang="en-US" altLang="ko-KR" sz="2000" dirty="0"/>
              <a:t>-</a:t>
            </a:r>
            <a:r>
              <a:rPr lang="ko-KR" altLang="en-US" sz="2000" dirty="0"/>
              <a:t>디바이스 딥 러닝 시스템의 설계 및 구현</a:t>
            </a:r>
            <a:endParaRPr lang="en-US" altLang="ko-KR" sz="2000" dirty="0"/>
          </a:p>
          <a:p>
            <a:r>
              <a:rPr lang="en-US" altLang="ko-KR" sz="1400" dirty="0">
                <a:hlinkClick r:id="rId2"/>
              </a:rPr>
              <a:t>http://www.dbpia.co.kr/journal/articleDetail?nodeId=NODE09346417</a:t>
            </a:r>
            <a:endParaRPr lang="en-US" altLang="ko-KR" sz="1400" dirty="0"/>
          </a:p>
          <a:p>
            <a:r>
              <a:rPr lang="ko-KR" altLang="en-US" sz="2000" dirty="0"/>
              <a:t>위 연구는 학습과 예측 모두 </a:t>
            </a:r>
            <a:r>
              <a:rPr lang="en-US" altLang="ko-KR" sz="2000" dirty="0"/>
              <a:t>Real </a:t>
            </a:r>
            <a:r>
              <a:rPr lang="ko-KR" altLang="en-US" sz="2000" dirty="0"/>
              <a:t>데이터를 사용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bg2">
                  <a:lumMod val="25000"/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208392" y="3752899"/>
                <a:ext cx="19537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Sim2Real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182239" y="2228864"/>
            <a:ext cx="4540025" cy="156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Q. Sim2Real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A. Simulation to Real world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시뮬레이션 프로그램 등에서 얻어낸 가상의 데이터로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실제 데이터를 대체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6648946" y="2262013"/>
            <a:ext cx="427392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System Identification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데이터 추출 프로그램을 개량하여 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실제 데이터와 유사한  테스트 데이터를 만들어 냄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8F6BC-74DE-416E-B3AB-69A9ABC7510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EA0A-114A-4C7F-A406-CC3F442C88E8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5CAF0-6FD4-4548-8D2F-D785E5B124F3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 지식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E8C3F-BDEE-470E-AFE3-287A4036CCD2}"/>
              </a:ext>
            </a:extLst>
          </p:cNvPr>
          <p:cNvSpPr txBox="1"/>
          <p:nvPr/>
        </p:nvSpPr>
        <p:spPr>
          <a:xfrm>
            <a:off x="1182239" y="4749554"/>
            <a:ext cx="477887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Domain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Randomization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일정 개수의 데이터를 추출해 낸 뒤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알고리즘을 통해 랜덤하게 조정된 데이터들을 만들어 냄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E2C67-8255-4D95-BB50-CC07C09B4F65}"/>
              </a:ext>
            </a:extLst>
          </p:cNvPr>
          <p:cNvSpPr txBox="1"/>
          <p:nvPr/>
        </p:nvSpPr>
        <p:spPr>
          <a:xfrm>
            <a:off x="6648946" y="4765875"/>
            <a:ext cx="467147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spc="-150" dirty="0">
                <a:latin typeface="+mn-ea"/>
              </a:rPr>
              <a:t>Data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시뮬레이션 프로그램에서 데이터를 추출해내고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이를 후처리를 통해 실제 데이터와 비슷하게 만들어 냄</a:t>
            </a:r>
            <a:r>
              <a:rPr lang="en-US" altLang="ko-KR" sz="1600" spc="-150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5FF785-2FA4-4E2E-8826-E42A7C026248}"/>
              </a:ext>
            </a:extLst>
          </p:cNvPr>
          <p:cNvSpPr/>
          <p:nvPr/>
        </p:nvSpPr>
        <p:spPr>
          <a:xfrm>
            <a:off x="6648946" y="4749554"/>
            <a:ext cx="4676280" cy="1298882"/>
          </a:xfrm>
          <a:prstGeom prst="rect">
            <a:avLst/>
          </a:prstGeom>
          <a:noFill/>
          <a:ln w="57150">
            <a:solidFill>
              <a:srgbClr val="005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383949"/>
            <a:chOff x="2028825" y="5485953"/>
            <a:chExt cx="2038350" cy="38394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049972" y="5562125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Environment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403028"/>
            <a:chOff x="2028825" y="5485953"/>
            <a:chExt cx="2038350" cy="40302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38458" y="5581204"/>
              <a:ext cx="16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57262" y="5581204"/>
              <a:ext cx="1181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Real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52283" y="5541147"/>
            <a:ext cx="2038350" cy="403028"/>
            <a:chOff x="2028825" y="5485953"/>
            <a:chExt cx="2038350" cy="4030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318478" y="5581204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OS &amp; Language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ko-KR" sz="16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Hardware: </a:t>
            </a:r>
            <a:r>
              <a:rPr lang="en-US" altLang="ko-KR" sz="1600" spc="-75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Logitech Dual-Motor Feedback Driving Force G29 Racing Wheel</a:t>
            </a:r>
          </a:p>
          <a:p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Software:         </a:t>
            </a:r>
            <a:r>
              <a:rPr lang="en-US" altLang="ko-KR" sz="1600" kern="10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EuroTruck</a:t>
            </a:r>
            <a:r>
              <a:rPr lang="en-US" altLang="ko-KR" sz="1600" kern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Simulator 2</a:t>
            </a:r>
            <a:endParaRPr lang="ko-KR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6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Elantra 2017</a:t>
            </a: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Kona 2017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OS: Windows 10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Language: Python 3.7.5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Framework: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Google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Colab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with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TensorFlow 2.3.0</a:t>
            </a:r>
            <a:endParaRPr lang="ko-KR" altLang="ko-KR" sz="1600" kern="10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A74F0-6F5A-4D56-87A1-1F0404D83709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9FDC8-1C83-46AC-B727-D63F2A94FA9E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FFF3B-3805-4EA3-9DB8-767B261305D7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개발 환경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20650-489A-45E4-B12D-9864C8BCB36F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C0598D9-207C-4FD7-BDEE-3F5172B98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881" y="2005321"/>
            <a:ext cx="2519028" cy="20287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E6B0A77-6E77-4AE2-BD9B-A3FF491F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688" y="2005321"/>
            <a:ext cx="2519027" cy="2028733"/>
          </a:xfrm>
          <a:prstGeom prst="rect">
            <a:avLst/>
          </a:prstGeom>
        </p:spPr>
      </p:pic>
      <p:pic>
        <p:nvPicPr>
          <p:cNvPr id="51" name="그림 50" descr="자동차, 도로, 건물, 실외이(가) 표시된 사진&#10;&#10;자동 생성된 설명">
            <a:extLst>
              <a:ext uri="{FF2B5EF4-FFF2-40B4-BE49-F238E27FC236}">
                <a16:creationId xmlns:a16="http://schemas.microsoft.com/office/drawing/2014/main" id="{955D10E9-7130-4C0F-B556-4DF1AD6986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284" y="2018499"/>
            <a:ext cx="2519028" cy="20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D4CAC5-C74D-4BD9-B1D5-CD4B4CD7FD00}"/>
              </a:ext>
            </a:extLst>
          </p:cNvPr>
          <p:cNvSpPr/>
          <p:nvPr/>
        </p:nvSpPr>
        <p:spPr>
          <a:xfrm>
            <a:off x="0" y="0"/>
            <a:ext cx="608076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568FF6-3658-4606-8829-E833E0EFB199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16EE11-98B7-4683-8EB7-F96C01FC8446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4FAE-08CE-4857-8B7F-3E5F09F62B8E}"/>
              </a:ext>
            </a:extLst>
          </p:cNvPr>
          <p:cNvSpPr txBox="1"/>
          <p:nvPr/>
        </p:nvSpPr>
        <p:spPr>
          <a:xfrm>
            <a:off x="867081" y="2067023"/>
            <a:ext cx="4467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진행 과정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수집 및 분석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방형진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정규화 및 모델링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정희석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</a:t>
            </a:r>
            <a:r>
              <a:rPr lang="en-US" altLang="ko-KR" sz="2000" dirty="0">
                <a:solidFill>
                  <a:schemeClr val="bg1"/>
                </a:solidFill>
              </a:rPr>
              <a:t>GUI</a:t>
            </a:r>
            <a:r>
              <a:rPr lang="ko-KR" altLang="en-US" sz="2000" dirty="0">
                <a:solidFill>
                  <a:schemeClr val="bg1"/>
                </a:solidFill>
              </a:rPr>
              <a:t> 프로그램 구현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이석준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8F968-549A-4F77-B31F-62B3191705B6}"/>
              </a:ext>
            </a:extLst>
          </p:cNvPr>
          <p:cNvGrpSpPr/>
          <p:nvPr/>
        </p:nvGrpSpPr>
        <p:grpSpPr>
          <a:xfrm>
            <a:off x="6080766" y="0"/>
            <a:ext cx="6111235" cy="6857999"/>
            <a:chOff x="6080766" y="0"/>
            <a:chExt cx="6111235" cy="68579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FCFA6D-7003-4AB1-82A9-3ECB7899EC9C}"/>
                </a:ext>
              </a:extLst>
            </p:cNvPr>
            <p:cNvSpPr/>
            <p:nvPr/>
          </p:nvSpPr>
          <p:spPr>
            <a:xfrm>
              <a:off x="6080766" y="0"/>
              <a:ext cx="6111234" cy="685799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트럭, 버스, 엔진, 거리이(가) 표시된 사진&#10;&#10;자동 생성된 설명">
              <a:extLst>
                <a:ext uri="{FF2B5EF4-FFF2-40B4-BE49-F238E27FC236}">
                  <a16:creationId xmlns:a16="http://schemas.microsoft.com/office/drawing/2014/main" id="{782521AF-D8FE-425E-AF73-CCE8DA89E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80767" y="665022"/>
              <a:ext cx="6111234" cy="554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04240" y="3427654"/>
            <a:ext cx="2016247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프로그램에서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가상 데이터 수집 및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655044" y="3298386"/>
            <a:ext cx="2016251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차량 데이터와 비교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데이터 정규화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413602" y="3298387"/>
            <a:ext cx="205695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구현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개량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179912" y="3298386"/>
            <a:ext cx="2041450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결과 출력 용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작성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진행 과정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3FC12324-9B5F-440B-A237-EB56B4DC8F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6" y="4473526"/>
            <a:ext cx="2022191" cy="1226234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898A4F43-1E53-432B-B203-0D9303B973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16" y="3909264"/>
            <a:ext cx="2005418" cy="1802693"/>
          </a:xfrm>
          <a:prstGeom prst="rect">
            <a:avLst/>
          </a:prstGeom>
        </p:spPr>
      </p:pic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BB820E3-023A-419B-B3CD-A7475B02C6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2" y="4425908"/>
            <a:ext cx="2168901" cy="128605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2F714267-5E5F-47EB-9885-8DBDEAA463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21" y="4473527"/>
            <a:ext cx="3051736" cy="12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1186</Words>
  <Application>Microsoft Office PowerPoint</Application>
  <PresentationFormat>와이드스크린</PresentationFormat>
  <Paragraphs>348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석준</cp:lastModifiedBy>
  <cp:revision>80</cp:revision>
  <dcterms:created xsi:type="dcterms:W3CDTF">2020-09-07T02:34:06Z</dcterms:created>
  <dcterms:modified xsi:type="dcterms:W3CDTF">2020-09-17T08:09:17Z</dcterms:modified>
</cp:coreProperties>
</file>