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9"/>
  </p:notesMasterIdLst>
  <p:sldIdLst>
    <p:sldId id="256" r:id="rId5"/>
    <p:sldId id="268" r:id="rId6"/>
    <p:sldId id="259" r:id="rId7"/>
    <p:sldId id="260" r:id="rId8"/>
    <p:sldId id="280" r:id="rId9"/>
    <p:sldId id="285" r:id="rId10"/>
    <p:sldId id="284" r:id="rId11"/>
    <p:sldId id="286" r:id="rId12"/>
    <p:sldId id="287" r:id="rId13"/>
    <p:sldId id="283" r:id="rId14"/>
    <p:sldId id="288" r:id="rId15"/>
    <p:sldId id="261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8F3F7"/>
    <a:srgbClr val="40BAD2"/>
    <a:srgbClr val="BFBFBF"/>
    <a:srgbClr val="CEE7E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88665" autoAdjust="0"/>
  </p:normalViewPr>
  <p:slideViewPr>
    <p:cSldViewPr snapToGrid="0">
      <p:cViewPr varScale="1">
        <p:scale>
          <a:sx n="77" d="100"/>
          <a:sy n="77" d="100"/>
        </p:scale>
        <p:origin x="1099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7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8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8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2020-08-06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문제점</a:t>
            </a:r>
            <a:br>
              <a:rPr lang="en-US" altLang="ko-KR" sz="3200" b="1" dirty="0"/>
            </a:br>
            <a:r>
              <a:rPr lang="en-US" altLang="ko-KR" sz="3200" b="1" dirty="0"/>
              <a:t>&amp; </a:t>
            </a:r>
            <a:r>
              <a:rPr lang="ko-KR" altLang="en-US" sz="3200" b="1" dirty="0"/>
              <a:t>해결방안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전체적으로 직진의 비율이 높아서 정확도 자체는 높으나 각 상태 별 정확도는 직진을 제외하고 매우 낮음 특히 스티어링 </a:t>
            </a:r>
            <a:r>
              <a:rPr lang="ko-KR" altLang="en-US" sz="2400" dirty="0" err="1"/>
              <a:t>휠의</a:t>
            </a:r>
            <a:r>
              <a:rPr lang="ko-KR" altLang="en-US" sz="2400" dirty="0"/>
              <a:t> 회전이 크지 않은 차선  변경을 거의 인식 하지 못함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특히 </a:t>
            </a:r>
            <a:r>
              <a:rPr lang="en-US" altLang="ko-KR" sz="2400" dirty="0"/>
              <a:t>DNN</a:t>
            </a:r>
            <a:r>
              <a:rPr lang="ko-KR" altLang="en-US" sz="2400" dirty="0"/>
              <a:t>모델 보다 </a:t>
            </a:r>
            <a:r>
              <a:rPr lang="en-US" altLang="ko-KR" sz="2400" dirty="0"/>
              <a:t>CNN </a:t>
            </a:r>
            <a:r>
              <a:rPr lang="ko-KR" altLang="en-US" sz="2400" dirty="0"/>
              <a:t>모델에서 차선변경의 인식률이 낮은 경향을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학습데이터를 </a:t>
            </a:r>
            <a:r>
              <a:rPr lang="en-US" altLang="ko-KR" sz="2400" dirty="0"/>
              <a:t>Shuffle</a:t>
            </a:r>
            <a:r>
              <a:rPr lang="ko-KR" altLang="en-US" sz="2400" dirty="0"/>
              <a:t>할 경우</a:t>
            </a:r>
            <a:r>
              <a:rPr lang="en-US" altLang="ko-KR" sz="2400" dirty="0"/>
              <a:t>, CNN</a:t>
            </a:r>
            <a:r>
              <a:rPr lang="ko-KR" altLang="en-US" sz="2400" dirty="0"/>
              <a:t>모델은 예측 정확도가 상승하였지만</a:t>
            </a:r>
            <a:r>
              <a:rPr lang="en-US" altLang="ko-KR" sz="2400" dirty="0"/>
              <a:t>, DNN</a:t>
            </a:r>
            <a:r>
              <a:rPr lang="ko-KR" altLang="en-US" sz="2400" dirty="0"/>
              <a:t>의 경우는 오히려 하락하는 모습을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개발기술개요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03565" y="3880437"/>
            <a:ext cx="1800000" cy="108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Sim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2 .Vehicle motion sim data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3. Drowsy sim data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3564" y="2799259"/>
            <a:ext cx="1799436" cy="72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1. Vehicle motion OBD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7286" y="3872686"/>
            <a:ext cx="1079957" cy="2161179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Adaptation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Matching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7132" y="3872685"/>
            <a:ext cx="1800053" cy="2171833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Feature extractor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for sim and real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67228" y="3872684"/>
            <a:ext cx="1439024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1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for vehicle motion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7228" y="5315902"/>
            <a:ext cx="1439024" cy="720000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2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for drowsy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6183" y="3883362"/>
            <a:ext cx="1076335" cy="108117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Discrepancy of sim and real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84648" y="3878439"/>
            <a:ext cx="1070356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Straight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Turn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Lane change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081406" y="5305963"/>
            <a:ext cx="1070356" cy="729971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Normal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Drowsy</a:t>
            </a:r>
          </a:p>
        </p:txBody>
      </p:sp>
      <p:cxnSp>
        <p:nvCxnSpPr>
          <p:cNvPr id="24" name="직선 화살표 연결선 23"/>
          <p:cNvCxnSpPr>
            <a:cxnSpLocks/>
            <a:stCxn id="9" idx="3"/>
            <a:endCxn id="17" idx="0"/>
          </p:cNvCxnSpPr>
          <p:nvPr/>
        </p:nvCxnSpPr>
        <p:spPr>
          <a:xfrm>
            <a:off x="3303000" y="3159259"/>
            <a:ext cx="7691351" cy="724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292430" y="4466095"/>
            <a:ext cx="3456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10" idx="3"/>
            <a:endCxn id="11" idx="1"/>
          </p:cNvCxnSpPr>
          <p:nvPr/>
        </p:nvCxnSpPr>
        <p:spPr>
          <a:xfrm>
            <a:off x="4737243" y="4953276"/>
            <a:ext cx="369889" cy="5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endCxn id="12" idx="1"/>
          </p:cNvCxnSpPr>
          <p:nvPr/>
        </p:nvCxnSpPr>
        <p:spPr>
          <a:xfrm>
            <a:off x="6914706" y="4413273"/>
            <a:ext cx="352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endCxn id="13" idx="1"/>
          </p:cNvCxnSpPr>
          <p:nvPr/>
        </p:nvCxnSpPr>
        <p:spPr>
          <a:xfrm>
            <a:off x="6907185" y="5675902"/>
            <a:ext cx="36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12" idx="3"/>
            <a:endCxn id="19" idx="1"/>
          </p:cNvCxnSpPr>
          <p:nvPr/>
        </p:nvCxnSpPr>
        <p:spPr>
          <a:xfrm>
            <a:off x="8706252" y="4413273"/>
            <a:ext cx="378396" cy="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  <a:stCxn id="13" idx="3"/>
            <a:endCxn id="20" idx="1"/>
          </p:cNvCxnSpPr>
          <p:nvPr/>
        </p:nvCxnSpPr>
        <p:spPr>
          <a:xfrm flipV="1">
            <a:off x="8706252" y="5670949"/>
            <a:ext cx="375154" cy="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19" idx="3"/>
            <a:endCxn id="17" idx="1"/>
          </p:cNvCxnSpPr>
          <p:nvPr/>
        </p:nvCxnSpPr>
        <p:spPr>
          <a:xfrm>
            <a:off x="10155004" y="4419028"/>
            <a:ext cx="301179" cy="4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cxnSpLocks/>
            <a:stCxn id="8" idx="1"/>
            <a:endCxn id="17" idx="0"/>
          </p:cNvCxnSpPr>
          <p:nvPr/>
        </p:nvCxnSpPr>
        <p:spPr>
          <a:xfrm rot="10800000" flipH="1">
            <a:off x="1503565" y="3883363"/>
            <a:ext cx="9490786" cy="537075"/>
          </a:xfrm>
          <a:prstGeom prst="bentConnector4">
            <a:avLst>
              <a:gd name="adj1" fmla="val -2409"/>
              <a:gd name="adj2" fmla="val 14310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cxnSpLocks/>
            <a:stCxn id="9" idx="1"/>
            <a:endCxn id="17" idx="0"/>
          </p:cNvCxnSpPr>
          <p:nvPr/>
        </p:nvCxnSpPr>
        <p:spPr>
          <a:xfrm rot="10800000" flipH="1" flipV="1">
            <a:off x="1503563" y="3159258"/>
            <a:ext cx="9490787" cy="724103"/>
          </a:xfrm>
          <a:prstGeom prst="bentConnector4">
            <a:avLst>
              <a:gd name="adj1" fmla="val -2409"/>
              <a:gd name="adj2" fmla="val -8024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1503563" y="2093049"/>
            <a:ext cx="200004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6" name="오른쪽 화살표 45"/>
          <p:cNvSpPr/>
          <p:nvPr/>
        </p:nvSpPr>
        <p:spPr>
          <a:xfrm>
            <a:off x="3585100" y="2086125"/>
            <a:ext cx="1418153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Preprocessing</a:t>
            </a:r>
            <a:endParaRPr lang="ko-KR" altLang="en-US" sz="1600" dirty="0"/>
          </a:p>
        </p:txBody>
      </p:sp>
      <p:sp>
        <p:nvSpPr>
          <p:cNvPr id="47" name="오른쪽 화살표 46"/>
          <p:cNvSpPr/>
          <p:nvPr/>
        </p:nvSpPr>
        <p:spPr>
          <a:xfrm>
            <a:off x="5115758" y="2067248"/>
            <a:ext cx="380450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Neural networks</a:t>
            </a:r>
            <a:endParaRPr lang="ko-KR" altLang="en-US" sz="1600" dirty="0"/>
          </a:p>
        </p:txBody>
      </p:sp>
      <p:sp>
        <p:nvSpPr>
          <p:cNvPr id="48" name="오른쪽 화살표 47"/>
          <p:cNvSpPr/>
          <p:nvPr/>
        </p:nvSpPr>
        <p:spPr>
          <a:xfrm>
            <a:off x="9071678" y="2084423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0482189" y="2064509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Evaluation</a:t>
            </a:r>
            <a:endParaRPr lang="ko-KR" altLang="en-US" sz="1600" dirty="0"/>
          </a:p>
        </p:txBody>
      </p:sp>
      <p:cxnSp>
        <p:nvCxnSpPr>
          <p:cNvPr id="51" name="꺾인 연결선 50"/>
          <p:cNvCxnSpPr>
            <a:cxnSpLocks/>
            <a:stCxn id="17" idx="3"/>
            <a:endCxn id="10" idx="0"/>
          </p:cNvCxnSpPr>
          <p:nvPr/>
        </p:nvCxnSpPr>
        <p:spPr>
          <a:xfrm flipH="1" flipV="1">
            <a:off x="4197265" y="3872686"/>
            <a:ext cx="7335253" cy="551265"/>
          </a:xfrm>
          <a:prstGeom prst="bentConnector4">
            <a:avLst>
              <a:gd name="adj1" fmla="val -3116"/>
              <a:gd name="adj2" fmla="val 2875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510935" y="5448816"/>
            <a:ext cx="1800000" cy="56173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4 . Drowsy OBD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80675" y="5305966"/>
            <a:ext cx="1076335" cy="71796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-.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cxnSpLocks/>
            <a:stCxn id="20" idx="3"/>
            <a:endCxn id="53" idx="1"/>
          </p:cNvCxnSpPr>
          <p:nvPr/>
        </p:nvCxnSpPr>
        <p:spPr>
          <a:xfrm flipV="1">
            <a:off x="10151762" y="5664946"/>
            <a:ext cx="328913" cy="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stCxn id="52" idx="2"/>
            <a:endCxn id="53" idx="2"/>
          </p:cNvCxnSpPr>
          <p:nvPr/>
        </p:nvCxnSpPr>
        <p:spPr>
          <a:xfrm rot="16200000" flipH="1">
            <a:off x="6708200" y="1713283"/>
            <a:ext cx="13378" cy="8607908"/>
          </a:xfrm>
          <a:prstGeom prst="bentConnector3">
            <a:avLst>
              <a:gd name="adj1" fmla="val 180877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74322" y="632296"/>
            <a:ext cx="10603149" cy="125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· Real data</a:t>
            </a:r>
            <a:r>
              <a:rPr lang="ko-KR" altLang="en-US" sz="2000" dirty="0"/>
              <a:t>와 </a:t>
            </a:r>
            <a:r>
              <a:rPr lang="en-US" altLang="ko-KR" sz="2000" dirty="0"/>
              <a:t>Sim data </a:t>
            </a:r>
            <a:r>
              <a:rPr lang="ko-KR" altLang="en-US" sz="2000" dirty="0"/>
              <a:t>모두에 잘 동작하는 </a:t>
            </a:r>
            <a:r>
              <a:rPr lang="en-US" altLang="ko-KR" sz="2000" dirty="0"/>
              <a:t>Feature extractor</a:t>
            </a:r>
            <a:r>
              <a:rPr lang="ko-KR" altLang="en-US" sz="2000" dirty="0"/>
              <a:t>를 학습하여 다양한 </a:t>
            </a:r>
            <a:r>
              <a:rPr lang="en-US" altLang="ko-KR" sz="2000" dirty="0"/>
              <a:t>Classifier</a:t>
            </a:r>
            <a:r>
              <a:rPr lang="ko-KR" altLang="en-US" sz="2000" dirty="0"/>
              <a:t>에 활용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en-US" altLang="ko-KR" sz="1600" spc="-150" dirty="0"/>
              <a:t>Vehicle motion</a:t>
            </a:r>
            <a:r>
              <a:rPr lang="ko-KR" altLang="en-US" sz="1600" spc="-150" dirty="0"/>
              <a:t>에 대하여 수집한 </a:t>
            </a:r>
            <a:r>
              <a:rPr lang="en-US" altLang="ko-KR" sz="1600" spc="-150" dirty="0"/>
              <a:t>Sim data</a:t>
            </a:r>
            <a:r>
              <a:rPr lang="ko-KR" altLang="en-US" sz="1600" spc="-150" dirty="0"/>
              <a:t>를 활용하여 </a:t>
            </a:r>
            <a:r>
              <a:rPr lang="en-US" altLang="ko-KR" sz="1600" spc="-150" dirty="0"/>
              <a:t>Preprocessing</a:t>
            </a:r>
            <a:r>
              <a:rPr lang="ko-KR" altLang="en-US" sz="1600" spc="-150" dirty="0"/>
              <a:t>과 </a:t>
            </a:r>
            <a:r>
              <a:rPr lang="en-US" altLang="ko-KR" sz="1600" spc="-150" dirty="0"/>
              <a:t>Feature extractor</a:t>
            </a:r>
            <a:r>
              <a:rPr lang="ko-KR" altLang="en-US" sz="1600" spc="-150" dirty="0"/>
              <a:t>를 검증 후 </a:t>
            </a:r>
            <a:r>
              <a:rPr lang="en-US" altLang="ko-KR" sz="1600" spc="-150" dirty="0"/>
              <a:t>Real data</a:t>
            </a:r>
            <a:r>
              <a:rPr lang="ko-KR" altLang="en-US" sz="1600" spc="-150" dirty="0"/>
              <a:t>에도 적용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검증 된 </a:t>
            </a:r>
            <a:r>
              <a:rPr lang="en-US" altLang="ko-KR" sz="1600" dirty="0"/>
              <a:t>Feature extractor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Drowsy </a:t>
            </a:r>
            <a:r>
              <a:rPr lang="ko-KR" altLang="en-US" sz="1600" dirty="0"/>
              <a:t>인식 등에 활용</a:t>
            </a:r>
          </a:p>
        </p:txBody>
      </p:sp>
    </p:spTree>
    <p:extLst>
      <p:ext uri="{BB962C8B-B14F-4D97-AF65-F5344CB8AC3E}">
        <p14:creationId xmlns:p14="http://schemas.microsoft.com/office/powerpoint/2010/main" val="249319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개량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다른 모델</a:t>
            </a:r>
            <a:r>
              <a:rPr lang="en-US" altLang="ko-KR" sz="2400" dirty="0"/>
              <a:t>(RNN, CNN)</a:t>
            </a:r>
            <a:r>
              <a:rPr lang="ko-KR" altLang="en-US" sz="2400" dirty="0"/>
              <a:t>을 구현하여 비교 테스트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시작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46138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2020-08-06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학습용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시뮬레이터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32F27EF-E504-4168-8FD9-B416D97F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515168"/>
            <a:ext cx="5377881" cy="5850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755DFB-0CB1-4F30-A726-6824D03A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24" y="1253592"/>
            <a:ext cx="5562760" cy="4471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3AB8-9A3C-4195-94AE-08313A911385}"/>
              </a:ext>
            </a:extLst>
          </p:cNvPr>
          <p:cNvSpPr txBox="1"/>
          <p:nvPr/>
        </p:nvSpPr>
        <p:spPr>
          <a:xfrm>
            <a:off x="5582722" y="5725020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8-tensor</a:t>
            </a:r>
          </a:p>
          <a:p>
            <a:r>
              <a:rPr lang="en-US" altLang="ko-KR" sz="1050" b="1" dirty="0"/>
              <a:t>  Layer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262047" y="2602328"/>
            <a:ext cx="63460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학습 데이터를 </a:t>
            </a:r>
            <a:r>
              <a:rPr lang="ko-KR" altLang="en-US" sz="3000" dirty="0" err="1"/>
              <a:t>셔플</a:t>
            </a:r>
            <a:r>
              <a:rPr lang="ko-KR" altLang="en-US" sz="3000" dirty="0"/>
              <a:t> 하지 않았을 경우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테스트 데이터에 대해 </a:t>
            </a:r>
            <a:endParaRPr lang="en-US" altLang="ko-KR" sz="3000" dirty="0"/>
          </a:p>
          <a:p>
            <a:r>
              <a:rPr lang="en-US" altLang="ko-KR" sz="3000" dirty="0"/>
              <a:t>DNN</a:t>
            </a:r>
            <a:r>
              <a:rPr lang="en-US" altLang="ko-KR" sz="3000" b="1" dirty="0">
                <a:solidFill>
                  <a:srgbClr val="FF0000"/>
                </a:solidFill>
              </a:rPr>
              <a:t>80%</a:t>
            </a:r>
            <a:r>
              <a:rPr lang="en-US" altLang="ko-KR" sz="3000" dirty="0"/>
              <a:t> , CNN</a:t>
            </a:r>
            <a:r>
              <a:rPr lang="en-US" altLang="ko-KR" sz="3000" b="1" dirty="0">
                <a:solidFill>
                  <a:srgbClr val="FF0000"/>
                </a:solidFill>
              </a:rPr>
              <a:t>74%</a:t>
            </a:r>
            <a:r>
              <a:rPr lang="en-US" altLang="ko-KR" sz="3000" dirty="0"/>
              <a:t> </a:t>
            </a:r>
          </a:p>
          <a:p>
            <a:endParaRPr lang="en-US" altLang="ko-KR" sz="3000" dirty="0"/>
          </a:p>
          <a:p>
            <a:r>
              <a:rPr lang="ko-KR" altLang="en-US" sz="3000" dirty="0"/>
              <a:t>실제 차량 데이터에 대해 </a:t>
            </a:r>
            <a:endParaRPr lang="en-US" altLang="ko-KR" sz="3000" dirty="0"/>
          </a:p>
          <a:p>
            <a:r>
              <a:rPr lang="en-US" altLang="ko-KR" sz="3000" dirty="0"/>
              <a:t>DNN</a:t>
            </a:r>
            <a:r>
              <a:rPr lang="en-US" altLang="ko-KR" sz="3000" b="1" dirty="0">
                <a:solidFill>
                  <a:srgbClr val="FF0000"/>
                </a:solidFill>
              </a:rPr>
              <a:t>81%</a:t>
            </a:r>
            <a:r>
              <a:rPr lang="en-US" altLang="ko-KR" sz="3000" dirty="0"/>
              <a:t> , CNN</a:t>
            </a:r>
            <a:r>
              <a:rPr lang="en-US" altLang="ko-KR" sz="3000" b="1" dirty="0">
                <a:solidFill>
                  <a:srgbClr val="FF0000"/>
                </a:solidFill>
              </a:rPr>
              <a:t>74%</a:t>
            </a:r>
            <a:r>
              <a:rPr lang="ko-KR" altLang="en-US" sz="3000" dirty="0"/>
              <a:t> </a:t>
            </a:r>
            <a:endParaRPr lang="en-US" altLang="ko-KR" sz="30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3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262047" y="2602328"/>
            <a:ext cx="63460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학습 데이터를 </a:t>
            </a:r>
            <a:r>
              <a:rPr lang="ko-KR" altLang="en-US" sz="3000" dirty="0" err="1"/>
              <a:t>셔플</a:t>
            </a:r>
            <a:r>
              <a:rPr lang="ko-KR" altLang="en-US" sz="3000" dirty="0"/>
              <a:t> 하였을 경우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테스트 데이터에 대해 </a:t>
            </a:r>
            <a:endParaRPr lang="en-US" altLang="ko-KR" sz="3000" dirty="0"/>
          </a:p>
          <a:p>
            <a:r>
              <a:rPr lang="en-US" altLang="ko-KR" sz="3000" dirty="0"/>
              <a:t>DNN</a:t>
            </a:r>
            <a:r>
              <a:rPr lang="en-US" altLang="ko-KR" sz="3000" b="1" dirty="0">
                <a:solidFill>
                  <a:srgbClr val="FF0000"/>
                </a:solidFill>
              </a:rPr>
              <a:t>84%</a:t>
            </a:r>
            <a:r>
              <a:rPr lang="en-US" altLang="ko-KR" sz="3000" dirty="0"/>
              <a:t> , CNN</a:t>
            </a:r>
            <a:r>
              <a:rPr lang="en-US" altLang="ko-KR" sz="3000" b="1" dirty="0">
                <a:solidFill>
                  <a:srgbClr val="FF0000"/>
                </a:solidFill>
              </a:rPr>
              <a:t>83%</a:t>
            </a:r>
            <a:r>
              <a:rPr lang="en-US" altLang="ko-KR" sz="3000" dirty="0"/>
              <a:t> </a:t>
            </a:r>
          </a:p>
          <a:p>
            <a:endParaRPr lang="en-US" altLang="ko-KR" sz="3000" dirty="0"/>
          </a:p>
          <a:p>
            <a:r>
              <a:rPr lang="ko-KR" altLang="en-US" sz="3000" dirty="0"/>
              <a:t>실제 차량 데이터에 대해 </a:t>
            </a:r>
            <a:endParaRPr lang="en-US" altLang="ko-KR" sz="3000" dirty="0"/>
          </a:p>
          <a:p>
            <a:r>
              <a:rPr lang="en-US" altLang="ko-KR" sz="3000" dirty="0"/>
              <a:t>DNN</a:t>
            </a:r>
            <a:r>
              <a:rPr lang="en-US" altLang="ko-KR" sz="3000" b="1" dirty="0">
                <a:solidFill>
                  <a:srgbClr val="FF0000"/>
                </a:solidFill>
              </a:rPr>
              <a:t>81%</a:t>
            </a:r>
            <a:r>
              <a:rPr lang="en-US" altLang="ko-KR" sz="3000" dirty="0"/>
              <a:t> , CNN</a:t>
            </a:r>
            <a:r>
              <a:rPr lang="en-US" altLang="ko-KR" sz="3000" b="1" dirty="0">
                <a:solidFill>
                  <a:srgbClr val="FF0000"/>
                </a:solidFill>
              </a:rPr>
              <a:t>82%</a:t>
            </a:r>
            <a:r>
              <a:rPr lang="ko-KR" altLang="en-US" sz="3000" dirty="0"/>
              <a:t> </a:t>
            </a:r>
            <a:endParaRPr lang="en-US" altLang="ko-KR" sz="30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8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D379DB-32A5-4D47-A3F0-66EF138C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36" y="1891336"/>
            <a:ext cx="5022015" cy="39932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B13BF6-0675-4961-8823-208EAD19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927" y="1887525"/>
            <a:ext cx="4968671" cy="40008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CBC952-5946-45B0-9A91-77948DB50BA8}"/>
              </a:ext>
            </a:extLst>
          </p:cNvPr>
          <p:cNvSpPr txBox="1"/>
          <p:nvPr/>
        </p:nvSpPr>
        <p:spPr>
          <a:xfrm>
            <a:off x="1118223" y="1240013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데이터를 </a:t>
            </a:r>
            <a:r>
              <a:rPr lang="ko-KR" altLang="en-US" sz="3000" dirty="0" err="1"/>
              <a:t>셔플하지</a:t>
            </a:r>
            <a:r>
              <a:rPr lang="ko-KR" altLang="en-US" sz="3000" dirty="0"/>
              <a:t> 않았을 때</a:t>
            </a:r>
          </a:p>
        </p:txBody>
      </p:sp>
    </p:spTree>
    <p:extLst>
      <p:ext uri="{BB962C8B-B14F-4D97-AF65-F5344CB8AC3E}">
        <p14:creationId xmlns:p14="http://schemas.microsoft.com/office/powerpoint/2010/main" val="35870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2020-08-06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BC952-5946-45B0-9A91-77948DB50BA8}"/>
              </a:ext>
            </a:extLst>
          </p:cNvPr>
          <p:cNvSpPr txBox="1"/>
          <p:nvPr/>
        </p:nvSpPr>
        <p:spPr>
          <a:xfrm>
            <a:off x="1118223" y="1240013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데이터를 </a:t>
            </a:r>
            <a:r>
              <a:rPr lang="ko-KR" altLang="en-US" sz="3000" dirty="0" err="1"/>
              <a:t>셔플했을</a:t>
            </a:r>
            <a:r>
              <a:rPr lang="ko-KR" altLang="en-US" sz="3000" dirty="0"/>
              <a:t> 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1AD870-CD2F-4A8E-900E-D4D9BF88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41" y="2003902"/>
            <a:ext cx="4991533" cy="39779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F62DD4-5002-477D-A5D3-07FD595D1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29" y="1973420"/>
            <a:ext cx="501439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870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3955</TotalTime>
  <Words>978</Words>
  <Application>Microsoft Office PowerPoint</Application>
  <PresentationFormat>와이드스크린</PresentationFormat>
  <Paragraphs>214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문제점 &amp; 해결방안</vt:lpstr>
      <vt:lpstr>개발기술개요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방 형진</cp:lastModifiedBy>
  <cp:revision>107</cp:revision>
  <dcterms:created xsi:type="dcterms:W3CDTF">2020-05-30T02:06:29Z</dcterms:created>
  <dcterms:modified xsi:type="dcterms:W3CDTF">2020-08-06T08:39:44Z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