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1" r:id="rId2"/>
    <p:sldId id="258" r:id="rId3"/>
  </p:sldIdLst>
  <p:sldSz cx="21383625" cy="30275213"/>
  <p:notesSz cx="6858000" cy="9144000"/>
  <p:embeddedFontLst>
    <p:embeddedFont>
      <p:font typeface="나눔스퀘어 Bold" panose="020B0600000101010101" pitchFamily="50" charset="-127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  <p:embeddedFont>
      <p:font typeface="Franklin Gothic Demi" panose="020B0703020102020204" pitchFamily="34" charset="0"/>
      <p:regular r:id="rId11"/>
      <p: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213"/>
    <a:srgbClr val="FFFFFF"/>
    <a:srgbClr val="ED7D31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04" y="-540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1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4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52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91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52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9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C2B-BE6A-4123-B1EB-3B148078ED94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A5EE4-1B2F-4824-B0C8-6C1DBF8DD7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7.jp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9.jpg"/><Relationship Id="rId15" Type="http://schemas.openxmlformats.org/officeDocument/2006/relationships/image" Target="../media/image15.png"/><Relationship Id="rId10" Type="http://schemas.openxmlformats.org/officeDocument/2006/relationships/image" Target="../media/image10.jpeg"/><Relationship Id="rId4" Type="http://schemas.openxmlformats.org/officeDocument/2006/relationships/image" Target="../media/image18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24" y="566511"/>
            <a:ext cx="20061977" cy="40834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5079862"/>
            <a:ext cx="19949201" cy="75895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0" y="28836623"/>
            <a:ext cx="19949201" cy="1078994"/>
          </a:xfrm>
          <a:prstGeom prst="rect">
            <a:avLst/>
          </a:prstGeom>
        </p:spPr>
      </p:pic>
      <p:sp>
        <p:nvSpPr>
          <p:cNvPr id="68" name="TextBox 133"/>
          <p:cNvSpPr txBox="1"/>
          <p:nvPr/>
        </p:nvSpPr>
        <p:spPr>
          <a:xfrm>
            <a:off x="1029181" y="2101601"/>
            <a:ext cx="19218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ea"/>
                <a:ea typeface="+mj-ea"/>
              </a:rPr>
              <a:t>SIM2REAL</a:t>
            </a:r>
            <a:r>
              <a:rPr lang="ko-KR" altLang="en-US" sz="7200" b="1" dirty="0">
                <a:solidFill>
                  <a:schemeClr val="bg1"/>
                </a:solidFill>
                <a:latin typeface="+mj-ea"/>
                <a:ea typeface="+mj-ea"/>
              </a:rPr>
              <a:t>을 활용한 차량 상태 분석 시스템</a:t>
            </a:r>
            <a:endParaRPr lang="en-US" altLang="ko-KR" sz="7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940363" y="1096097"/>
            <a:ext cx="3549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/>
              <a:t>졸업 과제 번호 </a:t>
            </a:r>
            <a:r>
              <a:rPr lang="en-US" altLang="ko-KR" sz="3200" b="1" dirty="0"/>
              <a:t>: 38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49768" y="4136539"/>
            <a:ext cx="340990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 err="1">
                <a:latin typeface="+mj-ea"/>
                <a:ea typeface="+mj-ea"/>
              </a:rPr>
              <a:t>팀명</a:t>
            </a:r>
            <a:r>
              <a:rPr lang="ko-KR" altLang="en-US" sz="2100" dirty="0">
                <a:latin typeface="+mj-ea"/>
                <a:ea typeface="+mj-ea"/>
              </a:rPr>
              <a:t>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>
                <a:latin typeface="+mj-ea"/>
                <a:ea typeface="+mj-ea"/>
              </a:rPr>
              <a:t>여기에 팀 이름 입력</a:t>
            </a:r>
            <a:endParaRPr lang="en-US" altLang="ko-KR" sz="2100" dirty="0">
              <a:latin typeface="+mj-ea"/>
              <a:ea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0007363" y="4136539"/>
            <a:ext cx="424186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참여학생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 err="1">
                <a:latin typeface="+mj-ea"/>
                <a:ea typeface="+mj-ea"/>
              </a:rPr>
              <a:t>정희석</a:t>
            </a:r>
            <a:r>
              <a:rPr lang="en-US" altLang="ko-KR" sz="2100" dirty="0">
                <a:latin typeface="+mj-ea"/>
                <a:ea typeface="+mj-ea"/>
              </a:rPr>
              <a:t>, </a:t>
            </a:r>
            <a:r>
              <a:rPr lang="ko-KR" altLang="en-US" sz="2100" dirty="0">
                <a:latin typeface="+mj-ea"/>
                <a:ea typeface="+mj-ea"/>
              </a:rPr>
              <a:t>이석준</a:t>
            </a:r>
            <a:r>
              <a:rPr lang="en-US" altLang="ko-KR" sz="2100" dirty="0">
                <a:latin typeface="+mj-ea"/>
                <a:ea typeface="+mj-ea"/>
              </a:rPr>
              <a:t>, </a:t>
            </a:r>
            <a:r>
              <a:rPr lang="ko-KR" altLang="en-US" sz="2100" dirty="0">
                <a:latin typeface="+mj-ea"/>
                <a:ea typeface="+mj-ea"/>
              </a:rPr>
              <a:t>방형진</a:t>
            </a:r>
            <a:endParaRPr lang="en-US" altLang="ko-KR" sz="2100" dirty="0">
              <a:latin typeface="+mj-ea"/>
              <a:ea typeface="+mj-ea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783660" y="4136539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latin typeface="+mj-ea"/>
                <a:ea typeface="+mj-ea"/>
              </a:rPr>
              <a:t>지도교수 </a:t>
            </a:r>
            <a:r>
              <a:rPr lang="en-US" altLang="ko-KR" sz="2100" dirty="0">
                <a:latin typeface="+mj-ea"/>
                <a:ea typeface="+mj-ea"/>
              </a:rPr>
              <a:t>: </a:t>
            </a:r>
            <a:r>
              <a:rPr lang="ko-KR" altLang="en-US" sz="2100" dirty="0" err="1">
                <a:latin typeface="+mj-ea"/>
                <a:ea typeface="+mj-ea"/>
              </a:rPr>
              <a:t>백윤주</a:t>
            </a:r>
            <a:endParaRPr lang="en-US" altLang="ko-KR" sz="2100" dirty="0">
              <a:latin typeface="+mj-ea"/>
              <a:ea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21315683"/>
            <a:ext cx="19949201" cy="75895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2" y="13582472"/>
            <a:ext cx="19949201" cy="758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E8301-2F50-445C-B70C-43914DAF20F7}"/>
              </a:ext>
            </a:extLst>
          </p:cNvPr>
          <p:cNvSpPr txBox="1"/>
          <p:nvPr/>
        </p:nvSpPr>
        <p:spPr>
          <a:xfrm>
            <a:off x="883920" y="630936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배경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C7EA8-3C34-4BD3-B0C8-A7248862C841}"/>
              </a:ext>
            </a:extLst>
          </p:cNvPr>
          <p:cNvSpPr txBox="1"/>
          <p:nvPr/>
        </p:nvSpPr>
        <p:spPr>
          <a:xfrm>
            <a:off x="883918" y="7136859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해마다 차량의 수는 늘어나고 차량에 적용되는 기술은 복잡해짐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교통사고</a:t>
            </a:r>
            <a:r>
              <a:rPr lang="en-US" altLang="ko-KR" sz="2500" dirty="0"/>
              <a:t>, </a:t>
            </a:r>
            <a:r>
              <a:rPr lang="ko-KR" altLang="en-US" sz="2500" dirty="0"/>
              <a:t>차량 점검 등의 상황에서 차량의 상태를 정확하게 알아야 할 필요성 증가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차량 운행시에 센서데이터를 모은 다면 차량의 상태를 예측할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SIM2REAL</a:t>
            </a:r>
            <a:r>
              <a:rPr lang="ko-KR" altLang="en-US" sz="2500" dirty="0"/>
              <a:t>기술을 응용하면 실제 차량이 아닌 시뮬레이션의 차량으로도 비슷한 데이터를 모아 적용시킬 수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B2D2C-E388-49F9-8CE8-7FE7204B0104}"/>
              </a:ext>
            </a:extLst>
          </p:cNvPr>
          <p:cNvSpPr txBox="1"/>
          <p:nvPr/>
        </p:nvSpPr>
        <p:spPr>
          <a:xfrm>
            <a:off x="883920" y="920245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61433-0A27-4683-97E0-FFFD26964159}"/>
              </a:ext>
            </a:extLst>
          </p:cNvPr>
          <p:cNvSpPr txBox="1"/>
          <p:nvPr/>
        </p:nvSpPr>
        <p:spPr>
          <a:xfrm>
            <a:off x="1010057" y="10259570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프로그램의 차량에서 얻은 정보를 </a:t>
            </a:r>
            <a:r>
              <a:rPr lang="ko-KR" altLang="en-US" sz="2500" dirty="0" err="1"/>
              <a:t>머신러닝을</a:t>
            </a:r>
            <a:r>
              <a:rPr lang="ko-KR" altLang="en-US" sz="2500" dirty="0"/>
              <a:t> 통해 학습시켜 실제 차량의 상태 분석에 적용시킬 수 있는 프로그램 개발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해당 프로그램을 사용하여 운전자의 졸음운전 여부를 확인하는 프로그램 개발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ED8DB-7C68-4D0D-9687-D7AB25685FCF}"/>
              </a:ext>
            </a:extLst>
          </p:cNvPr>
          <p:cNvSpPr txBox="1"/>
          <p:nvPr/>
        </p:nvSpPr>
        <p:spPr>
          <a:xfrm>
            <a:off x="883920" y="22312566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D46DC-8120-4E96-86D6-0382FD8AC3C3}"/>
              </a:ext>
            </a:extLst>
          </p:cNvPr>
          <p:cNvSpPr txBox="1"/>
          <p:nvPr/>
        </p:nvSpPr>
        <p:spPr>
          <a:xfrm>
            <a:off x="1066445" y="23035935"/>
            <a:ext cx="193635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실제 차량만을 사용하여 데이터 수집을 할 때보다 더 다양하고 많은 양의 데이터를 빠르게 수집할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실제 차량을 이용한 데이터 수집시에 있을 수 있는 교통사고 등의 위험에서 자유로움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음주운전이나 졸음운전 같이 실제 차량으로 테스트 하기 힘든 데이터를 쉽게 얻을 수 있음</a:t>
            </a:r>
          </a:p>
        </p:txBody>
      </p:sp>
      <p:pic>
        <p:nvPicPr>
          <p:cNvPr id="19" name="내용 개체 틀 4">
            <a:extLst>
              <a:ext uri="{FF2B5EF4-FFF2-40B4-BE49-F238E27FC236}">
                <a16:creationId xmlns:a16="http://schemas.microsoft.com/office/drawing/2014/main" id="{1511D243-5039-4D0B-A7D5-B5C172DB8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6093" y="6242951"/>
            <a:ext cx="3452456" cy="19761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09382-8F22-4F18-B386-1AB59C07666D}"/>
              </a:ext>
            </a:extLst>
          </p:cNvPr>
          <p:cNvSpPr txBox="1"/>
          <p:nvPr/>
        </p:nvSpPr>
        <p:spPr>
          <a:xfrm>
            <a:off x="883920" y="1421119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프로그램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5EC1-0768-4649-9FA4-FDFEBC7007FA}"/>
              </a:ext>
            </a:extLst>
          </p:cNvPr>
          <p:cNvSpPr txBox="1"/>
          <p:nvPr/>
        </p:nvSpPr>
        <p:spPr>
          <a:xfrm>
            <a:off x="1010057" y="14850818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시뮬레이션 차량 센서 데이터</a:t>
            </a:r>
            <a:endParaRPr lang="en-US" altLang="ko-KR" sz="2500" dirty="0"/>
          </a:p>
        </p:txBody>
      </p:sp>
      <p:pic>
        <p:nvPicPr>
          <p:cNvPr id="8" name="그림 7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EF592DD2-42EA-4C91-8986-58E35E61F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68" y="15416826"/>
            <a:ext cx="3301581" cy="1857140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393E5D8-6CB1-4E26-B8BC-4FA31BAD506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06" y="15411998"/>
            <a:ext cx="2240237" cy="1865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2ED25E-316E-4328-ACB3-151357825F95}"/>
              </a:ext>
            </a:extLst>
          </p:cNvPr>
          <p:cNvSpPr txBox="1"/>
          <p:nvPr/>
        </p:nvSpPr>
        <p:spPr>
          <a:xfrm>
            <a:off x="8123677" y="15829799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</a:t>
            </a:r>
            <a:endParaRPr lang="en-US" altLang="ko-KR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585D9-5817-4D39-8645-B355B6D19265}"/>
              </a:ext>
            </a:extLst>
          </p:cNvPr>
          <p:cNvSpPr txBox="1"/>
          <p:nvPr/>
        </p:nvSpPr>
        <p:spPr>
          <a:xfrm>
            <a:off x="883920" y="2471764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활용방안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583D5-462E-4E5D-AA0B-91F5F6723892}"/>
              </a:ext>
            </a:extLst>
          </p:cNvPr>
          <p:cNvSpPr txBox="1"/>
          <p:nvPr/>
        </p:nvSpPr>
        <p:spPr>
          <a:xfrm>
            <a:off x="1066445" y="25431918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차량 운전 상태를 실시간으로 측정해 안전 점수 제도 운영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점수를 이용해서 차량 보험료 할인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향후 과태료 측정 시 안전 점수 반영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점수가 높은 주행 데이터를 자율 주행 알고리즘에 적용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6F3237-D6D4-4212-87E0-B2449D8B4E37}"/>
              </a:ext>
            </a:extLst>
          </p:cNvPr>
          <p:cNvSpPr txBox="1"/>
          <p:nvPr/>
        </p:nvSpPr>
        <p:spPr>
          <a:xfrm>
            <a:off x="883920" y="19699461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상세내용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8970D-AE22-4B9A-9045-7D7C2925D9DD}"/>
              </a:ext>
            </a:extLst>
          </p:cNvPr>
          <p:cNvSpPr txBox="1"/>
          <p:nvPr/>
        </p:nvSpPr>
        <p:spPr>
          <a:xfrm>
            <a:off x="1107286" y="20389431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프로그램에서 얻어낸 가상의 차량 데이터를 </a:t>
            </a:r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모델에 학습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학습시킨 모델에 실제 차량 주행 데이터를 넣어서 주행 상태 측정</a:t>
            </a:r>
            <a:r>
              <a:rPr lang="en-US" altLang="ko-KR" sz="2500" dirty="0"/>
              <a:t>, </a:t>
            </a:r>
            <a:r>
              <a:rPr lang="ko-KR" altLang="en-US" sz="2500"/>
              <a:t>운전자 식별 및 졸음운전 여부 식별</a:t>
            </a:r>
            <a:endParaRPr lang="en-US" altLang="ko-KR" sz="2500" dirty="0"/>
          </a:p>
        </p:txBody>
      </p:sp>
      <p:pic>
        <p:nvPicPr>
          <p:cNvPr id="27" name="그림 2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F8A68D5-CD19-4B04-8DDD-BD9845F03D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25" y="16604091"/>
            <a:ext cx="9129858" cy="26328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3178C4-2A27-47BC-89F2-E7A00B80FF27}"/>
              </a:ext>
            </a:extLst>
          </p:cNvPr>
          <p:cNvSpPr txBox="1"/>
          <p:nvPr/>
        </p:nvSpPr>
        <p:spPr>
          <a:xfrm>
            <a:off x="1013169" y="17466497"/>
            <a:ext cx="637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실제 차량 센서 데이터 </a:t>
            </a:r>
            <a:r>
              <a:rPr lang="en-US" altLang="ko-KR" sz="2500" dirty="0"/>
              <a:t>&amp; </a:t>
            </a:r>
            <a:r>
              <a:rPr lang="ko-KR" altLang="en-US" sz="2500" dirty="0"/>
              <a:t>졸음운전 데이터</a:t>
            </a:r>
            <a:endParaRPr lang="en-US" altLang="ko-KR" sz="2500" dirty="0"/>
          </a:p>
        </p:txBody>
      </p:sp>
      <p:pic>
        <p:nvPicPr>
          <p:cNvPr id="32" name="그림 31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3268FEC9-3458-4B3B-B0A2-F94DEF8194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71" y="17919832"/>
            <a:ext cx="3009876" cy="1750745"/>
          </a:xfrm>
          <a:prstGeom prst="rect">
            <a:avLst/>
          </a:prstGeom>
        </p:spPr>
      </p:pic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52DF09F-6A30-460E-9DC5-6679DF74BCDD}"/>
              </a:ext>
            </a:extLst>
          </p:cNvPr>
          <p:cNvSpPr/>
          <p:nvPr/>
        </p:nvSpPr>
        <p:spPr>
          <a:xfrm rot="20722098">
            <a:off x="6838808" y="18302012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B136AAE0-870D-4C02-B8C1-A110CF0D91D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18" y="17976945"/>
            <a:ext cx="1801267" cy="1785814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5819548-E216-4405-A842-5096ED63F8DE}"/>
              </a:ext>
            </a:extLst>
          </p:cNvPr>
          <p:cNvSpPr/>
          <p:nvPr/>
        </p:nvSpPr>
        <p:spPr>
          <a:xfrm rot="1072835">
            <a:off x="6841919" y="16532308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1D03AFD-BE59-4A05-B23E-1E85CF981D64}"/>
              </a:ext>
            </a:extLst>
          </p:cNvPr>
          <p:cNvSpPr/>
          <p:nvPr/>
        </p:nvSpPr>
        <p:spPr>
          <a:xfrm>
            <a:off x="17183338" y="17487142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D7681E-4BE4-4448-AB8B-C81F0FEE3310}"/>
              </a:ext>
            </a:extLst>
          </p:cNvPr>
          <p:cNvSpPr txBox="1"/>
          <p:nvPr/>
        </p:nvSpPr>
        <p:spPr>
          <a:xfrm>
            <a:off x="17998568" y="15776925"/>
            <a:ext cx="293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차량 주행 상태 예측</a:t>
            </a:r>
            <a:endParaRPr lang="en-US" altLang="ko-KR" sz="2500" dirty="0"/>
          </a:p>
        </p:txBody>
      </p:sp>
      <p:pic>
        <p:nvPicPr>
          <p:cNvPr id="43" name="그림 42" descr="디스플레이이(가) 표시된 사진&#10;&#10;자동 생성된 설명">
            <a:extLst>
              <a:ext uri="{FF2B5EF4-FFF2-40B4-BE49-F238E27FC236}">
                <a16:creationId xmlns:a16="http://schemas.microsoft.com/office/drawing/2014/main" id="{6A0DACF4-605E-48E4-B669-E0E14B409E3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5"/>
          <a:stretch/>
        </p:blipFill>
        <p:spPr>
          <a:xfrm>
            <a:off x="18329748" y="16657631"/>
            <a:ext cx="2520975" cy="2446356"/>
          </a:xfrm>
          <a:prstGeom prst="rect">
            <a:avLst/>
          </a:prstGeom>
        </p:spPr>
      </p:pic>
      <p:pic>
        <p:nvPicPr>
          <p:cNvPr id="47" name="그림 46" descr="스크린샷, 앉아있는, 컴퓨터, 방이(가) 표시된 사진&#10;&#10;자동 생성된 설명">
            <a:extLst>
              <a:ext uri="{FF2B5EF4-FFF2-40B4-BE49-F238E27FC236}">
                <a16:creationId xmlns:a16="http://schemas.microsoft.com/office/drawing/2014/main" id="{980D9971-23B3-4486-8BA4-A36C850671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0" y="11193526"/>
            <a:ext cx="8020877" cy="192240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E96918D-BC5C-4782-A082-33456E4B48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9529" y="11189790"/>
            <a:ext cx="2395775" cy="1886723"/>
          </a:xfrm>
          <a:prstGeom prst="rect">
            <a:avLst/>
          </a:prstGeom>
        </p:spPr>
      </p:pic>
      <p:pic>
        <p:nvPicPr>
          <p:cNvPr id="53" name="그림 52" descr="시계이(가) 표시된 사진&#10;&#10;자동 생성된 설명">
            <a:extLst>
              <a:ext uri="{FF2B5EF4-FFF2-40B4-BE49-F238E27FC236}">
                <a16:creationId xmlns:a16="http://schemas.microsoft.com/office/drawing/2014/main" id="{1F74F70C-7073-4ECB-9403-7BDC73808C53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49" y="11276210"/>
            <a:ext cx="1751201" cy="1751201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9832DAF-27FC-4762-9BD5-4C6E6538B942}"/>
              </a:ext>
            </a:extLst>
          </p:cNvPr>
          <p:cNvSpPr/>
          <p:nvPr/>
        </p:nvSpPr>
        <p:spPr>
          <a:xfrm>
            <a:off x="5450447" y="11799328"/>
            <a:ext cx="1191491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7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21364163" cy="6168822"/>
            <a:chOff x="0" y="0"/>
            <a:chExt cx="21364163" cy="6168822"/>
          </a:xfrm>
        </p:grpSpPr>
        <p:sp>
          <p:nvSpPr>
            <p:cNvPr id="68" name="TextBox 133"/>
            <p:cNvSpPr txBox="1"/>
            <p:nvPr/>
          </p:nvSpPr>
          <p:spPr>
            <a:xfrm>
              <a:off x="1029181" y="2101601"/>
              <a:ext cx="19218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드론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제어를 통한 스마트 </a:t>
              </a:r>
              <a:r>
                <a:rPr lang="ko-KR" altLang="en-US" sz="7200" b="1" dirty="0" err="1">
                  <a:solidFill>
                    <a:schemeClr val="bg1"/>
                  </a:solidFill>
                  <a:latin typeface="+mj-ea"/>
                  <a:ea typeface="+mj-ea"/>
                </a:rPr>
                <a:t>셀피</a:t>
              </a:r>
              <a:r>
                <a:rPr lang="ko-KR" altLang="en-US" sz="7200" b="1" dirty="0">
                  <a:solidFill>
                    <a:schemeClr val="bg1"/>
                  </a:solidFill>
                  <a:latin typeface="+mj-ea"/>
                  <a:ea typeface="+mj-ea"/>
                </a:rPr>
                <a:t> 서비스</a:t>
              </a:r>
              <a:endParaRPr lang="en-US" altLang="ko-KR" sz="72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9768" y="4136539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 err="1">
                  <a:latin typeface="+mj-ea"/>
                  <a:ea typeface="+mj-ea"/>
                </a:rPr>
                <a:t>팀명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0007363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참여학생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6783660" y="4136539"/>
              <a:ext cx="1261884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100" dirty="0">
                  <a:latin typeface="+mj-ea"/>
                  <a:ea typeface="+mj-ea"/>
                </a:rPr>
                <a:t>지도교수</a:t>
              </a:r>
              <a:endParaRPr lang="en-US" altLang="ko-KR" sz="2100" dirty="0">
                <a:latin typeface="+mj-ea"/>
                <a:ea typeface="+mj-ea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717212" y="5079862"/>
              <a:ext cx="19949201" cy="758954"/>
              <a:chOff x="717212" y="5079862"/>
              <a:chExt cx="19949201" cy="758954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212" y="5079862"/>
                <a:ext cx="19949201" cy="758954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8582437" y="5197729"/>
                <a:ext cx="4218750" cy="584775"/>
              </a:xfrm>
              <a:prstGeom prst="rect">
                <a:avLst/>
              </a:prstGeom>
              <a:solidFill>
                <a:srgbClr val="F08213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제목 </a:t>
                </a:r>
                <a:r>
                  <a:rPr lang="en-US" altLang="ko-KR" sz="3200" b="1" dirty="0">
                    <a:solidFill>
                      <a:schemeClr val="bg1"/>
                    </a:solidFill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364163" cy="616882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099300" y="4216400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여기에 팀 이름 입력</a:t>
              </a:r>
              <a:endParaRPr lang="ko-KR" altLang="en-US" sz="2400" b="1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275300" y="4216400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백윤주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890250" y="4197350"/>
              <a:ext cx="30428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정희석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이석준</a:t>
              </a:r>
              <a:r>
                <a:rPr lang="en-US" altLang="ko-KR" sz="24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sz="24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방형진</a:t>
              </a:r>
              <a:endPara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59351" y="1471570"/>
              <a:ext cx="144526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+mj-ea"/>
                  <a:ea typeface="+mj-ea"/>
                </a:rPr>
                <a:t>SIM2REAL</a:t>
              </a:r>
              <a:r>
                <a:rPr lang="ko-KR" altLang="en-US" sz="6000" b="1" dirty="0">
                  <a:solidFill>
                    <a:schemeClr val="bg1"/>
                  </a:solidFill>
                  <a:latin typeface="+mj-ea"/>
                  <a:ea typeface="+mj-ea"/>
                </a:rPr>
                <a:t>을 활용한 차량 상태 분석 시스템</a:t>
              </a:r>
              <a:endParaRPr lang="en-US" altLang="ko-KR" sz="6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86715" y="1022377"/>
              <a:ext cx="26821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anklin Gothic Demi" panose="020B0703020102020204" pitchFamily="34" charset="0"/>
                  <a:ea typeface="+mj-ea"/>
                </a:rPr>
                <a:t>38</a:t>
              </a:r>
              <a:endParaRPr lang="ko-KR" altLang="en-US" sz="1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  <a:ea typeface="+mj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806350" y="5400263"/>
              <a:ext cx="1919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과제 개요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642" y="13770172"/>
            <a:ext cx="21383625" cy="902160"/>
            <a:chOff x="40241" y="13142714"/>
            <a:chExt cx="21383625" cy="902160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1" y="13142714"/>
              <a:ext cx="21383625" cy="90216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8612789" y="13309936"/>
              <a:ext cx="42498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</a:rPr>
                <a:t>작품 구성 및 상세 내용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0" y="22457708"/>
            <a:ext cx="21383625" cy="902160"/>
            <a:chOff x="0" y="22649426"/>
            <a:chExt cx="21383625" cy="9021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649426"/>
              <a:ext cx="21383625" cy="90216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655136" y="22774206"/>
              <a:ext cx="40639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>
                  <a:solidFill>
                    <a:schemeClr val="bg1"/>
                  </a:solidFill>
                </a:rPr>
                <a:t>기대효과 및 활용방안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67267"/>
            <a:ext cx="21383625" cy="190794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6C7CF963-56F4-4BD9-8632-9489E8CED1E2}"/>
              </a:ext>
            </a:extLst>
          </p:cNvPr>
          <p:cNvSpPr txBox="1"/>
          <p:nvPr/>
        </p:nvSpPr>
        <p:spPr>
          <a:xfrm>
            <a:off x="847323" y="619595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배경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B4C5A7-3957-437C-9670-AF524AAE3969}"/>
              </a:ext>
            </a:extLst>
          </p:cNvPr>
          <p:cNvSpPr txBox="1"/>
          <p:nvPr/>
        </p:nvSpPr>
        <p:spPr>
          <a:xfrm>
            <a:off x="847321" y="7023449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해마다 차량의 수는 늘어나고 차량에 적용되는 기술은 복잡해짐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교통사고</a:t>
            </a:r>
            <a:r>
              <a:rPr lang="en-US" altLang="ko-KR" sz="2500" dirty="0"/>
              <a:t>, </a:t>
            </a:r>
            <a:r>
              <a:rPr lang="ko-KR" altLang="en-US" sz="2500" dirty="0"/>
              <a:t>차량 점검 등의 상황에서 차량의 상태를 정확하게 알아야 할 필요성 증가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차량 운행 시에 센서데이터를 모은다면 차량의 상태를 예측할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en-US" altLang="ko-KR" sz="2500" dirty="0"/>
              <a:t>SIM2REAL</a:t>
            </a:r>
            <a:r>
              <a:rPr lang="ko-KR" altLang="en-US" sz="2500" dirty="0"/>
              <a:t>기술을 응용하면 실제 차량이 아닌 시뮬레이션의 차량으로도 비슷한 데이터를 모아 적용시킬 수 있음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A4281CE-F6AA-4984-A814-AAA14CF2E14A}"/>
              </a:ext>
            </a:extLst>
          </p:cNvPr>
          <p:cNvSpPr txBox="1"/>
          <p:nvPr/>
        </p:nvSpPr>
        <p:spPr>
          <a:xfrm>
            <a:off x="847323" y="908904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과제 목표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68602F6-1C80-4C54-AD65-66F9BEED36C8}"/>
              </a:ext>
            </a:extLst>
          </p:cNvPr>
          <p:cNvSpPr txBox="1"/>
          <p:nvPr/>
        </p:nvSpPr>
        <p:spPr>
          <a:xfrm>
            <a:off x="973460" y="10146160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프로그램의 차량에서 얻은 정보를 </a:t>
            </a:r>
            <a:r>
              <a:rPr lang="ko-KR" altLang="en-US" sz="2500" dirty="0" err="1"/>
              <a:t>머신러닝을</a:t>
            </a:r>
            <a:r>
              <a:rPr lang="ko-KR" altLang="en-US" sz="2500" dirty="0"/>
              <a:t> 통해 학습시켜 실제 차량의 상태 분석에 적용시킬 수 있는 프로그램 개발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해당 프로그램을 사용하여 운전자의 졸음운전 여부를 확인하는 프로그램 개발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927B44-7B99-45A2-9DF9-CF13D33DFFF6}"/>
              </a:ext>
            </a:extLst>
          </p:cNvPr>
          <p:cNvSpPr txBox="1"/>
          <p:nvPr/>
        </p:nvSpPr>
        <p:spPr>
          <a:xfrm>
            <a:off x="883920" y="2292094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기대 효과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2FB8558-E305-42FE-B188-12900BFE6D7C}"/>
              </a:ext>
            </a:extLst>
          </p:cNvPr>
          <p:cNvSpPr txBox="1"/>
          <p:nvPr/>
        </p:nvSpPr>
        <p:spPr>
          <a:xfrm>
            <a:off x="1066445" y="23644317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실제 차량만을 사용하여 데이터 수집을 할 때보다 시공간적 제약 사항이 적음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일어 날 수 있는 다양한 상황에 대한 많은 양의 데이터를 빠르게 수집할 수 있음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실제 차량을 이용한 데이터 수집시에 있을 수 있는 교통사고 등의 사고 위험에서 자유로움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차후 연구로 음주운전이나 졸음운전 같이 실제 차량으로 테스트 하기 힘든 데이터를 얻을 수 있을 것으로 기대</a:t>
            </a:r>
            <a:endParaRPr lang="en-US" altLang="ko-KR" sz="2500" dirty="0"/>
          </a:p>
        </p:txBody>
      </p:sp>
      <p:pic>
        <p:nvPicPr>
          <p:cNvPr id="165" name="내용 개체 틀 4">
            <a:extLst>
              <a:ext uri="{FF2B5EF4-FFF2-40B4-BE49-F238E27FC236}">
                <a16:creationId xmlns:a16="http://schemas.microsoft.com/office/drawing/2014/main" id="{8725A8ED-C1B2-4F8E-B494-5C87367DC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9496" y="6129541"/>
            <a:ext cx="3452456" cy="1976153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062A7FBC-B991-4680-B901-B67C0C39B528}"/>
              </a:ext>
            </a:extLst>
          </p:cNvPr>
          <p:cNvSpPr txBox="1"/>
          <p:nvPr/>
        </p:nvSpPr>
        <p:spPr>
          <a:xfrm>
            <a:off x="883920" y="145910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프로그램 구성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692D13-AEEA-4403-B0E7-8466B902D902}"/>
              </a:ext>
            </a:extLst>
          </p:cNvPr>
          <p:cNvSpPr txBox="1"/>
          <p:nvPr/>
        </p:nvSpPr>
        <p:spPr>
          <a:xfrm>
            <a:off x="973458" y="15249676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시뮬레이션 차량 센서 데이터</a:t>
            </a:r>
            <a:endParaRPr lang="en-US" altLang="ko-KR" sz="2500" dirty="0"/>
          </a:p>
        </p:txBody>
      </p:sp>
      <p:pic>
        <p:nvPicPr>
          <p:cNvPr id="171" name="그림 170" descr="트럭, 버스, 엔진, 거리이(가) 표시된 사진&#10;&#10;자동 생성된 설명">
            <a:extLst>
              <a:ext uri="{FF2B5EF4-FFF2-40B4-BE49-F238E27FC236}">
                <a16:creationId xmlns:a16="http://schemas.microsoft.com/office/drawing/2014/main" id="{F0064BB0-93B4-4936-907C-B6F206C800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9" y="15815684"/>
            <a:ext cx="3301581" cy="1857140"/>
          </a:xfrm>
          <a:prstGeom prst="rect">
            <a:avLst/>
          </a:prstGeom>
        </p:spPr>
      </p:pic>
      <p:pic>
        <p:nvPicPr>
          <p:cNvPr id="173" name="그림 172" descr="스크린샷이(가) 표시된 사진&#10;&#10;자동 생성된 설명">
            <a:extLst>
              <a:ext uri="{FF2B5EF4-FFF2-40B4-BE49-F238E27FC236}">
                <a16:creationId xmlns:a16="http://schemas.microsoft.com/office/drawing/2014/main" id="{77ADE7C6-E92B-4228-8386-01C22980DE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07" y="15810856"/>
            <a:ext cx="2240237" cy="1865979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1EB2729B-DF27-42F1-BCC8-4A830478582A}"/>
              </a:ext>
            </a:extLst>
          </p:cNvPr>
          <p:cNvSpPr txBox="1"/>
          <p:nvPr/>
        </p:nvSpPr>
        <p:spPr>
          <a:xfrm>
            <a:off x="8087078" y="16228657"/>
            <a:ext cx="468970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</a:t>
            </a:r>
            <a:endParaRPr lang="en-US" altLang="ko-KR" sz="25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EF46AB-B60D-45CB-B256-3A2DCC843737}"/>
              </a:ext>
            </a:extLst>
          </p:cNvPr>
          <p:cNvSpPr txBox="1"/>
          <p:nvPr/>
        </p:nvSpPr>
        <p:spPr>
          <a:xfrm>
            <a:off x="883920" y="2551444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활용방안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40AA186-ACED-4889-9802-5EEAEE0BFF75}"/>
              </a:ext>
            </a:extLst>
          </p:cNvPr>
          <p:cNvSpPr txBox="1"/>
          <p:nvPr/>
        </p:nvSpPr>
        <p:spPr>
          <a:xfrm>
            <a:off x="1066445" y="26154600"/>
            <a:ext cx="1936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차량 운전 상태를 실시간으로 측정해 안전 점수 제도 운영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점수를 이용해서 차량 보험료 할인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향후 과태료 측정 시 안전 점수 반영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안전 점수가 높은 주행 데이터를 자율 주행 알고리즘에 적용 가능</a:t>
            </a:r>
            <a:endParaRPr lang="en-US" altLang="ko-KR" sz="25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3E9A3E-A927-424B-91C0-052CDC503846}"/>
              </a:ext>
            </a:extLst>
          </p:cNvPr>
          <p:cNvSpPr txBox="1"/>
          <p:nvPr/>
        </p:nvSpPr>
        <p:spPr>
          <a:xfrm>
            <a:off x="847321" y="20536469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- </a:t>
            </a:r>
            <a:r>
              <a:rPr lang="ko-KR" altLang="en-US" sz="3200" dirty="0"/>
              <a:t>상세내용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24524F9-EA0A-412F-8EEE-BC66A082505F}"/>
              </a:ext>
            </a:extLst>
          </p:cNvPr>
          <p:cNvSpPr txBox="1"/>
          <p:nvPr/>
        </p:nvSpPr>
        <p:spPr>
          <a:xfrm>
            <a:off x="1084154" y="21110947"/>
            <a:ext cx="193635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500" dirty="0"/>
              <a:t>시뮬레이션 프로그램에서 얻어낸 가상의 차량 데이터를 </a:t>
            </a:r>
            <a:r>
              <a:rPr lang="en-US" altLang="ko-KR" sz="2500" dirty="0"/>
              <a:t>CNN </a:t>
            </a:r>
            <a:r>
              <a:rPr lang="ko-KR" altLang="en-US" sz="2500" dirty="0"/>
              <a:t>기반 </a:t>
            </a:r>
            <a:r>
              <a:rPr lang="ko-KR" altLang="en-US" sz="2500" dirty="0" err="1"/>
              <a:t>머신러닝</a:t>
            </a:r>
            <a:r>
              <a:rPr lang="ko-KR" altLang="en-US" sz="2500" dirty="0"/>
              <a:t> 모델에 학습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lang="ko-KR" altLang="en-US" sz="2500" dirty="0"/>
              <a:t>학습시킨 모델에 실제 차량 주행 데이터를 넣어서 주행 상태 판정</a:t>
            </a:r>
            <a:endParaRPr lang="en-US" altLang="ko-KR" sz="2500" dirty="0"/>
          </a:p>
        </p:txBody>
      </p:sp>
      <p:pic>
        <p:nvPicPr>
          <p:cNvPr id="185" name="그림 18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415C1CC-6FA6-411C-B5C6-DEDA777F39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26" y="17002949"/>
            <a:ext cx="9129858" cy="2632899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BD097F87-B56E-4DFE-BB13-737D0B17F4FA}"/>
              </a:ext>
            </a:extLst>
          </p:cNvPr>
          <p:cNvSpPr txBox="1"/>
          <p:nvPr/>
        </p:nvSpPr>
        <p:spPr>
          <a:xfrm>
            <a:off x="976570" y="17865355"/>
            <a:ext cx="63766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실제 차량 센서 데이터</a:t>
            </a:r>
            <a:endParaRPr lang="en-US" altLang="ko-KR" sz="2500" dirty="0"/>
          </a:p>
        </p:txBody>
      </p:sp>
      <p:pic>
        <p:nvPicPr>
          <p:cNvPr id="189" name="그림 188" descr="자동차, 주차, 갈색, 파란색이(가) 표시된 사진&#10;&#10;자동 생성된 설명">
            <a:extLst>
              <a:ext uri="{FF2B5EF4-FFF2-40B4-BE49-F238E27FC236}">
                <a16:creationId xmlns:a16="http://schemas.microsoft.com/office/drawing/2014/main" id="{7300E14C-9960-47B0-8B0C-90E02C25DA7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72" y="18318690"/>
            <a:ext cx="3009876" cy="1750745"/>
          </a:xfrm>
          <a:prstGeom prst="rect">
            <a:avLst/>
          </a:prstGeom>
        </p:spPr>
      </p:pic>
      <p:sp>
        <p:nvSpPr>
          <p:cNvPr id="191" name="화살표: 오른쪽 190">
            <a:extLst>
              <a:ext uri="{FF2B5EF4-FFF2-40B4-BE49-F238E27FC236}">
                <a16:creationId xmlns:a16="http://schemas.microsoft.com/office/drawing/2014/main" id="{032DD555-C754-495D-8A51-D376B5481263}"/>
              </a:ext>
            </a:extLst>
          </p:cNvPr>
          <p:cNvSpPr/>
          <p:nvPr/>
        </p:nvSpPr>
        <p:spPr>
          <a:xfrm rot="20722098">
            <a:off x="6802209" y="18700870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3" name="그림 192" descr="텍스트이(가) 표시된 사진&#10;&#10;자동 생성된 설명">
            <a:extLst>
              <a:ext uri="{FF2B5EF4-FFF2-40B4-BE49-F238E27FC236}">
                <a16:creationId xmlns:a16="http://schemas.microsoft.com/office/drawing/2014/main" id="{DFCA29B8-2793-45DB-9C2A-09A24A83A3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19" y="18375803"/>
            <a:ext cx="1801267" cy="1785814"/>
          </a:xfrm>
          <a:prstGeom prst="rect">
            <a:avLst/>
          </a:prstGeom>
        </p:spPr>
      </p:pic>
      <p:sp>
        <p:nvSpPr>
          <p:cNvPr id="195" name="화살표: 오른쪽 194">
            <a:extLst>
              <a:ext uri="{FF2B5EF4-FFF2-40B4-BE49-F238E27FC236}">
                <a16:creationId xmlns:a16="http://schemas.microsoft.com/office/drawing/2014/main" id="{8AB87243-5237-4603-A96F-8A6FEEB689EC}"/>
              </a:ext>
            </a:extLst>
          </p:cNvPr>
          <p:cNvSpPr/>
          <p:nvPr/>
        </p:nvSpPr>
        <p:spPr>
          <a:xfrm rot="1072835">
            <a:off x="6805320" y="16931166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화살표: 오른쪽 196">
            <a:extLst>
              <a:ext uri="{FF2B5EF4-FFF2-40B4-BE49-F238E27FC236}">
                <a16:creationId xmlns:a16="http://schemas.microsoft.com/office/drawing/2014/main" id="{F1F33468-B18C-48B9-8356-6FCB4F4CB2C1}"/>
              </a:ext>
            </a:extLst>
          </p:cNvPr>
          <p:cNvSpPr/>
          <p:nvPr/>
        </p:nvSpPr>
        <p:spPr>
          <a:xfrm>
            <a:off x="17146739" y="17886000"/>
            <a:ext cx="895185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6BB8469-A174-4927-8A14-9CA4D78A793A}"/>
              </a:ext>
            </a:extLst>
          </p:cNvPr>
          <p:cNvSpPr txBox="1"/>
          <p:nvPr/>
        </p:nvSpPr>
        <p:spPr>
          <a:xfrm>
            <a:off x="17961969" y="16175783"/>
            <a:ext cx="2939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차량 주행 상태 예측</a:t>
            </a:r>
            <a:endParaRPr lang="en-US" altLang="ko-KR" sz="2500" dirty="0"/>
          </a:p>
        </p:txBody>
      </p:sp>
      <p:pic>
        <p:nvPicPr>
          <p:cNvPr id="201" name="그림 200" descr="디스플레이이(가) 표시된 사진&#10;&#10;자동 생성된 설명">
            <a:extLst>
              <a:ext uri="{FF2B5EF4-FFF2-40B4-BE49-F238E27FC236}">
                <a16:creationId xmlns:a16="http://schemas.microsoft.com/office/drawing/2014/main" id="{23572786-D342-460D-8F6F-4332350179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5"/>
          <a:stretch/>
        </p:blipFill>
        <p:spPr>
          <a:xfrm>
            <a:off x="18293149" y="17056489"/>
            <a:ext cx="2520975" cy="2446356"/>
          </a:xfrm>
          <a:prstGeom prst="rect">
            <a:avLst/>
          </a:prstGeom>
        </p:spPr>
      </p:pic>
      <p:pic>
        <p:nvPicPr>
          <p:cNvPr id="203" name="그림 202" descr="스크린샷, 앉아있는, 컴퓨터, 방이(가) 표시된 사진&#10;&#10;자동 생성된 설명">
            <a:extLst>
              <a:ext uri="{FF2B5EF4-FFF2-40B4-BE49-F238E27FC236}">
                <a16:creationId xmlns:a16="http://schemas.microsoft.com/office/drawing/2014/main" id="{3311578B-D934-4963-949C-815C606B78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63" y="11080116"/>
            <a:ext cx="8020877" cy="1922408"/>
          </a:xfrm>
          <a:prstGeom prst="rect">
            <a:avLst/>
          </a:prstGeom>
        </p:spPr>
      </p:pic>
      <p:pic>
        <p:nvPicPr>
          <p:cNvPr id="205" name="그림 204">
            <a:extLst>
              <a:ext uri="{FF2B5EF4-FFF2-40B4-BE49-F238E27FC236}">
                <a16:creationId xmlns:a16="http://schemas.microsoft.com/office/drawing/2014/main" id="{7550BDA0-FB35-4248-8800-2515A9E98C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932" y="11076380"/>
            <a:ext cx="2395775" cy="1886723"/>
          </a:xfrm>
          <a:prstGeom prst="rect">
            <a:avLst/>
          </a:prstGeom>
        </p:spPr>
      </p:pic>
      <p:pic>
        <p:nvPicPr>
          <p:cNvPr id="207" name="그림 206" descr="시계이(가) 표시된 사진&#10;&#10;자동 생성된 설명">
            <a:extLst>
              <a:ext uri="{FF2B5EF4-FFF2-40B4-BE49-F238E27FC236}">
                <a16:creationId xmlns:a16="http://schemas.microsoft.com/office/drawing/2014/main" id="{E6BBDFEC-C249-438D-8078-64782D93265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52" y="11162800"/>
            <a:ext cx="1751201" cy="1751201"/>
          </a:xfrm>
          <a:prstGeom prst="rect">
            <a:avLst/>
          </a:prstGeom>
        </p:spPr>
      </p:pic>
      <p:sp>
        <p:nvSpPr>
          <p:cNvPr id="209" name="화살표: 오른쪽 208">
            <a:extLst>
              <a:ext uri="{FF2B5EF4-FFF2-40B4-BE49-F238E27FC236}">
                <a16:creationId xmlns:a16="http://schemas.microsoft.com/office/drawing/2014/main" id="{7507ED87-30D9-46C3-BED2-AEAA49BF7E11}"/>
              </a:ext>
            </a:extLst>
          </p:cNvPr>
          <p:cNvSpPr/>
          <p:nvPr/>
        </p:nvSpPr>
        <p:spPr>
          <a:xfrm>
            <a:off x="5413850" y="11590668"/>
            <a:ext cx="1191491" cy="82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4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484</Words>
  <Application>Microsoft Office PowerPoint</Application>
  <PresentationFormat>사용자 지정</PresentationFormat>
  <Paragraphs>69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Franklin Gothic Demi</vt:lpstr>
      <vt:lpstr>Calibri Light</vt:lpstr>
      <vt:lpstr>맑은 고딕</vt:lpstr>
      <vt:lpstr>나눔스퀘어 Bold</vt:lpstr>
      <vt:lpstr>Calibri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JeongHeeSeok</cp:lastModifiedBy>
  <cp:revision>45</cp:revision>
  <dcterms:created xsi:type="dcterms:W3CDTF">2019-07-31T07:36:11Z</dcterms:created>
  <dcterms:modified xsi:type="dcterms:W3CDTF">2020-09-01T09:49:54Z</dcterms:modified>
</cp:coreProperties>
</file>