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2"/>
  </p:notesMasterIdLst>
  <p:sldIdLst>
    <p:sldId id="256" r:id="rId5"/>
    <p:sldId id="268" r:id="rId6"/>
    <p:sldId id="259" r:id="rId7"/>
    <p:sldId id="260" r:id="rId8"/>
    <p:sldId id="290" r:id="rId9"/>
    <p:sldId id="280" r:id="rId10"/>
    <p:sldId id="292" r:id="rId11"/>
    <p:sldId id="289" r:id="rId12"/>
    <p:sldId id="286" r:id="rId13"/>
    <p:sldId id="293" r:id="rId14"/>
    <p:sldId id="294" r:id="rId15"/>
    <p:sldId id="283" r:id="rId16"/>
    <p:sldId id="288" r:id="rId17"/>
    <p:sldId id="291" r:id="rId18"/>
    <p:sldId id="261" r:id="rId19"/>
    <p:sldId id="26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88665" autoAdjust="0"/>
  </p:normalViewPr>
  <p:slideViewPr>
    <p:cSldViewPr snapToGrid="0">
      <p:cViewPr varScale="1">
        <p:scale>
          <a:sx n="76" d="100"/>
          <a:sy n="76" d="100"/>
        </p:scale>
        <p:origin x="102" y="24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3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4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5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2020 </a:t>
            </a:r>
            <a:r>
              <a:rPr lang="ko-KR" altLang="en-US"/>
              <a:t>전기 졸업과제 팀 </a:t>
            </a:r>
            <a:r>
              <a:rPr lang="en-US" altLang="ko-KR"/>
              <a:t>38(ESLAB 2</a:t>
            </a:r>
            <a:r>
              <a:rPr lang="ko-KR" altLang="en-US"/>
              <a:t>조</a:t>
            </a:r>
            <a:r>
              <a:rPr lang="en-US" altLang="ko-KR"/>
              <a:t>)</a:t>
            </a:r>
          </a:p>
          <a:p>
            <a:pPr algn="ctr"/>
            <a:r>
              <a:rPr lang="en-US" altLang="ko-KR"/>
              <a:t>[</a:t>
            </a:r>
            <a:r>
              <a:rPr lang="ko-KR" altLang="en-US"/>
              <a:t>여기에 팀 이름 입력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0807 </a:t>
            </a:r>
            <a:r>
              <a:rPr lang="ko-KR" altLang="en-US" sz="3000"/>
              <a:t>예측 정확도 </a:t>
            </a:r>
            <a:r>
              <a:rPr lang="en-US" altLang="ko-KR" sz="3000"/>
              <a:t>(DNN)</a:t>
            </a:r>
            <a:endParaRPr lang="ko-KR" altLang="en-US" sz="3000" dirty="0"/>
          </a:p>
        </p:txBody>
      </p:sp>
      <p:pic>
        <p:nvPicPr>
          <p:cNvPr id="8" name="그림 7" descr="노트북, 대형, 목재의, 컴퓨터이(가) 표시된 사진&#10;&#10;자동 생성된 설명">
            <a:extLst>
              <a:ext uri="{FF2B5EF4-FFF2-40B4-BE49-F238E27FC236}">
                <a16:creationId xmlns:a16="http://schemas.microsoft.com/office/drawing/2014/main" id="{01B54B88-2D17-4721-86CB-6CB9AC9A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8223" y="1283023"/>
            <a:ext cx="10711306" cy="44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0807</a:t>
            </a:r>
            <a:r>
              <a:rPr lang="ko-KR" altLang="en-US" sz="3000" dirty="0"/>
              <a:t> 예측 정확도 </a:t>
            </a:r>
            <a:r>
              <a:rPr lang="en-US" altLang="ko-KR" sz="3000" dirty="0"/>
              <a:t>(CNN)</a:t>
            </a:r>
            <a:endParaRPr lang="ko-KR" altLang="en-US" sz="3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266F95-2B14-4CA1-BFEA-9E80B52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8223" y="1374526"/>
            <a:ext cx="10493657" cy="43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문제점</a:t>
            </a:r>
            <a:br>
              <a:rPr lang="en-US" altLang="ko-KR" sz="3200" b="1" dirty="0"/>
            </a:br>
            <a:r>
              <a:rPr lang="en-US" altLang="ko-KR" sz="3200" b="1" dirty="0"/>
              <a:t>&amp; </a:t>
            </a:r>
            <a:r>
              <a:rPr lang="ko-KR" altLang="en-US" sz="3200" b="1" dirty="0"/>
              <a:t>해결방안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 특히 스티어링 </a:t>
            </a:r>
            <a:r>
              <a:rPr lang="ko-KR" altLang="en-US" sz="2400" dirty="0" err="1"/>
              <a:t>휠의</a:t>
            </a:r>
            <a:r>
              <a:rPr lang="ko-KR" altLang="en-US" sz="2400" dirty="0"/>
              <a:t> 회전이 크지 않은 차선  변경을 거의 인식 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특히 </a:t>
            </a:r>
            <a:r>
              <a:rPr lang="en-US" altLang="ko-KR" sz="2400" dirty="0"/>
              <a:t>DNN</a:t>
            </a:r>
            <a:r>
              <a:rPr lang="ko-KR" altLang="en-US" sz="2400" dirty="0"/>
              <a:t>모델 보다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모델에서 차선변경의 인식률이 낮은 경향을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학습데이터를 </a:t>
            </a:r>
            <a:r>
              <a:rPr lang="en-US" altLang="ko-KR" sz="2400" dirty="0"/>
              <a:t>Shuffle</a:t>
            </a:r>
            <a:r>
              <a:rPr lang="ko-KR" altLang="en-US" sz="2400" dirty="0"/>
              <a:t>할 경우</a:t>
            </a:r>
            <a:r>
              <a:rPr lang="en-US" altLang="ko-KR" sz="2400" dirty="0"/>
              <a:t>, CNN</a:t>
            </a:r>
            <a:r>
              <a:rPr lang="ko-KR" altLang="en-US" sz="2400" dirty="0"/>
              <a:t>모델은 예측 정확도가 상승하였지만</a:t>
            </a:r>
            <a:r>
              <a:rPr lang="en-US" altLang="ko-KR" sz="2400" dirty="0"/>
              <a:t>, DNN</a:t>
            </a:r>
            <a:r>
              <a:rPr lang="ko-KR" altLang="en-US" sz="2400" dirty="0"/>
              <a:t>의 경우는 오히려 하락하는 모습을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개발기술개요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03565" y="3880437"/>
            <a:ext cx="1800000" cy="108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Sim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 .Vehicle motion sim data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3. Drowsy sim data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3564" y="2799259"/>
            <a:ext cx="1799436" cy="72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1. Vehicle motion OBD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7286" y="3872686"/>
            <a:ext cx="1079957" cy="2161179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Adaptation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Matching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132" y="3872685"/>
            <a:ext cx="1800053" cy="2171833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Feature extractor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for sim and real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7228" y="3872684"/>
            <a:ext cx="1439024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1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for vehicle motion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7228" y="5315902"/>
            <a:ext cx="1439024" cy="7200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2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for drowsy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183" y="3883362"/>
            <a:ext cx="1076335" cy="108117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Discrepancy of sim and real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84648" y="3878439"/>
            <a:ext cx="1070356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Straight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Turn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Lane change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081406" y="5305963"/>
            <a:ext cx="1070356" cy="72997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Normal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Drowsy</a:t>
            </a:r>
          </a:p>
        </p:txBody>
      </p:sp>
      <p:cxnSp>
        <p:nvCxnSpPr>
          <p:cNvPr id="24" name="직선 화살표 연결선 23"/>
          <p:cNvCxnSpPr>
            <a:cxnSpLocks/>
            <a:stCxn id="9" idx="3"/>
            <a:endCxn id="17" idx="0"/>
          </p:cNvCxnSpPr>
          <p:nvPr/>
        </p:nvCxnSpPr>
        <p:spPr>
          <a:xfrm>
            <a:off x="3303000" y="3159259"/>
            <a:ext cx="7691351" cy="724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292430" y="4466095"/>
            <a:ext cx="3456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10" idx="3"/>
            <a:endCxn id="11" idx="1"/>
          </p:cNvCxnSpPr>
          <p:nvPr/>
        </p:nvCxnSpPr>
        <p:spPr>
          <a:xfrm>
            <a:off x="4737243" y="4953276"/>
            <a:ext cx="369889" cy="5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endCxn id="12" idx="1"/>
          </p:cNvCxnSpPr>
          <p:nvPr/>
        </p:nvCxnSpPr>
        <p:spPr>
          <a:xfrm>
            <a:off x="6914706" y="4413273"/>
            <a:ext cx="352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13" idx="1"/>
          </p:cNvCxnSpPr>
          <p:nvPr/>
        </p:nvCxnSpPr>
        <p:spPr>
          <a:xfrm>
            <a:off x="6907185" y="5675902"/>
            <a:ext cx="36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2" idx="3"/>
            <a:endCxn id="19" idx="1"/>
          </p:cNvCxnSpPr>
          <p:nvPr/>
        </p:nvCxnSpPr>
        <p:spPr>
          <a:xfrm>
            <a:off x="8706252" y="4413273"/>
            <a:ext cx="378396" cy="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  <a:stCxn id="13" idx="3"/>
            <a:endCxn id="20" idx="1"/>
          </p:cNvCxnSpPr>
          <p:nvPr/>
        </p:nvCxnSpPr>
        <p:spPr>
          <a:xfrm flipV="1">
            <a:off x="8706252" y="5670949"/>
            <a:ext cx="375154" cy="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9" idx="3"/>
            <a:endCxn id="17" idx="1"/>
          </p:cNvCxnSpPr>
          <p:nvPr/>
        </p:nvCxnSpPr>
        <p:spPr>
          <a:xfrm>
            <a:off x="10155004" y="4419028"/>
            <a:ext cx="301179" cy="4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8" idx="1"/>
            <a:endCxn id="17" idx="0"/>
          </p:cNvCxnSpPr>
          <p:nvPr/>
        </p:nvCxnSpPr>
        <p:spPr>
          <a:xfrm rot="10800000" flipH="1">
            <a:off x="1503565" y="3883363"/>
            <a:ext cx="9490786" cy="537075"/>
          </a:xfrm>
          <a:prstGeom prst="bentConnector4">
            <a:avLst>
              <a:gd name="adj1" fmla="val -2409"/>
              <a:gd name="adj2" fmla="val 14310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  <a:stCxn id="9" idx="1"/>
            <a:endCxn id="17" idx="0"/>
          </p:cNvCxnSpPr>
          <p:nvPr/>
        </p:nvCxnSpPr>
        <p:spPr>
          <a:xfrm rot="10800000" flipH="1" flipV="1">
            <a:off x="1503563" y="3159258"/>
            <a:ext cx="9490787" cy="724103"/>
          </a:xfrm>
          <a:prstGeom prst="bentConnector4">
            <a:avLst>
              <a:gd name="adj1" fmla="val -2409"/>
              <a:gd name="adj2" fmla="val -8024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1503563" y="2093049"/>
            <a:ext cx="200004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585100" y="2086125"/>
            <a:ext cx="1418153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Preprocessing</a:t>
            </a:r>
            <a:endParaRPr lang="ko-KR" altLang="en-US" sz="16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5758" y="2067248"/>
            <a:ext cx="380450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Neural networks</a:t>
            </a:r>
            <a:endParaRPr lang="ko-KR" altLang="en-US" sz="1600" dirty="0"/>
          </a:p>
        </p:txBody>
      </p:sp>
      <p:sp>
        <p:nvSpPr>
          <p:cNvPr id="48" name="오른쪽 화살표 47"/>
          <p:cNvSpPr/>
          <p:nvPr/>
        </p:nvSpPr>
        <p:spPr>
          <a:xfrm>
            <a:off x="9071678" y="2084423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0482189" y="2064509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Evaluation</a:t>
            </a:r>
            <a:endParaRPr lang="ko-KR" altLang="en-US" sz="1600" dirty="0"/>
          </a:p>
        </p:txBody>
      </p:sp>
      <p:cxnSp>
        <p:nvCxnSpPr>
          <p:cNvPr id="51" name="꺾인 연결선 50"/>
          <p:cNvCxnSpPr>
            <a:cxnSpLocks/>
            <a:stCxn id="17" idx="3"/>
            <a:endCxn id="10" idx="0"/>
          </p:cNvCxnSpPr>
          <p:nvPr/>
        </p:nvCxnSpPr>
        <p:spPr>
          <a:xfrm flipH="1" flipV="1">
            <a:off x="4197265" y="3872686"/>
            <a:ext cx="7335253" cy="551265"/>
          </a:xfrm>
          <a:prstGeom prst="bentConnector4">
            <a:avLst>
              <a:gd name="adj1" fmla="val -3116"/>
              <a:gd name="adj2" fmla="val 2875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10935" y="5448816"/>
            <a:ext cx="1800000" cy="56173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4 . Drowsy OBD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80675" y="5305966"/>
            <a:ext cx="1076335" cy="71796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-.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stCxn id="20" idx="3"/>
            <a:endCxn id="53" idx="1"/>
          </p:cNvCxnSpPr>
          <p:nvPr/>
        </p:nvCxnSpPr>
        <p:spPr>
          <a:xfrm flipV="1">
            <a:off x="10151762" y="5664946"/>
            <a:ext cx="328913" cy="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52" idx="2"/>
            <a:endCxn id="53" idx="2"/>
          </p:cNvCxnSpPr>
          <p:nvPr/>
        </p:nvCxnSpPr>
        <p:spPr>
          <a:xfrm rot="16200000" flipH="1">
            <a:off x="6708200" y="1713283"/>
            <a:ext cx="13378" cy="8607908"/>
          </a:xfrm>
          <a:prstGeom prst="bentConnector3">
            <a:avLst>
              <a:gd name="adj1" fmla="val 18087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74322" y="632296"/>
            <a:ext cx="10603149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· Real data</a:t>
            </a:r>
            <a:r>
              <a:rPr lang="ko-KR" altLang="en-US" sz="2000" dirty="0"/>
              <a:t>와 </a:t>
            </a:r>
            <a:r>
              <a:rPr lang="en-US" altLang="ko-KR" sz="2000" dirty="0"/>
              <a:t>Sim data </a:t>
            </a:r>
            <a:r>
              <a:rPr lang="ko-KR" altLang="en-US" sz="2000" dirty="0"/>
              <a:t>모두에 잘 동작하는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학습하여 다양한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에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en-US" altLang="ko-KR" sz="1600" spc="-150" dirty="0"/>
              <a:t>Vehicle motion</a:t>
            </a:r>
            <a:r>
              <a:rPr lang="ko-KR" altLang="en-US" sz="1600" spc="-150" dirty="0"/>
              <a:t>에 대하여 수집한 </a:t>
            </a:r>
            <a:r>
              <a:rPr lang="en-US" altLang="ko-KR" sz="1600" spc="-150" dirty="0"/>
              <a:t>Sim data</a:t>
            </a:r>
            <a:r>
              <a:rPr lang="ko-KR" altLang="en-US" sz="1600" spc="-150" dirty="0"/>
              <a:t>를 활용하여 </a:t>
            </a:r>
            <a:r>
              <a:rPr lang="en-US" altLang="ko-KR" sz="1600" spc="-150" dirty="0"/>
              <a:t>Preprocessing</a:t>
            </a:r>
            <a:r>
              <a:rPr lang="ko-KR" altLang="en-US" sz="1600" spc="-150" dirty="0"/>
              <a:t>과 </a:t>
            </a:r>
            <a:r>
              <a:rPr lang="en-US" altLang="ko-KR" sz="1600" spc="-150" dirty="0"/>
              <a:t>Feature extractor</a:t>
            </a:r>
            <a:r>
              <a:rPr lang="ko-KR" altLang="en-US" sz="1600" spc="-150" dirty="0"/>
              <a:t>를 검증 후 </a:t>
            </a:r>
            <a:r>
              <a:rPr lang="en-US" altLang="ko-KR" sz="1600" spc="-150" dirty="0"/>
              <a:t>Real data</a:t>
            </a:r>
            <a:r>
              <a:rPr lang="ko-KR" altLang="en-US" sz="1600" spc="-150" dirty="0"/>
              <a:t>에도 적용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검증 된 </a:t>
            </a:r>
            <a:r>
              <a:rPr lang="en-US" altLang="ko-KR" sz="1600" dirty="0"/>
              <a:t>Feature extractor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Drowsy </a:t>
            </a:r>
            <a:r>
              <a:rPr lang="ko-KR" altLang="en-US" sz="1600" dirty="0"/>
              <a:t>인식 등에 활용</a:t>
            </a:r>
          </a:p>
        </p:txBody>
      </p:sp>
    </p:spTree>
    <p:extLst>
      <p:ext uri="{BB962C8B-B14F-4D97-AF65-F5344CB8AC3E}">
        <p14:creationId xmlns:p14="http://schemas.microsoft.com/office/powerpoint/2010/main" val="249319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시연에서 사용 할 프로그램 </a:t>
            </a:r>
            <a:r>
              <a:rPr lang="en-US" altLang="ko-KR" sz="3200" dirty="0"/>
              <a:t>UI</a:t>
            </a:r>
            <a:r>
              <a:rPr lang="ko-KR" altLang="en-US" sz="3200" dirty="0"/>
              <a:t> 디자인 및 제작</a:t>
            </a:r>
            <a:endParaRPr lang="en-US" altLang="ko-KR" sz="3200" dirty="0"/>
          </a:p>
          <a:p>
            <a:r>
              <a:rPr lang="ko-KR" altLang="en-US" sz="3200" dirty="0"/>
              <a:t>데이터를 분석하고 해당 데이터의 영상에 맞춰서 예측 결과 데이터를 보여줌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데이터에 대한 예측 결과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결과에 대한 </a:t>
            </a:r>
            <a:r>
              <a:rPr lang="ko-KR" altLang="en-US" sz="3200"/>
              <a:t>정확도 표시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782B56-63BB-4AFF-A958-575E7B08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5932"/>
            <a:ext cx="5090604" cy="40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46138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평가용 </a:t>
            </a:r>
            <a:r>
              <a:rPr lang="en-US" altLang="ko-KR" sz="3200" dirty="0"/>
              <a:t>CNN </a:t>
            </a:r>
            <a:r>
              <a:rPr lang="ko-KR" altLang="en-US" sz="3200" dirty="0"/>
              <a:t>모델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시연용 </a:t>
            </a:r>
            <a:r>
              <a:rPr lang="en-US" altLang="ko-KR" sz="3200" dirty="0"/>
              <a:t>UI </a:t>
            </a:r>
            <a:r>
              <a:rPr lang="ko-KR" altLang="en-US" sz="3200" dirty="0"/>
              <a:t>디자인 및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6D6F-0233-4205-979F-A9B9CB4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데이터</a:t>
            </a:r>
            <a:br>
              <a:rPr lang="en-US" altLang="ko-KR" sz="3600" b="1" dirty="0"/>
            </a:br>
            <a:r>
              <a:rPr lang="ko-KR" altLang="en-US" sz="3600" b="1" dirty="0"/>
              <a:t>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5FC3B-6010-4E5A-A16D-C53F1714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382" y="545020"/>
            <a:ext cx="10263986" cy="59938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학습에 필요한 데이터가 부족하다고 판단</a:t>
            </a:r>
            <a:endParaRPr lang="en-US" altLang="ko-KR" sz="3200" dirty="0"/>
          </a:p>
          <a:p>
            <a:r>
              <a:rPr lang="ko-KR" altLang="en-US" sz="3200" dirty="0"/>
              <a:t>직진에 해당하는 데이터가 많아 비율이 맞지 않음</a:t>
            </a:r>
            <a:endParaRPr lang="en-US" altLang="ko-KR" sz="3200" dirty="0"/>
          </a:p>
          <a:p>
            <a:r>
              <a:rPr lang="ko-KR" altLang="en-US" sz="3200" dirty="0"/>
              <a:t>각각의 데이터에 대해서 </a:t>
            </a:r>
            <a:r>
              <a:rPr lang="en-US" altLang="ko-KR" sz="3200" dirty="0"/>
              <a:t>4</a:t>
            </a:r>
            <a:r>
              <a:rPr lang="ko-KR" altLang="en-US" sz="3200" dirty="0"/>
              <a:t>만 줄 내외의 데이터를 수집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직진 </a:t>
            </a:r>
            <a:r>
              <a:rPr lang="en-US" altLang="ko-KR" sz="3200" dirty="0"/>
              <a:t>156108</a:t>
            </a:r>
            <a:r>
              <a:rPr lang="ko-KR" altLang="en-US" sz="3200" dirty="0"/>
              <a:t>줄</a:t>
            </a:r>
            <a:r>
              <a:rPr lang="en-US" altLang="ko-KR" sz="3200" dirty="0"/>
              <a:t>	</a:t>
            </a:r>
          </a:p>
          <a:p>
            <a:pPr marL="0" indent="0">
              <a:buNone/>
            </a:pPr>
            <a:r>
              <a:rPr lang="ko-KR" altLang="en-US" sz="3200" dirty="0" err="1"/>
              <a:t>좌커브</a:t>
            </a:r>
            <a:r>
              <a:rPr lang="ko-KR" altLang="en-US" sz="3200" dirty="0"/>
              <a:t> </a:t>
            </a:r>
            <a:r>
              <a:rPr lang="en-US" altLang="ko-KR" sz="3200" dirty="0"/>
              <a:t>36597</a:t>
            </a:r>
            <a:r>
              <a:rPr lang="ko-KR" altLang="en-US" sz="3200" dirty="0"/>
              <a:t>줄</a:t>
            </a:r>
            <a:r>
              <a:rPr lang="en-US" altLang="ko-KR" sz="3200" dirty="0"/>
              <a:t>		</a:t>
            </a:r>
            <a:r>
              <a:rPr lang="ko-KR" altLang="en-US" sz="3200" dirty="0" err="1"/>
              <a:t>우커브</a:t>
            </a:r>
            <a:r>
              <a:rPr lang="ko-KR" altLang="en-US" sz="3200" dirty="0"/>
              <a:t> </a:t>
            </a:r>
            <a:r>
              <a:rPr lang="en-US" altLang="ko-KR" sz="3200" dirty="0"/>
              <a:t>38032</a:t>
            </a:r>
            <a:r>
              <a:rPr lang="ko-KR" altLang="en-US" sz="3200" dirty="0"/>
              <a:t>줄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좌회전 </a:t>
            </a:r>
            <a:r>
              <a:rPr lang="en-US" altLang="ko-KR" sz="3200" dirty="0"/>
              <a:t>42909</a:t>
            </a:r>
            <a:r>
              <a:rPr lang="ko-KR" altLang="en-US" sz="3200" dirty="0"/>
              <a:t>줄</a:t>
            </a:r>
            <a:r>
              <a:rPr lang="en-US" altLang="ko-KR" sz="3200" dirty="0"/>
              <a:t>	</a:t>
            </a:r>
            <a:r>
              <a:rPr lang="ko-KR" altLang="en-US" sz="3200" dirty="0"/>
              <a:t>우회전 </a:t>
            </a:r>
            <a:r>
              <a:rPr lang="en-US" altLang="ko-KR" sz="3200" dirty="0"/>
              <a:t>41012</a:t>
            </a:r>
            <a:r>
              <a:rPr lang="ko-KR" altLang="en-US" sz="3200" dirty="0"/>
              <a:t>줄</a:t>
            </a:r>
            <a:r>
              <a:rPr lang="en-US" altLang="ko-KR" sz="3200" dirty="0"/>
              <a:t>	</a:t>
            </a:r>
          </a:p>
          <a:p>
            <a:pPr marL="0" indent="0">
              <a:buNone/>
            </a:pPr>
            <a:r>
              <a:rPr lang="ko-KR" altLang="en-US" sz="3200" dirty="0" err="1"/>
              <a:t>좌차선</a:t>
            </a:r>
            <a:r>
              <a:rPr lang="ko-KR" altLang="en-US" sz="3200" dirty="0"/>
              <a:t> </a:t>
            </a:r>
            <a:r>
              <a:rPr lang="en-US" altLang="ko-KR" sz="3200" dirty="0"/>
              <a:t>45634</a:t>
            </a:r>
            <a:r>
              <a:rPr lang="ko-KR" altLang="en-US" sz="3200" dirty="0"/>
              <a:t>줄</a:t>
            </a:r>
            <a:r>
              <a:rPr lang="en-US" altLang="ko-KR" sz="3200" dirty="0"/>
              <a:t>		</a:t>
            </a:r>
            <a:r>
              <a:rPr lang="ko-KR" altLang="en-US" sz="3200" dirty="0" err="1"/>
              <a:t>우차선</a:t>
            </a:r>
            <a:r>
              <a:rPr lang="ko-KR" altLang="en-US" sz="3200" dirty="0"/>
              <a:t> </a:t>
            </a:r>
            <a:r>
              <a:rPr lang="en-US" altLang="ko-KR" sz="3200" dirty="0"/>
              <a:t>44258</a:t>
            </a:r>
            <a:r>
              <a:rPr lang="ko-KR" altLang="en-US" sz="3200" dirty="0"/>
              <a:t>줄</a:t>
            </a:r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88EF9-6F6D-4EF0-AA02-B1E309CF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7A2289-73DB-4683-990C-88FA6DB4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그림 6" descr="실내, 걸린, 방, 옅은이(가) 표시된 사진&#10;&#10;자동 생성된 설명">
            <a:extLst>
              <a:ext uri="{FF2B5EF4-FFF2-40B4-BE49-F238E27FC236}">
                <a16:creationId xmlns:a16="http://schemas.microsoft.com/office/drawing/2014/main" id="{26A43608-DD12-44A6-BB96-CA02E982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64" y="2431970"/>
            <a:ext cx="5774104" cy="16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2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2812756-6580-4FDE-B2B7-AD10F887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99" y="1283022"/>
            <a:ext cx="4393238" cy="5209853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6ACAED9-A9A3-4F93-A695-F342DBA5B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432" y="2029735"/>
            <a:ext cx="6052544" cy="41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876BF909-B160-4C49-A44E-039D510D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78" y="1283022"/>
            <a:ext cx="3986663" cy="520985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313BB0-6D38-4A89-B022-A0E3E589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886" y="1783264"/>
            <a:ext cx="6576630" cy="41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(DNN)</a:t>
            </a:r>
            <a:endParaRPr lang="ko-KR" altLang="en-US" sz="3000" dirty="0"/>
          </a:p>
        </p:txBody>
      </p:sp>
      <p:pic>
        <p:nvPicPr>
          <p:cNvPr id="8" name="그림 7" descr="방이(가) 표시된 사진&#10;&#10;자동 생성된 설명">
            <a:extLst>
              <a:ext uri="{FF2B5EF4-FFF2-40B4-BE49-F238E27FC236}">
                <a16:creationId xmlns:a16="http://schemas.microsoft.com/office/drawing/2014/main" id="{01B54B88-2D17-4721-86CB-6CB9AC9A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6" y="1470490"/>
            <a:ext cx="839796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(CNN)</a:t>
            </a:r>
            <a:endParaRPr lang="ko-KR" altLang="en-US" sz="3000" dirty="0"/>
          </a:p>
        </p:txBody>
      </p:sp>
      <p:pic>
        <p:nvPicPr>
          <p:cNvPr id="9" name="그림 8" descr="디스플레이이(가) 표시된 사진&#10;&#10;자동 생성된 설명">
            <a:extLst>
              <a:ext uri="{FF2B5EF4-FFF2-40B4-BE49-F238E27FC236}">
                <a16:creationId xmlns:a16="http://schemas.microsoft.com/office/drawing/2014/main" id="{50266F95-2B14-4CA1-BFEA-9E80B52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85" y="1459059"/>
            <a:ext cx="842083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861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4037</TotalTime>
  <Words>1041</Words>
  <Application>Microsoft Office PowerPoint</Application>
  <PresentationFormat>와이드스크린</PresentationFormat>
  <Paragraphs>225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데이터 수집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문제점 &amp; 해결방안</vt:lpstr>
      <vt:lpstr>개발기술개요</vt:lpstr>
      <vt:lpstr>시연용 UI 제작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이 석준</cp:lastModifiedBy>
  <cp:revision>118</cp:revision>
  <dcterms:created xsi:type="dcterms:W3CDTF">2020-05-30T02:06:29Z</dcterms:created>
  <dcterms:modified xsi:type="dcterms:W3CDTF">2020-08-07T07:13:12Z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