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7" r:id="rId6"/>
    <p:sldId id="261" r:id="rId7"/>
    <p:sldId id="262" r:id="rId8"/>
    <p:sldId id="289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264" r:id="rId17"/>
    <p:sldId id="302" r:id="rId18"/>
    <p:sldId id="303" r:id="rId19"/>
    <p:sldId id="304" r:id="rId20"/>
    <p:sldId id="305" r:id="rId21"/>
    <p:sldId id="268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94609" autoAdjust="0"/>
  </p:normalViewPr>
  <p:slideViewPr>
    <p:cSldViewPr snapToGrid="0">
      <p:cViewPr varScale="1">
        <p:scale>
          <a:sx n="101" d="100"/>
          <a:sy n="101" d="100"/>
        </p:scale>
        <p:origin x="816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9049" y="-85725"/>
            <a:ext cx="4404560" cy="5676899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Analyze </a:t>
            </a:r>
            <a:br>
              <a:rPr lang="en-US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400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and </a:t>
            </a:r>
            <a:r>
              <a:rPr lang="en-US" sz="1000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n-US" sz="1000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1000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Predict</a:t>
            </a:r>
            <a:br>
              <a:rPr lang="en-US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1000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n-US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Default Risk </a:t>
            </a:r>
            <a:br>
              <a:rPr lang="en-US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1000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400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Based on</a:t>
            </a:r>
            <a:r>
              <a:rPr lang="en-US" sz="2000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n-US" sz="2000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1000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Financial </a:t>
            </a:r>
            <a:br>
              <a:rPr lang="en-US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1000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400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and</a:t>
            </a:r>
            <a:r>
              <a:rPr lang="en-US" sz="1050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n-US" sz="1050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1000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Demographic</a:t>
            </a:r>
            <a:br>
              <a:rPr lang="en-US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1000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n-US" sz="1000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Factors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2049" y="5745270"/>
            <a:ext cx="4941770" cy="396660"/>
          </a:xfrm>
        </p:spPr>
        <p:txBody>
          <a:bodyPr/>
          <a:lstStyle/>
          <a:p>
            <a:r>
              <a:rPr lang="en-US" i="1" dirty="0"/>
              <a:t>Nguyen Quynh Lam Nga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E4198-5037-AA30-8ED1-6341380D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753EF-78D2-F637-F4E9-31D8BA668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47472"/>
            <a:ext cx="5953125" cy="4563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D87670-A8D8-A522-78E8-36B67D3E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248" y="0"/>
            <a:ext cx="4194446" cy="31901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248B19-4040-9B07-5FD4-4B15BA233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248" y="3429000"/>
            <a:ext cx="4341201" cy="332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4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04A70-850A-2F78-7967-E489D154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41FD4-FD85-A542-1FE5-86DBA821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6C831-167A-36ED-3253-1E4EF445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C8D49C-8BF1-4402-F193-F5BD08DEC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984" y="0"/>
            <a:ext cx="7802016" cy="68580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7AE2DB0-83EB-4D20-FB37-2612054D9612}"/>
              </a:ext>
            </a:extLst>
          </p:cNvPr>
          <p:cNvSpPr txBox="1">
            <a:spLocks/>
          </p:cNvSpPr>
          <p:nvPr/>
        </p:nvSpPr>
        <p:spPr>
          <a:xfrm>
            <a:off x="514350" y="281305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Correlation Matrix</a:t>
            </a:r>
            <a:endParaRPr lang="en-US" b="0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8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19517-54FA-3049-08FF-1C578AA6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89D41-A3DC-DC96-4D8F-BF346683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37039-F6D8-4470-A662-87391DA7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8A8667-1E97-A457-4AEA-F504A36BD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77" y="0"/>
            <a:ext cx="6304523" cy="6858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225272-EA15-1364-EA0D-977DC3083488}"/>
              </a:ext>
            </a:extLst>
          </p:cNvPr>
          <p:cNvSpPr txBox="1">
            <a:spLocks/>
          </p:cNvSpPr>
          <p:nvPr/>
        </p:nvSpPr>
        <p:spPr>
          <a:xfrm>
            <a:off x="1321998" y="2111375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Correlation Matrix</a:t>
            </a:r>
            <a:endParaRPr lang="en-US" b="0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AB3E49-69FD-67B4-33D0-CF832BD39517}"/>
              </a:ext>
            </a:extLst>
          </p:cNvPr>
          <p:cNvSpPr txBox="1">
            <a:spLocks/>
          </p:cNvSpPr>
          <p:nvPr/>
        </p:nvSpPr>
        <p:spPr>
          <a:xfrm>
            <a:off x="368548" y="2797175"/>
            <a:ext cx="5433204" cy="2809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NumCreditLines</a:t>
            </a:r>
            <a:r>
              <a:rPr 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LoanTerm</a:t>
            </a:r>
            <a:r>
              <a:rPr 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DTIRatio</a:t>
            </a:r>
            <a:r>
              <a:rPr 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some other categorical variables (such as marital status, education) do not have a significant effect on the probability of default.</a:t>
            </a:r>
          </a:p>
          <a:p>
            <a:r>
              <a:rPr 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that are strongly correlated with Default such as </a:t>
            </a:r>
            <a:r>
              <a:rPr lang="en-US" sz="16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InterestRate</a:t>
            </a:r>
            <a:r>
              <a:rPr 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Age, Income, and </a:t>
            </a:r>
            <a:r>
              <a:rPr lang="en-US" sz="16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LoanAmount</a:t>
            </a:r>
            <a:r>
              <a:rPr 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be important variables in building a predictive model.</a:t>
            </a:r>
          </a:p>
          <a:p>
            <a:endParaRPr lang="en-US" sz="16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0" dirty="0">
              <a:solidFill>
                <a:schemeClr val="accent2">
                  <a:lumMod val="50000"/>
                </a:schemeClr>
              </a:solidFill>
              <a:effectLst/>
              <a:latin typeface="Congenial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170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24026"/>
            <a:ext cx="6216650" cy="120491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3. Machine learning models</a:t>
            </a:r>
            <a:endParaRPr lang="en-US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329882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Using F1-Score and AUC-ROC</a:t>
            </a:r>
          </a:p>
          <a:p>
            <a:r>
              <a:rPr lang="en-US" dirty="0"/>
              <a:t>Split the dataset into 2 parts with a ratio of 80-20: 80% of the data will be used to train the model (training set), and the remaining 20% ​​will be used to test the model (testing set).</a:t>
            </a:r>
          </a:p>
          <a:p>
            <a:endParaRPr lang="en-US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D197-FB22-8F33-850A-235AC37A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425" y="121152"/>
            <a:ext cx="5111750" cy="1204912"/>
          </a:xfrm>
        </p:spPr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Palatino Linotype" panose="02040502050505030304" pitchFamily="18" charset="0"/>
              </a:rPr>
              <a:t>Logistic Regression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4866-3D5B-4C5D-7A7D-9421BC98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177457-C7AE-FF60-9A1B-813C0EF02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33" y="213227"/>
            <a:ext cx="4534533" cy="2095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9DBB4E-12EC-5C59-81E0-1864427D6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2543175"/>
            <a:ext cx="5372100" cy="431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61B05C-C09A-E557-E958-B070E6C32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0" y="2543175"/>
            <a:ext cx="53721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2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D09A-34FC-4B38-D242-C11F7664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525" y="177006"/>
            <a:ext cx="5111750" cy="1204912"/>
          </a:xfrm>
        </p:spPr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Palatino Linotype" panose="02040502050505030304" pitchFamily="18" charset="0"/>
              </a:rPr>
              <a:t>Random Forest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2920D19-64F8-DC5F-D32A-30FC63638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7CDA1-F383-801F-768A-7AE73EA6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4582-31B8-3CD9-DDFA-391E3470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ABD91-D39F-2AE2-95B8-44073FDF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A20FF5-D04A-6324-CE61-819475E2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3" y="172375"/>
            <a:ext cx="4715533" cy="2162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FBA766-19FA-3896-128E-DBC432840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33" y="2543175"/>
            <a:ext cx="5372100" cy="4314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9F2754-4F50-A59E-0D26-7814808DB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350" y="2543174"/>
            <a:ext cx="53721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77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8978-201A-4CFD-61C9-5F77548B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050" y="290514"/>
            <a:ext cx="5111750" cy="1204912"/>
          </a:xfrm>
        </p:spPr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Palatino Linotype" panose="02040502050505030304" pitchFamily="18" charset="0"/>
              </a:rPr>
              <a:t>Gradient Boosting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FD66B-8320-D104-CBC2-11FF176A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638A5-E451-313A-DCE0-54BF8439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22A9E-D2ED-DF8C-2826-27BAAEDB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A9E77-F6FC-92BF-542E-796BCF927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406650"/>
            <a:ext cx="5372100" cy="4314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BEEAD1-97C5-C6B6-0BF8-245270D6F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2406649"/>
            <a:ext cx="5372100" cy="431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B54793-AE80-70F9-C70F-E7C052BFE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14" y="290514"/>
            <a:ext cx="4458322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4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4CBA-93C6-9B00-4CC7-FF890F8A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" y="168275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Compare models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A48A0-15C3-DDA8-4A49-361BC36D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ADC51D-456D-3A7B-8E2C-B7C636B2C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410494"/>
            <a:ext cx="113252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13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5" y="671713"/>
            <a:ext cx="8421688" cy="132556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4. Results and Insights</a:t>
            </a:r>
            <a:endParaRPr lang="en-US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9678" y="2011960"/>
            <a:ext cx="3924300" cy="823912"/>
          </a:xfrm>
        </p:spPr>
        <p:txBody>
          <a:bodyPr/>
          <a:lstStyle/>
          <a:p>
            <a:r>
              <a:rPr lang="en-US" i="0" dirty="0">
                <a:solidFill>
                  <a:srgbClr val="1F1F1F"/>
                </a:solidFill>
                <a:effectLst/>
                <a:latin typeface="Perpetua" panose="02020502060401020303" pitchFamily="18" charset="0"/>
              </a:rPr>
              <a:t>Insights</a:t>
            </a:r>
            <a:endParaRPr lang="en-US" dirty="0">
              <a:latin typeface="Perpetua" panose="0202050206040102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19678" y="3023195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High-Interest Rates Increase Default Risk</a:t>
            </a:r>
          </a:p>
          <a:p>
            <a:r>
              <a:rPr lang="en-US" dirty="0"/>
              <a:t>Younger Borrowers with Larger Loans are at Higher Risk</a:t>
            </a:r>
            <a:endParaRPr lang="en-US" noProof="1"/>
          </a:p>
          <a:p>
            <a:r>
              <a:rPr lang="en-US" dirty="0"/>
              <a:t>Stable Income and Employment Reduce Default Risk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dirty="0"/>
              <a:t>Credit scores are an important indicator of default risk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05398" y="2011960"/>
            <a:ext cx="3943627" cy="823912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Perpetua" panose="02020502060401020303" pitchFamily="18" charset="0"/>
              </a:rPr>
              <a:t>Solution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0508" y="3023195"/>
            <a:ext cx="3943627" cy="1997867"/>
          </a:xfrm>
        </p:spPr>
        <p:txBody>
          <a:bodyPr>
            <a:normAutofit/>
          </a:bodyPr>
          <a:lstStyle/>
          <a:p>
            <a:r>
              <a:rPr lang="en-US" noProof="1"/>
              <a:t>Low-Income Borrowers</a:t>
            </a:r>
          </a:p>
          <a:p>
            <a:r>
              <a:rPr lang="en-US" noProof="1"/>
              <a:t>High Loan Amounts</a:t>
            </a:r>
          </a:p>
          <a:p>
            <a:r>
              <a:rPr lang="en-US" noProof="1"/>
              <a:t>Age-Based Adjustments</a:t>
            </a:r>
          </a:p>
          <a:p>
            <a:r>
              <a:rPr lang="en-US" noProof="1"/>
              <a:t>Interest Rate and Credit Score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5350" y="546100"/>
            <a:ext cx="4874078" cy="3156289"/>
          </a:xfrm>
        </p:spPr>
        <p:txBody>
          <a:bodyPr/>
          <a:lstStyle/>
          <a:p>
            <a:pPr algn="ctr"/>
            <a:r>
              <a:rPr lang="en-US" sz="4000" dirty="0"/>
              <a:t>THANK YOU </a:t>
            </a:r>
            <a:br>
              <a:rPr lang="en-US" sz="4000" dirty="0"/>
            </a:br>
            <a:r>
              <a:rPr lang="en-US" sz="4000" dirty="0"/>
              <a:t>for listening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6" y="1314450"/>
            <a:ext cx="5695950" cy="4304953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1. Introduction</a:t>
            </a:r>
          </a:p>
          <a:p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2. Data Cleaning</a:t>
            </a:r>
          </a:p>
          <a:p>
            <a:r>
              <a:rPr lang="en-US" b="1" dirty="0">
                <a:solidFill>
                  <a:srgbClr val="1F2328"/>
                </a:solidFill>
                <a:latin typeface="-apple-system"/>
              </a:rPr>
              <a:t>	</a:t>
            </a: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Handle missing values and outliers.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	</a:t>
            </a:r>
            <a:r>
              <a:rPr lang="en-US" dirty="0"/>
              <a:t>Visualization</a:t>
            </a:r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3. Machine learning models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	</a:t>
            </a:r>
          </a:p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	</a:t>
            </a: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Logistic Regression</a:t>
            </a:r>
          </a:p>
          <a:p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	Random Forest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	</a:t>
            </a: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Gradient Boosting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	Compare models</a:t>
            </a:r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4. Results and Insights</a:t>
            </a:r>
          </a:p>
          <a:p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868FB2F-C955-9640-B896-0C4F9E2E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6" y="136526"/>
            <a:ext cx="5695950" cy="863600"/>
          </a:xfrm>
        </p:spPr>
        <p:txBody>
          <a:bodyPr>
            <a:normAutofit/>
          </a:bodyPr>
          <a:lstStyle/>
          <a:p>
            <a:r>
              <a:rPr lang="en-US" sz="2000" b="1" dirty="0"/>
              <a:t>Presentation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939" y="2557463"/>
            <a:ext cx="2743200" cy="514350"/>
          </a:xfrm>
        </p:spPr>
        <p:txBody>
          <a:bodyPr/>
          <a:lstStyle/>
          <a:p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Data Sources Used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Data Overview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6816" y="2557463"/>
            <a:ext cx="5539095" cy="1010842"/>
          </a:xfrm>
        </p:spPr>
        <p:txBody>
          <a:bodyPr/>
          <a:lstStyle/>
          <a:p>
            <a:r>
              <a:rPr lang="en-US" dirty="0"/>
              <a:t>The dataset is sourced from Kaggle, specifically the "Loan Default Prediction Dataset."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43241" y="3545685"/>
            <a:ext cx="5539095" cy="1010842"/>
          </a:xfrm>
        </p:spPr>
        <p:txBody>
          <a:bodyPr/>
          <a:lstStyle/>
          <a:p>
            <a:r>
              <a:rPr lang="en-US" dirty="0"/>
              <a:t>The dataset includes details about each loan, such as age, income, credit score, and employment information, which are useful in assessing credit risk.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A2B90E2-7B1D-BA6F-90E9-B15ADE8F85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411156"/>
            <a:ext cx="6228365" cy="8269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main goal is to build a predictive model to estimate the probability of loan default based on financial and demographic factors</a:t>
            </a:r>
          </a:p>
          <a:p>
            <a:r>
              <a:rPr lang="en-US" dirty="0"/>
              <a:t>Find out the factors of default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BB880AC-27C8-CDD2-9517-E852E7F9C8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90739" y="280985"/>
            <a:ext cx="3171825" cy="53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 Introduction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7E43C37-56A7-E483-FE7F-0D2E67ACDCE0}"/>
              </a:ext>
            </a:extLst>
          </p:cNvPr>
          <p:cNvSpPr txBox="1">
            <a:spLocks/>
          </p:cNvSpPr>
          <p:nvPr/>
        </p:nvSpPr>
        <p:spPr>
          <a:xfrm>
            <a:off x="-123824" y="1525189"/>
            <a:ext cx="268178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Goals of the Project</a:t>
            </a:r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E2E5BE3-4348-921F-9553-06A9A8D57A7E}"/>
              </a:ext>
            </a:extLst>
          </p:cNvPr>
          <p:cNvSpPr txBox="1">
            <a:spLocks/>
          </p:cNvSpPr>
          <p:nvPr/>
        </p:nvSpPr>
        <p:spPr>
          <a:xfrm>
            <a:off x="1978025" y="4710113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Structure</a:t>
            </a:r>
            <a:endParaRPr lang="en-US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A63951CD-EE9F-222C-3D23-095F76A6DE72}"/>
              </a:ext>
            </a:extLst>
          </p:cNvPr>
          <p:cNvSpPr txBox="1">
            <a:spLocks/>
          </p:cNvSpPr>
          <p:nvPr/>
        </p:nvSpPr>
        <p:spPr>
          <a:xfrm>
            <a:off x="6096000" y="4488452"/>
            <a:ext cx="5539095" cy="1606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Demographic Group : Age, Education, Employment Type, Marital Status, Has Dependents</a:t>
            </a:r>
          </a:p>
          <a:p>
            <a:r>
              <a:rPr lang="en-US" dirty="0"/>
              <a:t>Finance Group: Income, Loan Amount, Credit Score, Months Employed, Num Credit Lines, Interest Rate, Loan Term, </a:t>
            </a:r>
            <a:r>
              <a:rPr lang="en-US" dirty="0" err="1"/>
              <a:t>DTIRatio</a:t>
            </a:r>
            <a:r>
              <a:rPr lang="en-US" dirty="0"/>
              <a:t>, Has Mortgage, Loan Purpose, Has Co Signer,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2. 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L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ibraries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pPr algn="l"/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Stasmodels</a:t>
            </a:r>
            <a:r>
              <a:rPr lang="en-US" dirty="0"/>
              <a:t>, Matplotlib, Seaborn and Scikit-learn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/>
              <a:t>Income, </a:t>
            </a:r>
            <a:r>
              <a:rPr lang="en-US" dirty="0" err="1"/>
              <a:t>LoanAmount</a:t>
            </a:r>
            <a:r>
              <a:rPr lang="en-US" dirty="0"/>
              <a:t>, </a:t>
            </a:r>
            <a:r>
              <a:rPr lang="en-US" dirty="0" err="1"/>
              <a:t>CreditScore</a:t>
            </a:r>
            <a:r>
              <a:rPr lang="en-US" dirty="0"/>
              <a:t>, Interest Rate, DTI Ratio, Months Employed, Num Credit Lines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664" y="4486367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Missing &amp; Duplicated Value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75602" y="2538286"/>
            <a:ext cx="4031945" cy="36512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Outliers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1252EA-971D-E706-9D57-377E01E8D71A}"/>
              </a:ext>
            </a:extLst>
          </p:cNvPr>
          <p:cNvSpPr txBox="1">
            <a:spLocks/>
          </p:cNvSpPr>
          <p:nvPr/>
        </p:nvSpPr>
        <p:spPr>
          <a:xfrm>
            <a:off x="7376471" y="4294593"/>
            <a:ext cx="2930373" cy="556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Converts data type object to category.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261236"/>
            <a:ext cx="3429000" cy="1325563"/>
          </a:xfrm>
        </p:spPr>
        <p:txBody>
          <a:bodyPr/>
          <a:lstStyle/>
          <a:p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2. Data Cleaning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90317" y="5288376"/>
            <a:ext cx="5903351" cy="793571"/>
          </a:xfrm>
        </p:spPr>
        <p:txBody>
          <a:bodyPr>
            <a:normAutofit/>
          </a:bodyPr>
          <a:lstStyle/>
          <a:p>
            <a:r>
              <a:rPr lang="en-US" sz="2000" dirty="0"/>
              <a:t>The number of people who do not default is larger.</a:t>
            </a:r>
          </a:p>
          <a:p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6EDD1B-5590-D42E-09FB-631E58875084}"/>
              </a:ext>
            </a:extLst>
          </p:cNvPr>
          <p:cNvSpPr txBox="1">
            <a:spLocks/>
          </p:cNvSpPr>
          <p:nvPr/>
        </p:nvSpPr>
        <p:spPr>
          <a:xfrm>
            <a:off x="960234" y="5608884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1C63F74-5134-6D28-CEAF-8FF65ECDB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220" y="365125"/>
            <a:ext cx="6668431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46ACD-1DB7-A7B8-F02C-5975A804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CE6F1-C631-5976-EAB2-DE3A139B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3C8ADD-1D8F-8222-48C6-7EBDE505F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9" y="0"/>
            <a:ext cx="5695981" cy="322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2786B5-90F5-E07F-6D7B-C53AF6CE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48" y="3429000"/>
            <a:ext cx="5586742" cy="3224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340F0BE-F081-8C31-59A2-AAE0A266C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470" y="0"/>
            <a:ext cx="5828611" cy="32019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8C10739-5B35-FF27-45EC-720F2090E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470" y="3429000"/>
            <a:ext cx="5880213" cy="320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4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4F791-6274-FEA0-7334-19E860BF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FA52B-BB36-8506-84AE-98F645C2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EDF7F-90F7-3357-82E9-E98C4ACE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94747B-DD61-0AE5-CA7A-B96469B12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40"/>
            <a:ext cx="5828611" cy="3162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7C8980-6A28-9FE0-3956-91C9817C0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10" y="3520527"/>
            <a:ext cx="4467630" cy="31625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2CF258-D442-F1D4-880D-DC4ED881F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21811"/>
            <a:ext cx="4528641" cy="32462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E0DDD3-F8C4-BDD5-BAC8-AB3D266FC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368" y="3367442"/>
            <a:ext cx="4528642" cy="34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5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0F4EB-BF4A-DFA5-2585-6C09B5C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4399D3-E3A4-0152-5FC1-A36D8707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0"/>
            <a:ext cx="5257800" cy="33203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16F1DC-BCEC-2778-73CC-A9CF6D4AB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3537602"/>
            <a:ext cx="5257800" cy="33203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0AED9D-4495-F73C-EC96-80811B56B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673" y="0"/>
            <a:ext cx="5257801" cy="33203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FA10-632E-BC77-52A7-E191E4ED7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448" y="3537602"/>
            <a:ext cx="4286250" cy="332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9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C59C7-3B70-5323-7699-C2B20634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D698F-AD5B-3314-A23D-B83B1EAB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E8EAD-C47C-4FD7-449F-4BFD8110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9CB912-2FEA-BBAB-4F48-ACAA8FE0D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299621" cy="3295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71CA47-59E1-9120-01F1-9A165D052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2351"/>
            <a:ext cx="4299622" cy="3295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639652-0C73-3EDC-B039-92DFAAD71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692" y="15879"/>
            <a:ext cx="4299620" cy="32956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EB02E8-7C71-239A-DDDE-E40977AF7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017" y="3562351"/>
            <a:ext cx="5275172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2573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219</TotalTime>
  <Words>493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Aharoni</vt:lpstr>
      <vt:lpstr>-apple-system</vt:lpstr>
      <vt:lpstr>Arial</vt:lpstr>
      <vt:lpstr>Calibri</vt:lpstr>
      <vt:lpstr>Congenial</vt:lpstr>
      <vt:lpstr>Consolas</vt:lpstr>
      <vt:lpstr>Palatino Linotype</vt:lpstr>
      <vt:lpstr>Perpetua</vt:lpstr>
      <vt:lpstr>Roboto</vt:lpstr>
      <vt:lpstr>Tenorite</vt:lpstr>
      <vt:lpstr>Times New Roman</vt:lpstr>
      <vt:lpstr>Monoline</vt:lpstr>
      <vt:lpstr>Analyze  and    Predict   Default Risk   Based on   Financial   and   Demographic   Factors</vt:lpstr>
      <vt:lpstr>Presentation structure</vt:lpstr>
      <vt:lpstr>PowerPoint Presentation</vt:lpstr>
      <vt:lpstr>2. Data Cleaning</vt:lpstr>
      <vt:lpstr>2. 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Machine learning models</vt:lpstr>
      <vt:lpstr>Logistic Regression</vt:lpstr>
      <vt:lpstr>Random Forest</vt:lpstr>
      <vt:lpstr>Gradient Boosting</vt:lpstr>
      <vt:lpstr>Compare models</vt:lpstr>
      <vt:lpstr>4. Results and Insights</vt:lpstr>
      <vt:lpstr>THANK YOU 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Nga Nguyen</dc:creator>
  <cp:lastModifiedBy>Nga Nguyen</cp:lastModifiedBy>
  <cp:revision>21</cp:revision>
  <dcterms:created xsi:type="dcterms:W3CDTF">2024-10-31T10:10:24Z</dcterms:created>
  <dcterms:modified xsi:type="dcterms:W3CDTF">2024-10-31T13:50:12Z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