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Raleway"/>
      <p:regular r:id="rId21"/>
      <p:bold r:id="rId22"/>
      <p:italic r:id="rId23"/>
      <p:boldItalic r:id="rId24"/>
    </p:embeddedFont>
    <p:embeddedFont>
      <p:font typeface="Lat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aleway-bold.fntdata"/><Relationship Id="rId21" Type="http://schemas.openxmlformats.org/officeDocument/2006/relationships/font" Target="fonts/Raleway-regular.fntdata"/><Relationship Id="rId24" Type="http://schemas.openxmlformats.org/officeDocument/2006/relationships/font" Target="fonts/Raleway-boldItalic.fntdata"/><Relationship Id="rId23" Type="http://schemas.openxmlformats.org/officeDocument/2006/relationships/font" Target="fonts/Raleway-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bold.fntdata"/><Relationship Id="rId25" Type="http://schemas.openxmlformats.org/officeDocument/2006/relationships/font" Target="fonts/Lato-regular.fntdata"/><Relationship Id="rId28" Type="http://schemas.openxmlformats.org/officeDocument/2006/relationships/font" Target="fonts/Lato-boldItalic.fntdata"/><Relationship Id="rId27"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c6fa3c898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c6fa3c89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cccaea1421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cccaea1421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cccaea1421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cccaea1421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cccaea1421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cccaea1421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cccaea1421_0_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cccaea1421_0_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cccaea1421_0_2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cccaea1421_0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cccaea1421_0_2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cccaea1421_0_2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c6fa3c898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c6fa3c89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c6fa3c898_0_1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c6fa3c898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c6fa3c898_0_1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c6fa3c898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c6fa3c898_0_2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c6fa3c898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cccaea1421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cccaea1421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cccaea1421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cccaea1421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cccaea1421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cccaea1421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cccaea1421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cccaea1421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p:nvPr>
            <p:ph idx="1" type="body"/>
          </p:nvPr>
        </p:nvSpPr>
        <p:spPr>
          <a:xfrm>
            <a:off x="853950" y="2919450"/>
            <a:ext cx="74361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5" name="Google Shape;65;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4800"/>
              <a:buNone/>
              <a:defRPr sz="4800">
                <a:solidFill>
                  <a:schemeClr val="lt1"/>
                </a:solidFill>
              </a:defRPr>
            </a:lvl1pPr>
            <a:lvl2pPr lvl="1" algn="ctr">
              <a:spcBef>
                <a:spcPts val="0"/>
              </a:spcBef>
              <a:spcAft>
                <a:spcPts val="0"/>
              </a:spcAft>
              <a:buClr>
                <a:schemeClr val="lt1"/>
              </a:buClr>
              <a:buSzPts val="4800"/>
              <a:buNone/>
              <a:defRPr sz="4800">
                <a:solidFill>
                  <a:schemeClr val="lt1"/>
                </a:solidFill>
              </a:defRPr>
            </a:lvl2pPr>
            <a:lvl3pPr lvl="2" algn="ctr">
              <a:spcBef>
                <a:spcPts val="0"/>
              </a:spcBef>
              <a:spcAft>
                <a:spcPts val="0"/>
              </a:spcAft>
              <a:buClr>
                <a:schemeClr val="lt1"/>
              </a:buClr>
              <a:buSzPts val="4800"/>
              <a:buNone/>
              <a:defRPr sz="4800">
                <a:solidFill>
                  <a:schemeClr val="lt1"/>
                </a:solidFill>
              </a:defRPr>
            </a:lvl3pPr>
            <a:lvl4pPr lvl="3" algn="ctr">
              <a:spcBef>
                <a:spcPts val="0"/>
              </a:spcBef>
              <a:spcAft>
                <a:spcPts val="0"/>
              </a:spcAft>
              <a:buClr>
                <a:schemeClr val="lt1"/>
              </a:buClr>
              <a:buSzPts val="4800"/>
              <a:buNone/>
              <a:defRPr sz="4800">
                <a:solidFill>
                  <a:schemeClr val="lt1"/>
                </a:solidFill>
              </a:defRPr>
            </a:lvl4pPr>
            <a:lvl5pPr lvl="4" algn="ctr">
              <a:spcBef>
                <a:spcPts val="0"/>
              </a:spcBef>
              <a:spcAft>
                <a:spcPts val="0"/>
              </a:spcAft>
              <a:buClr>
                <a:schemeClr val="lt1"/>
              </a:buClr>
              <a:buSzPts val="4800"/>
              <a:buNone/>
              <a:defRPr sz="4800">
                <a:solidFill>
                  <a:schemeClr val="lt1"/>
                </a:solidFill>
              </a:defRPr>
            </a:lvl5pPr>
            <a:lvl6pPr lvl="5" algn="ctr">
              <a:spcBef>
                <a:spcPts val="0"/>
              </a:spcBef>
              <a:spcAft>
                <a:spcPts val="0"/>
              </a:spcAft>
              <a:buClr>
                <a:schemeClr val="lt1"/>
              </a:buClr>
              <a:buSzPts val="4800"/>
              <a:buNone/>
              <a:defRPr sz="4800">
                <a:solidFill>
                  <a:schemeClr val="lt1"/>
                </a:solidFill>
              </a:defRPr>
            </a:lvl6pPr>
            <a:lvl7pPr lvl="6" algn="ctr">
              <a:spcBef>
                <a:spcPts val="0"/>
              </a:spcBef>
              <a:spcAft>
                <a:spcPts val="0"/>
              </a:spcAft>
              <a:buClr>
                <a:schemeClr val="lt1"/>
              </a:buClr>
              <a:buSzPts val="4800"/>
              <a:buNone/>
              <a:defRPr sz="4800">
                <a:solidFill>
                  <a:schemeClr val="lt1"/>
                </a:solidFill>
              </a:defRPr>
            </a:lvl7pPr>
            <a:lvl8pPr lvl="7" algn="ctr">
              <a:spcBef>
                <a:spcPts val="0"/>
              </a:spcBef>
              <a:spcAft>
                <a:spcPts val="0"/>
              </a:spcAft>
              <a:buClr>
                <a:schemeClr val="lt1"/>
              </a:buClr>
              <a:buSzPts val="4800"/>
              <a:buNone/>
              <a:defRPr sz="4800">
                <a:solidFill>
                  <a:schemeClr val="lt1"/>
                </a:solidFill>
              </a:defRPr>
            </a:lvl8pPr>
            <a:lvl9pPr lvl="8"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p4"/>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4"/>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7" name="Google Shape;27;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8" name="Google Shape;38;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7"/>
          <p:cNvSpPr txBox="1"/>
          <p:nvPr>
            <p:ph type="title"/>
          </p:nvPr>
        </p:nvSpPr>
        <p:spPr>
          <a:xfrm>
            <a:off x="319500" y="936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2" name="Google Shape;42;p7"/>
          <p:cNvSpPr txBox="1"/>
          <p:nvPr>
            <p:ph idx="1" type="body"/>
          </p:nvPr>
        </p:nvSpPr>
        <p:spPr>
          <a:xfrm>
            <a:off x="319500" y="1846804"/>
            <a:ext cx="2808000" cy="2806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8"/>
          <p:cNvSpPr txBox="1"/>
          <p:nvPr>
            <p:ph type="title"/>
          </p:nvPr>
        </p:nvSpPr>
        <p:spPr>
          <a:xfrm>
            <a:off x="283103" y="712141"/>
            <a:ext cx="6244200" cy="38355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265500" y="1397350"/>
            <a:ext cx="4045200" cy="13182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1"/>
              </a:buClr>
              <a:buSzPts val="3600"/>
              <a:buNone/>
              <a:defRPr sz="3600">
                <a:solidFill>
                  <a:schemeClr val="dk1"/>
                </a:solidFill>
              </a:defRPr>
            </a:lvl1pPr>
            <a:lvl2pPr lvl="1" algn="ctr">
              <a:spcBef>
                <a:spcPts val="0"/>
              </a:spcBef>
              <a:spcAft>
                <a:spcPts val="0"/>
              </a:spcAft>
              <a:buClr>
                <a:schemeClr val="dk1"/>
              </a:buClr>
              <a:buSzPts val="3600"/>
              <a:buNone/>
              <a:defRPr sz="3600">
                <a:solidFill>
                  <a:schemeClr val="dk1"/>
                </a:solidFill>
              </a:defRPr>
            </a:lvl2pPr>
            <a:lvl3pPr lvl="2" algn="ctr">
              <a:spcBef>
                <a:spcPts val="0"/>
              </a:spcBef>
              <a:spcAft>
                <a:spcPts val="0"/>
              </a:spcAft>
              <a:buClr>
                <a:schemeClr val="dk1"/>
              </a:buClr>
              <a:buSzPts val="3600"/>
              <a:buNone/>
              <a:defRPr sz="3600">
                <a:solidFill>
                  <a:schemeClr val="dk1"/>
                </a:solidFill>
              </a:defRPr>
            </a:lvl3pPr>
            <a:lvl4pPr lvl="3" algn="ctr">
              <a:spcBef>
                <a:spcPts val="0"/>
              </a:spcBef>
              <a:spcAft>
                <a:spcPts val="0"/>
              </a:spcAft>
              <a:buClr>
                <a:schemeClr val="dk1"/>
              </a:buClr>
              <a:buSzPts val="3600"/>
              <a:buNone/>
              <a:defRPr sz="3600">
                <a:solidFill>
                  <a:schemeClr val="dk1"/>
                </a:solidFill>
              </a:defRPr>
            </a:lvl4pPr>
            <a:lvl5pPr lvl="4" algn="ctr">
              <a:spcBef>
                <a:spcPts val="0"/>
              </a:spcBef>
              <a:spcAft>
                <a:spcPts val="0"/>
              </a:spcAft>
              <a:buClr>
                <a:schemeClr val="dk1"/>
              </a:buClr>
              <a:buSzPts val="3600"/>
              <a:buNone/>
              <a:defRPr sz="3600">
                <a:solidFill>
                  <a:schemeClr val="dk1"/>
                </a:solidFill>
              </a:defRPr>
            </a:lvl5pPr>
            <a:lvl6pPr lvl="5" algn="ctr">
              <a:spcBef>
                <a:spcPts val="0"/>
              </a:spcBef>
              <a:spcAft>
                <a:spcPts val="0"/>
              </a:spcAft>
              <a:buClr>
                <a:schemeClr val="dk1"/>
              </a:buClr>
              <a:buSzPts val="3600"/>
              <a:buNone/>
              <a:defRPr sz="3600">
                <a:solidFill>
                  <a:schemeClr val="dk1"/>
                </a:solidFill>
              </a:defRPr>
            </a:lvl6pPr>
            <a:lvl7pPr lvl="6" algn="ctr">
              <a:spcBef>
                <a:spcPts val="0"/>
              </a:spcBef>
              <a:spcAft>
                <a:spcPts val="0"/>
              </a:spcAft>
              <a:buClr>
                <a:schemeClr val="dk1"/>
              </a:buClr>
              <a:buSzPts val="3600"/>
              <a:buNone/>
              <a:defRPr sz="3600">
                <a:solidFill>
                  <a:schemeClr val="dk1"/>
                </a:solidFill>
              </a:defRPr>
            </a:lvl7pPr>
            <a:lvl8pPr lvl="7" algn="ctr">
              <a:spcBef>
                <a:spcPts val="0"/>
              </a:spcBef>
              <a:spcAft>
                <a:spcPts val="0"/>
              </a:spcAft>
              <a:buClr>
                <a:schemeClr val="dk1"/>
              </a:buClr>
              <a:buSzPts val="3600"/>
              <a:buNone/>
              <a:defRPr sz="3600">
                <a:solidFill>
                  <a:schemeClr val="dk1"/>
                </a:solidFill>
              </a:defRPr>
            </a:lvl8pPr>
            <a:lvl9pPr lvl="8" algn="ctr">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idx="1" type="subTitle"/>
          </p:nvPr>
        </p:nvSpPr>
        <p:spPr>
          <a:xfrm>
            <a:off x="265500" y="273537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0"/>
          <p:cNvSpPr txBox="1"/>
          <p:nvPr>
            <p:ph idx="1" type="body"/>
          </p:nvPr>
        </p:nvSpPr>
        <p:spPr>
          <a:xfrm>
            <a:off x="328017" y="4226025"/>
            <a:ext cx="8388600" cy="3936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59" name="Google Shape;59;p1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3.pn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3"/>
          <p:cNvSpPr txBox="1"/>
          <p:nvPr>
            <p:ph type="ctrTitle"/>
          </p:nvPr>
        </p:nvSpPr>
        <p:spPr>
          <a:xfrm>
            <a:off x="1628325" y="1735250"/>
            <a:ext cx="6331500" cy="154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ỨNG DỤNG DISC TRONG TUYỂN DỤNG VÀ QUẢN TRỊ NHÂN LỰC</a:t>
            </a:r>
            <a:endParaRPr sz="30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2"/>
          <p:cNvSpPr txBox="1"/>
          <p:nvPr>
            <p:ph type="title"/>
          </p:nvPr>
        </p:nvSpPr>
        <p:spPr>
          <a:xfrm>
            <a:off x="2421050" y="542475"/>
            <a:ext cx="6300900" cy="45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2"/>
              </a:buClr>
              <a:buSzPts val="1100"/>
              <a:buFont typeface="Arial"/>
              <a:buNone/>
            </a:pPr>
            <a:r>
              <a:rPr lang="en" sz="2000"/>
              <a:t>Cách thức tiếp cận ứng viên nhóm tính cách I</a:t>
            </a:r>
            <a:endParaRPr/>
          </a:p>
          <a:p>
            <a:pPr indent="0" lvl="0" marL="0" rtl="0" algn="ctr">
              <a:spcBef>
                <a:spcPts val="0"/>
              </a:spcBef>
              <a:spcAft>
                <a:spcPts val="0"/>
              </a:spcAft>
              <a:buNone/>
            </a:pPr>
            <a:r>
              <a:t/>
            </a:r>
            <a:endParaRPr sz="2000"/>
          </a:p>
          <a:p>
            <a:pPr indent="0" lvl="0" marL="0" rtl="0" algn="ctr">
              <a:spcBef>
                <a:spcPts val="0"/>
              </a:spcBef>
              <a:spcAft>
                <a:spcPts val="0"/>
              </a:spcAft>
              <a:buNone/>
            </a:pPr>
            <a:r>
              <a:t/>
            </a:r>
            <a:endParaRPr/>
          </a:p>
        </p:txBody>
      </p:sp>
      <p:sp>
        <p:nvSpPr>
          <p:cNvPr id="136" name="Google Shape;136;p22"/>
          <p:cNvSpPr txBox="1"/>
          <p:nvPr>
            <p:ph idx="1" type="body"/>
          </p:nvPr>
        </p:nvSpPr>
        <p:spPr>
          <a:xfrm>
            <a:off x="421925" y="1000275"/>
            <a:ext cx="8549100" cy="3593700"/>
          </a:xfrm>
          <a:prstGeom prst="rect">
            <a:avLst/>
          </a:prstGeom>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rgbClr val="FF0000"/>
                </a:solidFill>
              </a:rPr>
              <a:t>Cách tiếp cận</a:t>
            </a:r>
            <a:r>
              <a:rPr b="1" lang="en">
                <a:solidFill>
                  <a:srgbClr val="FF0000"/>
                </a:solidFill>
              </a:rPr>
              <a:t>: </a:t>
            </a:r>
            <a:endParaRPr b="1">
              <a:solidFill>
                <a:srgbClr val="FF0000"/>
              </a:solidFill>
            </a:endParaRPr>
          </a:p>
          <a:p>
            <a:pPr indent="-88900" lvl="0" marL="114300" rtl="0" algn="l">
              <a:lnSpc>
                <a:spcPct val="115000"/>
              </a:lnSpc>
              <a:spcBef>
                <a:spcPts val="1600"/>
              </a:spcBef>
              <a:spcAft>
                <a:spcPts val="0"/>
              </a:spcAft>
              <a:buSzPts val="1400"/>
              <a:buChar char="●"/>
            </a:pPr>
            <a:r>
              <a:rPr lang="en"/>
              <a:t>  Hỏi, khai thác sâu về sở thích cá nhân của ứng viên</a:t>
            </a:r>
            <a:endParaRPr/>
          </a:p>
          <a:p>
            <a:pPr indent="-88900" lvl="0" marL="114300" rtl="0" algn="l">
              <a:lnSpc>
                <a:spcPct val="115000"/>
              </a:lnSpc>
              <a:spcBef>
                <a:spcPts val="0"/>
              </a:spcBef>
              <a:spcAft>
                <a:spcPts val="0"/>
              </a:spcAft>
              <a:buSzPts val="1400"/>
              <a:buChar char="●"/>
            </a:pPr>
            <a:r>
              <a:rPr lang="en"/>
              <a:t> Show các thế mạnh về môi trường làm việc, đồng nghiệp, hoạt động các câu lạc bộ</a:t>
            </a:r>
            <a:endParaRPr/>
          </a:p>
          <a:p>
            <a:pPr indent="-88900" lvl="0" marL="114300" rtl="0" algn="l">
              <a:lnSpc>
                <a:spcPct val="115000"/>
              </a:lnSpc>
              <a:spcBef>
                <a:spcPts val="0"/>
              </a:spcBef>
              <a:spcAft>
                <a:spcPts val="0"/>
              </a:spcAft>
              <a:buSzPts val="1400"/>
              <a:buChar char="●"/>
            </a:pPr>
            <a:r>
              <a:rPr lang="en"/>
              <a:t> Chia sẻ những điểm  riêng biệt của Dr.JOY so với thị trường. Những cơ hội, thách thức mới</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3"/>
          <p:cNvSpPr txBox="1"/>
          <p:nvPr>
            <p:ph type="title"/>
          </p:nvPr>
        </p:nvSpPr>
        <p:spPr>
          <a:xfrm>
            <a:off x="2400300" y="364975"/>
            <a:ext cx="6321600" cy="635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000"/>
              <a:t>Cách thức tiếp cận người nhóm tính cách S</a:t>
            </a:r>
            <a:r>
              <a:rPr lang="en"/>
              <a:t> </a:t>
            </a:r>
            <a:endParaRPr/>
          </a:p>
          <a:p>
            <a:pPr indent="0" lvl="0" marL="0" rtl="0" algn="l">
              <a:spcBef>
                <a:spcPts val="0"/>
              </a:spcBef>
              <a:spcAft>
                <a:spcPts val="0"/>
              </a:spcAft>
              <a:buNone/>
            </a:pPr>
            <a:r>
              <a:t/>
            </a:r>
            <a:endParaRPr/>
          </a:p>
        </p:txBody>
      </p:sp>
      <p:sp>
        <p:nvSpPr>
          <p:cNvPr id="142" name="Google Shape;142;p23"/>
          <p:cNvSpPr txBox="1"/>
          <p:nvPr>
            <p:ph idx="1" type="body"/>
          </p:nvPr>
        </p:nvSpPr>
        <p:spPr>
          <a:xfrm>
            <a:off x="2271650" y="1118250"/>
            <a:ext cx="2080200" cy="3526200"/>
          </a:xfrm>
          <a:prstGeom prst="rect">
            <a:avLst/>
          </a:prstGeom>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a:solidFill>
                <a:srgbClr val="FF0000"/>
              </a:solidFill>
            </a:endParaRPr>
          </a:p>
          <a:p>
            <a:pPr indent="0" lvl="0" marL="0" rtl="0" algn="ctr">
              <a:spcBef>
                <a:spcPts val="1600"/>
              </a:spcBef>
              <a:spcAft>
                <a:spcPts val="0"/>
              </a:spcAft>
              <a:buNone/>
            </a:pPr>
            <a:r>
              <a:rPr b="1" lang="en">
                <a:solidFill>
                  <a:srgbClr val="FF0000"/>
                </a:solidFill>
              </a:rPr>
              <a:t>Đặc điểm nhận biết: </a:t>
            </a:r>
            <a:endParaRPr b="1">
              <a:solidFill>
                <a:srgbClr val="FF0000"/>
              </a:solidFill>
            </a:endParaRPr>
          </a:p>
          <a:p>
            <a:pPr indent="-88900" lvl="0" marL="114300" rtl="0" algn="l">
              <a:lnSpc>
                <a:spcPct val="150000"/>
              </a:lnSpc>
              <a:spcBef>
                <a:spcPts val="1600"/>
              </a:spcBef>
              <a:spcAft>
                <a:spcPts val="0"/>
              </a:spcAft>
              <a:buSzPts val="1400"/>
              <a:buChar char="●"/>
            </a:pPr>
            <a:r>
              <a:rPr lang="en"/>
              <a:t> Điềm đạm, từ tốn, kiên định</a:t>
            </a:r>
            <a:endParaRPr/>
          </a:p>
          <a:p>
            <a:pPr indent="-88900" lvl="0" marL="114300" rtl="0" algn="l">
              <a:lnSpc>
                <a:spcPct val="150000"/>
              </a:lnSpc>
              <a:spcBef>
                <a:spcPts val="0"/>
              </a:spcBef>
              <a:spcAft>
                <a:spcPts val="0"/>
              </a:spcAft>
              <a:buSzPts val="1400"/>
              <a:buChar char="●"/>
            </a:pPr>
            <a:r>
              <a:rPr lang="en"/>
              <a:t> Làm chủ được cảm xúc</a:t>
            </a:r>
            <a:endParaRPr/>
          </a:p>
          <a:p>
            <a:pPr indent="-88900" lvl="0" marL="114300" rtl="0" algn="l">
              <a:lnSpc>
                <a:spcPct val="150000"/>
              </a:lnSpc>
              <a:spcBef>
                <a:spcPts val="0"/>
              </a:spcBef>
              <a:spcAft>
                <a:spcPts val="0"/>
              </a:spcAft>
              <a:buSzPts val="1400"/>
              <a:buChar char="●"/>
            </a:pPr>
            <a:r>
              <a:rPr lang="en"/>
              <a:t> Đáng tin cậy, biết lắng nghe </a:t>
            </a:r>
            <a:endParaRPr/>
          </a:p>
          <a:p>
            <a:pPr indent="-88900" lvl="0" marL="114300" rtl="0" algn="l">
              <a:lnSpc>
                <a:spcPct val="150000"/>
              </a:lnSpc>
              <a:spcBef>
                <a:spcPts val="0"/>
              </a:spcBef>
              <a:spcAft>
                <a:spcPts val="0"/>
              </a:spcAft>
              <a:buSzPts val="1400"/>
              <a:buChar char="●"/>
            </a:pPr>
            <a:r>
              <a:rPr lang="en"/>
              <a:t> Ít nói, hay quan tâm người khác</a:t>
            </a:r>
            <a:endParaRPr/>
          </a:p>
          <a:p>
            <a:pPr indent="-88900" lvl="0" marL="114300" rtl="0" algn="l">
              <a:lnSpc>
                <a:spcPct val="150000"/>
              </a:lnSpc>
              <a:spcBef>
                <a:spcPts val="0"/>
              </a:spcBef>
              <a:spcAft>
                <a:spcPts val="0"/>
              </a:spcAft>
              <a:buSzPts val="1400"/>
              <a:buChar char="●"/>
            </a:pPr>
            <a:r>
              <a:rPr lang="en"/>
              <a:t> Hơi ngại rủi ro</a:t>
            </a:r>
            <a:endParaRPr/>
          </a:p>
        </p:txBody>
      </p:sp>
      <p:sp>
        <p:nvSpPr>
          <p:cNvPr id="143" name="Google Shape;143;p23"/>
          <p:cNvSpPr txBox="1"/>
          <p:nvPr>
            <p:ph idx="2" type="body"/>
          </p:nvPr>
        </p:nvSpPr>
        <p:spPr>
          <a:xfrm>
            <a:off x="4585550" y="1143450"/>
            <a:ext cx="2215800" cy="33864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b="1">
              <a:solidFill>
                <a:srgbClr val="FF0000"/>
              </a:solidFill>
            </a:endParaRPr>
          </a:p>
          <a:p>
            <a:pPr indent="0" lvl="0" marL="0" rtl="0" algn="ctr">
              <a:spcBef>
                <a:spcPts val="1600"/>
              </a:spcBef>
              <a:spcAft>
                <a:spcPts val="0"/>
              </a:spcAft>
              <a:buNone/>
            </a:pPr>
            <a:r>
              <a:rPr b="1" lang="en">
                <a:solidFill>
                  <a:srgbClr val="FF0000"/>
                </a:solidFill>
              </a:rPr>
              <a:t>Yếu tố tác động: </a:t>
            </a:r>
            <a:endParaRPr b="1">
              <a:solidFill>
                <a:srgbClr val="FF0000"/>
              </a:solidFill>
            </a:endParaRPr>
          </a:p>
          <a:p>
            <a:pPr indent="-88900" lvl="0" marL="114300" rtl="0" algn="l">
              <a:spcBef>
                <a:spcPts val="1600"/>
              </a:spcBef>
              <a:spcAft>
                <a:spcPts val="0"/>
              </a:spcAft>
              <a:buSzPts val="1400"/>
              <a:buChar char="●"/>
            </a:pPr>
            <a:r>
              <a:rPr lang="en"/>
              <a:t> Họ mong đợi sự chân thành và tiếp cận tự nhiên</a:t>
            </a:r>
            <a:endParaRPr/>
          </a:p>
          <a:p>
            <a:pPr indent="-88900" lvl="0" marL="114300" rtl="0" algn="l">
              <a:spcBef>
                <a:spcPts val="0"/>
              </a:spcBef>
              <a:spcAft>
                <a:spcPts val="0"/>
              </a:spcAft>
              <a:buSzPts val="1400"/>
              <a:buChar char="●"/>
            </a:pPr>
            <a:r>
              <a:rPr lang="en"/>
              <a:t> Mong đợi mối quan hệ thân thiện và tin cậy</a:t>
            </a:r>
            <a:endParaRPr/>
          </a:p>
        </p:txBody>
      </p:sp>
      <p:sp>
        <p:nvSpPr>
          <p:cNvPr id="144" name="Google Shape;144;p23"/>
          <p:cNvSpPr txBox="1"/>
          <p:nvPr>
            <p:ph idx="1" type="body"/>
          </p:nvPr>
        </p:nvSpPr>
        <p:spPr>
          <a:xfrm>
            <a:off x="7005050" y="1143450"/>
            <a:ext cx="1935900" cy="3450600"/>
          </a:xfrm>
          <a:prstGeom prst="rect">
            <a:avLst/>
          </a:prstGeom>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0000"/>
                </a:solidFill>
              </a:rPr>
              <a:t>Cách tiếp cận</a:t>
            </a:r>
            <a:r>
              <a:rPr b="1" lang="en">
                <a:solidFill>
                  <a:srgbClr val="FF0000"/>
                </a:solidFill>
              </a:rPr>
              <a:t>: </a:t>
            </a:r>
            <a:endParaRPr b="1">
              <a:solidFill>
                <a:srgbClr val="FF0000"/>
              </a:solidFill>
            </a:endParaRPr>
          </a:p>
          <a:p>
            <a:pPr indent="-88900" lvl="0" marL="114300" rtl="0" algn="l">
              <a:lnSpc>
                <a:spcPct val="115000"/>
              </a:lnSpc>
              <a:spcBef>
                <a:spcPts val="1600"/>
              </a:spcBef>
              <a:spcAft>
                <a:spcPts val="0"/>
              </a:spcAft>
              <a:buSzPts val="1400"/>
              <a:buChar char="●"/>
            </a:pPr>
            <a:r>
              <a:rPr lang="en"/>
              <a:t>  Cho họ thấy sự đồng cảm, quan tâm chân thành</a:t>
            </a:r>
            <a:endParaRPr/>
          </a:p>
          <a:p>
            <a:pPr indent="-88900" lvl="0" marL="114300" rtl="0" algn="l">
              <a:spcBef>
                <a:spcPts val="0"/>
              </a:spcBef>
              <a:spcAft>
                <a:spcPts val="0"/>
              </a:spcAft>
              <a:buSzPts val="1400"/>
              <a:buChar char="●"/>
            </a:pPr>
            <a:r>
              <a:rPr lang="en"/>
              <a:t> </a:t>
            </a:r>
            <a:r>
              <a:rPr lang="en"/>
              <a:t>Thể hiện sự sẵn sàng lắng nghe</a:t>
            </a:r>
            <a:endParaRPr/>
          </a:p>
          <a:p>
            <a:pPr indent="-88900" lvl="0" marL="114300" rtl="0" algn="l">
              <a:lnSpc>
                <a:spcPct val="115000"/>
              </a:lnSpc>
              <a:spcBef>
                <a:spcPts val="0"/>
              </a:spcBef>
              <a:spcAft>
                <a:spcPts val="0"/>
              </a:spcAft>
              <a:buSzPts val="1400"/>
              <a:buChar char="●"/>
            </a:pPr>
            <a:r>
              <a:rPr lang="en"/>
              <a:t> Khi đưa ra phương án mới, cần phân tích kỹ, cung cấp dẫn chứng cụ thể, lường trước rủi ro và kịp thời đưa ra phương án dự phòng</a:t>
            </a:r>
            <a:endParaRPr/>
          </a:p>
        </p:txBody>
      </p:sp>
      <p:pic>
        <p:nvPicPr>
          <p:cNvPr id="145" name="Google Shape;145;p23"/>
          <p:cNvPicPr preferRelativeResize="0"/>
          <p:nvPr/>
        </p:nvPicPr>
        <p:blipFill>
          <a:blip r:embed="rId3">
            <a:alphaModFix/>
          </a:blip>
          <a:stretch>
            <a:fillRect/>
          </a:stretch>
        </p:blipFill>
        <p:spPr>
          <a:xfrm>
            <a:off x="102150" y="1115200"/>
            <a:ext cx="2080200" cy="230117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4"/>
          <p:cNvSpPr txBox="1"/>
          <p:nvPr>
            <p:ph type="title"/>
          </p:nvPr>
        </p:nvSpPr>
        <p:spPr>
          <a:xfrm>
            <a:off x="2400300" y="364975"/>
            <a:ext cx="6321600" cy="635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000"/>
              <a:t>Cách thức tiếp cận ứng viên nhóm tính cách S</a:t>
            </a:r>
            <a:r>
              <a:rPr lang="en"/>
              <a:t> </a:t>
            </a:r>
            <a:endParaRPr/>
          </a:p>
          <a:p>
            <a:pPr indent="0" lvl="0" marL="0" rtl="0" algn="l">
              <a:spcBef>
                <a:spcPts val="0"/>
              </a:spcBef>
              <a:spcAft>
                <a:spcPts val="0"/>
              </a:spcAft>
              <a:buNone/>
            </a:pPr>
            <a:r>
              <a:t/>
            </a:r>
            <a:endParaRPr/>
          </a:p>
        </p:txBody>
      </p:sp>
      <p:sp>
        <p:nvSpPr>
          <p:cNvPr id="151" name="Google Shape;151;p24"/>
          <p:cNvSpPr txBox="1"/>
          <p:nvPr>
            <p:ph idx="1" type="body"/>
          </p:nvPr>
        </p:nvSpPr>
        <p:spPr>
          <a:xfrm>
            <a:off x="492250" y="1064875"/>
            <a:ext cx="8448900" cy="3528900"/>
          </a:xfrm>
          <a:prstGeom prst="rect">
            <a:avLst/>
          </a:prstGeom>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rgbClr val="FF0000"/>
                </a:solidFill>
              </a:rPr>
              <a:t>Cách tiếp cận: </a:t>
            </a:r>
            <a:endParaRPr b="1">
              <a:solidFill>
                <a:srgbClr val="FF0000"/>
              </a:solidFill>
            </a:endParaRPr>
          </a:p>
          <a:p>
            <a:pPr indent="-88900" lvl="0" marL="114300" rtl="0" algn="l">
              <a:lnSpc>
                <a:spcPct val="115000"/>
              </a:lnSpc>
              <a:spcBef>
                <a:spcPts val="1600"/>
              </a:spcBef>
              <a:spcAft>
                <a:spcPts val="0"/>
              </a:spcAft>
              <a:buSzPts val="1400"/>
              <a:buChar char="●"/>
            </a:pPr>
            <a:r>
              <a:rPr lang="en"/>
              <a:t>  Tiếp cận có kế hoạch, chậm rãi, để ứng viên có thời gian xem xét</a:t>
            </a:r>
            <a:endParaRPr/>
          </a:p>
          <a:p>
            <a:pPr indent="-88900" lvl="0" marL="114300" rtl="0" algn="l">
              <a:spcBef>
                <a:spcPts val="0"/>
              </a:spcBef>
              <a:spcAft>
                <a:spcPts val="0"/>
              </a:spcAft>
              <a:buSzPts val="1400"/>
              <a:buChar char="●"/>
            </a:pPr>
            <a:r>
              <a:rPr lang="en"/>
              <a:t> Quan tâm đến cảm xúc ứng viên, các yếu tố có thể tác động khác khi chuyển việc: ví dụ như thời gian làm việc có ảnh hưởng đến việc đón con cái không, có trở ngại gì nhiều nếu chuyển đổi văn phòng sang một khu vực mới không tiện đi lại</a:t>
            </a:r>
            <a:endParaRPr/>
          </a:p>
          <a:p>
            <a:pPr indent="-88900" lvl="0" marL="114300" rtl="0" algn="l">
              <a:spcBef>
                <a:spcPts val="0"/>
              </a:spcBef>
              <a:spcAft>
                <a:spcPts val="0"/>
              </a:spcAft>
              <a:buSzPts val="1400"/>
              <a:buChar char="●"/>
            </a:pPr>
            <a:r>
              <a:rPr lang="en"/>
              <a:t> Đặt câu hỏi mở (Cơ hội đã tốt chưa, ảnh hưởng đến cuộc sống của bạn như thế nào) =&gt; Gợi mở nhu cầu</a:t>
            </a:r>
            <a:endParaRPr/>
          </a:p>
          <a:p>
            <a:pPr indent="-88900" lvl="0" marL="114300" rtl="0" algn="l">
              <a:spcBef>
                <a:spcPts val="0"/>
              </a:spcBef>
              <a:spcAft>
                <a:spcPts val="0"/>
              </a:spcAft>
              <a:buSzPts val="1400"/>
              <a:buChar char="●"/>
            </a:pPr>
            <a:r>
              <a:rPr lang="en"/>
              <a:t> Ứng viên thích sự an toàn, sợ rủi ro =&gt; Kiên trì, đánh giá các yếu tố có thể cản trở quyết định của họ (loại hết các lý do khách quan) =&gt; Đi sâu khai thác tâm lý UV =&gt; Tác động đến quyết định cuối cùng của UV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5"/>
          <p:cNvSpPr txBox="1"/>
          <p:nvPr>
            <p:ph type="title"/>
          </p:nvPr>
        </p:nvSpPr>
        <p:spPr>
          <a:xfrm>
            <a:off x="2400300" y="364975"/>
            <a:ext cx="6321600" cy="635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000"/>
              <a:t>Cách thức tiếp cận người nhóm tính cách C</a:t>
            </a:r>
            <a:r>
              <a:rPr lang="en"/>
              <a:t> </a:t>
            </a:r>
            <a:endParaRPr/>
          </a:p>
          <a:p>
            <a:pPr indent="0" lvl="0" marL="0" rtl="0" algn="l">
              <a:spcBef>
                <a:spcPts val="0"/>
              </a:spcBef>
              <a:spcAft>
                <a:spcPts val="0"/>
              </a:spcAft>
              <a:buNone/>
            </a:pPr>
            <a:r>
              <a:t/>
            </a:r>
            <a:endParaRPr/>
          </a:p>
        </p:txBody>
      </p:sp>
      <p:sp>
        <p:nvSpPr>
          <p:cNvPr id="157" name="Google Shape;157;p25"/>
          <p:cNvSpPr txBox="1"/>
          <p:nvPr>
            <p:ph idx="1" type="body"/>
          </p:nvPr>
        </p:nvSpPr>
        <p:spPr>
          <a:xfrm>
            <a:off x="2271650" y="1118250"/>
            <a:ext cx="2080200" cy="3526200"/>
          </a:xfrm>
          <a:prstGeom prst="rect">
            <a:avLst/>
          </a:prstGeom>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a:solidFill>
                <a:srgbClr val="FF0000"/>
              </a:solidFill>
            </a:endParaRPr>
          </a:p>
          <a:p>
            <a:pPr indent="0" lvl="0" marL="0" rtl="0" algn="ctr">
              <a:spcBef>
                <a:spcPts val="1600"/>
              </a:spcBef>
              <a:spcAft>
                <a:spcPts val="0"/>
              </a:spcAft>
              <a:buNone/>
            </a:pPr>
            <a:r>
              <a:rPr b="1" lang="en">
                <a:solidFill>
                  <a:srgbClr val="FF0000"/>
                </a:solidFill>
              </a:rPr>
              <a:t>Đặc điểm nhận biết: </a:t>
            </a:r>
            <a:endParaRPr b="1">
              <a:solidFill>
                <a:srgbClr val="FF0000"/>
              </a:solidFill>
            </a:endParaRPr>
          </a:p>
          <a:p>
            <a:pPr indent="-88900" lvl="0" marL="114300" rtl="0" algn="l">
              <a:lnSpc>
                <a:spcPct val="150000"/>
              </a:lnSpc>
              <a:spcBef>
                <a:spcPts val="1600"/>
              </a:spcBef>
              <a:spcAft>
                <a:spcPts val="0"/>
              </a:spcAft>
              <a:buSzPts val="1400"/>
              <a:buChar char="●"/>
            </a:pPr>
            <a:r>
              <a:rPr lang="en"/>
              <a:t> Chính xác, thận trọng </a:t>
            </a:r>
            <a:endParaRPr/>
          </a:p>
          <a:p>
            <a:pPr indent="-88900" lvl="0" marL="114300" rtl="0" algn="l">
              <a:lnSpc>
                <a:spcPct val="150000"/>
              </a:lnSpc>
              <a:spcBef>
                <a:spcPts val="0"/>
              </a:spcBef>
              <a:spcAft>
                <a:spcPts val="0"/>
              </a:spcAft>
              <a:buSzPts val="1400"/>
              <a:buChar char="●"/>
            </a:pPr>
            <a:r>
              <a:rPr lang="en"/>
              <a:t> Cầu toàn, tập trung </a:t>
            </a:r>
            <a:endParaRPr/>
          </a:p>
          <a:p>
            <a:pPr indent="-88900" lvl="0" marL="114300" rtl="0" algn="l">
              <a:lnSpc>
                <a:spcPct val="150000"/>
              </a:lnSpc>
              <a:spcBef>
                <a:spcPts val="0"/>
              </a:spcBef>
              <a:spcAft>
                <a:spcPts val="0"/>
              </a:spcAft>
              <a:buSzPts val="1400"/>
              <a:buChar char="●"/>
            </a:pPr>
            <a:r>
              <a:rPr lang="en"/>
              <a:t>  Ít nói, diễn đạt không tốt </a:t>
            </a:r>
            <a:endParaRPr/>
          </a:p>
          <a:p>
            <a:pPr indent="-88900" lvl="0" marL="114300" rtl="0" algn="l">
              <a:lnSpc>
                <a:spcPct val="150000"/>
              </a:lnSpc>
              <a:spcBef>
                <a:spcPts val="0"/>
              </a:spcBef>
              <a:spcAft>
                <a:spcPts val="0"/>
              </a:spcAft>
              <a:buSzPts val="1400"/>
              <a:buChar char="●"/>
            </a:pPr>
            <a:r>
              <a:rPr lang="en"/>
              <a:t> Có tư duy logic</a:t>
            </a:r>
            <a:endParaRPr/>
          </a:p>
        </p:txBody>
      </p:sp>
      <p:sp>
        <p:nvSpPr>
          <p:cNvPr id="158" name="Google Shape;158;p25"/>
          <p:cNvSpPr txBox="1"/>
          <p:nvPr>
            <p:ph idx="2" type="body"/>
          </p:nvPr>
        </p:nvSpPr>
        <p:spPr>
          <a:xfrm>
            <a:off x="4585550" y="1143450"/>
            <a:ext cx="2215800" cy="33864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b="1">
              <a:solidFill>
                <a:srgbClr val="FF0000"/>
              </a:solidFill>
            </a:endParaRPr>
          </a:p>
          <a:p>
            <a:pPr indent="0" lvl="0" marL="0" rtl="0" algn="ctr">
              <a:spcBef>
                <a:spcPts val="1600"/>
              </a:spcBef>
              <a:spcAft>
                <a:spcPts val="0"/>
              </a:spcAft>
              <a:buNone/>
            </a:pPr>
            <a:r>
              <a:rPr b="1" lang="en">
                <a:solidFill>
                  <a:srgbClr val="FF0000"/>
                </a:solidFill>
              </a:rPr>
              <a:t>Yếu tố tác động: </a:t>
            </a:r>
            <a:endParaRPr b="1">
              <a:solidFill>
                <a:srgbClr val="FF0000"/>
              </a:solidFill>
            </a:endParaRPr>
          </a:p>
          <a:p>
            <a:pPr indent="-88900" lvl="0" marL="114300" rtl="0" algn="l">
              <a:spcBef>
                <a:spcPts val="1600"/>
              </a:spcBef>
              <a:spcAft>
                <a:spcPts val="0"/>
              </a:spcAft>
              <a:buSzPts val="1400"/>
              <a:buChar char="●"/>
            </a:pPr>
            <a:r>
              <a:rPr lang="en"/>
              <a:t> Họ mong đợi, hướng tới sự chất lượng </a:t>
            </a:r>
            <a:endParaRPr/>
          </a:p>
          <a:p>
            <a:pPr indent="-88900" lvl="0" marL="114300" rtl="0" algn="l">
              <a:spcBef>
                <a:spcPts val="0"/>
              </a:spcBef>
              <a:spcAft>
                <a:spcPts val="0"/>
              </a:spcAft>
              <a:buSzPts val="1400"/>
              <a:buChar char="●"/>
            </a:pPr>
            <a:r>
              <a:rPr lang="en"/>
              <a:t> Họ mong đợi sự tin cậy, có trách nhiệm</a:t>
            </a:r>
            <a:endParaRPr/>
          </a:p>
        </p:txBody>
      </p:sp>
      <p:sp>
        <p:nvSpPr>
          <p:cNvPr id="159" name="Google Shape;159;p25"/>
          <p:cNvSpPr txBox="1"/>
          <p:nvPr>
            <p:ph idx="1" type="body"/>
          </p:nvPr>
        </p:nvSpPr>
        <p:spPr>
          <a:xfrm>
            <a:off x="7035050" y="1118250"/>
            <a:ext cx="1935900" cy="3386400"/>
          </a:xfrm>
          <a:prstGeom prst="rect">
            <a:avLst/>
          </a:prstGeom>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a:solidFill>
                <a:srgbClr val="FF0000"/>
              </a:solidFill>
            </a:endParaRPr>
          </a:p>
          <a:p>
            <a:pPr indent="0" lvl="0" marL="0" rtl="0" algn="ctr">
              <a:spcBef>
                <a:spcPts val="1600"/>
              </a:spcBef>
              <a:spcAft>
                <a:spcPts val="0"/>
              </a:spcAft>
              <a:buNone/>
            </a:pPr>
            <a:r>
              <a:t/>
            </a:r>
            <a:endParaRPr b="1">
              <a:solidFill>
                <a:srgbClr val="FF0000"/>
              </a:solidFill>
            </a:endParaRPr>
          </a:p>
          <a:p>
            <a:pPr indent="0" lvl="0" marL="0" rtl="0" algn="ctr">
              <a:spcBef>
                <a:spcPts val="1600"/>
              </a:spcBef>
              <a:spcAft>
                <a:spcPts val="0"/>
              </a:spcAft>
              <a:buNone/>
            </a:pPr>
            <a:r>
              <a:rPr b="1" lang="en">
                <a:solidFill>
                  <a:srgbClr val="FF0000"/>
                </a:solidFill>
              </a:rPr>
              <a:t>Cách tiếp cận: </a:t>
            </a:r>
            <a:endParaRPr/>
          </a:p>
          <a:p>
            <a:pPr indent="-88900" lvl="0" marL="114300" rtl="0" algn="l">
              <a:lnSpc>
                <a:spcPct val="115000"/>
              </a:lnSpc>
              <a:spcBef>
                <a:spcPts val="1600"/>
              </a:spcBef>
              <a:spcAft>
                <a:spcPts val="0"/>
              </a:spcAft>
              <a:buSzPts val="1400"/>
              <a:buChar char="●"/>
            </a:pPr>
            <a:r>
              <a:rPr lang="en"/>
              <a:t> Giao tiếp thận trọng, chính xác </a:t>
            </a:r>
            <a:endParaRPr/>
          </a:p>
          <a:p>
            <a:pPr indent="-88900" lvl="0" marL="114300" rtl="0" algn="l">
              <a:lnSpc>
                <a:spcPct val="115000"/>
              </a:lnSpc>
              <a:spcBef>
                <a:spcPts val="0"/>
              </a:spcBef>
              <a:spcAft>
                <a:spcPts val="0"/>
              </a:spcAft>
              <a:buSzPts val="1400"/>
              <a:buChar char="●"/>
            </a:pPr>
            <a:r>
              <a:rPr lang="en"/>
              <a:t> Khi đưa ra yêu cầu/ đề xuất cần giải thích cặn kẽ, dữ liệu chi tiết =&gt; </a:t>
            </a:r>
            <a:r>
              <a:rPr lang="en"/>
              <a:t>Dành thời gian để họ suy nghĩ/ phản biện, vì họ cần thời gian suy nghĩ, phân tích</a:t>
            </a:r>
            <a:endParaRPr/>
          </a:p>
          <a:p>
            <a:pPr indent="0" lvl="0" marL="457200" rtl="0" algn="l">
              <a:lnSpc>
                <a:spcPct val="115000"/>
              </a:lnSpc>
              <a:spcBef>
                <a:spcPts val="1600"/>
              </a:spcBef>
              <a:spcAft>
                <a:spcPts val="1600"/>
              </a:spcAft>
              <a:buNone/>
            </a:pPr>
            <a:r>
              <a:t/>
            </a:r>
            <a:endParaRPr/>
          </a:p>
        </p:txBody>
      </p:sp>
      <p:pic>
        <p:nvPicPr>
          <p:cNvPr id="160" name="Google Shape;160;p25"/>
          <p:cNvPicPr preferRelativeResize="0"/>
          <p:nvPr/>
        </p:nvPicPr>
        <p:blipFill>
          <a:blip r:embed="rId3">
            <a:alphaModFix/>
          </a:blip>
          <a:stretch>
            <a:fillRect/>
          </a:stretch>
        </p:blipFill>
        <p:spPr>
          <a:xfrm>
            <a:off x="102150" y="1115200"/>
            <a:ext cx="2080200" cy="2301171"/>
          </a:xfrm>
          <a:prstGeom prst="rect">
            <a:avLst/>
          </a:prstGeom>
          <a:noFill/>
          <a:ln>
            <a:noFill/>
          </a:ln>
        </p:spPr>
      </p:pic>
      <p:pic>
        <p:nvPicPr>
          <p:cNvPr id="161" name="Google Shape;161;p25"/>
          <p:cNvPicPr preferRelativeResize="0"/>
          <p:nvPr/>
        </p:nvPicPr>
        <p:blipFill>
          <a:blip r:embed="rId4">
            <a:alphaModFix/>
          </a:blip>
          <a:stretch>
            <a:fillRect/>
          </a:stretch>
        </p:blipFill>
        <p:spPr>
          <a:xfrm>
            <a:off x="92125" y="1212424"/>
            <a:ext cx="2080200" cy="2415207"/>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6"/>
          <p:cNvSpPr txBox="1"/>
          <p:nvPr>
            <p:ph type="title"/>
          </p:nvPr>
        </p:nvSpPr>
        <p:spPr>
          <a:xfrm>
            <a:off x="2400300" y="364975"/>
            <a:ext cx="6321600" cy="635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000"/>
              <a:t>Cách thức tiếp cận ứng viên nhóm tính cách C</a:t>
            </a:r>
            <a:r>
              <a:rPr lang="en"/>
              <a:t> </a:t>
            </a:r>
            <a:endParaRPr/>
          </a:p>
          <a:p>
            <a:pPr indent="0" lvl="0" marL="0" rtl="0" algn="l">
              <a:spcBef>
                <a:spcPts val="0"/>
              </a:spcBef>
              <a:spcAft>
                <a:spcPts val="0"/>
              </a:spcAft>
              <a:buNone/>
            </a:pPr>
            <a:r>
              <a:t/>
            </a:r>
            <a:endParaRPr/>
          </a:p>
        </p:txBody>
      </p:sp>
      <p:sp>
        <p:nvSpPr>
          <p:cNvPr id="167" name="Google Shape;167;p26"/>
          <p:cNvSpPr txBox="1"/>
          <p:nvPr>
            <p:ph idx="1" type="body"/>
          </p:nvPr>
        </p:nvSpPr>
        <p:spPr>
          <a:xfrm>
            <a:off x="562575" y="1000375"/>
            <a:ext cx="8458800" cy="3529500"/>
          </a:xfrm>
          <a:prstGeom prst="rect">
            <a:avLst/>
          </a:prstGeom>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rgbClr val="FF0000"/>
                </a:solidFill>
              </a:rPr>
              <a:t>Cách tiếp cận: </a:t>
            </a:r>
            <a:endParaRPr/>
          </a:p>
          <a:p>
            <a:pPr indent="-88900" lvl="0" marL="114300" rtl="0" algn="l">
              <a:lnSpc>
                <a:spcPct val="115000"/>
              </a:lnSpc>
              <a:spcBef>
                <a:spcPts val="1600"/>
              </a:spcBef>
              <a:spcAft>
                <a:spcPts val="0"/>
              </a:spcAft>
              <a:buSzPts val="1400"/>
              <a:buChar char="●"/>
            </a:pPr>
            <a:r>
              <a:rPr lang="en"/>
              <a:t> Cần tìm hiểu kỹ profile của ứng viên, note lại thông tin quan trọng</a:t>
            </a:r>
            <a:endParaRPr/>
          </a:p>
          <a:p>
            <a:pPr indent="-88900" lvl="0" marL="114300" rtl="0" algn="l">
              <a:lnSpc>
                <a:spcPct val="115000"/>
              </a:lnSpc>
              <a:spcBef>
                <a:spcPts val="0"/>
              </a:spcBef>
              <a:spcAft>
                <a:spcPts val="0"/>
              </a:spcAft>
              <a:buSzPts val="1400"/>
              <a:buChar char="●"/>
            </a:pPr>
            <a:r>
              <a:rPr lang="en"/>
              <a:t> Nhấn mạnh các lợi thế về kỹ thuật của công ty để phân tích, trao đổi với ứng viên</a:t>
            </a:r>
            <a:endParaRPr/>
          </a:p>
          <a:p>
            <a:pPr indent="-88900" lvl="0" marL="114300" rtl="0" algn="l">
              <a:lnSpc>
                <a:spcPct val="115000"/>
              </a:lnSpc>
              <a:spcBef>
                <a:spcPts val="0"/>
              </a:spcBef>
              <a:spcAft>
                <a:spcPts val="0"/>
              </a:spcAft>
              <a:buSzPts val="1400"/>
              <a:buChar char="●"/>
            </a:pPr>
            <a:r>
              <a:rPr lang="en"/>
              <a:t> Phân tích, cung cấp dẫn chứng cụ thể khi được hỏi về 1 vấn đề cần xác thực</a:t>
            </a:r>
            <a:endParaRPr/>
          </a:p>
          <a:p>
            <a:pPr indent="-88900" lvl="0" marL="114300" rtl="0" algn="l">
              <a:lnSpc>
                <a:spcPct val="115000"/>
              </a:lnSpc>
              <a:spcBef>
                <a:spcPts val="0"/>
              </a:spcBef>
              <a:spcAft>
                <a:spcPts val="0"/>
              </a:spcAft>
              <a:buSzPts val="1400"/>
              <a:buChar char="●"/>
            </a:pPr>
            <a:r>
              <a:rPr lang="en"/>
              <a:t> Không open, mình là người phá vỡ khoảng cách bằng cách tìm 1 điểm để UV thích thú để UV cởi mở =&gt; Chuyển sang mục đích chính của mình.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7"/>
          <p:cNvSpPr txBox="1"/>
          <p:nvPr>
            <p:ph type="title"/>
          </p:nvPr>
        </p:nvSpPr>
        <p:spPr>
          <a:xfrm>
            <a:off x="2400250" y="575950"/>
            <a:ext cx="6410100" cy="84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Cùng khám phá nhóm tính cách của bản thân bằng cách hoàn thiện bài test sau!!!</a:t>
            </a:r>
            <a:endParaRPr sz="2000"/>
          </a:p>
          <a:p>
            <a:pPr indent="0" lvl="0" marL="0" rtl="0" algn="l">
              <a:spcBef>
                <a:spcPts val="0"/>
              </a:spcBef>
              <a:spcAft>
                <a:spcPts val="0"/>
              </a:spcAft>
              <a:buNone/>
            </a:pPr>
            <a:r>
              <a:t/>
            </a:r>
            <a:endParaRPr sz="2000"/>
          </a:p>
          <a:p>
            <a:pPr indent="0" lvl="0" marL="0" rtl="0" algn="l">
              <a:spcBef>
                <a:spcPts val="0"/>
              </a:spcBef>
              <a:spcAft>
                <a:spcPts val="0"/>
              </a:spcAft>
              <a:buNone/>
            </a:pPr>
            <a:r>
              <a:rPr lang="en" sz="2000" u="sng">
                <a:solidFill>
                  <a:srgbClr val="0000FF"/>
                </a:solidFill>
              </a:rPr>
              <a:t>https://www.123test.com/disc-personality-test/</a:t>
            </a:r>
            <a:endParaRPr sz="2000" u="sng">
              <a:solidFill>
                <a:srgbClr val="0000FF"/>
              </a:solidFill>
            </a:endParaRPr>
          </a:p>
        </p:txBody>
      </p:sp>
      <p:sp>
        <p:nvSpPr>
          <p:cNvPr id="173" name="Google Shape;173;p27"/>
          <p:cNvSpPr/>
          <p:nvPr/>
        </p:nvSpPr>
        <p:spPr>
          <a:xfrm>
            <a:off x="1587250" y="1687700"/>
            <a:ext cx="602700" cy="160800"/>
          </a:xfrm>
          <a:prstGeom prst="notched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4"/>
          <p:cNvSpPr txBox="1"/>
          <p:nvPr>
            <p:ph type="title"/>
          </p:nvPr>
        </p:nvSpPr>
        <p:spPr>
          <a:xfrm>
            <a:off x="265500" y="1912650"/>
            <a:ext cx="4045200" cy="131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Tổng quan</a:t>
            </a:r>
            <a:endParaRPr/>
          </a:p>
        </p:txBody>
      </p:sp>
      <p:sp>
        <p:nvSpPr>
          <p:cNvPr id="78" name="Google Shape;78;p14"/>
          <p:cNvSpPr txBox="1"/>
          <p:nvPr>
            <p:ph idx="2" type="body"/>
          </p:nvPr>
        </p:nvSpPr>
        <p:spPr>
          <a:xfrm>
            <a:off x="4879225" y="543375"/>
            <a:ext cx="3837000" cy="3695100"/>
          </a:xfrm>
          <a:prstGeom prst="rect">
            <a:avLst/>
          </a:prstGeom>
        </p:spPr>
        <p:txBody>
          <a:bodyPr anchorCtr="0" anchor="ctr" bIns="91425" lIns="91425" spcFirstLastPara="1" rIns="91425" wrap="square" tIns="91425">
            <a:noAutofit/>
          </a:bodyPr>
          <a:lstStyle/>
          <a:p>
            <a:pPr indent="-342900" lvl="0" marL="457200" rtl="0" algn="l">
              <a:spcBef>
                <a:spcPts val="0"/>
              </a:spcBef>
              <a:spcAft>
                <a:spcPts val="0"/>
              </a:spcAft>
              <a:buSzPts val="1800"/>
              <a:buChar char="●"/>
            </a:pPr>
            <a:r>
              <a:rPr b="1" lang="en"/>
              <a:t>Khái niệm và lợi ích của DISC</a:t>
            </a:r>
            <a:endParaRPr b="1"/>
          </a:p>
          <a:p>
            <a:pPr indent="-342900" lvl="0" marL="457200" rtl="0" algn="l">
              <a:spcBef>
                <a:spcPts val="0"/>
              </a:spcBef>
              <a:spcAft>
                <a:spcPts val="0"/>
              </a:spcAft>
              <a:buSzPts val="1800"/>
              <a:buChar char="●"/>
            </a:pPr>
            <a:r>
              <a:rPr b="1" lang="en"/>
              <a:t>Tổng quan về DISC </a:t>
            </a:r>
            <a:endParaRPr b="1"/>
          </a:p>
          <a:p>
            <a:pPr indent="-342900" lvl="0" marL="457200" rtl="0" algn="l">
              <a:spcBef>
                <a:spcPts val="0"/>
              </a:spcBef>
              <a:spcAft>
                <a:spcPts val="0"/>
              </a:spcAft>
              <a:buSzPts val="1800"/>
              <a:buChar char="●"/>
            </a:pPr>
            <a:r>
              <a:rPr b="1" lang="en"/>
              <a:t>Phân tích chi tiết từng phong cách trong DISC </a:t>
            </a:r>
            <a:endParaRPr b="1"/>
          </a:p>
          <a:p>
            <a:pPr indent="-342900" lvl="0" marL="457200" rtl="0" algn="l">
              <a:spcBef>
                <a:spcPts val="0"/>
              </a:spcBef>
              <a:spcAft>
                <a:spcPts val="0"/>
              </a:spcAft>
              <a:buSzPts val="1800"/>
              <a:buChar char="●"/>
            </a:pPr>
            <a:r>
              <a:rPr b="1" lang="en"/>
              <a:t>Ứng dụng DISC trong tuyển dụng và quản trị nhân lực như thế nào </a:t>
            </a:r>
            <a:endParaRPr b="1"/>
          </a:p>
          <a:p>
            <a:pPr indent="-342900" lvl="0" marL="457200" rtl="0" algn="l">
              <a:spcBef>
                <a:spcPts val="0"/>
              </a:spcBef>
              <a:spcAft>
                <a:spcPts val="0"/>
              </a:spcAft>
              <a:buSzPts val="1800"/>
              <a:buChar char="●"/>
            </a:pPr>
            <a:r>
              <a:rPr b="1" lang="en"/>
              <a:t>Khám phá nhóm tính cách của bản thân</a:t>
            </a:r>
            <a:endParaRPr b="1"/>
          </a:p>
          <a:p>
            <a:pPr indent="0" lvl="0" marL="0" rtl="0" algn="l">
              <a:spcBef>
                <a:spcPts val="1600"/>
              </a:spcBef>
              <a:spcAft>
                <a:spcPts val="1600"/>
              </a:spcAft>
              <a:buNone/>
            </a:pPr>
            <a:r>
              <a:t/>
            </a:r>
            <a:endParaRPr sz="15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5"/>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300"/>
              <a:t>Khái niệm và lợi ích khi hiểu biết  về DISC </a:t>
            </a:r>
            <a:endParaRPr sz="2300"/>
          </a:p>
        </p:txBody>
      </p:sp>
      <p:sp>
        <p:nvSpPr>
          <p:cNvPr id="84" name="Google Shape;84;p15"/>
          <p:cNvSpPr txBox="1"/>
          <p:nvPr>
            <p:ph idx="1" type="body"/>
          </p:nvPr>
        </p:nvSpPr>
        <p:spPr>
          <a:xfrm>
            <a:off x="2400253" y="1512250"/>
            <a:ext cx="3071400" cy="300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100">
                <a:solidFill>
                  <a:schemeClr val="dk1"/>
                </a:solidFill>
              </a:rPr>
              <a:t>Khái niệm</a:t>
            </a:r>
            <a:endParaRPr b="1" sz="2100">
              <a:solidFill>
                <a:schemeClr val="dk1"/>
              </a:solidFill>
            </a:endParaRPr>
          </a:p>
          <a:p>
            <a:pPr indent="-304800" lvl="0" marL="457200" rtl="0" algn="l">
              <a:spcBef>
                <a:spcPts val="1600"/>
              </a:spcBef>
              <a:spcAft>
                <a:spcPts val="0"/>
              </a:spcAft>
              <a:buSzPts val="1200"/>
              <a:buChar char="●"/>
            </a:pPr>
            <a:r>
              <a:rPr lang="en" sz="1200"/>
              <a:t>DISC là công cụ để xác định tính cách con người thông qua việc quan sát hành vi.</a:t>
            </a:r>
            <a:endParaRPr sz="1200"/>
          </a:p>
          <a:p>
            <a:pPr indent="-304800" lvl="0" marL="457200" rtl="0" algn="l">
              <a:spcBef>
                <a:spcPts val="1200"/>
              </a:spcBef>
              <a:spcAft>
                <a:spcPts val="1200"/>
              </a:spcAft>
              <a:buSzPts val="1200"/>
              <a:buChar char="●"/>
            </a:pPr>
            <a:r>
              <a:rPr lang="en" sz="1200"/>
              <a:t>Phong cách DISC của bạn bị ảnh hưởng bởi các yếu tố như: Kinh nghiệm sống, giáo dục và quá trình trưởng thành.  </a:t>
            </a:r>
            <a:endParaRPr sz="1200"/>
          </a:p>
        </p:txBody>
      </p:sp>
      <p:sp>
        <p:nvSpPr>
          <p:cNvPr id="85" name="Google Shape;85;p15"/>
          <p:cNvSpPr txBox="1"/>
          <p:nvPr>
            <p:ph idx="2" type="body"/>
          </p:nvPr>
        </p:nvSpPr>
        <p:spPr>
          <a:xfrm>
            <a:off x="5650447" y="1381675"/>
            <a:ext cx="3071400" cy="300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None/>
            </a:pPr>
            <a:r>
              <a:rPr b="1" lang="en" sz="2100">
                <a:solidFill>
                  <a:schemeClr val="dk1"/>
                </a:solidFill>
              </a:rPr>
              <a:t>Lợi ích của việc nắm rõ DISC</a:t>
            </a:r>
            <a:endParaRPr b="1" sz="2100">
              <a:solidFill>
                <a:schemeClr val="dk1"/>
              </a:solidFill>
            </a:endParaRPr>
          </a:p>
          <a:p>
            <a:pPr indent="-304800" lvl="0" marL="457200" rtl="0" algn="l">
              <a:spcBef>
                <a:spcPts val="1600"/>
              </a:spcBef>
              <a:spcAft>
                <a:spcPts val="0"/>
              </a:spcAft>
              <a:buSzPts val="1200"/>
              <a:buChar char="●"/>
            </a:pPr>
            <a:r>
              <a:rPr lang="en" sz="1200"/>
              <a:t>Hiểu bản thân, là bước đầu tiên để giúp bạn làm việc hiệu quả hơn với người khác </a:t>
            </a:r>
            <a:endParaRPr sz="1200"/>
          </a:p>
          <a:p>
            <a:pPr indent="-304800" lvl="0" marL="457200" rtl="0" algn="l">
              <a:spcBef>
                <a:spcPts val="1200"/>
              </a:spcBef>
              <a:spcAft>
                <a:spcPts val="0"/>
              </a:spcAft>
              <a:buSzPts val="1200"/>
              <a:buChar char="●"/>
            </a:pPr>
            <a:r>
              <a:rPr lang="en" sz="1200"/>
              <a:t>Hiểu phong cách của người đối diện =&gt; Nắm rõ ưu, nhược điểm, thách thức khi làm việc với họ </a:t>
            </a:r>
            <a:endParaRPr sz="1200"/>
          </a:p>
          <a:p>
            <a:pPr indent="-304800" lvl="0" marL="457200" rtl="0" algn="l">
              <a:spcBef>
                <a:spcPts val="1200"/>
              </a:spcBef>
              <a:spcAft>
                <a:spcPts val="1200"/>
              </a:spcAft>
              <a:buSzPts val="1200"/>
              <a:buChar char="●"/>
            </a:pPr>
            <a:r>
              <a:rPr lang="en" sz="1200"/>
              <a:t>Áp dụng DISC để xây dựng mối quan hệ hiệu quả</a:t>
            </a:r>
            <a:endParaRPr sz="12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6"/>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Progress - Topic area 2</a:t>
            </a:r>
            <a:endParaRPr/>
          </a:p>
        </p:txBody>
      </p:sp>
      <p:sp>
        <p:nvSpPr>
          <p:cNvPr id="91" name="Google Shape;91;p16"/>
          <p:cNvSpPr txBox="1"/>
          <p:nvPr>
            <p:ph idx="1" type="body"/>
          </p:nvPr>
        </p:nvSpPr>
        <p:spPr>
          <a:xfrm>
            <a:off x="2400303" y="1602675"/>
            <a:ext cx="3071400" cy="300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100">
                <a:solidFill>
                  <a:schemeClr val="dk1"/>
                </a:solidFill>
              </a:rPr>
              <a:t>Accomplishment 1</a:t>
            </a:r>
            <a:endParaRPr b="1" sz="2100">
              <a:solidFill>
                <a:schemeClr val="dk1"/>
              </a:solidFill>
            </a:endParaRPr>
          </a:p>
          <a:p>
            <a:pPr indent="-330200" lvl="0" marL="457200" rtl="0" algn="l">
              <a:spcBef>
                <a:spcPts val="1600"/>
              </a:spcBef>
              <a:spcAft>
                <a:spcPts val="0"/>
              </a:spcAft>
              <a:buSzPts val="1600"/>
              <a:buChar char="●"/>
            </a:pPr>
            <a:r>
              <a:rPr lang="en" sz="1600"/>
              <a:t>Lorem ipsum dolor sit amet, consectetur adipiscing elit</a:t>
            </a:r>
            <a:endParaRPr sz="1600"/>
          </a:p>
          <a:p>
            <a:pPr indent="-330200" lvl="0" marL="457200" rtl="0" algn="l">
              <a:spcBef>
                <a:spcPts val="1200"/>
              </a:spcBef>
              <a:spcAft>
                <a:spcPts val="1200"/>
              </a:spcAft>
              <a:buSzPts val="1600"/>
              <a:buChar char="●"/>
            </a:pPr>
            <a:r>
              <a:rPr lang="en" sz="1600"/>
              <a:t>Sed do eiusmod tempor incididunt ut labore et dolore magna aliqua. </a:t>
            </a:r>
            <a:endParaRPr sz="1600"/>
          </a:p>
        </p:txBody>
      </p:sp>
      <p:sp>
        <p:nvSpPr>
          <p:cNvPr id="92" name="Google Shape;92;p16"/>
          <p:cNvSpPr txBox="1"/>
          <p:nvPr>
            <p:ph idx="2" type="body"/>
          </p:nvPr>
        </p:nvSpPr>
        <p:spPr>
          <a:xfrm>
            <a:off x="5650572" y="1602675"/>
            <a:ext cx="3071400" cy="300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100">
                <a:solidFill>
                  <a:schemeClr val="dk1"/>
                </a:solidFill>
              </a:rPr>
              <a:t>Accomplishment 2</a:t>
            </a:r>
            <a:endParaRPr b="1" sz="2100">
              <a:solidFill>
                <a:schemeClr val="dk1"/>
              </a:solidFill>
            </a:endParaRPr>
          </a:p>
          <a:p>
            <a:pPr indent="-330200" lvl="0" marL="457200" rtl="0" algn="l">
              <a:spcBef>
                <a:spcPts val="1600"/>
              </a:spcBef>
              <a:spcAft>
                <a:spcPts val="1200"/>
              </a:spcAft>
              <a:buSzPts val="1600"/>
              <a:buChar char="●"/>
            </a:pPr>
            <a:r>
              <a:rPr lang="en" sz="1600"/>
              <a:t>Ut enim ad minim veniam, quis nostrud exercitation ullamco laboris nisi ut aliquip ex ea commodo consequat.</a:t>
            </a:r>
            <a:endParaRPr sz="1800"/>
          </a:p>
        </p:txBody>
      </p:sp>
      <p:pic>
        <p:nvPicPr>
          <p:cNvPr id="93" name="Google Shape;93;p16"/>
          <p:cNvPicPr preferRelativeResize="0"/>
          <p:nvPr/>
        </p:nvPicPr>
        <p:blipFill>
          <a:blip r:embed="rId3">
            <a:alphaModFix/>
          </a:blip>
          <a:stretch>
            <a:fillRect/>
          </a:stretch>
        </p:blipFill>
        <p:spPr>
          <a:xfrm>
            <a:off x="0" y="318274"/>
            <a:ext cx="9144000" cy="450695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7"/>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Phân tích chi tiết từng phong cách trong DISC </a:t>
            </a:r>
            <a:endParaRPr/>
          </a:p>
        </p:txBody>
      </p:sp>
      <p:sp>
        <p:nvSpPr>
          <p:cNvPr id="99" name="Google Shape;99;p17"/>
          <p:cNvSpPr txBox="1"/>
          <p:nvPr>
            <p:ph idx="1" type="body"/>
          </p:nvPr>
        </p:nvSpPr>
        <p:spPr>
          <a:xfrm>
            <a:off x="2400303" y="1602675"/>
            <a:ext cx="3071400" cy="300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100">
                <a:solidFill>
                  <a:schemeClr val="dk1"/>
                </a:solidFill>
              </a:rPr>
              <a:t>Risk 1</a:t>
            </a:r>
            <a:endParaRPr b="1" sz="2100">
              <a:solidFill>
                <a:schemeClr val="dk1"/>
              </a:solidFill>
            </a:endParaRPr>
          </a:p>
          <a:p>
            <a:pPr indent="-330200" lvl="0" marL="457200" rtl="0" algn="l">
              <a:spcBef>
                <a:spcPts val="1600"/>
              </a:spcBef>
              <a:spcAft>
                <a:spcPts val="0"/>
              </a:spcAft>
              <a:buSzPts val="1600"/>
              <a:buChar char="●"/>
            </a:pPr>
            <a:r>
              <a:rPr lang="en" sz="1600"/>
              <a:t>Lorem ipsum dolor sit amet, consectetur adipiscing elit</a:t>
            </a:r>
            <a:endParaRPr sz="1600"/>
          </a:p>
          <a:p>
            <a:pPr indent="-330200" lvl="0" marL="457200" rtl="0" algn="l">
              <a:spcBef>
                <a:spcPts val="1200"/>
              </a:spcBef>
              <a:spcAft>
                <a:spcPts val="1200"/>
              </a:spcAft>
              <a:buSzPts val="1600"/>
              <a:buChar char="●"/>
            </a:pPr>
            <a:r>
              <a:rPr lang="en" sz="1600"/>
              <a:t>Sed do eiusmod tempor incididunt ut labore et dolore magna aliqua. </a:t>
            </a:r>
            <a:endParaRPr sz="1600"/>
          </a:p>
        </p:txBody>
      </p:sp>
      <p:sp>
        <p:nvSpPr>
          <p:cNvPr id="100" name="Google Shape;100;p17"/>
          <p:cNvSpPr txBox="1"/>
          <p:nvPr>
            <p:ph idx="2" type="body"/>
          </p:nvPr>
        </p:nvSpPr>
        <p:spPr>
          <a:xfrm>
            <a:off x="5650572" y="1602675"/>
            <a:ext cx="3071400" cy="300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100">
                <a:solidFill>
                  <a:schemeClr val="dk1"/>
                </a:solidFill>
              </a:rPr>
              <a:t>Risk 2</a:t>
            </a:r>
            <a:endParaRPr b="1" sz="2100">
              <a:solidFill>
                <a:schemeClr val="dk1"/>
              </a:solidFill>
            </a:endParaRPr>
          </a:p>
          <a:p>
            <a:pPr indent="-330200" lvl="0" marL="457200" rtl="0" algn="l">
              <a:spcBef>
                <a:spcPts val="1600"/>
              </a:spcBef>
              <a:spcAft>
                <a:spcPts val="1200"/>
              </a:spcAft>
              <a:buSzPts val="1600"/>
              <a:buChar char="●"/>
            </a:pPr>
            <a:r>
              <a:rPr lang="en" sz="1600"/>
              <a:t>Ut enim ad minim veniam, quis nostrud exercitation ullamco laboris nisi ut aliquip ex ea commodo consequat.</a:t>
            </a:r>
            <a:endParaRPr sz="1800"/>
          </a:p>
        </p:txBody>
      </p:sp>
      <p:pic>
        <p:nvPicPr>
          <p:cNvPr id="101" name="Google Shape;101;p17"/>
          <p:cNvPicPr preferRelativeResize="0"/>
          <p:nvPr/>
        </p:nvPicPr>
        <p:blipFill>
          <a:blip r:embed="rId3">
            <a:alphaModFix/>
          </a:blip>
          <a:stretch>
            <a:fillRect/>
          </a:stretch>
        </p:blipFill>
        <p:spPr>
          <a:xfrm>
            <a:off x="27" y="0"/>
            <a:ext cx="9143973" cy="51435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8"/>
          <p:cNvSpPr txBox="1"/>
          <p:nvPr>
            <p:ph type="title"/>
          </p:nvPr>
        </p:nvSpPr>
        <p:spPr>
          <a:xfrm>
            <a:off x="2229450" y="1679400"/>
            <a:ext cx="6661200" cy="1784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Cách tiếp cận hiệu quả </a:t>
            </a:r>
            <a:endParaRPr/>
          </a:p>
          <a:p>
            <a:pPr indent="0" lvl="0" marL="0" rtl="0" algn="ctr">
              <a:spcBef>
                <a:spcPts val="0"/>
              </a:spcBef>
              <a:spcAft>
                <a:spcPts val="0"/>
              </a:spcAft>
              <a:buNone/>
            </a:pPr>
            <a:r>
              <a:rPr lang="en"/>
              <a:t>cho từng nhóm tính cách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9"/>
          <p:cNvSpPr txBox="1"/>
          <p:nvPr>
            <p:ph type="title"/>
          </p:nvPr>
        </p:nvSpPr>
        <p:spPr>
          <a:xfrm>
            <a:off x="2400300" y="364975"/>
            <a:ext cx="6321600" cy="635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000"/>
              <a:t>Cách thức tiếp cận nhóm người có tính cách D </a:t>
            </a:r>
            <a:endParaRPr/>
          </a:p>
        </p:txBody>
      </p:sp>
      <p:sp>
        <p:nvSpPr>
          <p:cNvPr id="112" name="Google Shape;112;p19"/>
          <p:cNvSpPr txBox="1"/>
          <p:nvPr>
            <p:ph idx="1" type="body"/>
          </p:nvPr>
        </p:nvSpPr>
        <p:spPr>
          <a:xfrm>
            <a:off x="2271650" y="1118250"/>
            <a:ext cx="2080200" cy="3526200"/>
          </a:xfrm>
          <a:prstGeom prst="rect">
            <a:avLst/>
          </a:prstGeom>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0000"/>
                </a:solidFill>
              </a:rPr>
              <a:t>Đặc điểm nhận biết: </a:t>
            </a:r>
            <a:endParaRPr b="1">
              <a:solidFill>
                <a:srgbClr val="FF0000"/>
              </a:solidFill>
            </a:endParaRPr>
          </a:p>
          <a:p>
            <a:pPr indent="-88900" lvl="0" marL="114300" rtl="0" algn="l">
              <a:lnSpc>
                <a:spcPct val="150000"/>
              </a:lnSpc>
              <a:spcBef>
                <a:spcPts val="1600"/>
              </a:spcBef>
              <a:spcAft>
                <a:spcPts val="0"/>
              </a:spcAft>
              <a:buSzPts val="1400"/>
              <a:buChar char="●"/>
            </a:pPr>
            <a:r>
              <a:rPr lang="en"/>
              <a:t> </a:t>
            </a:r>
            <a:r>
              <a:rPr lang="en"/>
              <a:t>Nhanh nhẹn, hoạt bát</a:t>
            </a:r>
            <a:endParaRPr/>
          </a:p>
          <a:p>
            <a:pPr indent="-88900" lvl="0" marL="114300" rtl="0" algn="l">
              <a:lnSpc>
                <a:spcPct val="150000"/>
              </a:lnSpc>
              <a:spcBef>
                <a:spcPts val="0"/>
              </a:spcBef>
              <a:spcAft>
                <a:spcPts val="0"/>
              </a:spcAft>
              <a:buSzPts val="1400"/>
              <a:buChar char="●"/>
            </a:pPr>
            <a:r>
              <a:rPr lang="en"/>
              <a:t>Cái tôi cá nhân lớn</a:t>
            </a:r>
            <a:endParaRPr/>
          </a:p>
          <a:p>
            <a:pPr indent="-88900" lvl="0" marL="114300" rtl="0" algn="l">
              <a:lnSpc>
                <a:spcPct val="150000"/>
              </a:lnSpc>
              <a:spcBef>
                <a:spcPts val="0"/>
              </a:spcBef>
              <a:spcAft>
                <a:spcPts val="0"/>
              </a:spcAft>
              <a:buSzPts val="1400"/>
              <a:buChar char="●"/>
            </a:pPr>
            <a:r>
              <a:rPr lang="en"/>
              <a:t> Chủ động, tự tin </a:t>
            </a:r>
            <a:endParaRPr/>
          </a:p>
          <a:p>
            <a:pPr indent="-88900" lvl="0" marL="114300" rtl="0" algn="l">
              <a:lnSpc>
                <a:spcPct val="150000"/>
              </a:lnSpc>
              <a:spcBef>
                <a:spcPts val="0"/>
              </a:spcBef>
              <a:spcAft>
                <a:spcPts val="0"/>
              </a:spcAft>
              <a:buSzPts val="1400"/>
              <a:buChar char="●"/>
            </a:pPr>
            <a:r>
              <a:rPr lang="en"/>
              <a:t> Hướng tới kết quả </a:t>
            </a:r>
            <a:endParaRPr/>
          </a:p>
          <a:p>
            <a:pPr indent="-88900" lvl="0" marL="114300" rtl="0" algn="l">
              <a:lnSpc>
                <a:spcPct val="150000"/>
              </a:lnSpc>
              <a:spcBef>
                <a:spcPts val="0"/>
              </a:spcBef>
              <a:spcAft>
                <a:spcPts val="0"/>
              </a:spcAft>
              <a:buSzPts val="1400"/>
              <a:buChar char="●"/>
            </a:pPr>
            <a:r>
              <a:rPr lang="en"/>
              <a:t> Thích nói về bản thân hoặc những thứ liên quan đến bản thân</a:t>
            </a:r>
            <a:endParaRPr/>
          </a:p>
        </p:txBody>
      </p:sp>
      <p:sp>
        <p:nvSpPr>
          <p:cNvPr id="113" name="Google Shape;113;p19"/>
          <p:cNvSpPr txBox="1"/>
          <p:nvPr>
            <p:ph idx="2" type="body"/>
          </p:nvPr>
        </p:nvSpPr>
        <p:spPr>
          <a:xfrm>
            <a:off x="4634250" y="1143450"/>
            <a:ext cx="2026200" cy="3475800"/>
          </a:xfrm>
          <a:prstGeom prst="rect">
            <a:avLst/>
          </a:prstGeom>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0000"/>
                </a:solidFill>
              </a:rPr>
              <a:t>Yếu tố tác động: </a:t>
            </a:r>
            <a:endParaRPr b="1">
              <a:solidFill>
                <a:srgbClr val="FF0000"/>
              </a:solidFill>
            </a:endParaRPr>
          </a:p>
          <a:p>
            <a:pPr indent="-88900" lvl="0" marL="114300" rtl="0" algn="l">
              <a:spcBef>
                <a:spcPts val="1600"/>
              </a:spcBef>
              <a:spcAft>
                <a:spcPts val="0"/>
              </a:spcAft>
              <a:buSzPts val="1400"/>
              <a:buChar char="●"/>
            </a:pPr>
            <a:r>
              <a:rPr lang="en"/>
              <a:t> Họ quan tâm đến kết quả cuối cùng</a:t>
            </a:r>
            <a:endParaRPr/>
          </a:p>
          <a:p>
            <a:pPr indent="-88900" lvl="0" marL="114300" rtl="0" algn="l">
              <a:spcBef>
                <a:spcPts val="0"/>
              </a:spcBef>
              <a:spcAft>
                <a:spcPts val="0"/>
              </a:spcAft>
              <a:buSzPts val="1400"/>
              <a:buChar char="●"/>
            </a:pPr>
            <a:r>
              <a:rPr lang="en"/>
              <a:t> Hành động nhanh, thúc đẩy mọi thứ về phía trước </a:t>
            </a:r>
            <a:endParaRPr/>
          </a:p>
          <a:p>
            <a:pPr indent="-88900" lvl="0" marL="114300" rtl="0" algn="l">
              <a:spcBef>
                <a:spcPts val="0"/>
              </a:spcBef>
              <a:spcAft>
                <a:spcPts val="0"/>
              </a:spcAft>
              <a:buSzPts val="1400"/>
              <a:buChar char="●"/>
            </a:pPr>
            <a:r>
              <a:rPr lang="en"/>
              <a:t> Mong đợi được hợp tác cùng những người có năng lực</a:t>
            </a:r>
            <a:endParaRPr/>
          </a:p>
        </p:txBody>
      </p:sp>
      <p:pic>
        <p:nvPicPr>
          <p:cNvPr id="114" name="Google Shape;114;p19"/>
          <p:cNvPicPr preferRelativeResize="0"/>
          <p:nvPr/>
        </p:nvPicPr>
        <p:blipFill>
          <a:blip r:embed="rId3">
            <a:alphaModFix/>
          </a:blip>
          <a:stretch>
            <a:fillRect/>
          </a:stretch>
        </p:blipFill>
        <p:spPr>
          <a:xfrm>
            <a:off x="131475" y="1504925"/>
            <a:ext cx="2140175" cy="2372800"/>
          </a:xfrm>
          <a:prstGeom prst="rect">
            <a:avLst/>
          </a:prstGeom>
          <a:noFill/>
          <a:ln>
            <a:noFill/>
          </a:ln>
        </p:spPr>
      </p:pic>
      <p:sp>
        <p:nvSpPr>
          <p:cNvPr id="115" name="Google Shape;115;p19"/>
          <p:cNvSpPr txBox="1"/>
          <p:nvPr>
            <p:ph idx="1" type="body"/>
          </p:nvPr>
        </p:nvSpPr>
        <p:spPr>
          <a:xfrm>
            <a:off x="7005050" y="1118250"/>
            <a:ext cx="1935900" cy="3475800"/>
          </a:xfrm>
          <a:prstGeom prst="rect">
            <a:avLst/>
          </a:prstGeom>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0000"/>
                </a:solidFill>
              </a:rPr>
              <a:t>Cách tiếp cận</a:t>
            </a:r>
            <a:r>
              <a:rPr b="1" lang="en">
                <a:solidFill>
                  <a:srgbClr val="FF0000"/>
                </a:solidFill>
              </a:rPr>
              <a:t>: </a:t>
            </a:r>
            <a:endParaRPr b="1">
              <a:solidFill>
                <a:srgbClr val="FF0000"/>
              </a:solidFill>
            </a:endParaRPr>
          </a:p>
          <a:p>
            <a:pPr indent="-88900" lvl="0" marL="114300" rtl="0" algn="l">
              <a:lnSpc>
                <a:spcPct val="115000"/>
              </a:lnSpc>
              <a:spcBef>
                <a:spcPts val="1600"/>
              </a:spcBef>
              <a:spcAft>
                <a:spcPts val="0"/>
              </a:spcAft>
              <a:buSzPts val="1400"/>
              <a:buChar char="●"/>
            </a:pPr>
            <a:r>
              <a:rPr lang="en"/>
              <a:t> Cho họ thấy mình là người số 1 (hoặc cách để trở thành người số 1) </a:t>
            </a:r>
            <a:endParaRPr/>
          </a:p>
          <a:p>
            <a:pPr indent="-88900" lvl="0" marL="114300" rtl="0" algn="l">
              <a:lnSpc>
                <a:spcPct val="115000"/>
              </a:lnSpc>
              <a:spcBef>
                <a:spcPts val="0"/>
              </a:spcBef>
              <a:spcAft>
                <a:spcPts val="0"/>
              </a:spcAft>
              <a:buSzPts val="1400"/>
              <a:buChar char="●"/>
            </a:pPr>
            <a:r>
              <a:rPr lang="en"/>
              <a:t> Luôn dành lời khen cho họ, lắng nghe ý kiến chân thành =&gt; Đề xuất ý tưởng bản thân</a:t>
            </a:r>
            <a:endParaRPr/>
          </a:p>
          <a:p>
            <a:pPr indent="-88900" lvl="0" marL="114300" rtl="0" algn="l">
              <a:lnSpc>
                <a:spcPct val="115000"/>
              </a:lnSpc>
              <a:spcBef>
                <a:spcPts val="0"/>
              </a:spcBef>
              <a:spcAft>
                <a:spcPts val="0"/>
              </a:spcAft>
              <a:buSzPts val="1400"/>
              <a:buChar char="●"/>
            </a:pPr>
            <a:r>
              <a:rPr lang="en"/>
              <a:t> Trao quyền nhất định </a:t>
            </a:r>
            <a:endParaRPr/>
          </a:p>
          <a:p>
            <a:pPr indent="-88900" lvl="0" marL="114300" rtl="0" algn="l">
              <a:lnSpc>
                <a:spcPct val="115000"/>
              </a:lnSpc>
              <a:spcBef>
                <a:spcPts val="0"/>
              </a:spcBef>
              <a:spcAft>
                <a:spcPts val="0"/>
              </a:spcAft>
              <a:buSzPts val="1400"/>
              <a:buChar char="●"/>
            </a:pPr>
            <a:r>
              <a:rPr lang="en"/>
              <a:t> Tạo sự đổi mới để họ tập trung giải quyết vấn đề mới</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0"/>
          <p:cNvSpPr txBox="1"/>
          <p:nvPr>
            <p:ph type="title"/>
          </p:nvPr>
        </p:nvSpPr>
        <p:spPr>
          <a:xfrm>
            <a:off x="2400300" y="364975"/>
            <a:ext cx="6321600" cy="635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000"/>
              <a:t>Cách thức tiếp cận ứng viên nhóm tính cách D</a:t>
            </a:r>
            <a:endParaRPr/>
          </a:p>
          <a:p>
            <a:pPr indent="0" lvl="0" marL="0" rtl="0" algn="l">
              <a:spcBef>
                <a:spcPts val="0"/>
              </a:spcBef>
              <a:spcAft>
                <a:spcPts val="0"/>
              </a:spcAft>
              <a:buNone/>
            </a:pPr>
            <a:r>
              <a:t/>
            </a:r>
            <a:endParaRPr/>
          </a:p>
        </p:txBody>
      </p:sp>
      <p:sp>
        <p:nvSpPr>
          <p:cNvPr id="121" name="Google Shape;121;p20"/>
          <p:cNvSpPr txBox="1"/>
          <p:nvPr>
            <p:ph idx="1" type="body"/>
          </p:nvPr>
        </p:nvSpPr>
        <p:spPr>
          <a:xfrm>
            <a:off x="462100" y="823775"/>
            <a:ext cx="8478900" cy="3770100"/>
          </a:xfrm>
          <a:prstGeom prst="rect">
            <a:avLst/>
          </a:prstGeom>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rgbClr val="FF0000"/>
                </a:solidFill>
              </a:rPr>
              <a:t>Cách tiếp cận</a:t>
            </a:r>
            <a:r>
              <a:rPr b="1" lang="en">
                <a:solidFill>
                  <a:srgbClr val="FF0000"/>
                </a:solidFill>
              </a:rPr>
              <a:t>: </a:t>
            </a:r>
            <a:endParaRPr b="1">
              <a:solidFill>
                <a:srgbClr val="FF0000"/>
              </a:solidFill>
            </a:endParaRPr>
          </a:p>
          <a:p>
            <a:pPr indent="-88900" lvl="0" marL="114300" rtl="0" algn="l">
              <a:lnSpc>
                <a:spcPct val="115000"/>
              </a:lnSpc>
              <a:spcBef>
                <a:spcPts val="1600"/>
              </a:spcBef>
              <a:spcAft>
                <a:spcPts val="0"/>
              </a:spcAft>
              <a:buSzPts val="1400"/>
              <a:buChar char="●"/>
            </a:pPr>
            <a:r>
              <a:rPr lang="en"/>
              <a:t> Đi thẳng vào vấn đề, không trao đổi dài dòng. Giới thiệu bản thân 1 cách rõ ràng.</a:t>
            </a:r>
            <a:endParaRPr/>
          </a:p>
          <a:p>
            <a:pPr indent="-88900" lvl="0" marL="114300" rtl="0" algn="l">
              <a:lnSpc>
                <a:spcPct val="115000"/>
              </a:lnSpc>
              <a:spcBef>
                <a:spcPts val="0"/>
              </a:spcBef>
              <a:spcAft>
                <a:spcPts val="0"/>
              </a:spcAft>
              <a:buSzPts val="1400"/>
              <a:buChar char="●"/>
            </a:pPr>
            <a:r>
              <a:rPr lang="en"/>
              <a:t>Hỏi các câu hỏi xác định động cơ chuyển việc của ứng viên =&gt; Khẳng định việc công ty có đáp ứng được yêu cầu hay không</a:t>
            </a:r>
            <a:endParaRPr/>
          </a:p>
          <a:p>
            <a:pPr indent="-88900" lvl="0" marL="114300" rtl="0" algn="l">
              <a:lnSpc>
                <a:spcPct val="115000"/>
              </a:lnSpc>
              <a:spcBef>
                <a:spcPts val="0"/>
              </a:spcBef>
              <a:spcAft>
                <a:spcPts val="0"/>
              </a:spcAft>
              <a:buSzPts val="1400"/>
              <a:buChar char="●"/>
            </a:pPr>
            <a:r>
              <a:rPr lang="en"/>
              <a:t> Show kỹ về lộ trình phát triển bản thân, cơ hội thăng tiến</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1"/>
          <p:cNvSpPr txBox="1"/>
          <p:nvPr>
            <p:ph type="title"/>
          </p:nvPr>
        </p:nvSpPr>
        <p:spPr>
          <a:xfrm>
            <a:off x="2400300" y="364975"/>
            <a:ext cx="6321600" cy="635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000"/>
              <a:t>Cách thức tiếp cận người nhóm tính cách I</a:t>
            </a:r>
            <a:r>
              <a:rPr lang="en"/>
              <a:t> </a:t>
            </a:r>
            <a:endParaRPr/>
          </a:p>
          <a:p>
            <a:pPr indent="0" lvl="0" marL="0" rtl="0" algn="l">
              <a:spcBef>
                <a:spcPts val="0"/>
              </a:spcBef>
              <a:spcAft>
                <a:spcPts val="0"/>
              </a:spcAft>
              <a:buNone/>
            </a:pPr>
            <a:r>
              <a:t/>
            </a:r>
            <a:endParaRPr/>
          </a:p>
        </p:txBody>
      </p:sp>
      <p:sp>
        <p:nvSpPr>
          <p:cNvPr id="127" name="Google Shape;127;p21"/>
          <p:cNvSpPr txBox="1"/>
          <p:nvPr>
            <p:ph idx="1" type="body"/>
          </p:nvPr>
        </p:nvSpPr>
        <p:spPr>
          <a:xfrm>
            <a:off x="2271650" y="1118250"/>
            <a:ext cx="2080200" cy="3526200"/>
          </a:xfrm>
          <a:prstGeom prst="rect">
            <a:avLst/>
          </a:prstGeom>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a:solidFill>
                <a:srgbClr val="FF0000"/>
              </a:solidFill>
            </a:endParaRPr>
          </a:p>
          <a:p>
            <a:pPr indent="0" lvl="0" marL="0" rtl="0" algn="ctr">
              <a:spcBef>
                <a:spcPts val="1600"/>
              </a:spcBef>
              <a:spcAft>
                <a:spcPts val="0"/>
              </a:spcAft>
              <a:buNone/>
            </a:pPr>
            <a:r>
              <a:rPr b="1" lang="en">
                <a:solidFill>
                  <a:srgbClr val="FF0000"/>
                </a:solidFill>
              </a:rPr>
              <a:t>Đặc điểm nhận biết: </a:t>
            </a:r>
            <a:endParaRPr b="1">
              <a:solidFill>
                <a:srgbClr val="FF0000"/>
              </a:solidFill>
            </a:endParaRPr>
          </a:p>
          <a:p>
            <a:pPr indent="-88900" lvl="0" marL="114300" rtl="0" algn="l">
              <a:lnSpc>
                <a:spcPct val="150000"/>
              </a:lnSpc>
              <a:spcBef>
                <a:spcPts val="1600"/>
              </a:spcBef>
              <a:spcAft>
                <a:spcPts val="0"/>
              </a:spcAft>
              <a:buSzPts val="1400"/>
              <a:buChar char="●"/>
            </a:pPr>
            <a:r>
              <a:rPr lang="en"/>
              <a:t> Nhiệt tình cởi mở, lạc quan</a:t>
            </a:r>
            <a:endParaRPr/>
          </a:p>
          <a:p>
            <a:pPr indent="-88900" lvl="0" marL="114300" rtl="0" algn="l">
              <a:lnSpc>
                <a:spcPct val="150000"/>
              </a:lnSpc>
              <a:spcBef>
                <a:spcPts val="0"/>
              </a:spcBef>
              <a:spcAft>
                <a:spcPts val="0"/>
              </a:spcAft>
              <a:buSzPts val="1400"/>
              <a:buChar char="●"/>
            </a:pPr>
            <a:r>
              <a:rPr lang="en"/>
              <a:t> Hài hước, năng động </a:t>
            </a:r>
            <a:endParaRPr/>
          </a:p>
          <a:p>
            <a:pPr indent="-88900" lvl="0" marL="114300" rtl="0" algn="l">
              <a:lnSpc>
                <a:spcPct val="150000"/>
              </a:lnSpc>
              <a:spcBef>
                <a:spcPts val="0"/>
              </a:spcBef>
              <a:spcAft>
                <a:spcPts val="0"/>
              </a:spcAft>
              <a:buSzPts val="1400"/>
              <a:buChar char="●"/>
            </a:pPr>
            <a:r>
              <a:rPr lang="en"/>
              <a:t> Có khả năng thuyết phục</a:t>
            </a:r>
            <a:endParaRPr/>
          </a:p>
          <a:p>
            <a:pPr indent="-88900" lvl="0" marL="114300" rtl="0" algn="l">
              <a:lnSpc>
                <a:spcPct val="150000"/>
              </a:lnSpc>
              <a:spcBef>
                <a:spcPts val="0"/>
              </a:spcBef>
              <a:spcAft>
                <a:spcPts val="0"/>
              </a:spcAft>
              <a:buSzPts val="1400"/>
              <a:buChar char="●"/>
            </a:pPr>
            <a:r>
              <a:rPr lang="en"/>
              <a:t> Hứng thú điều mới lạ </a:t>
            </a:r>
            <a:endParaRPr/>
          </a:p>
          <a:p>
            <a:pPr indent="0" lvl="0" marL="457200" rtl="0" algn="l">
              <a:lnSpc>
                <a:spcPct val="150000"/>
              </a:lnSpc>
              <a:spcBef>
                <a:spcPts val="1600"/>
              </a:spcBef>
              <a:spcAft>
                <a:spcPts val="1600"/>
              </a:spcAft>
              <a:buNone/>
            </a:pPr>
            <a:r>
              <a:t/>
            </a:r>
            <a:endParaRPr/>
          </a:p>
        </p:txBody>
      </p:sp>
      <p:sp>
        <p:nvSpPr>
          <p:cNvPr id="128" name="Google Shape;128;p21"/>
          <p:cNvSpPr txBox="1"/>
          <p:nvPr>
            <p:ph idx="2" type="body"/>
          </p:nvPr>
        </p:nvSpPr>
        <p:spPr>
          <a:xfrm>
            <a:off x="4585550" y="1143450"/>
            <a:ext cx="2215800" cy="33864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b="1">
              <a:solidFill>
                <a:srgbClr val="FF0000"/>
              </a:solidFill>
            </a:endParaRPr>
          </a:p>
          <a:p>
            <a:pPr indent="0" lvl="0" marL="0" rtl="0" algn="ctr">
              <a:spcBef>
                <a:spcPts val="1600"/>
              </a:spcBef>
              <a:spcAft>
                <a:spcPts val="0"/>
              </a:spcAft>
              <a:buNone/>
            </a:pPr>
            <a:r>
              <a:rPr b="1" lang="en">
                <a:solidFill>
                  <a:srgbClr val="FF0000"/>
                </a:solidFill>
              </a:rPr>
              <a:t>Yế</a:t>
            </a:r>
            <a:r>
              <a:rPr b="1" lang="en">
                <a:solidFill>
                  <a:srgbClr val="FF0000"/>
                </a:solidFill>
              </a:rPr>
              <a:t>u tố tác động: </a:t>
            </a:r>
            <a:endParaRPr b="1">
              <a:solidFill>
                <a:srgbClr val="FF0000"/>
              </a:solidFill>
            </a:endParaRPr>
          </a:p>
          <a:p>
            <a:pPr indent="-88900" lvl="0" marL="114300" rtl="0" algn="l">
              <a:spcBef>
                <a:spcPts val="1600"/>
              </a:spcBef>
              <a:spcAft>
                <a:spcPts val="0"/>
              </a:spcAft>
              <a:buSzPts val="1400"/>
              <a:buChar char="●"/>
            </a:pPr>
            <a:r>
              <a:rPr lang="en"/>
              <a:t> Họ mong đợi sự nhiệt tình và hứng thú từ đối phương </a:t>
            </a:r>
            <a:endParaRPr/>
          </a:p>
          <a:p>
            <a:pPr indent="-88900" lvl="0" marL="114300" rtl="0" algn="l">
              <a:spcBef>
                <a:spcPts val="0"/>
              </a:spcBef>
              <a:spcAft>
                <a:spcPts val="0"/>
              </a:spcAft>
              <a:buSzPts val="1400"/>
              <a:buChar char="●"/>
            </a:pPr>
            <a:r>
              <a:rPr lang="en"/>
              <a:t> Mong đợi mối quan hệ thân thiện và tin cậy</a:t>
            </a:r>
            <a:endParaRPr/>
          </a:p>
        </p:txBody>
      </p:sp>
      <p:sp>
        <p:nvSpPr>
          <p:cNvPr id="129" name="Google Shape;129;p21"/>
          <p:cNvSpPr txBox="1"/>
          <p:nvPr>
            <p:ph idx="1" type="body"/>
          </p:nvPr>
        </p:nvSpPr>
        <p:spPr>
          <a:xfrm>
            <a:off x="7005050" y="1143450"/>
            <a:ext cx="1935900" cy="3450600"/>
          </a:xfrm>
          <a:prstGeom prst="rect">
            <a:avLst/>
          </a:prstGeom>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0000"/>
                </a:solidFill>
              </a:rPr>
              <a:t>Cách tiếp cận</a:t>
            </a:r>
            <a:r>
              <a:rPr b="1" lang="en">
                <a:solidFill>
                  <a:srgbClr val="FF0000"/>
                </a:solidFill>
              </a:rPr>
              <a:t>: </a:t>
            </a:r>
            <a:endParaRPr b="1">
              <a:solidFill>
                <a:srgbClr val="FF0000"/>
              </a:solidFill>
            </a:endParaRPr>
          </a:p>
          <a:p>
            <a:pPr indent="-88900" lvl="0" marL="114300" rtl="0" algn="l">
              <a:lnSpc>
                <a:spcPct val="115000"/>
              </a:lnSpc>
              <a:spcBef>
                <a:spcPts val="1600"/>
              </a:spcBef>
              <a:spcAft>
                <a:spcPts val="0"/>
              </a:spcAft>
              <a:buSzPts val="1400"/>
              <a:buChar char="●"/>
            </a:pPr>
            <a:r>
              <a:rPr lang="en"/>
              <a:t>  Luôn tỏ ra tích cực và ủng hộ ý kiến của họ </a:t>
            </a:r>
            <a:endParaRPr/>
          </a:p>
          <a:p>
            <a:pPr indent="-88900" lvl="0" marL="114300" rtl="0" algn="l">
              <a:lnSpc>
                <a:spcPct val="115000"/>
              </a:lnSpc>
              <a:spcBef>
                <a:spcPts val="0"/>
              </a:spcBef>
              <a:spcAft>
                <a:spcPts val="0"/>
              </a:spcAft>
              <a:buSzPts val="1400"/>
              <a:buChar char="●"/>
            </a:pPr>
            <a:r>
              <a:rPr lang="en"/>
              <a:t> Quan tâm đến cảm xúc của họ </a:t>
            </a:r>
            <a:endParaRPr/>
          </a:p>
          <a:p>
            <a:pPr indent="-88900" lvl="0" marL="114300" rtl="0" algn="l">
              <a:lnSpc>
                <a:spcPct val="115000"/>
              </a:lnSpc>
              <a:spcBef>
                <a:spcPts val="0"/>
              </a:spcBef>
              <a:spcAft>
                <a:spcPts val="0"/>
              </a:spcAft>
              <a:buSzPts val="1400"/>
              <a:buChar char="●"/>
            </a:pPr>
            <a:r>
              <a:rPr lang="en"/>
              <a:t> Thể hiện sự khâm phục tài năng của họ </a:t>
            </a:r>
            <a:endParaRPr/>
          </a:p>
          <a:p>
            <a:pPr indent="-88900" lvl="0" marL="114300" rtl="0" algn="l">
              <a:lnSpc>
                <a:spcPct val="115000"/>
              </a:lnSpc>
              <a:spcBef>
                <a:spcPts val="0"/>
              </a:spcBef>
              <a:spcAft>
                <a:spcPts val="0"/>
              </a:spcAft>
              <a:buSzPts val="1400"/>
              <a:buChar char="●"/>
            </a:pPr>
            <a:r>
              <a:rPr lang="en"/>
              <a:t> Tránh giao các công việc lặp lại  </a:t>
            </a:r>
            <a:endParaRPr/>
          </a:p>
          <a:p>
            <a:pPr indent="-88900" lvl="0" marL="114300" rtl="0" algn="l">
              <a:lnSpc>
                <a:spcPct val="115000"/>
              </a:lnSpc>
              <a:spcBef>
                <a:spcPts val="0"/>
              </a:spcBef>
              <a:spcAft>
                <a:spcPts val="0"/>
              </a:spcAft>
              <a:buSzPts val="1400"/>
              <a:buChar char="●"/>
            </a:pPr>
            <a:r>
              <a:rPr lang="en"/>
              <a:t>  Khen thưởng cá nhân thường xuyên </a:t>
            </a:r>
            <a:endParaRPr/>
          </a:p>
        </p:txBody>
      </p:sp>
      <p:pic>
        <p:nvPicPr>
          <p:cNvPr id="130" name="Google Shape;130;p21"/>
          <p:cNvPicPr preferRelativeResize="0"/>
          <p:nvPr/>
        </p:nvPicPr>
        <p:blipFill>
          <a:blip r:embed="rId3">
            <a:alphaModFix/>
          </a:blip>
          <a:stretch>
            <a:fillRect/>
          </a:stretch>
        </p:blipFill>
        <p:spPr>
          <a:xfrm>
            <a:off x="142375" y="1588975"/>
            <a:ext cx="1935900" cy="219447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