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Slab"/>
      <p:regular r:id="rId23"/>
      <p:bold r:id="rId24"/>
    </p:embeddedFon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Slab-bold.fntdata"/><Relationship Id="rId23" Type="http://schemas.openxmlformats.org/officeDocument/2006/relationships/font" Target="fonts/RobotoSlab-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ec3856c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cec3856c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80205308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80205308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ec3856c4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ec3856c4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e7d2a9967_0_8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e7d2a9967_0_8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e7d2a9967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e7d2a9967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80205308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c80205308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c80205308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c80205308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80205308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80205308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e7d2a996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e7d2a996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e7d2a9967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e7d2a9967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e7d2a9967_0_9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e7d2a9967_0_9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80205308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80205308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ec3856c4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ec3856c4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80205308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80205308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e7d2a9967_0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e7d2a9967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80205308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80205308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Time </a:t>
            </a:r>
            <a:r>
              <a:rPr lang="en"/>
              <a:t>management skill</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B5394"/>
                </a:solidFill>
              </a:rPr>
              <a:t>Dr.JOY. HR department. April 2021</a:t>
            </a:r>
            <a:endParaRPr>
              <a:solidFill>
                <a:srgbClr val="0B5394"/>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④Vận dụng các phương pháp, kỹ thuật quản lý thời gian</a:t>
            </a:r>
            <a:endParaRPr/>
          </a:p>
        </p:txBody>
      </p:sp>
      <p:sp>
        <p:nvSpPr>
          <p:cNvPr id="132" name="Google Shape;132;p22"/>
          <p:cNvSpPr txBox="1"/>
          <p:nvPr>
            <p:ph idx="1" type="body"/>
          </p:nvPr>
        </p:nvSpPr>
        <p:spPr>
          <a:xfrm>
            <a:off x="387900" y="1489825"/>
            <a:ext cx="41841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F9900"/>
                </a:solidFill>
              </a:rPr>
              <a:t>1. </a:t>
            </a:r>
            <a:r>
              <a:rPr b="1" lang="en">
                <a:solidFill>
                  <a:srgbClr val="FF9900"/>
                </a:solidFill>
              </a:rPr>
              <a:t>Time blocking:</a:t>
            </a:r>
            <a:endParaRPr b="1">
              <a:solidFill>
                <a:srgbClr val="FF9900"/>
              </a:solidFill>
            </a:endParaRPr>
          </a:p>
          <a:p>
            <a:pPr indent="0" lvl="0" marL="0" rtl="0" algn="l">
              <a:spcBef>
                <a:spcPts val="1200"/>
              </a:spcBef>
              <a:spcAft>
                <a:spcPts val="1200"/>
              </a:spcAft>
              <a:buNone/>
            </a:pPr>
            <a:r>
              <a:rPr lang="en"/>
              <a:t>Time blocking là một chiến lược quản lý thời gian mà bạn phân chia một ngày thành những khối thời gian. Mỗi khối được dành để hoàn thành một nhiệm vụ cụ thể, hoặc một tập hợp các nhiệm vụ và chỉ những nhiệm vụ đó mà thôi.</a:t>
            </a:r>
            <a:endParaRPr/>
          </a:p>
        </p:txBody>
      </p:sp>
      <p:pic>
        <p:nvPicPr>
          <p:cNvPr id="133" name="Google Shape;133;p22"/>
          <p:cNvPicPr preferRelativeResize="0"/>
          <p:nvPr/>
        </p:nvPicPr>
        <p:blipFill>
          <a:blip r:embed="rId3">
            <a:alphaModFix/>
          </a:blip>
          <a:stretch>
            <a:fillRect/>
          </a:stretch>
        </p:blipFill>
        <p:spPr>
          <a:xfrm>
            <a:off x="4762170" y="1801174"/>
            <a:ext cx="3993925" cy="25717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④Vận dụng các phương pháp, kỹ thuật quản lý thời gian</a:t>
            </a:r>
            <a:endParaRPr/>
          </a:p>
        </p:txBody>
      </p:sp>
      <p:sp>
        <p:nvSpPr>
          <p:cNvPr id="139" name="Google Shape;139;p23"/>
          <p:cNvSpPr txBox="1"/>
          <p:nvPr>
            <p:ph idx="1" type="body"/>
          </p:nvPr>
        </p:nvSpPr>
        <p:spPr>
          <a:xfrm>
            <a:off x="387900" y="1489825"/>
            <a:ext cx="4800900" cy="32556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Để Time blocking hiệu quả, cần đưa những task quan trọng, cần tập trung cao vào khung thời gian mà não bộ có performance tốt nhất.</a:t>
            </a:r>
            <a:endParaRPr/>
          </a:p>
          <a:p>
            <a:pPr indent="0" lvl="0" marL="0" rtl="0" algn="l">
              <a:spcBef>
                <a:spcPts val="1200"/>
              </a:spcBef>
              <a:spcAft>
                <a:spcPts val="0"/>
              </a:spcAft>
              <a:buNone/>
            </a:pPr>
            <a:r>
              <a:rPr lang="en"/>
              <a:t>Theo Forbes, ~11am là thời gian hiệu suất nhất khi mà phần lớn task được hoàn thành vào thời điểm này.</a:t>
            </a:r>
            <a:endParaRPr/>
          </a:p>
          <a:p>
            <a:pPr indent="0" lvl="0" marL="0" rtl="0" algn="l">
              <a:spcBef>
                <a:spcPts val="1200"/>
              </a:spcBef>
              <a:spcAft>
                <a:spcPts val="0"/>
              </a:spcAft>
              <a:buNone/>
            </a:pPr>
            <a:r>
              <a:rPr lang="en"/>
              <a:t>Sau giờ nghỉ trưa, hiệu suất có xu hướng giảm dần &amp; đặc biệt thấp sau 4pm.</a:t>
            </a:r>
            <a:endParaRPr/>
          </a:p>
          <a:p>
            <a:pPr indent="0" lvl="0" marL="0" rtl="0" algn="l">
              <a:spcBef>
                <a:spcPts val="1200"/>
              </a:spcBef>
              <a:spcAft>
                <a:spcPts val="0"/>
              </a:spcAft>
              <a:buNone/>
            </a:pPr>
            <a:r>
              <a:rPr lang="en"/>
              <a:t>90’ là thời gian lý tưởng để Deep work. Vượt quá khoảng thời gian này độ hiệu quả có xu hướng giảm dần.</a:t>
            </a:r>
            <a:endParaRPr/>
          </a:p>
          <a:p>
            <a:pPr indent="0" lvl="0" marL="0" rtl="0" algn="l">
              <a:spcBef>
                <a:spcPts val="1200"/>
              </a:spcBef>
              <a:spcAft>
                <a:spcPts val="1200"/>
              </a:spcAft>
              <a:buNone/>
            </a:pPr>
            <a:r>
              <a:rPr lang="en"/>
              <a:t>Ngày làm việc đạt hiệu suất nhất trong tuần là Thứ High (20.4% tasks) vs Thứ Sấu (16.7%, thấp nhất).</a:t>
            </a:r>
            <a:endParaRPr/>
          </a:p>
        </p:txBody>
      </p:sp>
      <p:pic>
        <p:nvPicPr>
          <p:cNvPr id="140" name="Google Shape;140;p23"/>
          <p:cNvPicPr preferRelativeResize="0"/>
          <p:nvPr/>
        </p:nvPicPr>
        <p:blipFill>
          <a:blip r:embed="rId3">
            <a:alphaModFix/>
          </a:blip>
          <a:stretch>
            <a:fillRect/>
          </a:stretch>
        </p:blipFill>
        <p:spPr>
          <a:xfrm>
            <a:off x="5268675" y="1798775"/>
            <a:ext cx="3567175" cy="29466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④Vận dụng các phương pháp, kỹ thuật quản lý thời gian</a:t>
            </a:r>
            <a:endParaRPr/>
          </a:p>
        </p:txBody>
      </p:sp>
      <p:sp>
        <p:nvSpPr>
          <p:cNvPr id="146" name="Google Shape;146;p24"/>
          <p:cNvSpPr txBox="1"/>
          <p:nvPr>
            <p:ph idx="1" type="body"/>
          </p:nvPr>
        </p:nvSpPr>
        <p:spPr>
          <a:xfrm>
            <a:off x="387900" y="1489825"/>
            <a:ext cx="4128000" cy="30789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en">
                <a:solidFill>
                  <a:srgbClr val="FF9900"/>
                </a:solidFill>
              </a:rPr>
              <a:t>2. </a:t>
            </a:r>
            <a:r>
              <a:rPr b="1" lang="en">
                <a:solidFill>
                  <a:srgbClr val="FF9900"/>
                </a:solidFill>
              </a:rPr>
              <a:t>Kỹ thuật Pomodoro:</a:t>
            </a:r>
            <a:endParaRPr b="1">
              <a:solidFill>
                <a:srgbClr val="FF9900"/>
              </a:solidFill>
            </a:endParaRPr>
          </a:p>
          <a:p>
            <a:pPr indent="0" lvl="0" marL="0" rtl="0" algn="l">
              <a:spcBef>
                <a:spcPts val="1200"/>
              </a:spcBef>
              <a:spcAft>
                <a:spcPts val="0"/>
              </a:spcAft>
              <a:buNone/>
            </a:pPr>
            <a:r>
              <a:rPr lang="en"/>
              <a:t>Kỹ thuật Pomodoro là một phương pháp quản lý thời gian được phát triển từ khoảng những năm 1980. Kỹ thuật này sử dụng đồng hồ đếm ngược để chia nhỏ công việc thành các khoảng thời gian có độ dài 25’, cách nhau bằng các khoảng nghỉ ngắn 5’. Sau 4 spin thì nghỉ dài từ 15’~20’.</a:t>
            </a:r>
            <a:endParaRPr/>
          </a:p>
          <a:p>
            <a:pPr indent="0" lvl="0" marL="0" rtl="0" algn="l">
              <a:spcBef>
                <a:spcPts val="1200"/>
              </a:spcBef>
              <a:spcAft>
                <a:spcPts val="1200"/>
              </a:spcAft>
              <a:buNone/>
            </a:pPr>
            <a:r>
              <a:rPr lang="en"/>
              <a:t>Mục tiêu: tạo ra áp lực về thời gian từ đó nâng cao mức độ tập trung</a:t>
            </a:r>
            <a:endParaRPr/>
          </a:p>
        </p:txBody>
      </p:sp>
      <p:pic>
        <p:nvPicPr>
          <p:cNvPr id="147" name="Google Shape;147;p24"/>
          <p:cNvPicPr preferRelativeResize="0"/>
          <p:nvPr/>
        </p:nvPicPr>
        <p:blipFill>
          <a:blip r:embed="rId3">
            <a:alphaModFix/>
          </a:blip>
          <a:stretch>
            <a:fillRect/>
          </a:stretch>
        </p:blipFill>
        <p:spPr>
          <a:xfrm>
            <a:off x="4694651" y="1296525"/>
            <a:ext cx="4187200" cy="35493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⑤</a:t>
            </a:r>
            <a:r>
              <a:rPr lang="en"/>
              <a:t>Review, đánh giá lại tính hiệu quả</a:t>
            </a:r>
            <a:endParaRPr/>
          </a:p>
        </p:txBody>
      </p:sp>
      <p:sp>
        <p:nvSpPr>
          <p:cNvPr id="153" name="Google Shape;153;p25"/>
          <p:cNvSpPr txBox="1"/>
          <p:nvPr>
            <p:ph idx="1" type="body"/>
          </p:nvPr>
        </p:nvSpPr>
        <p:spPr>
          <a:xfrm>
            <a:off x="387900" y="1489825"/>
            <a:ext cx="4347000" cy="307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solidFill>
                  <a:srgbClr val="FF9900"/>
                </a:solidFill>
              </a:rPr>
              <a:t>Quy luật 80-20:</a:t>
            </a:r>
            <a:endParaRPr b="1">
              <a:solidFill>
                <a:srgbClr val="FF9900"/>
              </a:solidFill>
            </a:endParaRPr>
          </a:p>
          <a:p>
            <a:pPr indent="0" lvl="0" marL="0" rtl="0" algn="l">
              <a:spcBef>
                <a:spcPts val="1200"/>
              </a:spcBef>
              <a:spcAft>
                <a:spcPts val="0"/>
              </a:spcAft>
              <a:buNone/>
            </a:pPr>
            <a:r>
              <a:rPr lang="en"/>
              <a:t>Quy tắc 80-20, còn được gọi là Nguyên tắc Pareto, khẳng định rằng </a:t>
            </a:r>
            <a:r>
              <a:rPr lang="en">
                <a:solidFill>
                  <a:srgbClr val="FF9900"/>
                </a:solidFill>
              </a:rPr>
              <a:t>80% đầu ra là kết quả của 20% tất cả các đầu vào</a:t>
            </a:r>
            <a:r>
              <a:rPr lang="en"/>
              <a:t> cho bất kỳ sự kiện nhất định nào. </a:t>
            </a:r>
            <a:endParaRPr/>
          </a:p>
          <a:p>
            <a:pPr indent="0" lvl="0" marL="0" rtl="0" algn="l">
              <a:spcBef>
                <a:spcPts val="1200"/>
              </a:spcBef>
              <a:spcAft>
                <a:spcPts val="1200"/>
              </a:spcAft>
              <a:buNone/>
            </a:pPr>
            <a:r>
              <a:rPr lang="en"/>
              <a:t>Trong kinh doanh, mục tiêu của quy tắc 80-20 là xác định các yếu tố đầu vào có khả năng tạo ra năng suất cao nhất và đặt chúng trở thành ưu tiên.</a:t>
            </a:r>
            <a:endParaRPr/>
          </a:p>
        </p:txBody>
      </p:sp>
      <p:pic>
        <p:nvPicPr>
          <p:cNvPr id="154" name="Google Shape;154;p25"/>
          <p:cNvPicPr preferRelativeResize="0"/>
          <p:nvPr/>
        </p:nvPicPr>
        <p:blipFill>
          <a:blip r:embed="rId3">
            <a:alphaModFix/>
          </a:blip>
          <a:stretch>
            <a:fillRect/>
          </a:stretch>
        </p:blipFill>
        <p:spPr>
          <a:xfrm>
            <a:off x="4954123" y="1834100"/>
            <a:ext cx="3585526" cy="2390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IV. Ứng dụng</a:t>
            </a:r>
            <a:endParaRPr/>
          </a:p>
        </p:txBody>
      </p:sp>
      <p:sp>
        <p:nvSpPr>
          <p:cNvPr id="160" name="Google Shape;160;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u="sng"/>
              <a:t>Step 1</a:t>
            </a:r>
            <a:r>
              <a:rPr lang="en"/>
              <a:t>: Khi lên ý tưởng triển khai 1 ý tưởng/dự án/ đề xuất mới, cần vận dụng </a:t>
            </a:r>
            <a:r>
              <a:rPr lang="en">
                <a:solidFill>
                  <a:srgbClr val="FF9900"/>
                </a:solidFill>
              </a:rPr>
              <a:t>SMART GOAL</a:t>
            </a:r>
            <a:r>
              <a:rPr lang="en"/>
              <a:t> để làm rõ kết quả mục tiêu muốn đạt được</a:t>
            </a:r>
            <a:endParaRPr/>
          </a:p>
          <a:p>
            <a:pPr indent="0" lvl="0" marL="0" rtl="0" algn="l">
              <a:spcBef>
                <a:spcPts val="1200"/>
              </a:spcBef>
              <a:spcAft>
                <a:spcPts val="0"/>
              </a:spcAft>
              <a:buNone/>
            </a:pPr>
            <a:r>
              <a:rPr lang="en" u="sng"/>
              <a:t>Step 2</a:t>
            </a:r>
            <a:r>
              <a:rPr lang="en"/>
              <a:t>: Khi có nhiều task lớn nhỏ khác nhau, sử dụng </a:t>
            </a:r>
            <a:r>
              <a:rPr lang="en">
                <a:solidFill>
                  <a:srgbClr val="FF9900"/>
                </a:solidFill>
              </a:rPr>
              <a:t>Ma trận Độ khẩn cấp-Độ quan trọng</a:t>
            </a:r>
            <a:r>
              <a:rPr lang="en"/>
              <a:t> để sắp xếp thứ tự ưu tiên thực hiện</a:t>
            </a:r>
            <a:endParaRPr/>
          </a:p>
          <a:p>
            <a:pPr indent="0" lvl="0" marL="0" rtl="0" algn="l">
              <a:spcBef>
                <a:spcPts val="1200"/>
              </a:spcBef>
              <a:spcAft>
                <a:spcPts val="0"/>
              </a:spcAft>
              <a:buNone/>
            </a:pPr>
            <a:r>
              <a:rPr lang="en" u="sng"/>
              <a:t>Step 3</a:t>
            </a:r>
            <a:r>
              <a:rPr lang="en"/>
              <a:t>: Sau khi xác định được thứ tự ưu tiên, vận dụng </a:t>
            </a:r>
            <a:r>
              <a:rPr lang="en">
                <a:solidFill>
                  <a:srgbClr val="FF9900"/>
                </a:solidFill>
              </a:rPr>
              <a:t>Time Blocking</a:t>
            </a:r>
            <a:r>
              <a:rPr lang="en"/>
              <a:t> để phân bổ 8h làm việc vào các task cụ thể</a:t>
            </a:r>
            <a:endParaRPr/>
          </a:p>
          <a:p>
            <a:pPr indent="0" lvl="0" marL="0" rtl="0" algn="l">
              <a:spcBef>
                <a:spcPts val="1200"/>
              </a:spcBef>
              <a:spcAft>
                <a:spcPts val="0"/>
              </a:spcAft>
              <a:buNone/>
            </a:pPr>
            <a:r>
              <a:rPr lang="en" u="sng"/>
              <a:t>Step 4</a:t>
            </a:r>
            <a:r>
              <a:rPr lang="en"/>
              <a:t>: Cuối cùng, sử dụng </a:t>
            </a:r>
            <a:r>
              <a:rPr lang="en">
                <a:solidFill>
                  <a:srgbClr val="FF9900"/>
                </a:solidFill>
              </a:rPr>
              <a:t>K</a:t>
            </a:r>
            <a:r>
              <a:rPr lang="en">
                <a:solidFill>
                  <a:srgbClr val="FF9900"/>
                </a:solidFill>
              </a:rPr>
              <a:t>ỹ thuật Pomodoro</a:t>
            </a:r>
            <a:r>
              <a:rPr lang="en"/>
              <a:t> để đưa nâng sự tập trung sâu khi thực hiện từng task cụ thể lên mức cao nhất nhằm tối đa hóa hiệu suất</a:t>
            </a:r>
            <a:endParaRPr/>
          </a:p>
          <a:p>
            <a:pPr indent="0" lvl="0" marL="0" rtl="0" algn="l">
              <a:spcBef>
                <a:spcPts val="1200"/>
              </a:spcBef>
              <a:spcAft>
                <a:spcPts val="1200"/>
              </a:spcAft>
              <a:buNone/>
            </a:pPr>
            <a:r>
              <a:rPr lang="en" u="sng"/>
              <a:t>Step 5</a:t>
            </a:r>
            <a:r>
              <a:rPr lang="en"/>
              <a:t>: Hàng tháng/quý định kỳ review lại thực tế công việc đã làm vs output đầu ra để tìm ra những công việc đem lại output cao nhất theo </a:t>
            </a:r>
            <a:r>
              <a:rPr lang="en">
                <a:solidFill>
                  <a:srgbClr val="FF9900"/>
                </a:solidFill>
              </a:rPr>
              <a:t>Quy luật 80-20</a:t>
            </a:r>
            <a:endParaRPr>
              <a:solidFill>
                <a:srgbClr val="FF99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4" name="Shape 164"/>
        <p:cNvGrpSpPr/>
        <p:nvPr/>
      </p:nvGrpSpPr>
      <p:grpSpPr>
        <a:xfrm>
          <a:off x="0" y="0"/>
          <a:ext cx="0" cy="0"/>
          <a:chOff x="0" y="0"/>
          <a:chExt cx="0" cy="0"/>
        </a:xfrm>
      </p:grpSpPr>
      <p:sp>
        <p:nvSpPr>
          <p:cNvPr id="165" name="Google Shape;165;p27"/>
          <p:cNvSpPr txBox="1"/>
          <p:nvPr>
            <p:ph idx="1" type="body"/>
          </p:nvPr>
        </p:nvSpPr>
        <p:spPr>
          <a:xfrm>
            <a:off x="387900" y="1489825"/>
            <a:ext cx="2473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B5394"/>
                </a:solidFill>
              </a:rPr>
              <a:t>※Bài tập thực hành 1:</a:t>
            </a:r>
            <a:endParaRPr>
              <a:solidFill>
                <a:srgbClr val="0B5394"/>
              </a:solidFill>
            </a:endParaRPr>
          </a:p>
          <a:p>
            <a:pPr indent="0" lvl="0" marL="0" rtl="0" algn="l">
              <a:spcBef>
                <a:spcPts val="1200"/>
              </a:spcBef>
              <a:spcAft>
                <a:spcPts val="0"/>
              </a:spcAft>
              <a:buNone/>
            </a:pPr>
            <a:r>
              <a:rPr lang="en">
                <a:solidFill>
                  <a:srgbClr val="0B5394"/>
                </a:solidFill>
              </a:rPr>
              <a:t>Đánh giá list task công việc sau theo mức độ Khẩn cấp - Quan trọng:</a:t>
            </a:r>
            <a:endParaRPr>
              <a:solidFill>
                <a:srgbClr val="0B5394"/>
              </a:solidFill>
            </a:endParaRPr>
          </a:p>
          <a:p>
            <a:pPr indent="0" lvl="0" marL="0" rtl="0" algn="l">
              <a:spcBef>
                <a:spcPts val="1200"/>
              </a:spcBef>
              <a:spcAft>
                <a:spcPts val="1200"/>
              </a:spcAft>
              <a:buNone/>
            </a:pPr>
            <a:r>
              <a:t/>
            </a:r>
            <a:endParaRPr>
              <a:solidFill>
                <a:srgbClr val="0B5394"/>
              </a:solidFill>
            </a:endParaRPr>
          </a:p>
        </p:txBody>
      </p:sp>
      <p:sp>
        <p:nvSpPr>
          <p:cNvPr id="166" name="Google Shape;166;p27"/>
          <p:cNvSpPr txBox="1"/>
          <p:nvPr>
            <p:ph type="title"/>
          </p:nvPr>
        </p:nvSpPr>
        <p:spPr>
          <a:xfrm>
            <a:off x="387900" y="229425"/>
            <a:ext cx="22440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600">
                <a:solidFill>
                  <a:srgbClr val="0B5394"/>
                </a:solidFill>
              </a:rPr>
              <a:t>IV. Ứng dụng</a:t>
            </a:r>
            <a:endParaRPr sz="2600">
              <a:solidFill>
                <a:srgbClr val="0B5394"/>
              </a:solidFill>
            </a:endParaRPr>
          </a:p>
        </p:txBody>
      </p:sp>
      <p:sp>
        <p:nvSpPr>
          <p:cNvPr id="167" name="Google Shape;167;p27"/>
          <p:cNvSpPr txBox="1"/>
          <p:nvPr/>
        </p:nvSpPr>
        <p:spPr>
          <a:xfrm>
            <a:off x="3070425" y="379225"/>
            <a:ext cx="5741700" cy="49224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0B5394"/>
              </a:buClr>
              <a:buSzPts val="1400"/>
              <a:buAutoNum type="arabicPeriod"/>
            </a:pPr>
            <a:r>
              <a:rPr lang="en">
                <a:solidFill>
                  <a:srgbClr val="0B5394"/>
                </a:solidFill>
              </a:rPr>
              <a:t>Check, order, receive &amp; manage office supplies, water....</a:t>
            </a:r>
            <a:endParaRPr>
              <a:solidFill>
                <a:srgbClr val="0B5394"/>
              </a:solidFill>
            </a:endParaRPr>
          </a:p>
          <a:p>
            <a:pPr indent="-317500" lvl="0" marL="457200" rtl="0" algn="l">
              <a:lnSpc>
                <a:spcPct val="115000"/>
              </a:lnSpc>
              <a:spcBef>
                <a:spcPts val="0"/>
              </a:spcBef>
              <a:spcAft>
                <a:spcPts val="0"/>
              </a:spcAft>
              <a:buClr>
                <a:srgbClr val="0B5394"/>
              </a:buClr>
              <a:buSzPts val="1400"/>
              <a:buAutoNum type="arabicPeriod"/>
            </a:pPr>
            <a:r>
              <a:rPr lang="en">
                <a:solidFill>
                  <a:srgbClr val="0B5394"/>
                </a:solidFill>
              </a:rPr>
              <a:t>Check, contact, monitor with Daitech or other vendors when chairs, tables...are broken</a:t>
            </a:r>
            <a:endParaRPr>
              <a:solidFill>
                <a:srgbClr val="0B5394"/>
              </a:solidFill>
            </a:endParaRPr>
          </a:p>
          <a:p>
            <a:pPr indent="-317500" lvl="0" marL="457200" rtl="0" algn="l">
              <a:lnSpc>
                <a:spcPct val="115000"/>
              </a:lnSpc>
              <a:spcBef>
                <a:spcPts val="0"/>
              </a:spcBef>
              <a:spcAft>
                <a:spcPts val="0"/>
              </a:spcAft>
              <a:buClr>
                <a:srgbClr val="0B5394"/>
              </a:buClr>
              <a:buSzPts val="1400"/>
              <a:buAutoNum type="arabicPeriod"/>
            </a:pPr>
            <a:r>
              <a:rPr lang="en">
                <a:solidFill>
                  <a:srgbClr val="0B5394"/>
                </a:solidFill>
              </a:rPr>
              <a:t>Register with 789 Office management when bring in/out equipment</a:t>
            </a:r>
            <a:endParaRPr>
              <a:solidFill>
                <a:srgbClr val="0B5394"/>
              </a:solidFill>
            </a:endParaRPr>
          </a:p>
          <a:p>
            <a:pPr indent="-317500" lvl="0" marL="457200" rtl="0" algn="l">
              <a:lnSpc>
                <a:spcPct val="115000"/>
              </a:lnSpc>
              <a:spcBef>
                <a:spcPts val="0"/>
              </a:spcBef>
              <a:spcAft>
                <a:spcPts val="0"/>
              </a:spcAft>
              <a:buClr>
                <a:srgbClr val="0B5394"/>
              </a:buClr>
              <a:buSzPts val="1400"/>
              <a:buAutoNum type="arabicPeriod"/>
            </a:pPr>
            <a:r>
              <a:rPr lang="en">
                <a:solidFill>
                  <a:srgbClr val="0B5394"/>
                </a:solidFill>
              </a:rPr>
              <a:t>Inform to all employees about some office using rules, problems occurred (chair, table broken…)</a:t>
            </a:r>
            <a:endParaRPr>
              <a:solidFill>
                <a:srgbClr val="0B5394"/>
              </a:solidFill>
            </a:endParaRPr>
          </a:p>
          <a:p>
            <a:pPr indent="-317500" lvl="0" marL="457200" rtl="0" algn="l">
              <a:lnSpc>
                <a:spcPct val="115000"/>
              </a:lnSpc>
              <a:spcBef>
                <a:spcPts val="0"/>
              </a:spcBef>
              <a:spcAft>
                <a:spcPts val="0"/>
              </a:spcAft>
              <a:buClr>
                <a:srgbClr val="0B5394"/>
              </a:buClr>
              <a:buSzPts val="1400"/>
              <a:buAutoNum type="arabicPeriod"/>
            </a:pPr>
            <a:r>
              <a:rPr lang="en">
                <a:solidFill>
                  <a:srgbClr val="0B5394"/>
                </a:solidFill>
              </a:rPr>
              <a:t>Monitoring cleaning office service (cleaning, watering, arrange small asset....)</a:t>
            </a:r>
            <a:endParaRPr>
              <a:solidFill>
                <a:srgbClr val="0B5394"/>
              </a:solidFill>
            </a:endParaRPr>
          </a:p>
          <a:p>
            <a:pPr indent="-317500" lvl="0" marL="457200" rtl="0" algn="l">
              <a:lnSpc>
                <a:spcPct val="115000"/>
              </a:lnSpc>
              <a:spcBef>
                <a:spcPts val="0"/>
              </a:spcBef>
              <a:spcAft>
                <a:spcPts val="0"/>
              </a:spcAft>
              <a:buClr>
                <a:srgbClr val="0B5394"/>
              </a:buClr>
              <a:buSzPts val="1400"/>
              <a:buAutoNum type="arabicPeriod"/>
            </a:pPr>
            <a:r>
              <a:rPr lang="en">
                <a:solidFill>
                  <a:srgbClr val="0B5394"/>
                </a:solidFill>
              </a:rPr>
              <a:t>Buy &amp; receive snack</a:t>
            </a:r>
            <a:endParaRPr>
              <a:solidFill>
                <a:srgbClr val="0B5394"/>
              </a:solidFill>
            </a:endParaRPr>
          </a:p>
          <a:p>
            <a:pPr indent="-317500" lvl="0" marL="457200" rtl="0" algn="l">
              <a:lnSpc>
                <a:spcPct val="115000"/>
              </a:lnSpc>
              <a:spcBef>
                <a:spcPts val="0"/>
              </a:spcBef>
              <a:spcAft>
                <a:spcPts val="0"/>
              </a:spcAft>
              <a:buClr>
                <a:srgbClr val="0B5394"/>
              </a:buClr>
              <a:buSzPts val="1400"/>
              <a:buAutoNum type="arabicPeriod"/>
            </a:pPr>
            <a:r>
              <a:rPr lang="en">
                <a:solidFill>
                  <a:srgbClr val="0B5394"/>
                </a:solidFill>
              </a:rPr>
              <a:t>Arrange snack inside pantry</a:t>
            </a:r>
            <a:endParaRPr>
              <a:solidFill>
                <a:srgbClr val="0B5394"/>
              </a:solidFill>
            </a:endParaRPr>
          </a:p>
          <a:p>
            <a:pPr indent="-317500" lvl="0" marL="457200" rtl="0" algn="l">
              <a:lnSpc>
                <a:spcPct val="115000"/>
              </a:lnSpc>
              <a:spcBef>
                <a:spcPts val="0"/>
              </a:spcBef>
              <a:spcAft>
                <a:spcPts val="0"/>
              </a:spcAft>
              <a:buClr>
                <a:srgbClr val="0B5394"/>
              </a:buClr>
              <a:buSzPts val="1400"/>
              <a:buAutoNum type="arabicPeriod"/>
            </a:pPr>
            <a:r>
              <a:rPr lang="en">
                <a:solidFill>
                  <a:srgbClr val="0B5394"/>
                </a:solidFill>
              </a:rPr>
              <a:t>Send &amp; Receive letter from/to vendor</a:t>
            </a:r>
            <a:endParaRPr>
              <a:solidFill>
                <a:srgbClr val="0B5394"/>
              </a:solidFill>
            </a:endParaRPr>
          </a:p>
          <a:p>
            <a:pPr indent="-317500" lvl="0" marL="457200" rtl="0" algn="l">
              <a:lnSpc>
                <a:spcPct val="115000"/>
              </a:lnSpc>
              <a:spcBef>
                <a:spcPts val="0"/>
              </a:spcBef>
              <a:spcAft>
                <a:spcPts val="0"/>
              </a:spcAft>
              <a:buClr>
                <a:srgbClr val="0B5394"/>
              </a:buClr>
              <a:buSzPts val="1400"/>
              <a:buAutoNum type="arabicPeriod"/>
            </a:pPr>
            <a:r>
              <a:rPr lang="en">
                <a:solidFill>
                  <a:srgbClr val="0B5394"/>
                </a:solidFill>
              </a:rPr>
              <a:t>Register OT with 789 building</a:t>
            </a:r>
            <a:endParaRPr>
              <a:solidFill>
                <a:srgbClr val="0B5394"/>
              </a:solidFill>
            </a:endParaRPr>
          </a:p>
          <a:p>
            <a:pPr indent="-317500" lvl="0" marL="457200" rtl="0" algn="l">
              <a:lnSpc>
                <a:spcPct val="115000"/>
              </a:lnSpc>
              <a:spcBef>
                <a:spcPts val="0"/>
              </a:spcBef>
              <a:spcAft>
                <a:spcPts val="0"/>
              </a:spcAft>
              <a:buClr>
                <a:srgbClr val="0B5394"/>
              </a:buClr>
              <a:buSzPts val="1400"/>
              <a:buAutoNum type="arabicPeriod"/>
            </a:pPr>
            <a:r>
              <a:rPr lang="en">
                <a:solidFill>
                  <a:srgbClr val="0B5394"/>
                </a:solidFill>
              </a:rPr>
              <a:t>Update organization chart (drawio) when new employee joins</a:t>
            </a:r>
            <a:endParaRPr>
              <a:solidFill>
                <a:srgbClr val="0B5394"/>
              </a:solidFill>
            </a:endParaRPr>
          </a:p>
          <a:p>
            <a:pPr indent="-317500" lvl="0" marL="457200" rtl="0" algn="l">
              <a:lnSpc>
                <a:spcPct val="115000"/>
              </a:lnSpc>
              <a:spcBef>
                <a:spcPts val="0"/>
              </a:spcBef>
              <a:spcAft>
                <a:spcPts val="0"/>
              </a:spcAft>
              <a:buClr>
                <a:srgbClr val="0B5394"/>
              </a:buClr>
              <a:buSzPts val="1400"/>
              <a:buAutoNum type="arabicPeriod"/>
            </a:pPr>
            <a:r>
              <a:rPr lang="en">
                <a:solidFill>
                  <a:srgbClr val="0B5394"/>
                </a:solidFill>
              </a:rPr>
              <a:t>Confirm, manage test device</a:t>
            </a:r>
            <a:endParaRPr>
              <a:solidFill>
                <a:srgbClr val="0B5394"/>
              </a:solidFill>
            </a:endParaRPr>
          </a:p>
          <a:p>
            <a:pPr indent="-317500" lvl="0" marL="457200" rtl="0" algn="l">
              <a:lnSpc>
                <a:spcPct val="115000"/>
              </a:lnSpc>
              <a:spcBef>
                <a:spcPts val="0"/>
              </a:spcBef>
              <a:spcAft>
                <a:spcPts val="0"/>
              </a:spcAft>
              <a:buClr>
                <a:srgbClr val="0B5394"/>
              </a:buClr>
              <a:buSzPts val="1400"/>
              <a:buAutoNum type="arabicPeriod"/>
            </a:pPr>
            <a:r>
              <a:rPr lang="en">
                <a:solidFill>
                  <a:srgbClr val="0B5394"/>
                </a:solidFill>
              </a:rPr>
              <a:t>Prepare balloon, welcome board, handbook and pen, uniform for new employees</a:t>
            </a:r>
            <a:endParaRPr>
              <a:solidFill>
                <a:srgbClr val="0B5394"/>
              </a:solidFill>
            </a:endParaRPr>
          </a:p>
          <a:p>
            <a:pPr indent="0" lvl="0" marL="0" rtl="0" algn="l">
              <a:lnSpc>
                <a:spcPct val="115000"/>
              </a:lnSpc>
              <a:spcBef>
                <a:spcPts val="0"/>
              </a:spcBef>
              <a:spcAft>
                <a:spcPts val="0"/>
              </a:spcAft>
              <a:buNone/>
            </a:pPr>
            <a:r>
              <a:t/>
            </a:r>
            <a:endParaRPr>
              <a:solidFill>
                <a:srgbClr val="0B5394"/>
              </a:solidFill>
            </a:endParaRPr>
          </a:p>
          <a:p>
            <a:pPr indent="0" lvl="0" marL="0" rtl="0" algn="l">
              <a:spcBef>
                <a:spcPts val="0"/>
              </a:spcBef>
              <a:spcAft>
                <a:spcPts val="0"/>
              </a:spcAft>
              <a:buNone/>
            </a:pPr>
            <a:r>
              <a:t/>
            </a:r>
            <a:endParaRPr sz="1800">
              <a:solidFill>
                <a:srgbClr val="0B5394"/>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1" name="Shape 171"/>
        <p:cNvGrpSpPr/>
        <p:nvPr/>
      </p:nvGrpSpPr>
      <p:grpSpPr>
        <a:xfrm>
          <a:off x="0" y="0"/>
          <a:ext cx="0" cy="0"/>
          <a:chOff x="0" y="0"/>
          <a:chExt cx="0" cy="0"/>
        </a:xfrm>
      </p:grpSpPr>
      <p:sp>
        <p:nvSpPr>
          <p:cNvPr id="172" name="Google Shape;172;p28"/>
          <p:cNvSpPr txBox="1"/>
          <p:nvPr>
            <p:ph idx="1" type="body"/>
          </p:nvPr>
        </p:nvSpPr>
        <p:spPr>
          <a:xfrm>
            <a:off x="387900" y="1489825"/>
            <a:ext cx="2473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B5394"/>
                </a:solidFill>
              </a:rPr>
              <a:t>※Bài tập thực hành 2:</a:t>
            </a:r>
            <a:endParaRPr>
              <a:solidFill>
                <a:srgbClr val="0B5394"/>
              </a:solidFill>
            </a:endParaRPr>
          </a:p>
          <a:p>
            <a:pPr indent="0" lvl="0" marL="0" rtl="0" algn="l">
              <a:spcBef>
                <a:spcPts val="1200"/>
              </a:spcBef>
              <a:spcAft>
                <a:spcPts val="0"/>
              </a:spcAft>
              <a:buNone/>
            </a:pPr>
            <a:r>
              <a:rPr lang="en">
                <a:solidFill>
                  <a:srgbClr val="0B5394"/>
                </a:solidFill>
              </a:rPr>
              <a:t>Ứng dụng Time Blocking để ấn định thời gian thực hiện trong ngày cho các task sau:</a:t>
            </a:r>
            <a:endParaRPr>
              <a:solidFill>
                <a:srgbClr val="0B5394"/>
              </a:solidFill>
            </a:endParaRPr>
          </a:p>
          <a:p>
            <a:pPr indent="0" lvl="0" marL="0" rtl="0" algn="l">
              <a:spcBef>
                <a:spcPts val="1200"/>
              </a:spcBef>
              <a:spcAft>
                <a:spcPts val="1200"/>
              </a:spcAft>
              <a:buNone/>
            </a:pPr>
            <a:r>
              <a:t/>
            </a:r>
            <a:endParaRPr>
              <a:solidFill>
                <a:srgbClr val="0B5394"/>
              </a:solidFill>
            </a:endParaRPr>
          </a:p>
        </p:txBody>
      </p:sp>
      <p:sp>
        <p:nvSpPr>
          <p:cNvPr id="173" name="Google Shape;173;p28"/>
          <p:cNvSpPr txBox="1"/>
          <p:nvPr>
            <p:ph type="title"/>
          </p:nvPr>
        </p:nvSpPr>
        <p:spPr>
          <a:xfrm>
            <a:off x="387900" y="229425"/>
            <a:ext cx="22440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600">
                <a:solidFill>
                  <a:srgbClr val="0B5394"/>
                </a:solidFill>
              </a:rPr>
              <a:t>IV. Ứng dụng</a:t>
            </a:r>
            <a:endParaRPr sz="2600">
              <a:solidFill>
                <a:srgbClr val="0B5394"/>
              </a:solidFill>
            </a:endParaRPr>
          </a:p>
        </p:txBody>
      </p:sp>
      <p:sp>
        <p:nvSpPr>
          <p:cNvPr id="174" name="Google Shape;174;p28"/>
          <p:cNvSpPr txBox="1"/>
          <p:nvPr/>
        </p:nvSpPr>
        <p:spPr>
          <a:xfrm>
            <a:off x="3070425" y="454950"/>
            <a:ext cx="5851200" cy="46746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0B5394"/>
              </a:buClr>
              <a:buSzPts val="1400"/>
              <a:buAutoNum type="arabicPeriod"/>
            </a:pPr>
            <a:r>
              <a:rPr lang="en">
                <a:solidFill>
                  <a:srgbClr val="0B5394"/>
                </a:solidFill>
              </a:rPr>
              <a:t>(1hr) </a:t>
            </a:r>
            <a:r>
              <a:rPr lang="en">
                <a:solidFill>
                  <a:srgbClr val="0B5394"/>
                </a:solidFill>
              </a:rPr>
              <a:t>Frequently review all sources' performance and create insight </a:t>
            </a:r>
            <a:endParaRPr>
              <a:solidFill>
                <a:srgbClr val="0B5394"/>
              </a:solidFill>
            </a:endParaRPr>
          </a:p>
          <a:p>
            <a:pPr indent="-317500" lvl="0" marL="457200" rtl="0" algn="l">
              <a:lnSpc>
                <a:spcPct val="115000"/>
              </a:lnSpc>
              <a:spcBef>
                <a:spcPts val="0"/>
              </a:spcBef>
              <a:spcAft>
                <a:spcPts val="0"/>
              </a:spcAft>
              <a:buClr>
                <a:srgbClr val="0B5394"/>
              </a:buClr>
              <a:buSzPts val="1400"/>
              <a:buAutoNum type="arabicPeriod"/>
            </a:pPr>
            <a:r>
              <a:rPr lang="en">
                <a:solidFill>
                  <a:srgbClr val="0B5394"/>
                </a:solidFill>
              </a:rPr>
              <a:t>(1hr) </a:t>
            </a:r>
            <a:r>
              <a:rPr lang="en">
                <a:solidFill>
                  <a:srgbClr val="0B5394"/>
                </a:solidFill>
              </a:rPr>
              <a:t>Create and upload contents to company pages to increase traffic </a:t>
            </a:r>
            <a:endParaRPr>
              <a:solidFill>
                <a:srgbClr val="0B5394"/>
              </a:solidFill>
            </a:endParaRPr>
          </a:p>
          <a:p>
            <a:pPr indent="-317500" lvl="0" marL="457200" rtl="0" algn="l">
              <a:lnSpc>
                <a:spcPct val="115000"/>
              </a:lnSpc>
              <a:spcBef>
                <a:spcPts val="0"/>
              </a:spcBef>
              <a:spcAft>
                <a:spcPts val="0"/>
              </a:spcAft>
              <a:buClr>
                <a:srgbClr val="0B5394"/>
              </a:buClr>
              <a:buSzPts val="1400"/>
              <a:buAutoNum type="arabicPeriod"/>
            </a:pPr>
            <a:r>
              <a:rPr lang="en">
                <a:solidFill>
                  <a:srgbClr val="0B5394"/>
                </a:solidFill>
              </a:rPr>
              <a:t>(1.5h) </a:t>
            </a:r>
            <a:r>
              <a:rPr lang="en">
                <a:solidFill>
                  <a:srgbClr val="0B5394"/>
                </a:solidFill>
              </a:rPr>
              <a:t>Proactively search candidates on social network (Facebook, LinkedIN), chat with candidates to invite applying </a:t>
            </a:r>
            <a:endParaRPr>
              <a:solidFill>
                <a:srgbClr val="0B5394"/>
              </a:solidFill>
            </a:endParaRPr>
          </a:p>
          <a:p>
            <a:pPr indent="-317500" lvl="0" marL="457200" rtl="0" algn="l">
              <a:lnSpc>
                <a:spcPct val="115000"/>
              </a:lnSpc>
              <a:spcBef>
                <a:spcPts val="0"/>
              </a:spcBef>
              <a:spcAft>
                <a:spcPts val="0"/>
              </a:spcAft>
              <a:buClr>
                <a:srgbClr val="0B5394"/>
              </a:buClr>
              <a:buSzPts val="1400"/>
              <a:buAutoNum type="arabicPeriod"/>
            </a:pPr>
            <a:r>
              <a:rPr lang="en">
                <a:solidFill>
                  <a:srgbClr val="0B5394"/>
                </a:solidFill>
              </a:rPr>
              <a:t>(0.5hr) </a:t>
            </a:r>
            <a:r>
              <a:rPr lang="en">
                <a:solidFill>
                  <a:srgbClr val="0B5394"/>
                </a:solidFill>
              </a:rPr>
              <a:t>Update Recruitment Management sheet </a:t>
            </a:r>
            <a:endParaRPr>
              <a:solidFill>
                <a:srgbClr val="0B5394"/>
              </a:solidFill>
            </a:endParaRPr>
          </a:p>
          <a:p>
            <a:pPr indent="-317500" lvl="0" marL="457200" rtl="0" algn="l">
              <a:lnSpc>
                <a:spcPct val="115000"/>
              </a:lnSpc>
              <a:spcBef>
                <a:spcPts val="0"/>
              </a:spcBef>
              <a:spcAft>
                <a:spcPts val="0"/>
              </a:spcAft>
              <a:buClr>
                <a:srgbClr val="0B5394"/>
              </a:buClr>
              <a:buSzPts val="1400"/>
              <a:buAutoNum type="arabicPeriod"/>
            </a:pPr>
            <a:r>
              <a:rPr lang="en">
                <a:solidFill>
                  <a:srgbClr val="0B5394"/>
                </a:solidFill>
              </a:rPr>
              <a:t>(0.5hr) </a:t>
            </a:r>
            <a:r>
              <a:rPr lang="en">
                <a:solidFill>
                  <a:srgbClr val="0B5394"/>
                </a:solidFill>
              </a:rPr>
              <a:t>Phone screening, Input Candidates info to App Dr.JOY </a:t>
            </a:r>
            <a:endParaRPr>
              <a:solidFill>
                <a:srgbClr val="0B5394"/>
              </a:solidFill>
            </a:endParaRPr>
          </a:p>
          <a:p>
            <a:pPr indent="-317500" lvl="0" marL="457200" rtl="0" algn="l">
              <a:lnSpc>
                <a:spcPct val="115000"/>
              </a:lnSpc>
              <a:spcBef>
                <a:spcPts val="0"/>
              </a:spcBef>
              <a:spcAft>
                <a:spcPts val="0"/>
              </a:spcAft>
              <a:buClr>
                <a:srgbClr val="0B5394"/>
              </a:buClr>
              <a:buSzPts val="1400"/>
              <a:buAutoNum type="arabicPeriod"/>
            </a:pPr>
            <a:r>
              <a:rPr lang="en">
                <a:solidFill>
                  <a:srgbClr val="0B5394"/>
                </a:solidFill>
              </a:rPr>
              <a:t>(0.5hr) </a:t>
            </a:r>
            <a:r>
              <a:rPr lang="en">
                <a:solidFill>
                  <a:srgbClr val="0B5394"/>
                </a:solidFill>
              </a:rPr>
              <a:t>Arrange 1dt interview schedule </a:t>
            </a:r>
            <a:endParaRPr>
              <a:solidFill>
                <a:srgbClr val="0B5394"/>
              </a:solidFill>
            </a:endParaRPr>
          </a:p>
          <a:p>
            <a:pPr indent="-317500" lvl="0" marL="457200" rtl="0" algn="l">
              <a:lnSpc>
                <a:spcPct val="115000"/>
              </a:lnSpc>
              <a:spcBef>
                <a:spcPts val="0"/>
              </a:spcBef>
              <a:spcAft>
                <a:spcPts val="0"/>
              </a:spcAft>
              <a:buClr>
                <a:srgbClr val="0B5394"/>
              </a:buClr>
              <a:buSzPts val="1400"/>
              <a:buAutoNum type="arabicPeriod"/>
            </a:pPr>
            <a:r>
              <a:rPr lang="en">
                <a:solidFill>
                  <a:srgbClr val="0B5394"/>
                </a:solidFill>
              </a:rPr>
              <a:t>(0.5hr) </a:t>
            </a:r>
            <a:r>
              <a:rPr lang="en">
                <a:solidFill>
                  <a:srgbClr val="0B5394"/>
                </a:solidFill>
              </a:rPr>
              <a:t>Follow up 1st Int result, arrange test schedule &amp; send test, ask for score for CDD's test </a:t>
            </a:r>
            <a:endParaRPr>
              <a:solidFill>
                <a:srgbClr val="0B5394"/>
              </a:solidFill>
            </a:endParaRPr>
          </a:p>
          <a:p>
            <a:pPr indent="-317500" lvl="0" marL="457200" rtl="0" algn="l">
              <a:lnSpc>
                <a:spcPct val="115000"/>
              </a:lnSpc>
              <a:spcBef>
                <a:spcPts val="0"/>
              </a:spcBef>
              <a:spcAft>
                <a:spcPts val="0"/>
              </a:spcAft>
              <a:buClr>
                <a:srgbClr val="0B5394"/>
              </a:buClr>
              <a:buSzPts val="1400"/>
              <a:buAutoNum type="arabicPeriod"/>
            </a:pPr>
            <a:r>
              <a:rPr lang="en">
                <a:solidFill>
                  <a:srgbClr val="0B5394"/>
                </a:solidFill>
              </a:rPr>
              <a:t>(0.5hr) </a:t>
            </a:r>
            <a:r>
              <a:rPr lang="en">
                <a:solidFill>
                  <a:srgbClr val="0B5394"/>
                </a:solidFill>
              </a:rPr>
              <a:t>Attend Final interview, support salary negotiation with candidates </a:t>
            </a:r>
            <a:endParaRPr>
              <a:solidFill>
                <a:srgbClr val="0B5394"/>
              </a:solidFill>
            </a:endParaRPr>
          </a:p>
          <a:p>
            <a:pPr indent="-317500" lvl="0" marL="457200" rtl="0" algn="l">
              <a:lnSpc>
                <a:spcPct val="115000"/>
              </a:lnSpc>
              <a:spcBef>
                <a:spcPts val="0"/>
              </a:spcBef>
              <a:spcAft>
                <a:spcPts val="0"/>
              </a:spcAft>
              <a:buClr>
                <a:srgbClr val="0B5394"/>
              </a:buClr>
              <a:buSzPts val="1400"/>
              <a:buAutoNum type="arabicPeriod"/>
            </a:pPr>
            <a:r>
              <a:rPr lang="en">
                <a:solidFill>
                  <a:srgbClr val="0B5394"/>
                </a:solidFill>
              </a:rPr>
              <a:t>(0.5hr) </a:t>
            </a:r>
            <a:r>
              <a:rPr lang="en">
                <a:solidFill>
                  <a:srgbClr val="0B5394"/>
                </a:solidFill>
              </a:rPr>
              <a:t>Send Offer to candidates, receive SignBack </a:t>
            </a:r>
            <a:endParaRPr>
              <a:solidFill>
                <a:srgbClr val="0B5394"/>
              </a:solidFill>
            </a:endParaRPr>
          </a:p>
          <a:p>
            <a:pPr indent="-317500" lvl="0" marL="457200" rtl="0" algn="l">
              <a:lnSpc>
                <a:spcPct val="115000"/>
              </a:lnSpc>
              <a:spcBef>
                <a:spcPts val="0"/>
              </a:spcBef>
              <a:spcAft>
                <a:spcPts val="0"/>
              </a:spcAft>
              <a:buClr>
                <a:srgbClr val="0B5394"/>
              </a:buClr>
              <a:buSzPts val="1400"/>
              <a:buAutoNum type="arabicPeriod"/>
            </a:pPr>
            <a:r>
              <a:rPr lang="en">
                <a:solidFill>
                  <a:srgbClr val="0B5394"/>
                </a:solidFill>
              </a:rPr>
              <a:t>(1.5hr) </a:t>
            </a:r>
            <a:r>
              <a:rPr lang="en">
                <a:solidFill>
                  <a:srgbClr val="0B5394"/>
                </a:solidFill>
              </a:rPr>
              <a:t>Ideas creating. Agenda finalizing. Budget asking for </a:t>
            </a:r>
            <a:r>
              <a:rPr lang="en">
                <a:solidFill>
                  <a:srgbClr val="0B5394"/>
                </a:solidFill>
              </a:rPr>
              <a:t>company</a:t>
            </a:r>
            <a:r>
              <a:rPr lang="en">
                <a:solidFill>
                  <a:srgbClr val="0B5394"/>
                </a:solidFill>
              </a:rPr>
              <a:t> events </a:t>
            </a:r>
            <a:endParaRPr>
              <a:solidFill>
                <a:srgbClr val="0B5394"/>
              </a:solidFill>
            </a:endParaRPr>
          </a:p>
          <a:p>
            <a:pPr indent="0" lvl="0" marL="0" rtl="0" algn="l">
              <a:lnSpc>
                <a:spcPct val="115000"/>
              </a:lnSpc>
              <a:spcBef>
                <a:spcPts val="0"/>
              </a:spcBef>
              <a:spcAft>
                <a:spcPts val="0"/>
              </a:spcAft>
              <a:buNone/>
            </a:pPr>
            <a:r>
              <a:t/>
            </a:r>
            <a:endParaRPr>
              <a:solidFill>
                <a:srgbClr val="0B5394"/>
              </a:solidFill>
            </a:endParaRPr>
          </a:p>
          <a:p>
            <a:pPr indent="0" lvl="0" marL="0" rtl="0" algn="l">
              <a:spcBef>
                <a:spcPts val="0"/>
              </a:spcBef>
              <a:spcAft>
                <a:spcPts val="0"/>
              </a:spcAft>
              <a:buNone/>
            </a:pPr>
            <a:r>
              <a:t/>
            </a:r>
            <a:endParaRPr sz="1800">
              <a:solidFill>
                <a:srgbClr val="0B5394"/>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178" name="Shape 178"/>
        <p:cNvGrpSpPr/>
        <p:nvPr/>
      </p:nvGrpSpPr>
      <p:grpSpPr>
        <a:xfrm>
          <a:off x="0" y="0"/>
          <a:ext cx="0" cy="0"/>
          <a:chOff x="0" y="0"/>
          <a:chExt cx="0" cy="0"/>
        </a:xfrm>
      </p:grpSpPr>
      <p:sp>
        <p:nvSpPr>
          <p:cNvPr id="179" name="Google Shape;179;p29"/>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Q &amp; 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FF9900"/>
                </a:solidFill>
              </a:rPr>
              <a:t>Agenda</a:t>
            </a:r>
            <a:endParaRPr>
              <a:solidFill>
                <a:srgbClr val="FF9900"/>
              </a:solidFill>
            </a:endParaRPr>
          </a:p>
        </p:txBody>
      </p:sp>
      <p:pic>
        <p:nvPicPr>
          <p:cNvPr id="70" name="Google Shape;70;p14"/>
          <p:cNvPicPr preferRelativeResize="0"/>
          <p:nvPr/>
        </p:nvPicPr>
        <p:blipFill>
          <a:blip r:embed="rId3">
            <a:alphaModFix/>
          </a:blip>
          <a:stretch>
            <a:fillRect/>
          </a:stretch>
        </p:blipFill>
        <p:spPr>
          <a:xfrm>
            <a:off x="4571984" y="2571750"/>
            <a:ext cx="4572016" cy="2460301"/>
          </a:xfrm>
          <a:prstGeom prst="rect">
            <a:avLst/>
          </a:prstGeom>
          <a:noFill/>
          <a:ln>
            <a:noFill/>
          </a:ln>
        </p:spPr>
      </p:pic>
      <p:sp>
        <p:nvSpPr>
          <p:cNvPr id="71" name="Google Shape;71;p14"/>
          <p:cNvSpPr txBox="1"/>
          <p:nvPr>
            <p:ph idx="1" type="body"/>
          </p:nvPr>
        </p:nvSpPr>
        <p:spPr>
          <a:xfrm>
            <a:off x="387900" y="1489825"/>
            <a:ext cx="54336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B5394"/>
              </a:buClr>
              <a:buSzPts val="1800"/>
              <a:buAutoNum type="romanUcPeriod"/>
            </a:pPr>
            <a:r>
              <a:rPr lang="en">
                <a:solidFill>
                  <a:srgbClr val="0B5394"/>
                </a:solidFill>
              </a:rPr>
              <a:t>Quản lý thời gian là gì?</a:t>
            </a:r>
            <a:endParaRPr>
              <a:solidFill>
                <a:srgbClr val="0B5394"/>
              </a:solidFill>
            </a:endParaRPr>
          </a:p>
          <a:p>
            <a:pPr indent="-342900" lvl="0" marL="457200" rtl="0" algn="l">
              <a:spcBef>
                <a:spcPts val="0"/>
              </a:spcBef>
              <a:spcAft>
                <a:spcPts val="0"/>
              </a:spcAft>
              <a:buClr>
                <a:srgbClr val="0B5394"/>
              </a:buClr>
              <a:buSzPts val="1800"/>
              <a:buAutoNum type="romanUcPeriod"/>
            </a:pPr>
            <a:r>
              <a:rPr lang="en">
                <a:solidFill>
                  <a:srgbClr val="0B5394"/>
                </a:solidFill>
              </a:rPr>
              <a:t>Vì sao cần phải quản lý thời gian?</a:t>
            </a:r>
            <a:endParaRPr>
              <a:solidFill>
                <a:srgbClr val="0B5394"/>
              </a:solidFill>
            </a:endParaRPr>
          </a:p>
          <a:p>
            <a:pPr indent="-342900" lvl="0" marL="457200" rtl="0" algn="l">
              <a:spcBef>
                <a:spcPts val="0"/>
              </a:spcBef>
              <a:spcAft>
                <a:spcPts val="0"/>
              </a:spcAft>
              <a:buClr>
                <a:srgbClr val="0B5394"/>
              </a:buClr>
              <a:buSzPts val="1800"/>
              <a:buAutoNum type="romanUcPeriod"/>
            </a:pPr>
            <a:r>
              <a:rPr lang="en">
                <a:solidFill>
                  <a:srgbClr val="0B5394"/>
                </a:solidFill>
              </a:rPr>
              <a:t>Trình tự cần thực hiện để quản lý thời gian </a:t>
            </a:r>
            <a:endParaRPr>
              <a:solidFill>
                <a:srgbClr val="0B5394"/>
              </a:solidFill>
            </a:endParaRPr>
          </a:p>
          <a:p>
            <a:pPr indent="-342900" lvl="0" marL="457200" rtl="0" algn="l">
              <a:spcBef>
                <a:spcPts val="0"/>
              </a:spcBef>
              <a:spcAft>
                <a:spcPts val="0"/>
              </a:spcAft>
              <a:buClr>
                <a:srgbClr val="0B5394"/>
              </a:buClr>
              <a:buSzPts val="1800"/>
              <a:buAutoNum type="romanUcPeriod"/>
            </a:pPr>
            <a:r>
              <a:rPr lang="en">
                <a:solidFill>
                  <a:srgbClr val="0B5394"/>
                </a:solidFill>
              </a:rPr>
              <a:t>Ứng dụng</a:t>
            </a:r>
            <a:endParaRPr>
              <a:solidFill>
                <a:srgbClr val="0B5394"/>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419100" lvl="0" marL="457200" rtl="0" algn="l">
              <a:spcBef>
                <a:spcPts val="0"/>
              </a:spcBef>
              <a:spcAft>
                <a:spcPts val="0"/>
              </a:spcAft>
              <a:buSzPts val="3000"/>
              <a:buAutoNum type="romanUcPeriod"/>
            </a:pPr>
            <a:r>
              <a:rPr lang="en"/>
              <a:t>Quản lý thời gian là gì?</a:t>
            </a:r>
            <a:endParaRPr/>
          </a:p>
        </p:txBody>
      </p:sp>
      <p:sp>
        <p:nvSpPr>
          <p:cNvPr id="77" name="Google Shape;77;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Quản lý thời gian là quá trình </a:t>
            </a:r>
            <a:r>
              <a:rPr lang="en">
                <a:solidFill>
                  <a:srgbClr val="FF9900"/>
                </a:solidFill>
              </a:rPr>
              <a:t>lập kế hoạch</a:t>
            </a:r>
            <a:r>
              <a:rPr lang="en"/>
              <a:t> và thực hiện </a:t>
            </a:r>
            <a:r>
              <a:rPr lang="en">
                <a:solidFill>
                  <a:srgbClr val="FF9900"/>
                </a:solidFill>
              </a:rPr>
              <a:t>kiểm soát</a:t>
            </a:r>
            <a:r>
              <a:rPr lang="en"/>
              <a:t> có ý thức thời gian dành cho các hoạt động cụ thể, đặc biệt là để tăng </a:t>
            </a:r>
            <a:r>
              <a:rPr lang="en">
                <a:solidFill>
                  <a:srgbClr val="FF9900"/>
                </a:solidFill>
              </a:rPr>
              <a:t>hiệu quả</a:t>
            </a:r>
            <a:r>
              <a:rPr lang="en"/>
              <a:t> và </a:t>
            </a:r>
            <a:r>
              <a:rPr lang="en">
                <a:solidFill>
                  <a:srgbClr val="FF9900"/>
                </a:solidFill>
              </a:rPr>
              <a:t>năng suất</a:t>
            </a:r>
            <a:r>
              <a:rPr lang="en"/>
              <a:t>. Nó liên quan đến việc liên tục xem xét các yêu cầu khác nhau của một người liên quan đến công việc, cuộc sống xã hội, gia đình, sở thích, lợi ích cá nhân và những cam kết với sự hữu hạn của thời gian.</a:t>
            </a:r>
            <a:endParaRPr/>
          </a:p>
          <a:p>
            <a:pPr indent="0" lvl="0" marL="0" rtl="0" algn="l">
              <a:spcBef>
                <a:spcPts val="1200"/>
              </a:spcBef>
              <a:spcAft>
                <a:spcPts val="1200"/>
              </a:spcAft>
              <a:buNone/>
            </a:pPr>
            <a:r>
              <a:rPr i="1" lang="en" sz="1500"/>
              <a:t>Time management is the process of </a:t>
            </a:r>
            <a:r>
              <a:rPr i="1" lang="en" sz="1500">
                <a:solidFill>
                  <a:srgbClr val="FF9900"/>
                </a:solidFill>
              </a:rPr>
              <a:t>planning</a:t>
            </a:r>
            <a:r>
              <a:rPr i="1" lang="en" sz="1500"/>
              <a:t> and</a:t>
            </a:r>
            <a:r>
              <a:rPr i="1" lang="en" sz="1500">
                <a:solidFill>
                  <a:srgbClr val="FFFFFF"/>
                </a:solidFill>
              </a:rPr>
              <a:t> exercising </a:t>
            </a:r>
            <a:r>
              <a:rPr i="1" lang="en" sz="1500"/>
              <a:t>conscious </a:t>
            </a:r>
            <a:r>
              <a:rPr i="1" lang="en" sz="1500">
                <a:solidFill>
                  <a:srgbClr val="FF9900"/>
                </a:solidFill>
              </a:rPr>
              <a:t>control</a:t>
            </a:r>
            <a:r>
              <a:rPr i="1" lang="en" sz="1500"/>
              <a:t> of time spent on specific activities, especially to increase </a:t>
            </a:r>
            <a:r>
              <a:rPr i="1" lang="en" sz="1500">
                <a:solidFill>
                  <a:srgbClr val="FF9900"/>
                </a:solidFill>
              </a:rPr>
              <a:t>effectiveness</a:t>
            </a:r>
            <a:r>
              <a:rPr i="1" lang="en" sz="1500"/>
              <a:t>, </a:t>
            </a:r>
            <a:r>
              <a:rPr i="1" lang="en" sz="1500">
                <a:solidFill>
                  <a:srgbClr val="FF9900"/>
                </a:solidFill>
              </a:rPr>
              <a:t>efficiency</a:t>
            </a:r>
            <a:r>
              <a:rPr i="1" lang="en" sz="1500"/>
              <a:t>, and </a:t>
            </a:r>
            <a:r>
              <a:rPr i="1" lang="en" sz="1500">
                <a:solidFill>
                  <a:srgbClr val="FF9900"/>
                </a:solidFill>
              </a:rPr>
              <a:t>productivity</a:t>
            </a:r>
            <a:r>
              <a:rPr i="1" lang="en" sz="1500"/>
              <a:t>. It involves a juggling act of various demands upon a person relating to work, social life, family, hobbies, personal interests, and commitments with the finiteness of time.</a:t>
            </a:r>
            <a:endParaRPr i="1" sz="1500"/>
          </a:p>
        </p:txBody>
      </p:sp>
      <p:sp>
        <p:nvSpPr>
          <p:cNvPr id="78" name="Google Shape;78;p15"/>
          <p:cNvSpPr txBox="1"/>
          <p:nvPr/>
        </p:nvSpPr>
        <p:spPr>
          <a:xfrm>
            <a:off x="6603000" y="4382950"/>
            <a:ext cx="2153100" cy="431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600">
                <a:solidFill>
                  <a:schemeClr val="dk1"/>
                </a:solidFill>
                <a:latin typeface="Roboto"/>
                <a:ea typeface="Roboto"/>
                <a:cs typeface="Roboto"/>
                <a:sym typeface="Roboto"/>
              </a:rPr>
              <a:t>Nguồn: </a:t>
            </a:r>
            <a:r>
              <a:rPr lang="en" sz="1600">
                <a:solidFill>
                  <a:schemeClr val="dk1"/>
                </a:solidFill>
                <a:latin typeface="Roboto"/>
                <a:ea typeface="Roboto"/>
                <a:cs typeface="Roboto"/>
                <a:sym typeface="Roboto"/>
              </a:rPr>
              <a:t>Wikip</a:t>
            </a:r>
            <a:r>
              <a:rPr lang="en" sz="1600">
                <a:solidFill>
                  <a:schemeClr val="dk1"/>
                </a:solidFill>
                <a:latin typeface="Roboto"/>
                <a:ea typeface="Roboto"/>
                <a:cs typeface="Roboto"/>
                <a:sym typeface="Roboto"/>
              </a:rPr>
              <a:t>edia</a:t>
            </a:r>
            <a:endParaRPr sz="12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2" name="Shape 82"/>
        <p:cNvGrpSpPr/>
        <p:nvPr/>
      </p:nvGrpSpPr>
      <p:grpSpPr>
        <a:xfrm>
          <a:off x="0" y="0"/>
          <a:ext cx="0" cy="0"/>
          <a:chOff x="0" y="0"/>
          <a:chExt cx="0" cy="0"/>
        </a:xfrm>
      </p:grpSpPr>
      <p:sp>
        <p:nvSpPr>
          <p:cNvPr id="83" name="Google Shape;83;p16"/>
          <p:cNvSpPr txBox="1"/>
          <p:nvPr>
            <p:ph idx="1" type="body"/>
          </p:nvPr>
        </p:nvSpPr>
        <p:spPr>
          <a:xfrm>
            <a:off x="387900" y="1489825"/>
            <a:ext cx="4053900" cy="3078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rgbClr val="0B5394"/>
              </a:buClr>
              <a:buSzPts val="1800"/>
              <a:buChar char="●"/>
            </a:pPr>
            <a:r>
              <a:rPr lang="en">
                <a:solidFill>
                  <a:srgbClr val="0B5394"/>
                </a:solidFill>
              </a:rPr>
              <a:t>Thời gian là hữu hạn. Mỗi người đều chỉ có 24h/ngày</a:t>
            </a:r>
            <a:endParaRPr>
              <a:solidFill>
                <a:srgbClr val="0B5394"/>
              </a:solidFill>
            </a:endParaRPr>
          </a:p>
          <a:p>
            <a:pPr indent="-342900" lvl="0" marL="457200" rtl="0" algn="l">
              <a:spcBef>
                <a:spcPts val="0"/>
              </a:spcBef>
              <a:spcAft>
                <a:spcPts val="0"/>
              </a:spcAft>
              <a:buClr>
                <a:srgbClr val="0B5394"/>
              </a:buClr>
              <a:buSzPts val="1800"/>
              <a:buChar char="●"/>
            </a:pPr>
            <a:r>
              <a:rPr lang="en">
                <a:solidFill>
                  <a:srgbClr val="0B5394"/>
                </a:solidFill>
              </a:rPr>
              <a:t>Giúp làm những nhiệm vụ quan trọng một cách nhanh chóng, hiệu quả hơn</a:t>
            </a:r>
            <a:endParaRPr>
              <a:solidFill>
                <a:srgbClr val="0B5394"/>
              </a:solidFill>
            </a:endParaRPr>
          </a:p>
          <a:p>
            <a:pPr indent="-342900" lvl="0" marL="457200" rtl="0" algn="l">
              <a:spcBef>
                <a:spcPts val="0"/>
              </a:spcBef>
              <a:spcAft>
                <a:spcPts val="0"/>
              </a:spcAft>
              <a:buClr>
                <a:srgbClr val="0B5394"/>
              </a:buClr>
              <a:buSzPts val="1800"/>
              <a:buChar char="●"/>
            </a:pPr>
            <a:r>
              <a:rPr lang="en">
                <a:solidFill>
                  <a:srgbClr val="0B5394"/>
                </a:solidFill>
              </a:rPr>
              <a:t>Tăng thêm thời gian đầu tư vào phát triển bản thân</a:t>
            </a:r>
            <a:endParaRPr>
              <a:solidFill>
                <a:srgbClr val="0B5394"/>
              </a:solidFill>
            </a:endParaRPr>
          </a:p>
          <a:p>
            <a:pPr indent="-342900" lvl="0" marL="457200" rtl="0" algn="l">
              <a:spcBef>
                <a:spcPts val="0"/>
              </a:spcBef>
              <a:spcAft>
                <a:spcPts val="0"/>
              </a:spcAft>
              <a:buClr>
                <a:srgbClr val="0B5394"/>
              </a:buClr>
              <a:buSzPts val="1800"/>
              <a:buChar char="●"/>
            </a:pPr>
            <a:r>
              <a:rPr lang="en">
                <a:solidFill>
                  <a:srgbClr val="0B5394"/>
                </a:solidFill>
              </a:rPr>
              <a:t>Dành thêm được thời gian làm những điều mình yêu thích</a:t>
            </a:r>
            <a:endParaRPr>
              <a:solidFill>
                <a:srgbClr val="0B5394"/>
              </a:solidFill>
            </a:endParaRPr>
          </a:p>
          <a:p>
            <a:pPr indent="-342900" lvl="0" marL="457200" rtl="0" algn="l">
              <a:spcBef>
                <a:spcPts val="0"/>
              </a:spcBef>
              <a:spcAft>
                <a:spcPts val="0"/>
              </a:spcAft>
              <a:buClr>
                <a:srgbClr val="0B5394"/>
              </a:buClr>
              <a:buSzPts val="1800"/>
              <a:buChar char="●"/>
            </a:pPr>
            <a:r>
              <a:rPr lang="en">
                <a:solidFill>
                  <a:srgbClr val="0B5394"/>
                </a:solidFill>
              </a:rPr>
              <a:t>Tăng sự tự tin, độ hài lòng với bản thân</a:t>
            </a:r>
            <a:endParaRPr>
              <a:solidFill>
                <a:srgbClr val="0B5394"/>
              </a:solidFill>
            </a:endParaRPr>
          </a:p>
        </p:txBody>
      </p:sp>
      <p:pic>
        <p:nvPicPr>
          <p:cNvPr id="84" name="Google Shape;84;p16"/>
          <p:cNvPicPr preferRelativeResize="0"/>
          <p:nvPr/>
        </p:nvPicPr>
        <p:blipFill>
          <a:blip r:embed="rId3">
            <a:alphaModFix/>
          </a:blip>
          <a:stretch>
            <a:fillRect/>
          </a:stretch>
        </p:blipFill>
        <p:spPr>
          <a:xfrm>
            <a:off x="4670254" y="610425"/>
            <a:ext cx="4314446" cy="4377151"/>
          </a:xfrm>
          <a:prstGeom prst="rect">
            <a:avLst/>
          </a:prstGeom>
          <a:noFill/>
          <a:ln>
            <a:noFill/>
          </a:ln>
        </p:spPr>
      </p:pic>
      <p:sp>
        <p:nvSpPr>
          <p:cNvPr id="85" name="Google Shape;85;p16"/>
          <p:cNvSpPr txBox="1"/>
          <p:nvPr>
            <p:ph type="title"/>
          </p:nvPr>
        </p:nvSpPr>
        <p:spPr>
          <a:xfrm>
            <a:off x="387900" y="229425"/>
            <a:ext cx="60018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600">
                <a:solidFill>
                  <a:srgbClr val="0B5394"/>
                </a:solidFill>
              </a:rPr>
              <a:t>II. Vì sao cần phải Quản lý thời gian?</a:t>
            </a:r>
            <a:endParaRPr sz="2600">
              <a:solidFill>
                <a:srgbClr val="0B539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9" name="Shape 89"/>
        <p:cNvGrpSpPr/>
        <p:nvPr/>
      </p:nvGrpSpPr>
      <p:grpSpPr>
        <a:xfrm>
          <a:off x="0" y="0"/>
          <a:ext cx="0" cy="0"/>
          <a:chOff x="0" y="0"/>
          <a:chExt cx="0" cy="0"/>
        </a:xfrm>
      </p:grpSpPr>
      <p:sp>
        <p:nvSpPr>
          <p:cNvPr id="90" name="Google Shape;90;p17"/>
          <p:cNvSpPr txBox="1"/>
          <p:nvPr>
            <p:ph idx="1" type="body"/>
          </p:nvPr>
        </p:nvSpPr>
        <p:spPr>
          <a:xfrm>
            <a:off x="387900" y="1794625"/>
            <a:ext cx="1167300" cy="334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000">
                <a:solidFill>
                  <a:srgbClr val="0B5394"/>
                </a:solidFill>
              </a:rPr>
              <a:t>①</a:t>
            </a:r>
            <a:endParaRPr sz="3000">
              <a:solidFill>
                <a:srgbClr val="0B5394"/>
              </a:solidFill>
            </a:endParaRPr>
          </a:p>
          <a:p>
            <a:pPr indent="0" lvl="0" marL="0" rtl="0" algn="ctr">
              <a:spcBef>
                <a:spcPts val="1200"/>
              </a:spcBef>
              <a:spcAft>
                <a:spcPts val="0"/>
              </a:spcAft>
              <a:buNone/>
            </a:pPr>
            <a:r>
              <a:rPr lang="en">
                <a:solidFill>
                  <a:srgbClr val="0B5394"/>
                </a:solidFill>
              </a:rPr>
              <a:t>Xác định rõ ràng mục tiêu cần đạt được</a:t>
            </a:r>
            <a:endParaRPr>
              <a:solidFill>
                <a:srgbClr val="0B5394"/>
              </a:solidFill>
            </a:endParaRPr>
          </a:p>
          <a:p>
            <a:pPr indent="0" lvl="0" marL="0" rtl="0" algn="ctr">
              <a:spcBef>
                <a:spcPts val="1200"/>
              </a:spcBef>
              <a:spcAft>
                <a:spcPts val="1200"/>
              </a:spcAft>
              <a:buNone/>
            </a:pPr>
            <a:r>
              <a:t/>
            </a:r>
            <a:endParaRPr>
              <a:solidFill>
                <a:srgbClr val="0B5394"/>
              </a:solidFill>
            </a:endParaRPr>
          </a:p>
        </p:txBody>
      </p:sp>
      <p:sp>
        <p:nvSpPr>
          <p:cNvPr id="91" name="Google Shape;91;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600">
                <a:solidFill>
                  <a:srgbClr val="0B5394"/>
                </a:solidFill>
              </a:rPr>
              <a:t>III. Trình tự cần thực hiện để quản lý thời gian</a:t>
            </a:r>
            <a:endParaRPr sz="2600">
              <a:solidFill>
                <a:srgbClr val="0B5394"/>
              </a:solidFill>
            </a:endParaRPr>
          </a:p>
        </p:txBody>
      </p:sp>
      <p:sp>
        <p:nvSpPr>
          <p:cNvPr id="92" name="Google Shape;92;p17"/>
          <p:cNvSpPr txBox="1"/>
          <p:nvPr>
            <p:ph idx="1" type="body"/>
          </p:nvPr>
        </p:nvSpPr>
        <p:spPr>
          <a:xfrm>
            <a:off x="2216700" y="1794625"/>
            <a:ext cx="1167300" cy="307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500">
                <a:solidFill>
                  <a:srgbClr val="0B5394"/>
                </a:solidFill>
              </a:rPr>
              <a:t>②</a:t>
            </a:r>
            <a:endParaRPr sz="3500">
              <a:solidFill>
                <a:srgbClr val="0B5394"/>
              </a:solidFill>
            </a:endParaRPr>
          </a:p>
          <a:p>
            <a:pPr indent="0" lvl="0" marL="0" rtl="0" algn="ctr">
              <a:spcBef>
                <a:spcPts val="1200"/>
              </a:spcBef>
              <a:spcAft>
                <a:spcPts val="0"/>
              </a:spcAft>
              <a:buNone/>
            </a:pPr>
            <a:r>
              <a:rPr lang="en">
                <a:solidFill>
                  <a:srgbClr val="0B5394"/>
                </a:solidFill>
              </a:rPr>
              <a:t>Vạch ra các đầu việc cần làm để đạt được mục tiêu</a:t>
            </a:r>
            <a:endParaRPr>
              <a:solidFill>
                <a:srgbClr val="0B5394"/>
              </a:solidFill>
            </a:endParaRPr>
          </a:p>
          <a:p>
            <a:pPr indent="0" lvl="0" marL="0" rtl="0" algn="ctr">
              <a:spcBef>
                <a:spcPts val="1200"/>
              </a:spcBef>
              <a:spcAft>
                <a:spcPts val="1200"/>
              </a:spcAft>
              <a:buNone/>
            </a:pPr>
            <a:r>
              <a:t/>
            </a:r>
            <a:endParaRPr>
              <a:solidFill>
                <a:srgbClr val="0B5394"/>
              </a:solidFill>
            </a:endParaRPr>
          </a:p>
        </p:txBody>
      </p:sp>
      <p:sp>
        <p:nvSpPr>
          <p:cNvPr id="93" name="Google Shape;93;p17"/>
          <p:cNvSpPr txBox="1"/>
          <p:nvPr>
            <p:ph idx="1" type="body"/>
          </p:nvPr>
        </p:nvSpPr>
        <p:spPr>
          <a:xfrm>
            <a:off x="4045500" y="1794625"/>
            <a:ext cx="1167300" cy="334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000">
                <a:solidFill>
                  <a:srgbClr val="0B5394"/>
                </a:solidFill>
              </a:rPr>
              <a:t>③</a:t>
            </a:r>
            <a:endParaRPr sz="3000">
              <a:solidFill>
                <a:srgbClr val="0B5394"/>
              </a:solidFill>
            </a:endParaRPr>
          </a:p>
          <a:p>
            <a:pPr indent="0" lvl="0" marL="0" rtl="0" algn="ctr">
              <a:spcBef>
                <a:spcPts val="1200"/>
              </a:spcBef>
              <a:spcAft>
                <a:spcPts val="0"/>
              </a:spcAft>
              <a:buNone/>
            </a:pPr>
            <a:r>
              <a:rPr lang="en">
                <a:solidFill>
                  <a:srgbClr val="0B5394"/>
                </a:solidFill>
              </a:rPr>
              <a:t>Xác định thứ tự ưu tiên cho từng nhiệm vụ</a:t>
            </a:r>
            <a:endParaRPr>
              <a:solidFill>
                <a:srgbClr val="0B5394"/>
              </a:solidFill>
            </a:endParaRPr>
          </a:p>
          <a:p>
            <a:pPr indent="0" lvl="0" marL="0" rtl="0" algn="ctr">
              <a:spcBef>
                <a:spcPts val="1200"/>
              </a:spcBef>
              <a:spcAft>
                <a:spcPts val="1200"/>
              </a:spcAft>
              <a:buNone/>
            </a:pPr>
            <a:r>
              <a:t/>
            </a:r>
            <a:endParaRPr>
              <a:solidFill>
                <a:srgbClr val="0B5394"/>
              </a:solidFill>
            </a:endParaRPr>
          </a:p>
        </p:txBody>
      </p:sp>
      <p:sp>
        <p:nvSpPr>
          <p:cNvPr id="94" name="Google Shape;94;p17"/>
          <p:cNvSpPr txBox="1"/>
          <p:nvPr>
            <p:ph idx="1" type="body"/>
          </p:nvPr>
        </p:nvSpPr>
        <p:spPr>
          <a:xfrm>
            <a:off x="5874300" y="1794900"/>
            <a:ext cx="1167300" cy="334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000">
                <a:solidFill>
                  <a:srgbClr val="0B5394"/>
                </a:solidFill>
              </a:rPr>
              <a:t>④</a:t>
            </a:r>
            <a:endParaRPr sz="3000">
              <a:solidFill>
                <a:srgbClr val="0B5394"/>
              </a:solidFill>
            </a:endParaRPr>
          </a:p>
          <a:p>
            <a:pPr indent="0" lvl="0" marL="0" rtl="0" algn="ctr">
              <a:spcBef>
                <a:spcPts val="1200"/>
              </a:spcBef>
              <a:spcAft>
                <a:spcPts val="1200"/>
              </a:spcAft>
              <a:buNone/>
            </a:pPr>
            <a:r>
              <a:rPr lang="en">
                <a:solidFill>
                  <a:srgbClr val="0B5394"/>
                </a:solidFill>
              </a:rPr>
              <a:t>Vận dụng các phương pháp, kỹ thuật quản lý thời gian </a:t>
            </a:r>
            <a:endParaRPr>
              <a:solidFill>
                <a:srgbClr val="0B5394"/>
              </a:solidFill>
            </a:endParaRPr>
          </a:p>
        </p:txBody>
      </p:sp>
      <p:sp>
        <p:nvSpPr>
          <p:cNvPr id="95" name="Google Shape;95;p17"/>
          <p:cNvSpPr/>
          <p:nvPr/>
        </p:nvSpPr>
        <p:spPr>
          <a:xfrm>
            <a:off x="1600050" y="1875300"/>
            <a:ext cx="648000" cy="4785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a:off x="3428850" y="1875300"/>
            <a:ext cx="648000" cy="4785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p:nvPr/>
        </p:nvSpPr>
        <p:spPr>
          <a:xfrm>
            <a:off x="5181450" y="1875300"/>
            <a:ext cx="648000" cy="4785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txBox="1"/>
          <p:nvPr>
            <p:ph idx="1" type="body"/>
          </p:nvPr>
        </p:nvSpPr>
        <p:spPr>
          <a:xfrm>
            <a:off x="7626900" y="1794900"/>
            <a:ext cx="1167300" cy="334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000">
                <a:solidFill>
                  <a:srgbClr val="0B5394"/>
                </a:solidFill>
              </a:rPr>
              <a:t>⑤</a:t>
            </a:r>
            <a:endParaRPr sz="3000">
              <a:solidFill>
                <a:srgbClr val="0B5394"/>
              </a:solidFill>
            </a:endParaRPr>
          </a:p>
          <a:p>
            <a:pPr indent="0" lvl="0" marL="0" rtl="0" algn="ctr">
              <a:spcBef>
                <a:spcPts val="1200"/>
              </a:spcBef>
              <a:spcAft>
                <a:spcPts val="1200"/>
              </a:spcAft>
              <a:buNone/>
            </a:pPr>
            <a:r>
              <a:rPr lang="en">
                <a:solidFill>
                  <a:srgbClr val="0B5394"/>
                </a:solidFill>
              </a:rPr>
              <a:t>Review, đánh giá lại tính hiệu quả</a:t>
            </a:r>
            <a:endParaRPr>
              <a:solidFill>
                <a:srgbClr val="0B5394"/>
              </a:solidFill>
            </a:endParaRPr>
          </a:p>
        </p:txBody>
      </p:sp>
      <p:sp>
        <p:nvSpPr>
          <p:cNvPr id="99" name="Google Shape;99;p17"/>
          <p:cNvSpPr/>
          <p:nvPr/>
        </p:nvSpPr>
        <p:spPr>
          <a:xfrm>
            <a:off x="7010250" y="1875300"/>
            <a:ext cx="648000" cy="4785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①Xác định rõ ràng mục tiêu cần đạt được</a:t>
            </a:r>
            <a:endParaRPr/>
          </a:p>
        </p:txBody>
      </p:sp>
      <p:sp>
        <p:nvSpPr>
          <p:cNvPr id="105" name="Google Shape;105;p18"/>
          <p:cNvSpPr txBox="1"/>
          <p:nvPr>
            <p:ph idx="1" type="body"/>
          </p:nvPr>
        </p:nvSpPr>
        <p:spPr>
          <a:xfrm>
            <a:off x="387900" y="1489825"/>
            <a:ext cx="5164800" cy="3078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sz="2316">
                <a:solidFill>
                  <a:srgbClr val="FF9900"/>
                </a:solidFill>
              </a:rPr>
              <a:t>Phương pháp </a:t>
            </a:r>
            <a:r>
              <a:rPr b="1" lang="en" sz="2316">
                <a:solidFill>
                  <a:srgbClr val="FF9900"/>
                </a:solidFill>
              </a:rPr>
              <a:t>SMART Goal: </a:t>
            </a:r>
            <a:endParaRPr b="1" sz="2316">
              <a:solidFill>
                <a:srgbClr val="FF9900"/>
              </a:solidFill>
            </a:endParaRPr>
          </a:p>
          <a:p>
            <a:pPr indent="0" lvl="0" marL="0" rtl="0" algn="l">
              <a:spcBef>
                <a:spcPts val="1200"/>
              </a:spcBef>
              <a:spcAft>
                <a:spcPts val="0"/>
              </a:spcAft>
              <a:buNone/>
            </a:pPr>
            <a:r>
              <a:rPr lang="en"/>
              <a:t>L</a:t>
            </a:r>
            <a:r>
              <a:rPr lang="en"/>
              <a:t>à một trong những phương pháp thiết lập mục tiêu hiệu quả và phổ biến.</a:t>
            </a:r>
            <a:endParaRPr/>
          </a:p>
          <a:p>
            <a:pPr indent="0" lvl="0" marL="0" rtl="0" algn="l">
              <a:spcBef>
                <a:spcPts val="1200"/>
              </a:spcBef>
              <a:spcAft>
                <a:spcPts val="0"/>
              </a:spcAft>
              <a:buNone/>
            </a:pPr>
            <a:r>
              <a:rPr lang="en"/>
              <a:t>S – Mục tiêu rõ ràng, cụ thể, được xác định đúng đắn từ lúc đầu</a:t>
            </a:r>
            <a:endParaRPr/>
          </a:p>
          <a:p>
            <a:pPr indent="0" lvl="0" marL="0" rtl="0" algn="l">
              <a:spcBef>
                <a:spcPts val="1200"/>
              </a:spcBef>
              <a:spcAft>
                <a:spcPts val="0"/>
              </a:spcAft>
              <a:buNone/>
            </a:pPr>
            <a:r>
              <a:rPr lang="en"/>
              <a:t>M – Mục tiêu đo lường được</a:t>
            </a:r>
            <a:endParaRPr/>
          </a:p>
          <a:p>
            <a:pPr indent="0" lvl="0" marL="0" rtl="0" algn="l">
              <a:spcBef>
                <a:spcPts val="1200"/>
              </a:spcBef>
              <a:spcAft>
                <a:spcPts val="0"/>
              </a:spcAft>
              <a:buNone/>
            </a:pPr>
            <a:r>
              <a:rPr lang="en"/>
              <a:t>A – Mục tiêu có thể đạt được</a:t>
            </a:r>
            <a:endParaRPr/>
          </a:p>
          <a:p>
            <a:pPr indent="0" lvl="0" marL="0" rtl="0" algn="l">
              <a:spcBef>
                <a:spcPts val="1200"/>
              </a:spcBef>
              <a:spcAft>
                <a:spcPts val="0"/>
              </a:spcAft>
              <a:buNone/>
            </a:pPr>
            <a:r>
              <a:rPr lang="en"/>
              <a:t>R - Mục tiêu có liên quan và tác động trực tiếp đến cuộc sống, sự nghiệp của bạn</a:t>
            </a:r>
            <a:endParaRPr/>
          </a:p>
          <a:p>
            <a:pPr indent="0" lvl="0" marL="0" rtl="0" algn="l">
              <a:spcBef>
                <a:spcPts val="1200"/>
              </a:spcBef>
              <a:spcAft>
                <a:spcPts val="1200"/>
              </a:spcAft>
              <a:buNone/>
            </a:pPr>
            <a:r>
              <a:rPr lang="en"/>
              <a:t>T – Chia nhỏ mục tiêu đồng thời giới hạn thời gian thực hiện</a:t>
            </a:r>
            <a:endParaRPr/>
          </a:p>
        </p:txBody>
      </p:sp>
      <p:pic>
        <p:nvPicPr>
          <p:cNvPr id="106" name="Google Shape;106;p18"/>
          <p:cNvPicPr preferRelativeResize="0"/>
          <p:nvPr/>
        </p:nvPicPr>
        <p:blipFill>
          <a:blip r:embed="rId3">
            <a:alphaModFix/>
          </a:blip>
          <a:stretch>
            <a:fillRect/>
          </a:stretch>
        </p:blipFill>
        <p:spPr>
          <a:xfrm>
            <a:off x="5552698" y="1393175"/>
            <a:ext cx="3203403" cy="31755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①Xác định rõ ràng mục tiêu cần đạt được</a:t>
            </a:r>
            <a:endParaRPr/>
          </a:p>
        </p:txBody>
      </p:sp>
      <p:sp>
        <p:nvSpPr>
          <p:cNvPr id="112" name="Google Shape;112;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Ví dụ 1: Tôi muốn thi tiếng Nhật được điểm cao</a:t>
            </a:r>
            <a:endParaRPr/>
          </a:p>
          <a:p>
            <a:pPr indent="0" lvl="0" marL="0" rtl="0" algn="l">
              <a:spcBef>
                <a:spcPts val="1200"/>
              </a:spcBef>
              <a:spcAft>
                <a:spcPts val="0"/>
              </a:spcAft>
              <a:buNone/>
            </a:pPr>
            <a:r>
              <a:rPr lang="en"/>
              <a:t>→ </a:t>
            </a:r>
            <a:r>
              <a:rPr lang="en" u="sng"/>
              <a:t>Tháng 12 năm nay</a:t>
            </a:r>
            <a:r>
              <a:rPr lang="en"/>
              <a:t>, tôi mong muốn thi </a:t>
            </a:r>
            <a:r>
              <a:rPr lang="en" u="sng"/>
              <a:t>JLPT N2</a:t>
            </a:r>
            <a:r>
              <a:rPr lang="en"/>
              <a:t> được ít nhất </a:t>
            </a:r>
            <a:r>
              <a:rPr lang="en" u="sng"/>
              <a:t>100 điểm</a:t>
            </a:r>
            <a:r>
              <a:rPr lang="en"/>
              <a:t> để </a:t>
            </a:r>
            <a:r>
              <a:rPr lang="en" u="sng"/>
              <a:t>giao tiếp dễ dàng trong môi trường công ty Nhật</a:t>
            </a:r>
            <a:r>
              <a:rPr lang="en"/>
              <a:t>. </a:t>
            </a:r>
            <a:endParaRPr/>
          </a:p>
          <a:p>
            <a:pPr indent="0" lvl="0" marL="0" rtl="0" algn="l">
              <a:spcBef>
                <a:spcPts val="1200"/>
              </a:spcBef>
              <a:spcAft>
                <a:spcPts val="0"/>
              </a:spcAft>
              <a:buNone/>
            </a:pPr>
            <a:r>
              <a:rPr lang="en"/>
              <a:t>Ví dụ 2: Tôi muốn đi du lịch Nhật Bản</a:t>
            </a:r>
            <a:endParaRPr/>
          </a:p>
          <a:p>
            <a:pPr indent="0" lvl="0" marL="0" rtl="0" algn="l">
              <a:spcBef>
                <a:spcPts val="1200"/>
              </a:spcBef>
              <a:spcAft>
                <a:spcPts val="1200"/>
              </a:spcAft>
              <a:buNone/>
            </a:pPr>
            <a:r>
              <a:rPr lang="en"/>
              <a:t>→ Tôi muốn đi du lịch Nhật Bản vào </a:t>
            </a:r>
            <a:r>
              <a:rPr lang="en" u="sng"/>
              <a:t>mùa lá đỏ năm sau</a:t>
            </a:r>
            <a:r>
              <a:rPr lang="en"/>
              <a:t>, do giá tour là ~30tr nên từ nay </a:t>
            </a:r>
            <a:r>
              <a:rPr lang="en" u="sng"/>
              <a:t>mỗi tháng</a:t>
            </a:r>
            <a:r>
              <a:rPr lang="en"/>
              <a:t> tôi sẽ tiết kiệm 4 triệu</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③Xác định thứ tự ưu tiên cho từng nhiệm vụ</a:t>
            </a:r>
            <a:endParaRPr/>
          </a:p>
        </p:txBody>
      </p:sp>
      <p:sp>
        <p:nvSpPr>
          <p:cNvPr id="118" name="Google Shape;118;p20"/>
          <p:cNvSpPr txBox="1"/>
          <p:nvPr>
            <p:ph idx="1" type="body"/>
          </p:nvPr>
        </p:nvSpPr>
        <p:spPr>
          <a:xfrm>
            <a:off x="387900" y="1489825"/>
            <a:ext cx="4574100" cy="307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solidFill>
                  <a:srgbClr val="FF9900"/>
                </a:solidFill>
              </a:rPr>
              <a:t>Ma trận Độ khẩn cấp - Độ quan trọng (Eisenhower):</a:t>
            </a:r>
            <a:endParaRPr b="1">
              <a:solidFill>
                <a:srgbClr val="FF9900"/>
              </a:solidFill>
            </a:endParaRPr>
          </a:p>
          <a:p>
            <a:pPr indent="0" lvl="0" marL="0" rtl="0" algn="l">
              <a:spcBef>
                <a:spcPts val="1200"/>
              </a:spcBef>
              <a:spcAft>
                <a:spcPts val="0"/>
              </a:spcAft>
              <a:buNone/>
            </a:pPr>
            <a:r>
              <a:rPr lang="en" sz="1600"/>
              <a:t>1 – Những nhiệm vụ vừa khẩn cấp vừa quan trọng</a:t>
            </a:r>
            <a:endParaRPr sz="1600"/>
          </a:p>
          <a:p>
            <a:pPr indent="0" lvl="0" marL="0" rtl="0" algn="l">
              <a:spcBef>
                <a:spcPts val="1200"/>
              </a:spcBef>
              <a:spcAft>
                <a:spcPts val="0"/>
              </a:spcAft>
              <a:buNone/>
            </a:pPr>
            <a:r>
              <a:rPr lang="en" sz="1600"/>
              <a:t>2 – Những nhiệm vụ </a:t>
            </a:r>
            <a:r>
              <a:rPr lang="en" sz="1600"/>
              <a:t>quan trọng </a:t>
            </a:r>
            <a:r>
              <a:rPr lang="en" sz="1600"/>
              <a:t>nhưng không khẩn cấp</a:t>
            </a:r>
            <a:endParaRPr sz="1600"/>
          </a:p>
          <a:p>
            <a:pPr indent="0" lvl="0" marL="0" rtl="0" algn="l">
              <a:spcBef>
                <a:spcPts val="1200"/>
              </a:spcBef>
              <a:spcAft>
                <a:spcPts val="0"/>
              </a:spcAft>
              <a:buNone/>
            </a:pPr>
            <a:r>
              <a:rPr lang="en" sz="1600"/>
              <a:t>3 – Những nhiệm vụ khẩn cấp nhưng không quan</a:t>
            </a:r>
            <a:endParaRPr sz="1600"/>
          </a:p>
          <a:p>
            <a:pPr indent="0" lvl="0" marL="0" rtl="0" algn="l">
              <a:spcBef>
                <a:spcPts val="1200"/>
              </a:spcBef>
              <a:spcAft>
                <a:spcPts val="0"/>
              </a:spcAft>
              <a:buNone/>
            </a:pPr>
            <a:r>
              <a:rPr lang="en" sz="1600"/>
              <a:t>trọng</a:t>
            </a:r>
            <a:endParaRPr sz="1600"/>
          </a:p>
          <a:p>
            <a:pPr indent="0" lvl="0" marL="0" rtl="0" algn="l">
              <a:spcBef>
                <a:spcPts val="1200"/>
              </a:spcBef>
              <a:spcAft>
                <a:spcPts val="1200"/>
              </a:spcAft>
              <a:buNone/>
            </a:pPr>
            <a:r>
              <a:rPr lang="en" sz="1600"/>
              <a:t>4 – Những nhiệm vụ vừa không quan trọng vừa không khẩn cấp</a:t>
            </a:r>
            <a:endParaRPr sz="1600"/>
          </a:p>
        </p:txBody>
      </p:sp>
      <p:pic>
        <p:nvPicPr>
          <p:cNvPr id="119" name="Google Shape;119;p20"/>
          <p:cNvPicPr preferRelativeResize="0"/>
          <p:nvPr/>
        </p:nvPicPr>
        <p:blipFill>
          <a:blip r:embed="rId3">
            <a:alphaModFix/>
          </a:blip>
          <a:stretch>
            <a:fillRect/>
          </a:stretch>
        </p:blipFill>
        <p:spPr>
          <a:xfrm>
            <a:off x="5214455" y="1489826"/>
            <a:ext cx="3527670" cy="3299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③Xác định thứ tự ưu tiên cho từng nhiệm vụ</a:t>
            </a:r>
            <a:endParaRPr/>
          </a:p>
        </p:txBody>
      </p:sp>
      <p:sp>
        <p:nvSpPr>
          <p:cNvPr id="125" name="Google Shape;125;p21"/>
          <p:cNvSpPr txBox="1"/>
          <p:nvPr>
            <p:ph idx="1" type="body"/>
          </p:nvPr>
        </p:nvSpPr>
        <p:spPr>
          <a:xfrm>
            <a:off x="387900" y="1489825"/>
            <a:ext cx="4574100" cy="3078900"/>
          </a:xfrm>
          <a:prstGeom prst="rect">
            <a:avLst/>
          </a:prstGeom>
        </p:spPr>
        <p:txBody>
          <a:bodyPr anchorCtr="0" anchor="t" bIns="91425" lIns="91425" spcFirstLastPara="1" rIns="91425" wrap="square" tIns="91425">
            <a:normAutofit fontScale="77500" lnSpcReduction="20000"/>
          </a:bodyPr>
          <a:lstStyle/>
          <a:p>
            <a:pPr indent="-307340" lvl="0" marL="457200" rtl="0" algn="l">
              <a:spcBef>
                <a:spcPts val="0"/>
              </a:spcBef>
              <a:spcAft>
                <a:spcPts val="0"/>
              </a:spcAft>
              <a:buClr>
                <a:srgbClr val="FFFFFF"/>
              </a:buClr>
              <a:buSzPct val="88888"/>
              <a:buChar char="●"/>
            </a:pPr>
            <a:r>
              <a:rPr lang="en">
                <a:solidFill>
                  <a:srgbClr val="FFFFFF"/>
                </a:solidFill>
              </a:rPr>
              <a:t>Nhiệm vụ 1-Do:</a:t>
            </a:r>
            <a:endParaRPr>
              <a:solidFill>
                <a:srgbClr val="FFFFFF"/>
              </a:solidFill>
            </a:endParaRPr>
          </a:p>
          <a:p>
            <a:pPr indent="0" lvl="0" marL="0" rtl="0" algn="l">
              <a:spcBef>
                <a:spcPts val="1200"/>
              </a:spcBef>
              <a:spcAft>
                <a:spcPts val="0"/>
              </a:spcAft>
              <a:buNone/>
            </a:pPr>
            <a:r>
              <a:rPr lang="en">
                <a:solidFill>
                  <a:srgbClr val="FFFFFF"/>
                </a:solidFill>
              </a:rPr>
              <a:t>Ưu tiên thực hiện cao nhất!</a:t>
            </a:r>
            <a:endParaRPr>
              <a:solidFill>
                <a:srgbClr val="FFFFFF"/>
              </a:solidFill>
            </a:endParaRPr>
          </a:p>
          <a:p>
            <a:pPr indent="-317182" lvl="0" marL="457200" rtl="0" algn="l">
              <a:spcBef>
                <a:spcPts val="1200"/>
              </a:spcBef>
              <a:spcAft>
                <a:spcPts val="0"/>
              </a:spcAft>
              <a:buClr>
                <a:srgbClr val="FFFFFF"/>
              </a:buClr>
              <a:buSzPct val="100000"/>
              <a:buChar char="●"/>
            </a:pPr>
            <a:r>
              <a:rPr lang="en">
                <a:solidFill>
                  <a:srgbClr val="FFFFFF"/>
                </a:solidFill>
              </a:rPr>
              <a:t>Nhiệm vụ 2-Plan:</a:t>
            </a:r>
            <a:endParaRPr>
              <a:solidFill>
                <a:srgbClr val="FFFFFF"/>
              </a:solidFill>
            </a:endParaRPr>
          </a:p>
          <a:p>
            <a:pPr indent="0" lvl="0" marL="0" rtl="0" algn="l">
              <a:spcBef>
                <a:spcPts val="1200"/>
              </a:spcBef>
              <a:spcAft>
                <a:spcPts val="0"/>
              </a:spcAft>
              <a:buNone/>
            </a:pPr>
            <a:r>
              <a:rPr lang="en">
                <a:solidFill>
                  <a:srgbClr val="FFFFFF"/>
                </a:solidFill>
              </a:rPr>
              <a:t>Lên kế hoạch để thực hiện dần</a:t>
            </a:r>
            <a:endParaRPr>
              <a:solidFill>
                <a:srgbClr val="FFFFFF"/>
              </a:solidFill>
            </a:endParaRPr>
          </a:p>
          <a:p>
            <a:pPr indent="-317182" lvl="0" marL="457200" rtl="0" algn="l">
              <a:spcBef>
                <a:spcPts val="1200"/>
              </a:spcBef>
              <a:spcAft>
                <a:spcPts val="0"/>
              </a:spcAft>
              <a:buClr>
                <a:srgbClr val="FFFFFF"/>
              </a:buClr>
              <a:buSzPct val="100000"/>
              <a:buChar char="●"/>
            </a:pPr>
            <a:r>
              <a:rPr lang="en">
                <a:solidFill>
                  <a:srgbClr val="FFFFFF"/>
                </a:solidFill>
              </a:rPr>
              <a:t>Nhiệm vụ 3-Delegate:</a:t>
            </a:r>
            <a:endParaRPr>
              <a:solidFill>
                <a:srgbClr val="FFFFFF"/>
              </a:solidFill>
            </a:endParaRPr>
          </a:p>
          <a:p>
            <a:pPr indent="0" lvl="0" marL="0" rtl="0" algn="l">
              <a:spcBef>
                <a:spcPts val="1200"/>
              </a:spcBef>
              <a:spcAft>
                <a:spcPts val="0"/>
              </a:spcAft>
              <a:buNone/>
            </a:pPr>
            <a:r>
              <a:rPr lang="en">
                <a:solidFill>
                  <a:srgbClr val="FFFFFF"/>
                </a:solidFill>
              </a:rPr>
              <a:t>Xem xét để ủy thác cho người khác (nếu có thể và phù hợp)</a:t>
            </a:r>
            <a:endParaRPr>
              <a:solidFill>
                <a:srgbClr val="FFFFFF"/>
              </a:solidFill>
            </a:endParaRPr>
          </a:p>
          <a:p>
            <a:pPr indent="-317182" lvl="0" marL="457200" rtl="0" algn="l">
              <a:spcBef>
                <a:spcPts val="1200"/>
              </a:spcBef>
              <a:spcAft>
                <a:spcPts val="0"/>
              </a:spcAft>
              <a:buClr>
                <a:srgbClr val="FFFFFF"/>
              </a:buClr>
              <a:buSzPct val="100000"/>
              <a:buChar char="●"/>
            </a:pPr>
            <a:r>
              <a:rPr lang="en">
                <a:solidFill>
                  <a:srgbClr val="FFFFFF"/>
                </a:solidFill>
              </a:rPr>
              <a:t>Nhiệm vụ 4-Eliminate:</a:t>
            </a:r>
            <a:endParaRPr>
              <a:solidFill>
                <a:srgbClr val="FFFFFF"/>
              </a:solidFill>
            </a:endParaRPr>
          </a:p>
          <a:p>
            <a:pPr indent="0" lvl="0" marL="0" rtl="0" algn="l">
              <a:spcBef>
                <a:spcPts val="1200"/>
              </a:spcBef>
              <a:spcAft>
                <a:spcPts val="1200"/>
              </a:spcAft>
              <a:buNone/>
            </a:pPr>
            <a:r>
              <a:rPr lang="en">
                <a:solidFill>
                  <a:srgbClr val="FFFFFF"/>
                </a:solidFill>
              </a:rPr>
              <a:t>Hướng tới loại bỏ những task thuộc phần này!</a:t>
            </a:r>
            <a:endParaRPr>
              <a:solidFill>
                <a:srgbClr val="FFFFFF"/>
              </a:solidFill>
            </a:endParaRPr>
          </a:p>
        </p:txBody>
      </p:sp>
      <p:pic>
        <p:nvPicPr>
          <p:cNvPr id="126" name="Google Shape;126;p21"/>
          <p:cNvPicPr preferRelativeResize="0"/>
          <p:nvPr/>
        </p:nvPicPr>
        <p:blipFill>
          <a:blip r:embed="rId3">
            <a:alphaModFix/>
          </a:blip>
          <a:stretch>
            <a:fillRect/>
          </a:stretch>
        </p:blipFill>
        <p:spPr>
          <a:xfrm>
            <a:off x="5214455" y="1489826"/>
            <a:ext cx="3527670" cy="3299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