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71" r:id="rId5"/>
    <p:sldId id="272" r:id="rId6"/>
    <p:sldId id="273" r:id="rId7"/>
    <p:sldId id="275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Design, Morph, Annotate, Work Together, Tell Me" id="{B9B51309-D148-4332-87C2-07BE32FBCA3B}">
          <p14:sldIdLst>
            <p14:sldId id="271"/>
            <p14:sldId id="272"/>
            <p14:sldId id="273"/>
            <p14:sldId id="275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D24726"/>
    <a:srgbClr val="404040"/>
    <a:srgbClr val="FF9B45"/>
    <a:srgbClr val="DD462F"/>
    <a:srgbClr val="F8CFB6"/>
    <a:srgbClr val="F8CAB6"/>
    <a:srgbClr val="923922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241" autoAdjust="0"/>
  </p:normalViewPr>
  <p:slideViewPr>
    <p:cSldViewPr snapToGrid="0">
      <p:cViewPr varScale="1">
        <p:scale>
          <a:sx n="98" d="100"/>
          <a:sy n="98" d="100"/>
        </p:scale>
        <p:origin x="110" y="1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ED8272-EEE8-40BA-90DB-96335EA9D177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0D80822-9DF9-497F-80B5-C40F765AB3C3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  <dgm:t>
        <a:bodyPr/>
        <a:lstStyle/>
        <a:p>
          <a:r>
            <a:rPr lang="en-US" sz="2800" b="0" i="0" dirty="0"/>
            <a:t>The average price of listings in Seattle is $128, with a range of $22 to $1000. </a:t>
          </a:r>
          <a:endParaRPr lang="en-IN" sz="2800" dirty="0">
            <a:solidFill>
              <a:schemeClr val="bg1"/>
            </a:solidFill>
            <a:latin typeface="Tw Cen MT Condensed" panose="020B0606020104020203" pitchFamily="34" charset="0"/>
          </a:endParaRPr>
        </a:p>
      </dgm:t>
    </dgm:pt>
    <dgm:pt modelId="{B67788C6-440B-4688-9B2D-2D56391A6C80}" type="parTrans" cxnId="{60477AD0-F2A3-46E3-8D00-9854C122223E}">
      <dgm:prSet/>
      <dgm:spPr/>
      <dgm:t>
        <a:bodyPr/>
        <a:lstStyle/>
        <a:p>
          <a:endParaRPr lang="en-IN"/>
        </a:p>
      </dgm:t>
    </dgm:pt>
    <dgm:pt modelId="{0FF7D1AB-24C9-45C9-956B-5A2FBA69BFF1}" type="sibTrans" cxnId="{60477AD0-F2A3-46E3-8D00-9854C122223E}">
      <dgm:prSet/>
      <dgm:spPr/>
      <dgm:t>
        <a:bodyPr/>
        <a:lstStyle/>
        <a:p>
          <a:endParaRPr lang="en-IN"/>
        </a:p>
      </dgm:t>
    </dgm:pt>
    <dgm:pt modelId="{906FEED2-35BC-4759-A353-EA5CE5D23959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  <dgm:t>
        <a:bodyPr/>
        <a:lstStyle/>
        <a:p>
          <a:r>
            <a:rPr lang="en-US" sz="2800" b="0" i="0" dirty="0"/>
            <a:t>The average accommodation capacity is 3.35 people, with a range of 1 to 16. .</a:t>
          </a:r>
          <a:endParaRPr lang="en-IN" sz="2800" dirty="0">
            <a:solidFill>
              <a:schemeClr val="bg1"/>
            </a:solidFill>
            <a:latin typeface="Tw Cen MT Condensed" panose="020B0606020104020203" pitchFamily="34" charset="0"/>
          </a:endParaRPr>
        </a:p>
      </dgm:t>
    </dgm:pt>
    <dgm:pt modelId="{9F973CC2-B0B9-45E5-A2D9-3BB7D39B36EA}" type="parTrans" cxnId="{1A9277C6-AFCB-4143-83DB-042A486282AF}">
      <dgm:prSet/>
      <dgm:spPr/>
      <dgm:t>
        <a:bodyPr/>
        <a:lstStyle/>
        <a:p>
          <a:endParaRPr lang="en-IN"/>
        </a:p>
      </dgm:t>
    </dgm:pt>
    <dgm:pt modelId="{B729D596-EFC6-4AB2-8168-4A0023D4B0D0}" type="sibTrans" cxnId="{1A9277C6-AFCB-4143-83DB-042A486282AF}">
      <dgm:prSet/>
      <dgm:spPr/>
      <dgm:t>
        <a:bodyPr/>
        <a:lstStyle/>
        <a:p>
          <a:endParaRPr lang="en-IN"/>
        </a:p>
      </dgm:t>
    </dgm:pt>
    <dgm:pt modelId="{ACE029E5-E2D2-4689-AC86-97956466A134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  <dgm:t>
        <a:bodyPr/>
        <a:lstStyle/>
        <a:p>
          <a:r>
            <a:rPr lang="en-US" sz="2600" b="0" i="0" dirty="0"/>
            <a:t>The data also shows a spread of listings across years (2008-2015) and months, with a peak in December 2013.</a:t>
          </a:r>
          <a:endParaRPr lang="en-IN" sz="2600" dirty="0">
            <a:solidFill>
              <a:schemeClr val="bg1"/>
            </a:solidFill>
            <a:latin typeface="Tw Cen MT Condensed" panose="020B0606020104020203" pitchFamily="34" charset="0"/>
          </a:endParaRPr>
        </a:p>
      </dgm:t>
    </dgm:pt>
    <dgm:pt modelId="{98A6F6AE-D857-489F-8697-FC12D81C430C}" type="parTrans" cxnId="{739C288F-80F4-4E5A-A984-8596534B3CF2}">
      <dgm:prSet/>
      <dgm:spPr/>
      <dgm:t>
        <a:bodyPr/>
        <a:lstStyle/>
        <a:p>
          <a:endParaRPr lang="en-IN"/>
        </a:p>
      </dgm:t>
    </dgm:pt>
    <dgm:pt modelId="{748C0DED-55A9-4740-8933-B93E2A240DD4}" type="sibTrans" cxnId="{739C288F-80F4-4E5A-A984-8596534B3CF2}">
      <dgm:prSet/>
      <dgm:spPr/>
      <dgm:t>
        <a:bodyPr/>
        <a:lstStyle/>
        <a:p>
          <a:endParaRPr lang="en-IN"/>
        </a:p>
      </dgm:t>
    </dgm:pt>
    <dgm:pt modelId="{C4EF68A0-5D85-409D-9704-1E17839F300A}" type="pres">
      <dgm:prSet presAssocID="{6CED8272-EEE8-40BA-90DB-96335EA9D177}" presName="Name0" presStyleCnt="0">
        <dgm:presLayoutVars>
          <dgm:dir/>
          <dgm:resizeHandles val="exact"/>
        </dgm:presLayoutVars>
      </dgm:prSet>
      <dgm:spPr/>
    </dgm:pt>
    <dgm:pt modelId="{1712811E-E636-4FED-A86D-FF17DDAD3227}" type="pres">
      <dgm:prSet presAssocID="{A0D80822-9DF9-497F-80B5-C40F765AB3C3}" presName="node" presStyleLbl="node1" presStyleIdx="0" presStyleCnt="3">
        <dgm:presLayoutVars>
          <dgm:bulletEnabled val="1"/>
        </dgm:presLayoutVars>
      </dgm:prSet>
      <dgm:spPr/>
    </dgm:pt>
    <dgm:pt modelId="{3EEBB1D4-2BE1-4231-A3F4-1C1AA5013791}" type="pres">
      <dgm:prSet presAssocID="{0FF7D1AB-24C9-45C9-956B-5A2FBA69BFF1}" presName="sibTrans" presStyleCnt="0"/>
      <dgm:spPr/>
    </dgm:pt>
    <dgm:pt modelId="{630CFA14-49B6-4836-9F02-25D6A62690C0}" type="pres">
      <dgm:prSet presAssocID="{906FEED2-35BC-4759-A353-EA5CE5D23959}" presName="node" presStyleLbl="node1" presStyleIdx="1" presStyleCnt="3">
        <dgm:presLayoutVars>
          <dgm:bulletEnabled val="1"/>
        </dgm:presLayoutVars>
      </dgm:prSet>
      <dgm:spPr/>
    </dgm:pt>
    <dgm:pt modelId="{00C112FF-B97E-474A-9652-0966CF2F6E48}" type="pres">
      <dgm:prSet presAssocID="{B729D596-EFC6-4AB2-8168-4A0023D4B0D0}" presName="sibTrans" presStyleCnt="0"/>
      <dgm:spPr/>
    </dgm:pt>
    <dgm:pt modelId="{3B7A1AB5-0A70-420F-B15E-CA2125A67A5A}" type="pres">
      <dgm:prSet presAssocID="{ACE029E5-E2D2-4689-AC86-97956466A134}" presName="node" presStyleLbl="node1" presStyleIdx="2" presStyleCnt="3" custAng="0">
        <dgm:presLayoutVars>
          <dgm:bulletEnabled val="1"/>
        </dgm:presLayoutVars>
      </dgm:prSet>
      <dgm:spPr/>
    </dgm:pt>
  </dgm:ptLst>
  <dgm:cxnLst>
    <dgm:cxn modelId="{A7577303-C4F5-44CA-966F-63427C11D52D}" type="presOf" srcId="{6CED8272-EEE8-40BA-90DB-96335EA9D177}" destId="{C4EF68A0-5D85-409D-9704-1E17839F300A}" srcOrd="0" destOrd="0" presId="urn:microsoft.com/office/officeart/2005/8/layout/hList6"/>
    <dgm:cxn modelId="{321C4133-111E-4E0E-93D0-7427F288A7D9}" type="presOf" srcId="{A0D80822-9DF9-497F-80B5-C40F765AB3C3}" destId="{1712811E-E636-4FED-A86D-FF17DDAD3227}" srcOrd="0" destOrd="0" presId="urn:microsoft.com/office/officeart/2005/8/layout/hList6"/>
    <dgm:cxn modelId="{739C288F-80F4-4E5A-A984-8596534B3CF2}" srcId="{6CED8272-EEE8-40BA-90DB-96335EA9D177}" destId="{ACE029E5-E2D2-4689-AC86-97956466A134}" srcOrd="2" destOrd="0" parTransId="{98A6F6AE-D857-489F-8697-FC12D81C430C}" sibTransId="{748C0DED-55A9-4740-8933-B93E2A240DD4}"/>
    <dgm:cxn modelId="{A7D83796-21D8-4A5C-B68E-406831A3C82F}" type="presOf" srcId="{ACE029E5-E2D2-4689-AC86-97956466A134}" destId="{3B7A1AB5-0A70-420F-B15E-CA2125A67A5A}" srcOrd="0" destOrd="0" presId="urn:microsoft.com/office/officeart/2005/8/layout/hList6"/>
    <dgm:cxn modelId="{1A9277C6-AFCB-4143-83DB-042A486282AF}" srcId="{6CED8272-EEE8-40BA-90DB-96335EA9D177}" destId="{906FEED2-35BC-4759-A353-EA5CE5D23959}" srcOrd="1" destOrd="0" parTransId="{9F973CC2-B0B9-45E5-A2D9-3BB7D39B36EA}" sibTransId="{B729D596-EFC6-4AB2-8168-4A0023D4B0D0}"/>
    <dgm:cxn modelId="{5A6758D0-9327-4594-B90C-EC032318309C}" type="presOf" srcId="{906FEED2-35BC-4759-A353-EA5CE5D23959}" destId="{630CFA14-49B6-4836-9F02-25D6A62690C0}" srcOrd="0" destOrd="0" presId="urn:microsoft.com/office/officeart/2005/8/layout/hList6"/>
    <dgm:cxn modelId="{60477AD0-F2A3-46E3-8D00-9854C122223E}" srcId="{6CED8272-EEE8-40BA-90DB-96335EA9D177}" destId="{A0D80822-9DF9-497F-80B5-C40F765AB3C3}" srcOrd="0" destOrd="0" parTransId="{B67788C6-440B-4688-9B2D-2D56391A6C80}" sibTransId="{0FF7D1AB-24C9-45C9-956B-5A2FBA69BFF1}"/>
    <dgm:cxn modelId="{93EFAFA3-08C8-4468-B848-A2E3654E6164}" type="presParOf" srcId="{C4EF68A0-5D85-409D-9704-1E17839F300A}" destId="{1712811E-E636-4FED-A86D-FF17DDAD3227}" srcOrd="0" destOrd="0" presId="urn:microsoft.com/office/officeart/2005/8/layout/hList6"/>
    <dgm:cxn modelId="{7E71A752-F4E8-40E4-909B-31A7A08F7FB0}" type="presParOf" srcId="{C4EF68A0-5D85-409D-9704-1E17839F300A}" destId="{3EEBB1D4-2BE1-4231-A3F4-1C1AA5013791}" srcOrd="1" destOrd="0" presId="urn:microsoft.com/office/officeart/2005/8/layout/hList6"/>
    <dgm:cxn modelId="{05AF7EDD-6090-4F9F-AA25-AFD99A951923}" type="presParOf" srcId="{C4EF68A0-5D85-409D-9704-1E17839F300A}" destId="{630CFA14-49B6-4836-9F02-25D6A62690C0}" srcOrd="2" destOrd="0" presId="urn:microsoft.com/office/officeart/2005/8/layout/hList6"/>
    <dgm:cxn modelId="{04DBF282-0068-44D7-8D62-E35448FCA159}" type="presParOf" srcId="{C4EF68A0-5D85-409D-9704-1E17839F300A}" destId="{00C112FF-B97E-474A-9652-0966CF2F6E48}" srcOrd="3" destOrd="0" presId="urn:microsoft.com/office/officeart/2005/8/layout/hList6"/>
    <dgm:cxn modelId="{8E133A0E-33D8-4C32-839E-AB8006F77B58}" type="presParOf" srcId="{C4EF68A0-5D85-409D-9704-1E17839F300A}" destId="{3B7A1AB5-0A70-420F-B15E-CA2125A67A5A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2811E-E636-4FED-A86D-FF17DDAD3227}">
      <dsp:nvSpPr>
        <dsp:cNvPr id="0" name=""/>
        <dsp:cNvSpPr/>
      </dsp:nvSpPr>
      <dsp:spPr>
        <a:xfrm rot="16200000">
          <a:off x="-1418497" y="1419489"/>
          <a:ext cx="5418667" cy="2579687"/>
        </a:xfrm>
        <a:prstGeom prst="flowChartManualOperation">
          <a:avLst/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The average price of listings in Seattle is $128, with a range of $22 to $1000. </a:t>
          </a:r>
          <a:endParaRPr lang="en-IN" sz="2800" kern="1200" dirty="0">
            <a:solidFill>
              <a:schemeClr val="bg1"/>
            </a:solidFill>
            <a:latin typeface="Tw Cen MT Condensed" panose="020B0606020104020203" pitchFamily="34" charset="0"/>
          </a:endParaRPr>
        </a:p>
      </dsp:txBody>
      <dsp:txXfrm rot="5400000">
        <a:off x="993" y="1083732"/>
        <a:ext cx="2579687" cy="3251201"/>
      </dsp:txXfrm>
    </dsp:sp>
    <dsp:sp modelId="{630CFA14-49B6-4836-9F02-25D6A62690C0}">
      <dsp:nvSpPr>
        <dsp:cNvPr id="0" name=""/>
        <dsp:cNvSpPr/>
      </dsp:nvSpPr>
      <dsp:spPr>
        <a:xfrm rot="16200000">
          <a:off x="1354666" y="1419489"/>
          <a:ext cx="5418667" cy="2579687"/>
        </a:xfrm>
        <a:prstGeom prst="flowChartManualOperation">
          <a:avLst/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The average accommodation capacity is 3.35 people, with a range of 1 to 16. .</a:t>
          </a:r>
          <a:endParaRPr lang="en-IN" sz="2800" kern="1200" dirty="0">
            <a:solidFill>
              <a:schemeClr val="bg1"/>
            </a:solidFill>
            <a:latin typeface="Tw Cen MT Condensed" panose="020B0606020104020203" pitchFamily="34" charset="0"/>
          </a:endParaRPr>
        </a:p>
      </dsp:txBody>
      <dsp:txXfrm rot="5400000">
        <a:off x="2774156" y="1083732"/>
        <a:ext cx="2579687" cy="3251201"/>
      </dsp:txXfrm>
    </dsp:sp>
    <dsp:sp modelId="{3B7A1AB5-0A70-420F-B15E-CA2125A67A5A}">
      <dsp:nvSpPr>
        <dsp:cNvPr id="0" name=""/>
        <dsp:cNvSpPr/>
      </dsp:nvSpPr>
      <dsp:spPr>
        <a:xfrm rot="16200000">
          <a:off x="4127830" y="1419489"/>
          <a:ext cx="5418667" cy="2579687"/>
        </a:xfrm>
        <a:prstGeom prst="flowChartManualOperation">
          <a:avLst/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510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The data also shows a spread of listings across years (2008-2015) and months, with a peak in December 2013.</a:t>
          </a:r>
          <a:endParaRPr lang="en-IN" sz="2600" kern="1200" dirty="0">
            <a:solidFill>
              <a:schemeClr val="bg1"/>
            </a:solidFill>
            <a:latin typeface="Tw Cen MT Condensed" panose="020B0606020104020203" pitchFamily="34" charset="0"/>
          </a:endParaRPr>
        </a:p>
      </dsp:txBody>
      <dsp:txXfrm rot="5400000">
        <a:off x="5547320" y="1083732"/>
        <a:ext cx="2579687" cy="3251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gainShullai/CodingSamurai/blob/main/SeattleAirbnbDataset.ipynb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3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4C32A-A6D4-4FEA-8195-9E22DFC429AD}"/>
              </a:ext>
            </a:extLst>
          </p:cNvPr>
          <p:cNvSpPr txBox="1"/>
          <p:nvPr/>
        </p:nvSpPr>
        <p:spPr>
          <a:xfrm>
            <a:off x="3790950" y="2875691"/>
            <a:ext cx="4610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accent4">
                    <a:lumMod val="50000"/>
                  </a:schemeClr>
                </a:solidFill>
                <a:latin typeface="Tw Cen MT Condensed" panose="020B0606020104020203" pitchFamily="34" charset="0"/>
              </a:rPr>
              <a:t>Exploratory Data Analysis  on Seattle Airbnb Listings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E2F84C-E893-420A-B2A0-CDE94FFDE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45" y="5514284"/>
            <a:ext cx="1083460" cy="1049132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9D7E2665-2C3D-47F3-BD7C-4226AA0AE730}"/>
              </a:ext>
            </a:extLst>
          </p:cNvPr>
          <p:cNvSpPr txBox="1">
            <a:spLocks/>
          </p:cNvSpPr>
          <p:nvPr/>
        </p:nvSpPr>
        <p:spPr>
          <a:xfrm>
            <a:off x="1286590" y="5847214"/>
            <a:ext cx="3205640" cy="129908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1600" dirty="0">
                <a:solidFill>
                  <a:schemeClr val="accent4">
                    <a:lumMod val="50000"/>
                  </a:schemeClr>
                </a:solidFill>
                <a:latin typeface="Tw Cen MT Condensed" panose="020B0606020104020203" pitchFamily="34" charset="0"/>
              </a:rPr>
              <a:t>By, Shngain Kupar Shullai</a:t>
            </a:r>
          </a:p>
          <a:p>
            <a:pPr>
              <a:lnSpc>
                <a:spcPct val="100000"/>
              </a:lnSpc>
            </a:pPr>
            <a:r>
              <a:rPr lang="en-IN" sz="1100" dirty="0">
                <a:solidFill>
                  <a:schemeClr val="accent4">
                    <a:lumMod val="50000"/>
                  </a:schemeClr>
                </a:solidFill>
                <a:latin typeface="Tw Cen MT Condensed" panose="020B0606020104020203" pitchFamily="34" charset="0"/>
              </a:rPr>
              <a:t>Dated 25</a:t>
            </a:r>
            <a:r>
              <a:rPr lang="en-IN" sz="1100" baseline="30000" dirty="0">
                <a:solidFill>
                  <a:schemeClr val="accent4">
                    <a:lumMod val="50000"/>
                  </a:schemeClr>
                </a:solidFill>
                <a:latin typeface="Tw Cen MT Condensed" panose="020B0606020104020203" pitchFamily="34" charset="0"/>
              </a:rPr>
              <a:t>th</a:t>
            </a:r>
            <a:r>
              <a:rPr lang="en-IN" sz="1100" dirty="0">
                <a:solidFill>
                  <a:schemeClr val="accent4">
                    <a:lumMod val="50000"/>
                  </a:schemeClr>
                </a:solidFill>
                <a:latin typeface="Tw Cen MT Condensed" panose="020B0606020104020203" pitchFamily="34" charset="0"/>
              </a:rPr>
              <a:t> July ‘24</a:t>
            </a:r>
            <a:endParaRPr lang="en-IN" sz="11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IN" sz="1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20724-A773-4DC9-833E-F59712267F50}"/>
              </a:ext>
            </a:extLst>
          </p:cNvPr>
          <p:cNvSpPr txBox="1"/>
          <p:nvPr/>
        </p:nvSpPr>
        <p:spPr>
          <a:xfrm>
            <a:off x="398585" y="4392246"/>
            <a:ext cx="1469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w Cen MT Condensed" panose="020B06060201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for Python File</a:t>
            </a:r>
            <a:endParaRPr lang="en-IN" dirty="0">
              <a:solidFill>
                <a:schemeClr val="accent4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07D15-2C42-88CE-3E92-8CD802E5282F}"/>
              </a:ext>
            </a:extLst>
          </p:cNvPr>
          <p:cNvSpPr txBox="1"/>
          <p:nvPr/>
        </p:nvSpPr>
        <p:spPr>
          <a:xfrm>
            <a:off x="2905125" y="6096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50000"/>
                  </a:schemeClr>
                </a:solidFill>
                <a:latin typeface="Tw Cen MT Condensed" panose="020B0606020104020203" pitchFamily="34" charset="0"/>
              </a:rPr>
              <a:t>DATA SCIENCE INTERNSHIP (TASK 1)</a:t>
            </a:r>
            <a:endParaRPr lang="en-IN" sz="4000" dirty="0">
              <a:solidFill>
                <a:schemeClr val="accent4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3C74D7-84A4-4157-845E-C235A690AF73}"/>
              </a:ext>
            </a:extLst>
          </p:cNvPr>
          <p:cNvSpPr txBox="1"/>
          <p:nvPr/>
        </p:nvSpPr>
        <p:spPr>
          <a:xfrm>
            <a:off x="701894" y="920000"/>
            <a:ext cx="10403767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 algn="ctr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 average price of Airbnb listings in Seattle fluctuates across months and years, with a general increasing trend from 2008 to 2015. </a:t>
            </a:r>
          </a:p>
          <a:p>
            <a:pPr marL="342900" indent="-342900" algn="ctr">
              <a:buFont typeface="+mj-lt"/>
              <a:buAutoNum type="arabicParenR"/>
            </a:pPr>
            <a:endParaRPr lang="en-US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pPr marL="342900" indent="-342900" algn="ctr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 highest average price is observed in 2015, with a peak of $143 per night in August. </a:t>
            </a:r>
          </a:p>
          <a:p>
            <a:pPr marL="342900" indent="-342900" algn="ctr">
              <a:buFont typeface="+mj-lt"/>
              <a:buAutoNum type="arabicParenR"/>
            </a:pPr>
            <a:endParaRPr lang="en-US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pPr marL="342900" indent="-342900" algn="ctr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 number of new hosts in Seattle's neighborhood groups has also increased over time, with a notable surge in 2013 and 2014. </a:t>
            </a:r>
          </a:p>
          <a:p>
            <a:pPr marL="342900" indent="-342900" algn="ctr">
              <a:buFont typeface="+mj-lt"/>
              <a:buAutoNum type="arabicParenR"/>
            </a:pPr>
            <a:endParaRPr lang="en-US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pPr marL="342900" indent="-342900" algn="ctr">
              <a:buFont typeface="+mj-lt"/>
              <a:buAutoNum type="arabicParenR"/>
            </a:pPr>
            <a:endParaRPr lang="en-US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pPr marL="342900" indent="-342900" algn="ctr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 dual-axis plot reveals a positive correlation between the number of new hosts and average prices, indicating a potential relationship between supply and demand. </a:t>
            </a:r>
          </a:p>
          <a:p>
            <a:pPr marL="342900" indent="-342900" algn="ctr">
              <a:buFont typeface="+mj-lt"/>
              <a:buAutoNum type="arabicParenR"/>
            </a:pPr>
            <a:endParaRPr lang="en-US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pPr marL="342900" indent="-342900" algn="ctr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Overall, these time series analyses provide insights into seasonal and annual trends in the Seattle Airbnb market, with average prices increasing by 15% from 2008 to 2015.</a:t>
            </a:r>
            <a:endParaRPr lang="en-IN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9C83E-8BDA-D81F-B8AE-4788282FE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16" y="3429000"/>
            <a:ext cx="10403767" cy="31074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040D03-AFC0-294D-B108-DD524AA38AA8}"/>
              </a:ext>
            </a:extLst>
          </p:cNvPr>
          <p:cNvSpPr txBox="1"/>
          <p:nvPr/>
        </p:nvSpPr>
        <p:spPr>
          <a:xfrm>
            <a:off x="4009292" y="212114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Time Series Analysis</a:t>
            </a:r>
            <a:endParaRPr lang="en-IN" sz="40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7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D1928-F879-462E-BBA6-2F2FDDD32087}"/>
              </a:ext>
            </a:extLst>
          </p:cNvPr>
          <p:cNvSpPr txBox="1"/>
          <p:nvPr/>
        </p:nvSpPr>
        <p:spPr>
          <a:xfrm>
            <a:off x="142875" y="123825"/>
            <a:ext cx="119062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rgbClr val="002060"/>
                </a:solidFill>
                <a:latin typeface="Tw Cen MT Condensed" panose="020B0606020104020203" pitchFamily="34" charset="0"/>
              </a:rPr>
              <a:t>Correlation Analysis: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5F698-3699-45D6-B854-29D3001610E1}"/>
              </a:ext>
            </a:extLst>
          </p:cNvPr>
          <p:cNvSpPr txBox="1"/>
          <p:nvPr/>
        </p:nvSpPr>
        <p:spPr>
          <a:xfrm flipH="1">
            <a:off x="5485083" y="775639"/>
            <a:ext cx="61653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 correlation analysis reveals a strong positive correlation (0.83) between the price and accommodates features, indicating that listings with higher accommodation capacity tend to have higher prices. 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There is also a moderate positive correlation (0.53) between the price and bedrooms features, suggesting that listings with more bedrooms tend to be more expensive. 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 latitude and longitude features have a strong negative correlation (-0.85), indicating that they are inversely related. 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 price feature has a weak negative correlation (-0.23) with the reviews feature, suggesting that higher-priced listings may not necessarily receive more reviews. 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 accommodates feature has a moderate positive correlation (0.46) with the bathrooms feature, indicating that listings with more accommodation capacity tend to have more bathrooms. 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w Cen MT Condensed" panose="020B0606020104020203" pitchFamily="34" charset="0"/>
              </a:rPr>
              <a:t>Overall, these correlations provide insights into the relationships between different features in the Seattle Airbnb market, with price being strongly correlated with accommodation capacity and moderately correlated with number of bedrooms.</a:t>
            </a:r>
            <a:endParaRPr lang="en-IN" sz="20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D240E7-5CDC-D004-51E6-877E76E3F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10" y="1116331"/>
            <a:ext cx="49434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6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91472-EA0E-4F88-A5C6-218CC5935913}"/>
              </a:ext>
            </a:extLst>
          </p:cNvPr>
          <p:cNvSpPr txBox="1"/>
          <p:nvPr/>
        </p:nvSpPr>
        <p:spPr>
          <a:xfrm>
            <a:off x="445096" y="1362529"/>
            <a:ext cx="109391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Price Distribution: The average price of Airbnb listings in Seattle is $128, with a range of $22 to $1000. The price distribution is skewed to the right, indicating that most listings are priced below $150 per night.</a:t>
            </a:r>
          </a:p>
          <a:p>
            <a:pPr algn="ctr"/>
            <a:endParaRPr lang="en-US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pPr algn="ctr"/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Neighborhood Popularity: The most popular neighborhoods in Seattle are Capitol Hill, Downtown, and Belltown, with a high concentration of listings and high average prices.  North Seattle is the most popular neighborhood group, accounting for 23.1% of listings.</a:t>
            </a:r>
          </a:p>
          <a:p>
            <a:pPr algn="ctr"/>
            <a:endParaRPr lang="en-US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pPr algn="ctr"/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Accommodation Capacity: There is a strong positive correlation (0.83) between the price and accommodates features, indicating that listings with higher accommodation capacity tend to have higher prices.</a:t>
            </a:r>
          </a:p>
          <a:p>
            <a:pPr algn="ctr"/>
            <a:endParaRPr lang="en-US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pPr algn="ctr"/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Seasonality: The analysis reveals a seasonal trend in prices, with peak prices in August and September, and lower prices during the winter months. This suggests that prices are influenced by tourist demand.</a:t>
            </a:r>
          </a:p>
          <a:p>
            <a:pPr algn="ctr"/>
            <a:endParaRPr lang="en-US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pPr algn="ctr"/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Host and Listing Growth: The number of new hosts and listings in Seattle has increased over time, with a notable surge in 2013 and 2014. This growth is accompanied by an increase in average prices, indicating a potential relationship between supply and demand.</a:t>
            </a:r>
          </a:p>
          <a:p>
            <a:pPr algn="ctr"/>
            <a:endParaRPr lang="en-US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pPr algn="ctr"/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These insights provide a comprehensive understanding of the Seattle Airbnb market, including price distribution, neighborhood popularity, accommodation capacity, seasonality, and host and listing growth.                                                                             </a:t>
            </a:r>
            <a:r>
              <a:rPr lang="en-US" sz="11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 End</a:t>
            </a:r>
            <a:endParaRPr lang="en-IN" sz="11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6" name="Graphic 15" descr="Target with solid fill">
            <a:extLst>
              <a:ext uri="{FF2B5EF4-FFF2-40B4-BE49-F238E27FC236}">
                <a16:creationId xmlns:a16="http://schemas.microsoft.com/office/drawing/2014/main" id="{38AA613E-97BD-4EF1-BDDE-9DA0E16FE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8568" y="6188526"/>
            <a:ext cx="375138" cy="375138"/>
          </a:xfrm>
          <a:prstGeom prst="rect">
            <a:avLst/>
          </a:prstGeom>
        </p:spPr>
      </p:pic>
      <p:pic>
        <p:nvPicPr>
          <p:cNvPr id="17" name="Graphic 16" descr="Target with solid fill">
            <a:extLst>
              <a:ext uri="{FF2B5EF4-FFF2-40B4-BE49-F238E27FC236}">
                <a16:creationId xmlns:a16="http://schemas.microsoft.com/office/drawing/2014/main" id="{AB9EFBCF-1BD7-4B64-8050-431F1582F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4670" y="6192844"/>
            <a:ext cx="375138" cy="375138"/>
          </a:xfrm>
          <a:prstGeom prst="rect">
            <a:avLst/>
          </a:prstGeom>
        </p:spPr>
      </p:pic>
      <p:pic>
        <p:nvPicPr>
          <p:cNvPr id="26" name="Graphic 25" descr="Target with solid fill">
            <a:extLst>
              <a:ext uri="{FF2B5EF4-FFF2-40B4-BE49-F238E27FC236}">
                <a16:creationId xmlns:a16="http://schemas.microsoft.com/office/drawing/2014/main" id="{0F78B4EE-3D8B-4AC7-A8C9-B9AA354CC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4188" y="6188526"/>
            <a:ext cx="375138" cy="3751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4D4E5F-ACAF-79FE-1694-297FCB8538E2}"/>
              </a:ext>
            </a:extLst>
          </p:cNvPr>
          <p:cNvSpPr txBox="1"/>
          <p:nvPr/>
        </p:nvSpPr>
        <p:spPr>
          <a:xfrm>
            <a:off x="609599" y="438073"/>
            <a:ext cx="6619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w Cen MT Condensed" panose="020B0606020104020203" pitchFamily="34" charset="0"/>
              </a:rPr>
              <a:t>Data Insights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24359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3868470" y="1099388"/>
            <a:ext cx="4063946" cy="1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5400" dirty="0">
                <a:solidFill>
                  <a:srgbClr val="002060"/>
                </a:solidFill>
                <a:latin typeface="Tw Cen MT Condensed" panose="020B0606020104020203" pitchFamily="34" charset="0"/>
                <a:cs typeface="Segoe UI" panose="020B0502040204020203" pitchFamily="34" charset="0"/>
              </a:rPr>
              <a:t>Project Description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7F6C4E-D887-4DEB-8AAF-68527C0F4FB8}"/>
              </a:ext>
            </a:extLst>
          </p:cNvPr>
          <p:cNvSpPr txBox="1"/>
          <p:nvPr/>
        </p:nvSpPr>
        <p:spPr>
          <a:xfrm>
            <a:off x="1081392" y="1682885"/>
            <a:ext cx="9231548" cy="393954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2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In this project, I'll be diving into the world of Airbnb listings, but before I can start building any fancy models or concluding, I need to get to know my data. </a:t>
            </a:r>
          </a:p>
          <a:p>
            <a:pPr algn="ctr"/>
            <a:endParaRPr lang="en-US" sz="25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pPr algn="ctr"/>
            <a:r>
              <a:rPr lang="en-US" sz="2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That's where Exploratory Data Analysis (EDA) comes in - it's like the first date with my dataset. </a:t>
            </a:r>
          </a:p>
          <a:p>
            <a:pPr algn="ctr"/>
            <a:endParaRPr lang="en-US" sz="25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pPr algn="ctr"/>
            <a:r>
              <a:rPr lang="en-US" sz="2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I'll be exploring, visualizing, and summarizing the data to understand its quirks, patterns, and relationships. </a:t>
            </a:r>
          </a:p>
          <a:p>
            <a:pPr algn="ctr"/>
            <a:endParaRPr lang="en-US" sz="25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pPr algn="ctr"/>
            <a:r>
              <a:rPr lang="en-US" sz="2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By doing so, I'll be able to identify potential issues, opportunities, and insights that'll inform my next steps and ensure I'm building on a solid foundation.</a:t>
            </a:r>
            <a:endParaRPr lang="en-IN" sz="25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1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2ECABB-024D-418B-9DC6-8347D07C982E}"/>
              </a:ext>
            </a:extLst>
          </p:cNvPr>
          <p:cNvSpPr txBox="1"/>
          <p:nvPr/>
        </p:nvSpPr>
        <p:spPr>
          <a:xfrm>
            <a:off x="1566153" y="836579"/>
            <a:ext cx="6799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rgbClr val="002060"/>
                </a:solidFill>
                <a:latin typeface="Tw Cen MT Condensed" panose="020B0606020104020203" pitchFamily="34" charset="0"/>
              </a:rPr>
              <a:t>Data Collection: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A84F40-20CE-44DA-A3B9-FBD7C62738F7}"/>
              </a:ext>
            </a:extLst>
          </p:cNvPr>
          <p:cNvSpPr txBox="1"/>
          <p:nvPr/>
        </p:nvSpPr>
        <p:spPr>
          <a:xfrm>
            <a:off x="1721797" y="1926077"/>
            <a:ext cx="937746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My data collection consists of a fascinating dataset of Seattle Airbnb listings, courtesy of Coding Samurai. 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I've downloaded the dataset and it's now ready for me to dive in and explore. 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This dataset is a treasure trove of information, containing valuable insights into the Seattle Airbnb market, including details about individual listings, their characteristics, and performance metrics. 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With this data, I'll be able to uncover trends, patterns, and correlations that will help me better understand the dynamics of the Seattle Airbnb market and make data-driven discoveries.</a:t>
            </a:r>
            <a:endParaRPr lang="en-IN" sz="25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92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2EFE3-8178-4CD9-B72E-89271C64FEDB}"/>
              </a:ext>
            </a:extLst>
          </p:cNvPr>
          <p:cNvSpPr txBox="1"/>
          <p:nvPr/>
        </p:nvSpPr>
        <p:spPr>
          <a:xfrm>
            <a:off x="4513633" y="538444"/>
            <a:ext cx="3745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rgbClr val="002060"/>
                </a:solidFill>
                <a:latin typeface="Tw Cen MT Condensed" panose="020B0606020104020203" pitchFamily="34" charset="0"/>
              </a:rPr>
              <a:t>Data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8C41C-6091-4925-BEB2-D4CC1CDC4303}"/>
              </a:ext>
            </a:extLst>
          </p:cNvPr>
          <p:cNvSpPr txBox="1"/>
          <p:nvPr/>
        </p:nvSpPr>
        <p:spPr>
          <a:xfrm>
            <a:off x="1308369" y="1461774"/>
            <a:ext cx="982980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I began exploring the Seattle Airbnb listings dataset by importing it into a pandas </a:t>
            </a:r>
            <a:r>
              <a:rPr lang="en-US" sz="2500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dataframe</a:t>
            </a:r>
            <a:r>
              <a:rPr lang="en-US" sz="2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 using </a:t>
            </a:r>
            <a:r>
              <a:rPr lang="en-US" sz="2500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pd.read_csv</a:t>
            </a:r>
            <a:r>
              <a:rPr lang="en-US" sz="2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, specifying the "</a:t>
            </a:r>
            <a:r>
              <a:rPr lang="en-US" sz="2500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host_since</a:t>
            </a:r>
            <a:r>
              <a:rPr lang="en-US" sz="2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" column to be converted to a </a:t>
            </a:r>
            <a:r>
              <a:rPr lang="en-US" sz="2500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DateTime</a:t>
            </a:r>
            <a:r>
              <a:rPr lang="en-US" sz="2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 format for efficient date-based analysis.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5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 df.info() function was then used to generate a concise summary of the </a:t>
            </a:r>
            <a:r>
              <a:rPr lang="en-US" sz="2500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dataframe</a:t>
            </a:r>
            <a:r>
              <a:rPr lang="en-US" sz="2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, providing insights into the number of non-null values, data types, and memory usage.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5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This initial exploration step allowed me to understand the dataset's structure and identify potential areas for further investigation.</a:t>
            </a:r>
            <a:endParaRPr lang="en-IN" sz="25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47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573C1-746B-4829-AD64-A2BA38EAFAB5}"/>
              </a:ext>
            </a:extLst>
          </p:cNvPr>
          <p:cNvSpPr txBox="1"/>
          <p:nvPr/>
        </p:nvSpPr>
        <p:spPr>
          <a:xfrm>
            <a:off x="5772150" y="739145"/>
            <a:ext cx="6605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  <a:latin typeface="Tw Cen MT Condensed" panose="020B0606020104020203" pitchFamily="34" charset="0"/>
              </a:rPr>
              <a:t>Data Cleaning</a:t>
            </a:r>
            <a:endParaRPr lang="en-IN" sz="54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C4A14E2-FC13-46E3-8CED-11B9E007E843}"/>
              </a:ext>
            </a:extLst>
          </p:cNvPr>
          <p:cNvSpPr/>
          <p:nvPr/>
        </p:nvSpPr>
        <p:spPr>
          <a:xfrm>
            <a:off x="685801" y="552450"/>
            <a:ext cx="5454382" cy="387667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35760-42E5-4CFA-8F02-AAD0C52270DE}"/>
              </a:ext>
            </a:extLst>
          </p:cNvPr>
          <p:cNvSpPr txBox="1"/>
          <p:nvPr/>
        </p:nvSpPr>
        <p:spPr>
          <a:xfrm>
            <a:off x="561976" y="1641098"/>
            <a:ext cx="52101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2060"/>
                </a:solidFill>
                <a:latin typeface="Tw Cen MT Condensed" panose="020B0606020104020203" pitchFamily="34" charset="0"/>
              </a:rPr>
              <a:t>I created a new </a:t>
            </a:r>
            <a:r>
              <a:rPr lang="en-US" sz="2200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DataFrame</a:t>
            </a:r>
            <a:r>
              <a:rPr lang="en-US" sz="2200" dirty="0">
                <a:solidFill>
                  <a:srgbClr val="002060"/>
                </a:solidFill>
                <a:latin typeface="Tw Cen MT Condensed" panose="020B0606020104020203" pitchFamily="34" charset="0"/>
              </a:rPr>
              <a:t>, </a:t>
            </a:r>
            <a:r>
              <a:rPr lang="en-US" sz="2200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seattle_df</a:t>
            </a:r>
            <a:r>
              <a:rPr lang="en-US" sz="2200" dirty="0">
                <a:solidFill>
                  <a:srgbClr val="002060"/>
                </a:solidFill>
                <a:latin typeface="Tw Cen MT Condensed" panose="020B0606020104020203" pitchFamily="34" charset="0"/>
              </a:rPr>
              <a:t>, by filtering</a:t>
            </a:r>
          </a:p>
          <a:p>
            <a:pPr algn="ctr"/>
            <a:r>
              <a:rPr lang="en-US" sz="2200" dirty="0">
                <a:solidFill>
                  <a:srgbClr val="002060"/>
                </a:solidFill>
                <a:latin typeface="Tw Cen MT Condensed" panose="020B0606020104020203" pitchFamily="34" charset="0"/>
              </a:rPr>
              <a:t> the original data to only include Seattle listings and selecting relevant columns. I then dropped duplicate rows and extracted the year and month from the </a:t>
            </a:r>
            <a:r>
              <a:rPr lang="en-US" sz="2200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host_since</a:t>
            </a:r>
            <a:r>
              <a:rPr lang="en-US" sz="2200" dirty="0">
                <a:solidFill>
                  <a:srgbClr val="002060"/>
                </a:solidFill>
                <a:latin typeface="Tw Cen MT Condensed" panose="020B0606020104020203" pitchFamily="34" charset="0"/>
              </a:rPr>
              <a:t> column. </a:t>
            </a:r>
            <a:endParaRPr lang="en-IN" sz="22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37962ACA-30CC-4488-916A-35FE59C34664}"/>
              </a:ext>
            </a:extLst>
          </p:cNvPr>
          <p:cNvSpPr/>
          <p:nvPr/>
        </p:nvSpPr>
        <p:spPr>
          <a:xfrm>
            <a:off x="6264008" y="1795779"/>
            <a:ext cx="5038725" cy="1390015"/>
          </a:xfrm>
          <a:prstGeom prst="verticalScroll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croll: Horizontal 7">
            <a:extLst>
              <a:ext uri="{FF2B5EF4-FFF2-40B4-BE49-F238E27FC236}">
                <a16:creationId xmlns:a16="http://schemas.microsoft.com/office/drawing/2014/main" id="{F6E6070C-312F-4E13-A908-4A8A186759A0}"/>
              </a:ext>
            </a:extLst>
          </p:cNvPr>
          <p:cNvSpPr/>
          <p:nvPr/>
        </p:nvSpPr>
        <p:spPr>
          <a:xfrm>
            <a:off x="6411946" y="4242428"/>
            <a:ext cx="4972050" cy="1825978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BEF24033-4DC4-4573-B1E3-BDFE0DE5E9D4}"/>
              </a:ext>
            </a:extLst>
          </p:cNvPr>
          <p:cNvSpPr/>
          <p:nvPr/>
        </p:nvSpPr>
        <p:spPr>
          <a:xfrm>
            <a:off x="758757" y="3910036"/>
            <a:ext cx="5095676" cy="2490764"/>
          </a:xfrm>
          <a:prstGeom prst="rightArrow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476BAF-9A69-413E-8D70-80516D65E414}"/>
              </a:ext>
            </a:extLst>
          </p:cNvPr>
          <p:cNvSpPr txBox="1"/>
          <p:nvPr/>
        </p:nvSpPr>
        <p:spPr>
          <a:xfrm flipH="1">
            <a:off x="6534150" y="4621036"/>
            <a:ext cx="4727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Tw Cen MT Condensed" panose="020B0606020104020203" pitchFamily="34" charset="0"/>
              </a:rPr>
              <a:t>Finally, I renamed two columns for clarity and verified the cleaned data with seattle_df.info(). The data is now ready for analysis.</a:t>
            </a:r>
            <a:endParaRPr lang="en-IN" sz="24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4D9DE-B756-BECB-DA9D-BB0F8507C67E}"/>
              </a:ext>
            </a:extLst>
          </p:cNvPr>
          <p:cNvSpPr txBox="1"/>
          <p:nvPr/>
        </p:nvSpPr>
        <p:spPr>
          <a:xfrm>
            <a:off x="685800" y="3924311"/>
            <a:ext cx="33718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 price column was cleaned by converting strings to float and removing currency symbols. Missing values in </a:t>
            </a:r>
            <a:r>
              <a:rPr lang="en-US" sz="2200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property_type</a:t>
            </a:r>
            <a:r>
              <a:rPr lang="en-US" sz="2200" dirty="0">
                <a:solidFill>
                  <a:srgbClr val="002060"/>
                </a:solidFill>
                <a:latin typeface="Tw Cen MT Condensed" panose="020B0606020104020203" pitchFamily="34" charset="0"/>
              </a:rPr>
              <a:t> were filled with the mode value, and rows with missing </a:t>
            </a:r>
            <a:r>
              <a:rPr lang="en-US" sz="2200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host_since</a:t>
            </a:r>
            <a:r>
              <a:rPr lang="en-US" sz="2200" dirty="0">
                <a:solidFill>
                  <a:srgbClr val="002060"/>
                </a:solidFill>
                <a:latin typeface="Tw Cen MT Condensed" panose="020B0606020104020203" pitchFamily="34" charset="0"/>
              </a:rPr>
              <a:t> values were dropped. </a:t>
            </a:r>
            <a:endParaRPr lang="en-IN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8C6592-7B2F-CE23-033C-E058A285A25A}"/>
              </a:ext>
            </a:extLst>
          </p:cNvPr>
          <p:cNvSpPr txBox="1"/>
          <p:nvPr/>
        </p:nvSpPr>
        <p:spPr>
          <a:xfrm>
            <a:off x="7140307" y="1956270"/>
            <a:ext cx="3286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Tw Cen MT Condensed" panose="020B0606020104020203" pitchFamily="34" charset="0"/>
              </a:rPr>
              <a:t>After identifying years with less than 12 unique months, I removed the 2016 data.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7578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3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7700DC8-D574-4B92-A29A-44018D82E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5509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10E245-E8EA-4D36-B1FB-4F9C32573BDC}"/>
              </a:ext>
            </a:extLst>
          </p:cNvPr>
          <p:cNvSpPr txBox="1"/>
          <p:nvPr/>
        </p:nvSpPr>
        <p:spPr>
          <a:xfrm>
            <a:off x="-2771775" y="137213"/>
            <a:ext cx="117704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3">
                    <a:lumMod val="50000"/>
                  </a:schemeClr>
                </a:solidFill>
                <a:latin typeface="Tw Cen MT Condensed" panose="020B0606020104020203" pitchFamily="34" charset="0"/>
              </a:rPr>
              <a:t>Basic Statistics</a:t>
            </a:r>
            <a:endParaRPr lang="en-IN" sz="9600" dirty="0">
              <a:solidFill>
                <a:schemeClr val="accent3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4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9E0E2B-1364-4E5F-B35C-430CC2E23D46}"/>
              </a:ext>
            </a:extLst>
          </p:cNvPr>
          <p:cNvSpPr txBox="1"/>
          <p:nvPr/>
        </p:nvSpPr>
        <p:spPr>
          <a:xfrm>
            <a:off x="4896458" y="11786"/>
            <a:ext cx="2399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2060"/>
                </a:solidFill>
                <a:latin typeface="Tw Cen MT Condensed" panose="020B0606020104020203" pitchFamily="34" charset="0"/>
              </a:rPr>
              <a:t>Visualization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3C4773-A68C-4586-A6CA-828FB41C3DD1}"/>
              </a:ext>
            </a:extLst>
          </p:cNvPr>
          <p:cNvSpPr txBox="1"/>
          <p:nvPr/>
        </p:nvSpPr>
        <p:spPr>
          <a:xfrm>
            <a:off x="455264" y="719672"/>
            <a:ext cx="112223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/>
                <a:latin typeface="var(--body-font-family)"/>
              </a:rPr>
              <a:t>The average price of Airbnb listings varies significantly across different </a:t>
            </a:r>
            <a:r>
              <a:rPr lang="en-US" dirty="0" err="1">
                <a:effectLst/>
                <a:latin typeface="var(--body-font-family)"/>
              </a:rPr>
              <a:t>neighbourhood</a:t>
            </a:r>
            <a:r>
              <a:rPr lang="en-US" dirty="0">
                <a:effectLst/>
                <a:latin typeface="var(--body-font-family)"/>
              </a:rPr>
              <a:t> groups in Seattle, with some areas being much more expensive or affordable than others. </a:t>
            </a:r>
          </a:p>
          <a:p>
            <a:pPr algn="ctr"/>
            <a:endParaRPr lang="en-US" dirty="0">
              <a:latin typeface="var(--body-font-family)"/>
            </a:endParaRPr>
          </a:p>
          <a:p>
            <a:pPr algn="ctr"/>
            <a:r>
              <a:rPr lang="en-US" dirty="0">
                <a:effectLst/>
                <a:latin typeface="var(--body-font-family)"/>
              </a:rPr>
              <a:t>Prices tend to increase with higher accommodation capacity, but there are variations. </a:t>
            </a:r>
          </a:p>
          <a:p>
            <a:pPr algn="ctr"/>
            <a:endParaRPr lang="en-US" dirty="0">
              <a:latin typeface="var(--body-font-family)"/>
            </a:endParaRPr>
          </a:p>
          <a:p>
            <a:pPr algn="ctr"/>
            <a:r>
              <a:rPr lang="en-US" dirty="0">
                <a:effectLst/>
                <a:latin typeface="var(--body-font-family)"/>
              </a:rPr>
              <a:t>The number of new hosts and average prices have generally increased over time in Seattle’s </a:t>
            </a:r>
            <a:r>
              <a:rPr lang="en-US" dirty="0" err="1">
                <a:effectLst/>
                <a:latin typeface="var(--body-font-family)"/>
              </a:rPr>
              <a:t>neighbourhood</a:t>
            </a:r>
            <a:r>
              <a:rPr lang="en-US" dirty="0">
                <a:effectLst/>
                <a:latin typeface="var(--body-font-family)"/>
              </a:rPr>
              <a:t> groups. </a:t>
            </a:r>
          </a:p>
          <a:p>
            <a:pPr algn="ctr"/>
            <a:r>
              <a:rPr lang="en-US" dirty="0">
                <a:effectLst/>
                <a:latin typeface="var(--body-font-family)"/>
              </a:rPr>
              <a:t>However, there are fluctuations and variations across time, indicating changes in the market dynamics. </a:t>
            </a:r>
          </a:p>
          <a:p>
            <a:pPr algn="ctr"/>
            <a:endParaRPr lang="en-US" dirty="0">
              <a:latin typeface="var(--body-font-family)"/>
            </a:endParaRPr>
          </a:p>
          <a:p>
            <a:pPr algn="ctr"/>
            <a:r>
              <a:rPr lang="en-US" dirty="0">
                <a:effectLst/>
                <a:latin typeface="var(--body-font-family)"/>
              </a:rPr>
              <a:t>Overall, these visualizations provide insights into the price distribution, accommodation capacity, and market trends in Seattle's Airbnb market.</a:t>
            </a:r>
            <a:endParaRPr lang="en-US" dirty="0">
              <a:effectLst/>
            </a:endParaRPr>
          </a:p>
          <a:p>
            <a:pPr algn="ctr"/>
            <a:br>
              <a:rPr lang="en-US" b="0" i="0" dirty="0">
                <a:solidFill>
                  <a:srgbClr val="E3E3E3"/>
                </a:solidFill>
                <a:effectLst/>
                <a:highlight>
                  <a:srgbClr val="1F1F1F"/>
                </a:highlight>
                <a:latin typeface="Optimistic"/>
              </a:rPr>
            </a:br>
            <a:endParaRPr lang="en-US" b="0" i="0" dirty="0">
              <a:solidFill>
                <a:srgbClr val="E3E3E3"/>
              </a:solidFill>
              <a:effectLst/>
              <a:highlight>
                <a:srgbClr val="1F1F1F"/>
              </a:highlight>
              <a:latin typeface="Optimistic"/>
            </a:endParaRPr>
          </a:p>
          <a:p>
            <a:pPr algn="ctr"/>
            <a:br>
              <a:rPr lang="en-US" dirty="0">
                <a:effectLst/>
                <a:latin typeface="var(--text-input-field-font-family)"/>
              </a:rPr>
            </a:br>
            <a:endParaRPr lang="en-US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6AD82C3-83AD-37A7-BF9E-98B5CA2F2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64" y="3812125"/>
            <a:ext cx="11408123" cy="26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5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12F78B-F886-410F-8228-C044A6ABDF85}"/>
              </a:ext>
            </a:extLst>
          </p:cNvPr>
          <p:cNvSpPr txBox="1"/>
          <p:nvPr/>
        </p:nvSpPr>
        <p:spPr>
          <a:xfrm>
            <a:off x="161924" y="0"/>
            <a:ext cx="119157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Visualization</a:t>
            </a:r>
            <a:endParaRPr lang="en-IN" sz="35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A85CE-1FFB-40E1-B130-03B87470D82D}"/>
              </a:ext>
            </a:extLst>
          </p:cNvPr>
          <p:cNvSpPr txBox="1"/>
          <p:nvPr/>
        </p:nvSpPr>
        <p:spPr>
          <a:xfrm>
            <a:off x="699961" y="765378"/>
            <a:ext cx="109504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w Cen MT Condensed" panose="020B0606020104020203" pitchFamily="34" charset="0"/>
              </a:rPr>
              <a:t>           The highest volume of calls occurs between 11 AM and 12 PM, accounting for 12.3% of the total calls, indicating this is a peak time for customer inquiries. </a:t>
            </a:r>
          </a:p>
          <a:p>
            <a:pPr algn="ctr"/>
            <a:endParaRPr lang="en-US" sz="20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w Cen MT Condensed" panose="020B0606020104020203" pitchFamily="34" charset="0"/>
              </a:rPr>
              <a:t>           The call volume gradually decreases afternoon, with another notable drop after 5 PM, suggesting fewer customers are calling during late afternoon and evening hours. </a:t>
            </a:r>
            <a:endParaRPr lang="en-IN" sz="20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82AFD-90FE-4E00-A949-D869DDDA8ED6}"/>
              </a:ext>
            </a:extLst>
          </p:cNvPr>
          <p:cNvSpPr txBox="1"/>
          <p:nvPr/>
        </p:nvSpPr>
        <p:spPr>
          <a:xfrm>
            <a:off x="1065012" y="2925663"/>
            <a:ext cx="102203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 price distribution of Airbnb listings in Seattle is skewed to the right, with a majority of listings priced below $150 per night. </a:t>
            </a:r>
          </a:p>
          <a:p>
            <a:pPr algn="ctr"/>
            <a:endParaRPr lang="en-US" sz="20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 most common room type is "Private room", accounting for 43.6% of listings, with an average price of $83 per night. </a:t>
            </a:r>
          </a:p>
          <a:p>
            <a:pPr algn="ctr"/>
            <a:endParaRPr lang="en-US" sz="20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 most popular property type is "Apartment", making up 64.1% of listings, while "House" is the least common, accounting for only 12.4%. 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 most popular neighborhood group is "North Seattle", with 23.1% of listings, while "Delridge" is the least popular, with only 1.4% of listings. 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w Cen MT Condensed" panose="020B0606020104020203" pitchFamily="34" charset="0"/>
              </a:rPr>
              <a:t>Overall, these visualizations provide insights into the distribution of prices, room types, property types, and neighborhood groups in the Seattle Airbnb market.</a:t>
            </a:r>
          </a:p>
        </p:txBody>
      </p:sp>
      <p:pic>
        <p:nvPicPr>
          <p:cNvPr id="10" name="Graphic 9" descr="Child with balloon with solid fill">
            <a:extLst>
              <a:ext uri="{FF2B5EF4-FFF2-40B4-BE49-F238E27FC236}">
                <a16:creationId xmlns:a16="http://schemas.microsoft.com/office/drawing/2014/main" id="{2E165F7F-3978-4511-A7C6-27A92CBA5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203" y="786853"/>
            <a:ext cx="359258" cy="359258"/>
          </a:xfrm>
          <a:prstGeom prst="rect">
            <a:avLst/>
          </a:prstGeom>
        </p:spPr>
      </p:pic>
      <p:pic>
        <p:nvPicPr>
          <p:cNvPr id="12" name="Graphic 11" descr="Child with balloon with solid fill">
            <a:extLst>
              <a:ext uri="{FF2B5EF4-FFF2-40B4-BE49-F238E27FC236}">
                <a16:creationId xmlns:a16="http://schemas.microsoft.com/office/drawing/2014/main" id="{5BAB3AA6-5692-45E8-8B58-AA4F5F8B2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3615" y="1728132"/>
            <a:ext cx="367842" cy="367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8794C6-04C7-77DE-5D07-9EA362057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1" y="630942"/>
            <a:ext cx="12192000" cy="227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4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37844-D3C6-4C10-9123-D61F88730FAB}"/>
              </a:ext>
            </a:extLst>
          </p:cNvPr>
          <p:cNvSpPr txBox="1"/>
          <p:nvPr/>
        </p:nvSpPr>
        <p:spPr>
          <a:xfrm>
            <a:off x="0" y="85725"/>
            <a:ext cx="1219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rgbClr val="002060"/>
                </a:solidFill>
                <a:latin typeface="Tw Cen MT Condensed" panose="020B0606020104020203" pitchFamily="34" charset="0"/>
              </a:rPr>
              <a:t>Geospatial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78953-637F-49B5-A3CB-4E7A7C44E241}"/>
              </a:ext>
            </a:extLst>
          </p:cNvPr>
          <p:cNvSpPr txBox="1"/>
          <p:nvPr/>
        </p:nvSpPr>
        <p:spPr>
          <a:xfrm>
            <a:off x="6095999" y="982176"/>
            <a:ext cx="550317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 geospatial analysis reveals a dense concentration of Airbnb listings in central Seattle, with a high clustering of listings in neighborhoods like Capitol Hill, Downtown, and Belltown. </a:t>
            </a:r>
          </a:p>
          <a:p>
            <a:endParaRPr lang="en-US" sz="24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 map also shows a dispersal of listings in outlying neighborhoods, indicating a broader coverage of Airbnb accommodations across the city. </a:t>
            </a:r>
          </a:p>
          <a:p>
            <a:endParaRPr lang="en-US" sz="24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w Cen MT Condensed" panose="020B0606020104020203" pitchFamily="34" charset="0"/>
              </a:rPr>
              <a:t>By visualizing the geographic distribution of listings, we can identify areas with high demand for short-term rentals and understand the spatial dynamics of the Seattle Airbnb market.</a:t>
            </a:r>
            <a:endParaRPr lang="en-IN" sz="24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9F10B-87D2-4697-A24D-5957E4C72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1275642"/>
            <a:ext cx="55626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9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{9385E63B-69DB-44C2-9ACE-ED91772B0276}tf10001108_win32</Template>
  <TotalTime>770</TotalTime>
  <Words>1461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Optimistic</vt:lpstr>
      <vt:lpstr>Segoe UI</vt:lpstr>
      <vt:lpstr>Segoe UI Light</vt:lpstr>
      <vt:lpstr>Tw Cen MT Condensed</vt:lpstr>
      <vt:lpstr>var(--body-font-family)</vt:lpstr>
      <vt:lpstr>var(--text-input-field-font-family)</vt:lpstr>
      <vt:lpstr>Wingdings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Shngain Kupar Shullai</dc:creator>
  <cp:keywords/>
  <cp:lastModifiedBy>Ngain Shullai</cp:lastModifiedBy>
  <cp:revision>13</cp:revision>
  <dcterms:created xsi:type="dcterms:W3CDTF">2024-05-28T19:32:14Z</dcterms:created>
  <dcterms:modified xsi:type="dcterms:W3CDTF">2024-07-25T15:13:10Z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