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71" r:id="rId5"/>
    <p:sldId id="272" r:id="rId6"/>
    <p:sldId id="273" r:id="rId7"/>
    <p:sldId id="275" r:id="rId8"/>
    <p:sldId id="274" r:id="rId9"/>
    <p:sldId id="277" r:id="rId10"/>
    <p:sldId id="278" r:id="rId11"/>
    <p:sldId id="279" r:id="rId12"/>
    <p:sldId id="280" r:id="rId13"/>
    <p:sldId id="281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5"/>
            <p14:sldId id="274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58" y="5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6/30/2024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ngain/viz/LokSabha2024Election/Dashboard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gain/viz/LokSabha2024Election/Dashboard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24C32A-A6D4-4FEA-8195-9E22DFC429AD}"/>
              </a:ext>
            </a:extLst>
          </p:cNvPr>
          <p:cNvSpPr txBox="1"/>
          <p:nvPr/>
        </p:nvSpPr>
        <p:spPr>
          <a:xfrm rot="20910042">
            <a:off x="2138950" y="2144688"/>
            <a:ext cx="8791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w Cen MT" panose="020B0602020104020603" pitchFamily="34" charset="0"/>
              </a:rPr>
              <a:t>Analysis of Lok Sabha Election 2024</a:t>
            </a:r>
            <a:endParaRPr lang="en-US" sz="4500" b="1" i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E2F84C-E893-420A-B2A0-CDE94FFDE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45" y="5514284"/>
            <a:ext cx="1083460" cy="104913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D7E2665-2C3D-47F3-BD7C-4226AA0AE730}"/>
              </a:ext>
            </a:extLst>
          </p:cNvPr>
          <p:cNvSpPr txBox="1">
            <a:spLocks/>
          </p:cNvSpPr>
          <p:nvPr/>
        </p:nvSpPr>
        <p:spPr>
          <a:xfrm>
            <a:off x="1286590" y="5847214"/>
            <a:ext cx="3205640" cy="12990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By, Shngain Kupar Shullai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20724-A773-4DC9-833E-F59712267F50}"/>
              </a:ext>
            </a:extLst>
          </p:cNvPr>
          <p:cNvSpPr txBox="1"/>
          <p:nvPr/>
        </p:nvSpPr>
        <p:spPr>
          <a:xfrm>
            <a:off x="398585" y="4392246"/>
            <a:ext cx="146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Tableau Dashboard File</a:t>
            </a:r>
            <a:endParaRPr lang="en-IN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>
            <a:off x="433386" y="154211"/>
            <a:ext cx="11325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Tw Cen MT" panose="020B0602020104020603" pitchFamily="34" charset="0"/>
              </a:rPr>
              <a:t>Performance of different parties and their respective alliances in terms of margins.</a:t>
            </a:r>
            <a:endParaRPr lang="en-IN" sz="2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F698-3699-45D6-B854-29D3001610E1}"/>
              </a:ext>
            </a:extLst>
          </p:cNvPr>
          <p:cNvSpPr txBox="1"/>
          <p:nvPr/>
        </p:nvSpPr>
        <p:spPr>
          <a:xfrm flipH="1">
            <a:off x="247650" y="646654"/>
            <a:ext cx="116967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Based on the Lok Sabha Election 2024 analysis, the BJP has demonstrated significant dominance within the NDA alliance, securing a substantial number of seats across various regions. 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Their performance indicates a strong voter base and effective campaign strategies, reflecting widespread support among constituents. 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Overall, the election results underscore the BJP's continued electoral prowess within the NDA alliance, while also reflecting competitive dynamics and voter pluralism across India.</a:t>
            </a:r>
            <a:endParaRPr lang="en-IN" sz="15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>
            <a:off x="1019175" y="139713"/>
            <a:ext cx="4676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w Cen MT" panose="020B0602020104020603" pitchFamily="34" charset="0"/>
              </a:rPr>
              <a:t>Performance of different parties and their respective alliances in terms of their status.</a:t>
            </a:r>
            <a:endParaRPr lang="en-IN" sz="28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F698-3699-45D6-B854-29D3001610E1}"/>
              </a:ext>
            </a:extLst>
          </p:cNvPr>
          <p:cNvSpPr txBox="1"/>
          <p:nvPr/>
        </p:nvSpPr>
        <p:spPr>
          <a:xfrm flipH="1">
            <a:off x="133351" y="1924758"/>
            <a:ext cx="55625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  <a:latin typeface="Tw Cen MT" panose="020B0602020104020603" pitchFamily="34" charset="0"/>
              </a:rPr>
              <a:t>The Indian National Congress (INC) follows with results declared in 99 constituencies, indicating a considerable but comparatively lower presence. 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  <a:latin typeface="Tw Cen MT" panose="020B0602020104020603" pitchFamily="34" charset="0"/>
              </a:rPr>
              <a:t>The alliance dynamics show BJP's alliance with the National Democratic Alliance (NDA) bolstering its nationwide footprint, while the INC-led alliances and regional coalitions like the United Progressive Alliance (UPA) maintain a competitive edge in certain regions. 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  <a:latin typeface="Tw Cen MT" panose="020B0602020104020603" pitchFamily="34" charset="0"/>
              </a:rPr>
              <a:t>Overall, these results highlight a diverse political landscape with regional parties playing crucial roles alongside major national entities like BJP and INC.</a:t>
            </a:r>
            <a:endParaRPr lang="en-IN" sz="15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C7BFA-360F-9FF8-E8F8-17550F1C7C0E}"/>
              </a:ext>
            </a:extLst>
          </p:cNvPr>
          <p:cNvSpPr txBox="1"/>
          <p:nvPr/>
        </p:nvSpPr>
        <p:spPr>
          <a:xfrm>
            <a:off x="6334125" y="1228725"/>
            <a:ext cx="3267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  <a:latin typeface="Tw Cen MT" panose="020B0602020104020603" pitchFamily="34" charset="0"/>
              </a:rPr>
              <a:t>Regional parties like the Shiv Sena, Samajwadi Party, and Dravida </a:t>
            </a:r>
            <a:r>
              <a:rPr lang="en-US" sz="1600" dirty="0" err="1">
                <a:solidFill>
                  <a:srgbClr val="FFFF00"/>
                </a:solidFill>
                <a:latin typeface="Tw Cen MT" panose="020B0602020104020603" pitchFamily="34" charset="0"/>
              </a:rPr>
              <a:t>Munnetra</a:t>
            </a:r>
            <a:r>
              <a:rPr lang="en-US" sz="1600" dirty="0">
                <a:solidFill>
                  <a:srgbClr val="FFFF00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Tw Cen MT" panose="020B0602020104020603" pitchFamily="34" charset="0"/>
              </a:rPr>
              <a:t>Kazhagam</a:t>
            </a:r>
            <a:r>
              <a:rPr lang="en-US" sz="1600" dirty="0">
                <a:solidFill>
                  <a:srgbClr val="FFFF00"/>
                </a:solidFill>
                <a:latin typeface="Tw Cen MT" panose="020B0602020104020603" pitchFamily="34" charset="0"/>
              </a:rPr>
              <a:t> (DMK) have also secured multiple constituency wins, underscoring their strong regional influence.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306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 rot="20038438">
            <a:off x="-565287" y="314622"/>
            <a:ext cx="1255800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00" dirty="0">
                <a:solidFill>
                  <a:schemeClr val="accent3">
                    <a:lumMod val="75000"/>
                  </a:schemeClr>
                </a:solidFill>
                <a:latin typeface="Tw Cen MT Condensed" panose="020B0606020104020203" pitchFamily="34" charset="0"/>
              </a:rPr>
              <a:t>Interactive Dashboard</a:t>
            </a:r>
            <a:endParaRPr lang="en-IN" sz="18700" dirty="0">
              <a:solidFill>
                <a:schemeClr val="accent3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FBF23-9BA8-4CEF-2ADD-4BE918A23B21}"/>
              </a:ext>
            </a:extLst>
          </p:cNvPr>
          <p:cNvSpPr txBox="1"/>
          <p:nvPr/>
        </p:nvSpPr>
        <p:spPr>
          <a:xfrm>
            <a:off x="4276726" y="3095625"/>
            <a:ext cx="247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  <a:hlinkClick r:id="rId3"/>
              </a:rPr>
              <a:t>Click Here for the Dashboard File</a:t>
            </a:r>
            <a:endParaRPr lang="en-IN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>
            <a:off x="1207966" y="261446"/>
            <a:ext cx="5005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Tw Cen MT" panose="020B0602020104020603" pitchFamily="34" charset="0"/>
              </a:rPr>
              <a:t>Insights:</a:t>
            </a:r>
            <a:endParaRPr lang="en-IN" sz="3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F698-3699-45D6-B854-29D3001610E1}"/>
              </a:ext>
            </a:extLst>
          </p:cNvPr>
          <p:cNvSpPr txBox="1"/>
          <p:nvPr/>
        </p:nvSpPr>
        <p:spPr>
          <a:xfrm flipH="1">
            <a:off x="352424" y="1010499"/>
            <a:ext cx="11134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BJP, as part of the NDA, has secured the highest number of constituencies, demonstrating a robust nationwide support base.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INC, part of the INDIA alliance, is the second-highest in terms of constituency count, indicating strong opposition and competitive performance in several regions.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The analysis shows significant regional variations in support, with certain parties and alliances performing better in specific states or regions.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The margin of victory in many constituencies for BJP is substantial, suggesting a strong mandate. However, there are also constituencies with narrow victory margins, indicating areas where competition is fierce.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Independent candidates have won a notable number of constituencies, particularly in regions where major parties have a weaker presence, indicating voter preference for non-aligned candidates in these areas.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The performance of alliances like NDA and INDIA shows the importance of coalition politics.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The strength of these alliances in securing seats highlights their strategic significance.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 Several constituencies have shown a swing in party preference compared to previous elections, indicating changing voter dynamics and potential areas for focus.</a:t>
            </a:r>
            <a:endParaRPr lang="en-IN" sz="16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>
            <a:off x="352425" y="199120"/>
            <a:ext cx="65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Preparation for the Next Five Years</a:t>
            </a:r>
            <a:endParaRPr lang="en-IN" sz="3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F698-3699-45D6-B854-29D3001610E1}"/>
              </a:ext>
            </a:extLst>
          </p:cNvPr>
          <p:cNvSpPr txBox="1"/>
          <p:nvPr/>
        </p:nvSpPr>
        <p:spPr>
          <a:xfrm flipH="1">
            <a:off x="577985" y="678916"/>
            <a:ext cx="110360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NDA will focus on implementing impactful policies, strengthening regional presence, and maintaining alliance unity.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Effective governance, economic reforms, and public welfare programs will be prioritized to solidify voter trust.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Modi might adapt his strategy to emphasize grassroots connection, aggressive reforms, digital governance, and global diplomacy.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The NDA will demonstrate faith through transparent communication, accountability measures, and visible infrastructure projects.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The INDIA alliance will present a unified front, target key states, and increase grassroots campaigning to gain more seats. They will develop a common minimum program, carefully select candidates, and leverage media effectively.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 Independents and smaller parties will focus on regional issues, form local alliances, and campaign on specific concerns. They will engage directly with communities, maintain a clean image, and use innovative campaigning techniques.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</a:rPr>
              <a:t>Advocating for local policy needs, such as agricultural support and infrastructure, will help them attract voter support. This comprehensive approach aims to secure long-term political success and voter confidence.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44D7E-EF7F-9803-4EB6-1A289D66B50C}"/>
              </a:ext>
            </a:extLst>
          </p:cNvPr>
          <p:cNvSpPr txBox="1"/>
          <p:nvPr/>
        </p:nvSpPr>
        <p:spPr>
          <a:xfrm>
            <a:off x="9620250" y="636270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3805947" y="677359"/>
            <a:ext cx="4063946" cy="109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5400" dirty="0">
                <a:solidFill>
                  <a:srgbClr val="002060"/>
                </a:solidFill>
                <a:latin typeface="Tw Cen MT Condensed" panose="020B0606020104020203" pitchFamily="34" charset="0"/>
                <a:cs typeface="Segoe UI" panose="020B0502040204020203" pitchFamily="34" charset="0"/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F6C4E-D887-4DEB-8AAF-68527C0F4FB8}"/>
              </a:ext>
            </a:extLst>
          </p:cNvPr>
          <p:cNvSpPr txBox="1"/>
          <p:nvPr/>
        </p:nvSpPr>
        <p:spPr>
          <a:xfrm>
            <a:off x="1664677" y="1359267"/>
            <a:ext cx="8729786" cy="39857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300" dirty="0"/>
              <a:t>The Lok Sabha Election 2024 is a significant event in India's democratic process, determining the composition of the lower house of Parliament.</a:t>
            </a:r>
          </a:p>
          <a:p>
            <a:pPr algn="ctr"/>
            <a:endParaRPr lang="en-US" sz="23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300" dirty="0"/>
              <a:t>This project aims to provide a comprehensive analysis of the election results, focusing on the performance of different political parties and their alliances. </a:t>
            </a:r>
          </a:p>
          <a:p>
            <a:pPr algn="ctr"/>
            <a:endParaRPr lang="en-US" sz="2300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300" dirty="0"/>
              <a:t>Using Tableau, we will visualize the data to uncover insights about the distribution of seats, margin of victories, and overall status of the constituencies.</a:t>
            </a:r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ECABB-024D-418B-9DC6-8347D07C982E}"/>
              </a:ext>
            </a:extLst>
          </p:cNvPr>
          <p:cNvSpPr txBox="1"/>
          <p:nvPr/>
        </p:nvSpPr>
        <p:spPr>
          <a:xfrm>
            <a:off x="1851903" y="538444"/>
            <a:ext cx="679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Tw Cen MT" panose="020B0602020104020603" pitchFamily="34" charset="0"/>
              </a:rPr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84F40-20CE-44DA-A3B9-FBD7C62738F7}"/>
              </a:ext>
            </a:extLst>
          </p:cNvPr>
          <p:cNvSpPr txBox="1"/>
          <p:nvPr/>
        </p:nvSpPr>
        <p:spPr>
          <a:xfrm>
            <a:off x="1013298" y="1524708"/>
            <a:ext cx="100320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Data Integration: Combine election results with party alliance information to get a holistic view of the political landscape.</a:t>
            </a:r>
          </a:p>
          <a:p>
            <a:pPr algn="just"/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Data Cleaning and Preparation: Ensure data quality by addressing missing values, inconsistencies, and errors.</a:t>
            </a:r>
          </a:p>
          <a:p>
            <a:pPr algn="just"/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Visualize Election Results: Create visualizations to compare the performance of parties and alliances, highlighting key metrics such as seats won, margin of victories, and status of constituencies.</a:t>
            </a:r>
          </a:p>
          <a:p>
            <a:pPr algn="just"/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Identify Trends and Insights: Analyze the data to identify trends, patterns, and insights that can inform political strategies and public understanding.</a:t>
            </a:r>
            <a:endParaRPr lang="en-IN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2EFE3-8178-4CD9-B72E-89271C64FEDB}"/>
              </a:ext>
            </a:extLst>
          </p:cNvPr>
          <p:cNvSpPr txBox="1"/>
          <p:nvPr/>
        </p:nvSpPr>
        <p:spPr>
          <a:xfrm>
            <a:off x="4513633" y="538444"/>
            <a:ext cx="374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Tech-Stack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8C41C-6091-4925-BEB2-D4CC1CDC4303}"/>
              </a:ext>
            </a:extLst>
          </p:cNvPr>
          <p:cNvSpPr txBox="1"/>
          <p:nvPr/>
        </p:nvSpPr>
        <p:spPr>
          <a:xfrm>
            <a:off x="1181099" y="2200756"/>
            <a:ext cx="982980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Data Collection and Storage: Excel, CSV files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Data Cleaning and Preparation: Python and Excel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Data Analysis and Visualization: Tableau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Project Management and Collaboration: GitHub, Google Drive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rgbClr val="002060"/>
                </a:solidFill>
                <a:latin typeface="Tw Cen MT" panose="020B0602020104020603" pitchFamily="34" charset="0"/>
              </a:rPr>
              <a:t>Documentation and Reporting: Google Docs</a:t>
            </a:r>
          </a:p>
        </p:txBody>
      </p:sp>
    </p:spTree>
    <p:extLst>
      <p:ext uri="{BB962C8B-B14F-4D97-AF65-F5344CB8AC3E}">
        <p14:creationId xmlns:p14="http://schemas.microsoft.com/office/powerpoint/2010/main" val="33714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573C1-746B-4829-AD64-A2BA38EAFAB5}"/>
              </a:ext>
            </a:extLst>
          </p:cNvPr>
          <p:cNvSpPr txBox="1"/>
          <p:nvPr/>
        </p:nvSpPr>
        <p:spPr>
          <a:xfrm>
            <a:off x="758757" y="350196"/>
            <a:ext cx="1070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w Cen MT" panose="020B0602020104020603" pitchFamily="34" charset="0"/>
              </a:rPr>
              <a:t>After merging the two files, we now have a unified dataset named Election dataset 2024.csv (Multiple Connections)</a:t>
            </a:r>
            <a:endParaRPr lang="en-IN" sz="32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4A14E2-FC13-46E3-8CED-11B9E007E843}"/>
              </a:ext>
            </a:extLst>
          </p:cNvPr>
          <p:cNvSpPr/>
          <p:nvPr/>
        </p:nvSpPr>
        <p:spPr>
          <a:xfrm>
            <a:off x="3638146" y="1655054"/>
            <a:ext cx="1666465" cy="113813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35760-42E5-4CFA-8F02-AAD0C52270DE}"/>
              </a:ext>
            </a:extLst>
          </p:cNvPr>
          <p:cNvSpPr txBox="1"/>
          <p:nvPr/>
        </p:nvSpPr>
        <p:spPr>
          <a:xfrm>
            <a:off x="3738458" y="1993289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No. of rows</a:t>
            </a:r>
            <a:endParaRPr lang="en-IN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37962ACA-30CC-4488-916A-35FE59C34664}"/>
              </a:ext>
            </a:extLst>
          </p:cNvPr>
          <p:cNvSpPr/>
          <p:nvPr/>
        </p:nvSpPr>
        <p:spPr>
          <a:xfrm>
            <a:off x="6274337" y="1670126"/>
            <a:ext cx="2714017" cy="1031930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47478-6718-4CB6-9D11-8C1F8F7A6AFB}"/>
              </a:ext>
            </a:extLst>
          </p:cNvPr>
          <p:cNvSpPr txBox="1"/>
          <p:nvPr/>
        </p:nvSpPr>
        <p:spPr>
          <a:xfrm flipH="1">
            <a:off x="6921387" y="1862925"/>
            <a:ext cx="14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w Cen MT Condensed" panose="020B0606020104020203" pitchFamily="34" charset="0"/>
              </a:rPr>
              <a:t>543</a:t>
            </a:r>
            <a:endParaRPr lang="en-IN" sz="3600" dirty="0">
              <a:latin typeface="Tw Cen MT Condensed" panose="020B0606020104020203" pitchFamily="34" charset="0"/>
            </a:endParaRP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F6E6070C-312F-4E13-A908-4A8A186759A0}"/>
              </a:ext>
            </a:extLst>
          </p:cNvPr>
          <p:cNvSpPr/>
          <p:nvPr/>
        </p:nvSpPr>
        <p:spPr>
          <a:xfrm>
            <a:off x="6337568" y="3484450"/>
            <a:ext cx="2587557" cy="1400783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BEF24033-4DC4-4573-B1E3-BDFE0DE5E9D4}"/>
              </a:ext>
            </a:extLst>
          </p:cNvPr>
          <p:cNvSpPr/>
          <p:nvPr/>
        </p:nvSpPr>
        <p:spPr>
          <a:xfrm>
            <a:off x="3638146" y="3910036"/>
            <a:ext cx="2052743" cy="549613"/>
          </a:xfrm>
          <a:prstGeom prst="right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3CA7-CA33-45DD-94E3-24BFE306CD83}"/>
              </a:ext>
            </a:extLst>
          </p:cNvPr>
          <p:cNvSpPr txBox="1"/>
          <p:nvPr/>
        </p:nvSpPr>
        <p:spPr>
          <a:xfrm>
            <a:off x="3738458" y="3954008"/>
            <a:ext cx="147860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Columns</a:t>
            </a:r>
            <a:endParaRPr lang="en-IN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76BAF-9A69-413E-8D70-80516D65E414}"/>
              </a:ext>
            </a:extLst>
          </p:cNvPr>
          <p:cNvSpPr txBox="1"/>
          <p:nvPr/>
        </p:nvSpPr>
        <p:spPr>
          <a:xfrm flipH="1">
            <a:off x="7363838" y="3861674"/>
            <a:ext cx="76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 Condensed" panose="020B0606020104020203" pitchFamily="34" charset="0"/>
              </a:rPr>
              <a:t>12</a:t>
            </a:r>
            <a:endParaRPr lang="en-IN" sz="36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33D32D-1732-4C79-9738-A582F4BFF848}"/>
              </a:ext>
            </a:extLst>
          </p:cNvPr>
          <p:cNvSpPr txBox="1"/>
          <p:nvPr/>
        </p:nvSpPr>
        <p:spPr>
          <a:xfrm>
            <a:off x="6410325" y="1186538"/>
            <a:ext cx="533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Regional parties like the Dravida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Munnetra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Kazhagam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 (DMK) and the All India Trinamool Congress (AITC) also have a notable number of seats, 22 and 29 respectively, indicating their strong influence in specific states.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To visually represent this data, different colors are used for each party to distinguish them clearly. </a:t>
            </a:r>
          </a:p>
          <a:p>
            <a:pPr algn="ctr" rtl="0">
              <a:defRPr sz="18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C4773-A68C-4586-A6CA-828FB41C3DD1}"/>
              </a:ext>
            </a:extLst>
          </p:cNvPr>
          <p:cNvSpPr txBox="1"/>
          <p:nvPr/>
        </p:nvSpPr>
        <p:spPr>
          <a:xfrm>
            <a:off x="1758193" y="1010900"/>
            <a:ext cx="4278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Bharatiya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 Janata Party (BJP) is the leading party with a significant majority of 240 seats, showcasing its dominance in the current political landscape. 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The Indian National Congress (INC) follows as the second-largest party with 99 seats, reflecting its substantial, though less dominant, presence. </a:t>
            </a:r>
          </a:p>
        </p:txBody>
      </p:sp>
      <p:pic>
        <p:nvPicPr>
          <p:cNvPr id="5" name="Graphic 4" descr="Glasses with solid fill">
            <a:extLst>
              <a:ext uri="{FF2B5EF4-FFF2-40B4-BE49-F238E27FC236}">
                <a16:creationId xmlns:a16="http://schemas.microsoft.com/office/drawing/2014/main" id="{6C7D1F13-AC2E-43F9-9AF2-6D4F5CB4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445" y="4648076"/>
            <a:ext cx="543187" cy="543187"/>
          </a:xfrm>
          <a:prstGeom prst="rect">
            <a:avLst/>
          </a:prstGeom>
        </p:spPr>
      </p:pic>
      <p:pic>
        <p:nvPicPr>
          <p:cNvPr id="11" name="Graphic 10" descr="Glasses with solid fill">
            <a:extLst>
              <a:ext uri="{FF2B5EF4-FFF2-40B4-BE49-F238E27FC236}">
                <a16:creationId xmlns:a16="http://schemas.microsoft.com/office/drawing/2014/main" id="{6C615B87-B32E-41BF-8AE6-30997D56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1519" y="2866603"/>
            <a:ext cx="543187" cy="543187"/>
          </a:xfrm>
          <a:prstGeom prst="rect">
            <a:avLst/>
          </a:prstGeom>
        </p:spPr>
      </p:pic>
      <p:pic>
        <p:nvPicPr>
          <p:cNvPr id="20" name="Graphic 19" descr="Lightbulb with solid fill">
            <a:extLst>
              <a:ext uri="{FF2B5EF4-FFF2-40B4-BE49-F238E27FC236}">
                <a16:creationId xmlns:a16="http://schemas.microsoft.com/office/drawing/2014/main" id="{5B4776DA-9EAB-4990-BFF0-502E0183B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1153" y="3873222"/>
            <a:ext cx="325772" cy="325772"/>
          </a:xfrm>
          <a:prstGeom prst="rect">
            <a:avLst/>
          </a:prstGeom>
        </p:spPr>
      </p:pic>
      <p:pic>
        <p:nvPicPr>
          <p:cNvPr id="22" name="Graphic 21" descr="Lightbulb with solid fill">
            <a:extLst>
              <a:ext uri="{FF2B5EF4-FFF2-40B4-BE49-F238E27FC236}">
                <a16:creationId xmlns:a16="http://schemas.microsoft.com/office/drawing/2014/main" id="{96523D91-FF8D-4927-9B7C-290EF14AF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8791" y="1995345"/>
            <a:ext cx="325772" cy="3257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217C91-D7E2-73F7-0FB5-50322491E963}"/>
              </a:ext>
            </a:extLst>
          </p:cNvPr>
          <p:cNvSpPr txBox="1"/>
          <p:nvPr/>
        </p:nvSpPr>
        <p:spPr>
          <a:xfrm>
            <a:off x="522561" y="228138"/>
            <a:ext cx="1136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Overall Results: The total number of seats won by each party and alliance.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2F78B-F886-410F-8228-C044A6ABDF85}"/>
              </a:ext>
            </a:extLst>
          </p:cNvPr>
          <p:cNvSpPr txBox="1"/>
          <p:nvPr/>
        </p:nvSpPr>
        <p:spPr>
          <a:xfrm>
            <a:off x="3006847" y="5521704"/>
            <a:ext cx="799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Visualize the performance of leading parties and alliances across different states.</a:t>
            </a:r>
            <a:endParaRPr lang="en-IN" sz="28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82AFD-90FE-4E00-A949-D869DDDA8ED6}"/>
              </a:ext>
            </a:extLst>
          </p:cNvPr>
          <p:cNvSpPr txBox="1"/>
          <p:nvPr/>
        </p:nvSpPr>
        <p:spPr>
          <a:xfrm>
            <a:off x="7002584" y="565190"/>
            <a:ext cx="4845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Andhra Pradesh shows a strong presence of Independent candidates, with numerous seats led by Independents, indicating a significant influence and preference for non-affiliated candidates in this region.</a:t>
            </a:r>
          </a:p>
        </p:txBody>
      </p:sp>
      <p:pic>
        <p:nvPicPr>
          <p:cNvPr id="10" name="Graphic 9" descr="Child with balloon with solid fill">
            <a:extLst>
              <a:ext uri="{FF2B5EF4-FFF2-40B4-BE49-F238E27FC236}">
                <a16:creationId xmlns:a16="http://schemas.microsoft.com/office/drawing/2014/main" id="{2E165F7F-3978-4511-A7C6-27A92CBA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610" y="5908067"/>
            <a:ext cx="359258" cy="359258"/>
          </a:xfrm>
          <a:prstGeom prst="rect">
            <a:avLst/>
          </a:prstGeom>
        </p:spPr>
      </p:pic>
      <p:pic>
        <p:nvPicPr>
          <p:cNvPr id="12" name="Graphic 11" descr="Child with balloon with solid fill">
            <a:extLst>
              <a:ext uri="{FF2B5EF4-FFF2-40B4-BE49-F238E27FC236}">
                <a16:creationId xmlns:a16="http://schemas.microsoft.com/office/drawing/2014/main" id="{5BAB3AA6-5692-45E8-8B58-AA4F5F8B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203" y="5540225"/>
            <a:ext cx="367842" cy="367842"/>
          </a:xfrm>
          <a:prstGeom prst="rect">
            <a:avLst/>
          </a:prstGeom>
        </p:spPr>
      </p:pic>
      <p:pic>
        <p:nvPicPr>
          <p:cNvPr id="13" name="Graphic 12" descr="Statistics with solid fill">
            <a:extLst>
              <a:ext uri="{FF2B5EF4-FFF2-40B4-BE49-F238E27FC236}">
                <a16:creationId xmlns:a16="http://schemas.microsoft.com/office/drawing/2014/main" id="{3388B6B6-DC7C-4B1D-8241-AEEF26035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55" y="4965575"/>
            <a:ext cx="367717" cy="367717"/>
          </a:xfrm>
          <a:prstGeom prst="rect">
            <a:avLst/>
          </a:prstGeom>
        </p:spPr>
      </p:pic>
      <p:pic>
        <p:nvPicPr>
          <p:cNvPr id="15" name="Graphic 14" descr="Statistics with solid fill">
            <a:extLst>
              <a:ext uri="{FF2B5EF4-FFF2-40B4-BE49-F238E27FC236}">
                <a16:creationId xmlns:a16="http://schemas.microsoft.com/office/drawing/2014/main" id="{F6055C17-64A8-4E63-B51F-D64F61C6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888" y="1277225"/>
            <a:ext cx="367717" cy="367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90FE-80C4-96CC-8124-00E2F46A97E9}"/>
              </a:ext>
            </a:extLst>
          </p:cNvPr>
          <p:cNvSpPr txBox="1"/>
          <p:nvPr/>
        </p:nvSpPr>
        <p:spPr>
          <a:xfrm>
            <a:off x="4881749" y="1586895"/>
            <a:ext cx="7374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Maharashtra presents a mix of alliances, with both Independent and NDA candidates securing seats. </a:t>
            </a:r>
            <a:endParaRPr lang="en-IN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FC77-ADF3-4C62-0403-C3EAAC92B8D1}"/>
              </a:ext>
            </a:extLst>
          </p:cNvPr>
          <p:cNvSpPr txBox="1"/>
          <p:nvPr/>
        </p:nvSpPr>
        <p:spPr>
          <a:xfrm>
            <a:off x="3883309" y="2083833"/>
            <a:ext cx="84793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However, the NDA holds a notable presence, reflecting its strong organizational structure and voter base.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7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Uttar Pradesh is a battleground for the INDIA alliance, which leads in a majority of the seats.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7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The NDA also has a significant representation, highlighting the competitive political landscape in Uttar Pradesh.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7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The INDIA alliance is dominant in Tamil Nadu, leading in numerous seats. This suggests strong regional support for the coalition, possibly due to local political dynamics and campaign strategies.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7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West Bengal: The INDIA alliance has a substantial lead in West Bengal, securing a majority of the seats.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7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This indicates a strong regional foothold and effective voter outreach by the coalition, making it a key player in the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w Cen MT Condensed" panose="020B0606020104020203" pitchFamily="34" charset="0"/>
              </a:rPr>
              <a:t>state's political scenario.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3434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37844-D3C6-4C10-9123-D61F88730FAB}"/>
              </a:ext>
            </a:extLst>
          </p:cNvPr>
          <p:cNvSpPr txBox="1"/>
          <p:nvPr/>
        </p:nvSpPr>
        <p:spPr>
          <a:xfrm rot="20147988">
            <a:off x="-115586" y="282402"/>
            <a:ext cx="344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w Cen MT Condensed" panose="020B0606020104020203" pitchFamily="34" charset="0"/>
              </a:rPr>
              <a:t>Visualize the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Tw Cen MT Condensed" panose="020B0606020104020203" pitchFamily="34" charset="0"/>
              </a:rPr>
              <a:t>margin of victory/defeat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Tw Cen MT Condensed" panose="020B0606020104020203" pitchFamily="34" charset="0"/>
              </a:rPr>
              <a:t>in various constituencies.</a:t>
            </a:r>
            <a:endParaRPr lang="en-IN" sz="30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78953-637F-49B5-A3CB-4E7A7C44E241}"/>
              </a:ext>
            </a:extLst>
          </p:cNvPr>
          <p:cNvSpPr txBox="1"/>
          <p:nvPr/>
        </p:nvSpPr>
        <p:spPr>
          <a:xfrm>
            <a:off x="289169" y="2200276"/>
            <a:ext cx="28556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 largest margin of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victory was seen in the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Arakkonam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constituency, where the Dravida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Munnetra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Kazhagam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(DMK) defeated the All India Anna Dravida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Munnetra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Kazhagam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(AIADMK) by 306,559 votes, highlighting DMK's significant stronghold in this area.</a:t>
            </a:r>
            <a:endParaRPr lang="en-IN" sz="15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54F25-3DAD-7AB4-792E-559D5D6F0782}"/>
              </a:ext>
            </a:extLst>
          </p:cNvPr>
          <p:cNvSpPr txBox="1"/>
          <p:nvPr/>
        </p:nvSpPr>
        <p:spPr>
          <a:xfrm>
            <a:off x="8439150" y="282477"/>
            <a:ext cx="34636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Telugu Desam showcased strong performances in Andhra Pradesh, particularly in the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Amalapuram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(SC) constituency, where they led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Yuvajana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Sramika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Rythu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Congress Party (YSRCP) by a substantial margin of 342,196 votes, indicating a solid voter base.</a:t>
            </a:r>
            <a:endParaRPr lang="en-IN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049CB-545B-4317-1895-D522A79F1F6B}"/>
              </a:ext>
            </a:extLst>
          </p:cNvPr>
          <p:cNvSpPr txBox="1"/>
          <p:nvPr/>
        </p:nvSpPr>
        <p:spPr>
          <a:xfrm>
            <a:off x="9357547" y="2200276"/>
            <a:ext cx="2524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 Indian National Congress (INC) had notable victories in constituencies like Amethi and Allahabad, with margins of 167,196 and 58,795 votes, respectively, demonstrating their competitive edge in Uttar Pradesh.</a:t>
            </a:r>
            <a:endParaRPr lang="en-IN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6B34D-0705-88E5-3D4B-4469AAF0E7D2}"/>
              </a:ext>
            </a:extLst>
          </p:cNvPr>
          <p:cNvSpPr txBox="1"/>
          <p:nvPr/>
        </p:nvSpPr>
        <p:spPr>
          <a:xfrm>
            <a:off x="712846" y="4685184"/>
            <a:ext cx="3144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Bharatiya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Janata Party (BJP) had several significant victories across various states, including a margin of 461,755 votes in Ahmedabad East and 271,294 votes in Agra, reflecting their widespread support and robust electoral presence.</a:t>
            </a:r>
            <a:endParaRPr lang="en-IN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66B91-8708-2C38-F227-6EEF983E9BBC}"/>
              </a:ext>
            </a:extLst>
          </p:cNvPr>
          <p:cNvSpPr txBox="1"/>
          <p:nvPr/>
        </p:nvSpPr>
        <p:spPr>
          <a:xfrm>
            <a:off x="8704865" y="4813106"/>
            <a:ext cx="31447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A narrow margin of victory was observed in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Attingal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, where the Indian National Congress defeated the Communist Party of India (Marxist) by only 684 votes, underscoring the highly competitive nature of this constituency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7517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C74D7-84A4-4157-845E-C235A690AF73}"/>
              </a:ext>
            </a:extLst>
          </p:cNvPr>
          <p:cNvSpPr txBox="1"/>
          <p:nvPr/>
        </p:nvSpPr>
        <p:spPr>
          <a:xfrm>
            <a:off x="641474" y="1158085"/>
            <a:ext cx="3092326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 National Democratic Alliance (NDA), led by the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Bharatiya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Janata Party (BJP), has emerged as the most dominant force with a significant lead, securing 240 constituencies, almost entirely matching the margin of 239.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 Dravida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Munnetra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Kazhagam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(DMK), also part of the INDIA alliance, has secured 22 seats, contributing to the alliance's overall competitive performance against the NDA.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7CB28-3C61-E2FB-5EAF-89CDC0485AAE}"/>
              </a:ext>
            </a:extLst>
          </p:cNvPr>
          <p:cNvSpPr txBox="1"/>
          <p:nvPr/>
        </p:nvSpPr>
        <p:spPr>
          <a:xfrm>
            <a:off x="542926" y="298436"/>
            <a:ext cx="10851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Performance of different parties and their respective alliances in terms of seats won.</a:t>
            </a:r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19798-DCA2-33B9-B9DC-AFCB1C33C939}"/>
              </a:ext>
            </a:extLst>
          </p:cNvPr>
          <p:cNvSpPr txBox="1"/>
          <p:nvPr/>
        </p:nvSpPr>
        <p:spPr>
          <a:xfrm>
            <a:off x="8140580" y="1451753"/>
            <a:ext cx="3254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 INDIA alliance, with parties like the Indian National Congress (INC) and the All India Trinamool Congress (AITC), has demonstrated a strong presence, winning 99 and 29 seats respectively, showing their consolidated strength in several regions.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Independent parties, while not part of any major alliance, have shown noteworthy success with Janata Dal (United), Nationalist Congress Party (Sharad Pawar), and Shiv Sena (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Uddhav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w Cen MT" panose="020B0602020104020603" pitchFamily="34" charset="0"/>
              </a:rPr>
              <a:t>Balasaheb</a:t>
            </a: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 Thackeray) winning a combined total of 29 seats.</a:t>
            </a:r>
            <a:endParaRPr lang="en-IN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220CC-CD96-FB83-3139-E50D23B641B0}"/>
              </a:ext>
            </a:extLst>
          </p:cNvPr>
          <p:cNvSpPr txBox="1"/>
          <p:nvPr/>
        </p:nvSpPr>
        <p:spPr>
          <a:xfrm>
            <a:off x="1171575" y="5591175"/>
            <a:ext cx="7372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Tw Cen MT" panose="020B0602020104020603" pitchFamily="34" charset="0"/>
              </a:rPr>
              <a:t>The Telugu Desam Party, although independent, has managed to secure 16 seats, indicating its substantial influence in its respective regions, comparable to some of the larger parties within the alliances.</a:t>
            </a:r>
            <a:endParaRPr lang="en-IN" sz="15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117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{9385E63B-69DB-44C2-9ACE-ED91772B0276}tf10001108_win32</Template>
  <TotalTime>2994</TotalTime>
  <Words>1607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Tw Cen MT</vt:lpstr>
      <vt:lpstr>Tw Cen MT Condensed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Shngain Kupar Shullai</dc:creator>
  <cp:keywords/>
  <cp:lastModifiedBy>Ngain Shullai</cp:lastModifiedBy>
  <cp:revision>15</cp:revision>
  <dcterms:created xsi:type="dcterms:W3CDTF">2024-05-28T19:32:14Z</dcterms:created>
  <dcterms:modified xsi:type="dcterms:W3CDTF">2024-06-30T14:45:37Z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