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71" r:id="rId5"/>
    <p:sldId id="272" r:id="rId6"/>
    <p:sldId id="273" r:id="rId7"/>
    <p:sldId id="275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241" autoAdjust="0"/>
  </p:normalViewPr>
  <p:slideViewPr>
    <p:cSldViewPr snapToGrid="0">
      <p:cViewPr varScale="1">
        <p:scale>
          <a:sx n="98" d="100"/>
          <a:sy n="98" d="100"/>
        </p:scale>
        <p:origin x="110" y="18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D8272-EEE8-40BA-90DB-96335EA9D17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D80822-9DF9-497F-80B5-C40F765AB3C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Tw Cen MT Condensed" panose="020B0606020104020203" pitchFamily="34" charset="0"/>
            </a:rPr>
            <a:t>941 duplicate values were found &amp; removed</a:t>
          </a:r>
          <a:endParaRPr lang="en-IN" sz="2800" dirty="0">
            <a:solidFill>
              <a:schemeClr val="bg1"/>
            </a:solidFill>
            <a:latin typeface="Tw Cen MT Condensed" panose="020B0606020104020203" pitchFamily="34" charset="0"/>
          </a:endParaRPr>
        </a:p>
      </dgm:t>
    </dgm:pt>
    <dgm:pt modelId="{B67788C6-440B-4688-9B2D-2D56391A6C80}" type="parTrans" cxnId="{60477AD0-F2A3-46E3-8D00-9854C122223E}">
      <dgm:prSet/>
      <dgm:spPr/>
      <dgm:t>
        <a:bodyPr/>
        <a:lstStyle/>
        <a:p>
          <a:endParaRPr lang="en-IN"/>
        </a:p>
      </dgm:t>
    </dgm:pt>
    <dgm:pt modelId="{0FF7D1AB-24C9-45C9-956B-5A2FBA69BFF1}" type="sibTrans" cxnId="{60477AD0-F2A3-46E3-8D00-9854C122223E}">
      <dgm:prSet/>
      <dgm:spPr/>
      <dgm:t>
        <a:bodyPr/>
        <a:lstStyle/>
        <a:p>
          <a:endParaRPr lang="en-IN"/>
        </a:p>
      </dgm:t>
    </dgm:pt>
    <dgm:pt modelId="{906FEED2-35BC-4759-A353-EA5CE5D2395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sz="2400" dirty="0">
              <a:solidFill>
                <a:schemeClr val="bg1"/>
              </a:solidFill>
              <a:latin typeface="Tw Cen MT Condensed" panose="020B0606020104020203" pitchFamily="34" charset="0"/>
            </a:rPr>
            <a:t>(</a:t>
          </a:r>
          <a:r>
            <a:rPr lang="en-US" sz="2400" dirty="0" err="1">
              <a:solidFill>
                <a:schemeClr val="bg1"/>
              </a:solidFill>
              <a:latin typeface="Tw Cen MT Condensed" panose="020B0606020104020203" pitchFamily="34" charset="0"/>
            </a:rPr>
            <a:t>Wrapped_by</a:t>
          </a:r>
          <a:r>
            <a:rPr lang="en-US" sz="2400" dirty="0">
              <a:solidFill>
                <a:schemeClr val="bg1"/>
              </a:solidFill>
              <a:latin typeface="Tw Cen MT Condensed" panose="020B0606020104020203" pitchFamily="34" charset="0"/>
            </a:rPr>
            <a:t>, Ringing &amp; Time) Columns were deleted</a:t>
          </a:r>
          <a:endParaRPr lang="en-IN" sz="2400" dirty="0">
            <a:solidFill>
              <a:schemeClr val="bg1"/>
            </a:solidFill>
            <a:latin typeface="Tw Cen MT Condensed" panose="020B0606020104020203" pitchFamily="34" charset="0"/>
          </a:endParaRPr>
        </a:p>
      </dgm:t>
    </dgm:pt>
    <dgm:pt modelId="{9F973CC2-B0B9-45E5-A2D9-3BB7D39B36EA}" type="parTrans" cxnId="{1A9277C6-AFCB-4143-83DB-042A486282AF}">
      <dgm:prSet/>
      <dgm:spPr/>
      <dgm:t>
        <a:bodyPr/>
        <a:lstStyle/>
        <a:p>
          <a:endParaRPr lang="en-IN"/>
        </a:p>
      </dgm:t>
    </dgm:pt>
    <dgm:pt modelId="{B729D596-EFC6-4AB2-8168-4A0023D4B0D0}" type="sibTrans" cxnId="{1A9277C6-AFCB-4143-83DB-042A486282AF}">
      <dgm:prSet/>
      <dgm:spPr/>
      <dgm:t>
        <a:bodyPr/>
        <a:lstStyle/>
        <a:p>
          <a:endParaRPr lang="en-IN"/>
        </a:p>
      </dgm:t>
    </dgm:pt>
    <dgm:pt modelId="{ACE029E5-E2D2-4689-AC86-97956466A13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US" sz="2400" dirty="0" err="1">
              <a:solidFill>
                <a:schemeClr val="bg1"/>
              </a:solidFill>
              <a:latin typeface="Tw Cen MT Condensed" panose="020B0606020104020203" pitchFamily="34" charset="0"/>
            </a:rPr>
            <a:t>Time_Bucket</a:t>
          </a:r>
          <a:r>
            <a:rPr lang="en-US" sz="2400" dirty="0">
              <a:solidFill>
                <a:schemeClr val="bg1"/>
              </a:solidFill>
              <a:latin typeface="Tw Cen MT Condensed" panose="020B0606020104020203" pitchFamily="34" charset="0"/>
            </a:rPr>
            <a:t> Sub-category 9_10 replaced by 09_10 </a:t>
          </a:r>
          <a:endParaRPr lang="en-IN" sz="2400" dirty="0">
            <a:solidFill>
              <a:schemeClr val="bg1"/>
            </a:solidFill>
            <a:latin typeface="Tw Cen MT Condensed" panose="020B0606020104020203" pitchFamily="34" charset="0"/>
          </a:endParaRPr>
        </a:p>
      </dgm:t>
    </dgm:pt>
    <dgm:pt modelId="{98A6F6AE-D857-489F-8697-FC12D81C430C}" type="parTrans" cxnId="{739C288F-80F4-4E5A-A984-8596534B3CF2}">
      <dgm:prSet/>
      <dgm:spPr/>
      <dgm:t>
        <a:bodyPr/>
        <a:lstStyle/>
        <a:p>
          <a:endParaRPr lang="en-IN"/>
        </a:p>
      </dgm:t>
    </dgm:pt>
    <dgm:pt modelId="{748C0DED-55A9-4740-8933-B93E2A240DD4}" type="sibTrans" cxnId="{739C288F-80F4-4E5A-A984-8596534B3CF2}">
      <dgm:prSet/>
      <dgm:spPr/>
      <dgm:t>
        <a:bodyPr/>
        <a:lstStyle/>
        <a:p>
          <a:endParaRPr lang="en-IN"/>
        </a:p>
      </dgm:t>
    </dgm:pt>
    <dgm:pt modelId="{C4EF68A0-5D85-409D-9704-1E17839F300A}" type="pres">
      <dgm:prSet presAssocID="{6CED8272-EEE8-40BA-90DB-96335EA9D177}" presName="Name0" presStyleCnt="0">
        <dgm:presLayoutVars>
          <dgm:dir/>
          <dgm:resizeHandles val="exact"/>
        </dgm:presLayoutVars>
      </dgm:prSet>
      <dgm:spPr/>
    </dgm:pt>
    <dgm:pt modelId="{1712811E-E636-4FED-A86D-FF17DDAD3227}" type="pres">
      <dgm:prSet presAssocID="{A0D80822-9DF9-497F-80B5-C40F765AB3C3}" presName="node" presStyleLbl="node1" presStyleIdx="0" presStyleCnt="3">
        <dgm:presLayoutVars>
          <dgm:bulletEnabled val="1"/>
        </dgm:presLayoutVars>
      </dgm:prSet>
      <dgm:spPr/>
    </dgm:pt>
    <dgm:pt modelId="{3EEBB1D4-2BE1-4231-A3F4-1C1AA5013791}" type="pres">
      <dgm:prSet presAssocID="{0FF7D1AB-24C9-45C9-956B-5A2FBA69BFF1}" presName="sibTrans" presStyleCnt="0"/>
      <dgm:spPr/>
    </dgm:pt>
    <dgm:pt modelId="{630CFA14-49B6-4836-9F02-25D6A62690C0}" type="pres">
      <dgm:prSet presAssocID="{906FEED2-35BC-4759-A353-EA5CE5D23959}" presName="node" presStyleLbl="node1" presStyleIdx="1" presStyleCnt="3">
        <dgm:presLayoutVars>
          <dgm:bulletEnabled val="1"/>
        </dgm:presLayoutVars>
      </dgm:prSet>
      <dgm:spPr/>
    </dgm:pt>
    <dgm:pt modelId="{00C112FF-B97E-474A-9652-0966CF2F6E48}" type="pres">
      <dgm:prSet presAssocID="{B729D596-EFC6-4AB2-8168-4A0023D4B0D0}" presName="sibTrans" presStyleCnt="0"/>
      <dgm:spPr/>
    </dgm:pt>
    <dgm:pt modelId="{3B7A1AB5-0A70-420F-B15E-CA2125A67A5A}" type="pres">
      <dgm:prSet presAssocID="{ACE029E5-E2D2-4689-AC86-97956466A134}" presName="node" presStyleLbl="node1" presStyleIdx="2" presStyleCnt="3" custAng="0">
        <dgm:presLayoutVars>
          <dgm:bulletEnabled val="1"/>
        </dgm:presLayoutVars>
      </dgm:prSet>
      <dgm:spPr/>
    </dgm:pt>
  </dgm:ptLst>
  <dgm:cxnLst>
    <dgm:cxn modelId="{A7577303-C4F5-44CA-966F-63427C11D52D}" type="presOf" srcId="{6CED8272-EEE8-40BA-90DB-96335EA9D177}" destId="{C4EF68A0-5D85-409D-9704-1E17839F300A}" srcOrd="0" destOrd="0" presId="urn:microsoft.com/office/officeart/2005/8/layout/hList6"/>
    <dgm:cxn modelId="{321C4133-111E-4E0E-93D0-7427F288A7D9}" type="presOf" srcId="{A0D80822-9DF9-497F-80B5-C40F765AB3C3}" destId="{1712811E-E636-4FED-A86D-FF17DDAD3227}" srcOrd="0" destOrd="0" presId="urn:microsoft.com/office/officeart/2005/8/layout/hList6"/>
    <dgm:cxn modelId="{739C288F-80F4-4E5A-A984-8596534B3CF2}" srcId="{6CED8272-EEE8-40BA-90DB-96335EA9D177}" destId="{ACE029E5-E2D2-4689-AC86-97956466A134}" srcOrd="2" destOrd="0" parTransId="{98A6F6AE-D857-489F-8697-FC12D81C430C}" sibTransId="{748C0DED-55A9-4740-8933-B93E2A240DD4}"/>
    <dgm:cxn modelId="{A7D83796-21D8-4A5C-B68E-406831A3C82F}" type="presOf" srcId="{ACE029E5-E2D2-4689-AC86-97956466A134}" destId="{3B7A1AB5-0A70-420F-B15E-CA2125A67A5A}" srcOrd="0" destOrd="0" presId="urn:microsoft.com/office/officeart/2005/8/layout/hList6"/>
    <dgm:cxn modelId="{1A9277C6-AFCB-4143-83DB-042A486282AF}" srcId="{6CED8272-EEE8-40BA-90DB-96335EA9D177}" destId="{906FEED2-35BC-4759-A353-EA5CE5D23959}" srcOrd="1" destOrd="0" parTransId="{9F973CC2-B0B9-45E5-A2D9-3BB7D39B36EA}" sibTransId="{B729D596-EFC6-4AB2-8168-4A0023D4B0D0}"/>
    <dgm:cxn modelId="{5A6758D0-9327-4594-B90C-EC032318309C}" type="presOf" srcId="{906FEED2-35BC-4759-A353-EA5CE5D23959}" destId="{630CFA14-49B6-4836-9F02-25D6A62690C0}" srcOrd="0" destOrd="0" presId="urn:microsoft.com/office/officeart/2005/8/layout/hList6"/>
    <dgm:cxn modelId="{60477AD0-F2A3-46E3-8D00-9854C122223E}" srcId="{6CED8272-EEE8-40BA-90DB-96335EA9D177}" destId="{A0D80822-9DF9-497F-80B5-C40F765AB3C3}" srcOrd="0" destOrd="0" parTransId="{B67788C6-440B-4688-9B2D-2D56391A6C80}" sibTransId="{0FF7D1AB-24C9-45C9-956B-5A2FBA69BFF1}"/>
    <dgm:cxn modelId="{93EFAFA3-08C8-4468-B848-A2E3654E6164}" type="presParOf" srcId="{C4EF68A0-5D85-409D-9704-1E17839F300A}" destId="{1712811E-E636-4FED-A86D-FF17DDAD3227}" srcOrd="0" destOrd="0" presId="urn:microsoft.com/office/officeart/2005/8/layout/hList6"/>
    <dgm:cxn modelId="{7E71A752-F4E8-40E4-909B-31A7A08F7FB0}" type="presParOf" srcId="{C4EF68A0-5D85-409D-9704-1E17839F300A}" destId="{3EEBB1D4-2BE1-4231-A3F4-1C1AA5013791}" srcOrd="1" destOrd="0" presId="urn:microsoft.com/office/officeart/2005/8/layout/hList6"/>
    <dgm:cxn modelId="{05AF7EDD-6090-4F9F-AA25-AFD99A951923}" type="presParOf" srcId="{C4EF68A0-5D85-409D-9704-1E17839F300A}" destId="{630CFA14-49B6-4836-9F02-25D6A62690C0}" srcOrd="2" destOrd="0" presId="urn:microsoft.com/office/officeart/2005/8/layout/hList6"/>
    <dgm:cxn modelId="{04DBF282-0068-44D7-8D62-E35448FCA159}" type="presParOf" srcId="{C4EF68A0-5D85-409D-9704-1E17839F300A}" destId="{00C112FF-B97E-474A-9652-0966CF2F6E48}" srcOrd="3" destOrd="0" presId="urn:microsoft.com/office/officeart/2005/8/layout/hList6"/>
    <dgm:cxn modelId="{8E133A0E-33D8-4C32-839E-AB8006F77B58}" type="presParOf" srcId="{C4EF68A0-5D85-409D-9704-1E17839F300A}" destId="{3B7A1AB5-0A70-420F-B15E-CA2125A67A5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2811E-E636-4FED-A86D-FF17DDAD3227}">
      <dsp:nvSpPr>
        <dsp:cNvPr id="0" name=""/>
        <dsp:cNvSpPr/>
      </dsp:nvSpPr>
      <dsp:spPr>
        <a:xfrm rot="16200000">
          <a:off x="-1418497" y="1419489"/>
          <a:ext cx="5418667" cy="2579687"/>
        </a:xfrm>
        <a:prstGeom prst="flowChartManualOperation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  <a:latin typeface="Tw Cen MT Condensed" panose="020B0606020104020203" pitchFamily="34" charset="0"/>
            </a:rPr>
            <a:t>941 duplicate values were found &amp; removed</a:t>
          </a:r>
          <a:endParaRPr lang="en-IN" sz="2800" kern="1200" dirty="0">
            <a:solidFill>
              <a:schemeClr val="bg1"/>
            </a:solidFill>
            <a:latin typeface="Tw Cen MT Condensed" panose="020B0606020104020203" pitchFamily="34" charset="0"/>
          </a:endParaRPr>
        </a:p>
      </dsp:txBody>
      <dsp:txXfrm rot="5400000">
        <a:off x="993" y="1083732"/>
        <a:ext cx="2579687" cy="3251201"/>
      </dsp:txXfrm>
    </dsp:sp>
    <dsp:sp modelId="{630CFA14-49B6-4836-9F02-25D6A62690C0}">
      <dsp:nvSpPr>
        <dsp:cNvPr id="0" name=""/>
        <dsp:cNvSpPr/>
      </dsp:nvSpPr>
      <dsp:spPr>
        <a:xfrm rot="16200000">
          <a:off x="1354666" y="1419489"/>
          <a:ext cx="5418667" cy="2579687"/>
        </a:xfrm>
        <a:prstGeom prst="flowChartManualOperation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w Cen MT Condensed" panose="020B0606020104020203" pitchFamily="34" charset="0"/>
            </a:rPr>
            <a:t>(</a:t>
          </a:r>
          <a:r>
            <a:rPr lang="en-US" sz="2400" kern="1200" dirty="0" err="1">
              <a:solidFill>
                <a:schemeClr val="bg1"/>
              </a:solidFill>
              <a:latin typeface="Tw Cen MT Condensed" panose="020B0606020104020203" pitchFamily="34" charset="0"/>
            </a:rPr>
            <a:t>Wrapped_by</a:t>
          </a:r>
          <a:r>
            <a:rPr lang="en-US" sz="2400" kern="1200" dirty="0">
              <a:solidFill>
                <a:schemeClr val="bg1"/>
              </a:solidFill>
              <a:latin typeface="Tw Cen MT Condensed" panose="020B0606020104020203" pitchFamily="34" charset="0"/>
            </a:rPr>
            <a:t>, Ringing &amp; Time) Columns were deleted</a:t>
          </a:r>
          <a:endParaRPr lang="en-IN" sz="2400" kern="1200" dirty="0">
            <a:solidFill>
              <a:schemeClr val="bg1"/>
            </a:solidFill>
            <a:latin typeface="Tw Cen MT Condensed" panose="020B0606020104020203" pitchFamily="34" charset="0"/>
          </a:endParaRPr>
        </a:p>
      </dsp:txBody>
      <dsp:txXfrm rot="5400000">
        <a:off x="2774156" y="1083732"/>
        <a:ext cx="2579687" cy="3251201"/>
      </dsp:txXfrm>
    </dsp:sp>
    <dsp:sp modelId="{3B7A1AB5-0A70-420F-B15E-CA2125A67A5A}">
      <dsp:nvSpPr>
        <dsp:cNvPr id="0" name=""/>
        <dsp:cNvSpPr/>
      </dsp:nvSpPr>
      <dsp:spPr>
        <a:xfrm rot="16200000">
          <a:off x="4127830" y="1419489"/>
          <a:ext cx="5418667" cy="2579687"/>
        </a:xfrm>
        <a:prstGeom prst="flowChartManualOperation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1"/>
              </a:solidFill>
              <a:latin typeface="Tw Cen MT Condensed" panose="020B0606020104020203" pitchFamily="34" charset="0"/>
            </a:rPr>
            <a:t>Time_Bucket</a:t>
          </a:r>
          <a:r>
            <a:rPr lang="en-US" sz="2400" kern="1200" dirty="0">
              <a:solidFill>
                <a:schemeClr val="bg1"/>
              </a:solidFill>
              <a:latin typeface="Tw Cen MT Condensed" panose="020B0606020104020203" pitchFamily="34" charset="0"/>
            </a:rPr>
            <a:t> Sub-category 9_10 replaced by 09_10 </a:t>
          </a:r>
          <a:endParaRPr lang="en-IN" sz="2400" kern="1200" dirty="0">
            <a:solidFill>
              <a:schemeClr val="bg1"/>
            </a:solidFill>
            <a:latin typeface="Tw Cen MT Condensed" panose="020B0606020104020203" pitchFamily="34" charset="0"/>
          </a:endParaRPr>
        </a:p>
      </dsp:txBody>
      <dsp:txXfrm rot="5400000">
        <a:off x="5547320" y="1083732"/>
        <a:ext cx="2579687" cy="325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k84wXdXkBhr-6qrxmbuTbg_NYX1XWuGU/edit?usp=sharing&amp;ouid=112239983230799440814&amp;rtpof=true&amp;sd=tru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7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4C32A-A6D4-4FEA-8195-9E22DFC429AD}"/>
              </a:ext>
            </a:extLst>
          </p:cNvPr>
          <p:cNvSpPr txBox="1"/>
          <p:nvPr/>
        </p:nvSpPr>
        <p:spPr>
          <a:xfrm>
            <a:off x="828675" y="819150"/>
            <a:ext cx="4610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w Cen MT Condensed" panose="020B0606020104020203" pitchFamily="34" charset="0"/>
              </a:rPr>
              <a:t>ABC Call Volume Trend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E2F84C-E893-420A-B2A0-CDE94FFD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5" y="5514284"/>
            <a:ext cx="1083460" cy="104913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D7E2665-2C3D-47F3-BD7C-4226AA0AE730}"/>
              </a:ext>
            </a:extLst>
          </p:cNvPr>
          <p:cNvSpPr txBox="1">
            <a:spLocks/>
          </p:cNvSpPr>
          <p:nvPr/>
        </p:nvSpPr>
        <p:spPr>
          <a:xfrm>
            <a:off x="1286590" y="5847214"/>
            <a:ext cx="3205640" cy="12990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By, Shngain Kupar Shullai</a:t>
            </a:r>
          </a:p>
          <a:p>
            <a:pPr>
              <a:lnSpc>
                <a:spcPct val="100000"/>
              </a:lnSpc>
            </a:pPr>
            <a:endParaRPr lang="en-IN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IN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20724-A773-4DC9-833E-F59712267F50}"/>
              </a:ext>
            </a:extLst>
          </p:cNvPr>
          <p:cNvSpPr txBox="1"/>
          <p:nvPr/>
        </p:nvSpPr>
        <p:spPr>
          <a:xfrm>
            <a:off x="398585" y="4392246"/>
            <a:ext cx="1469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for Excel File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9475F-FE8C-40CE-96E0-9F92C78B2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751" y="2768368"/>
            <a:ext cx="5640686" cy="3936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C74D7-84A4-4157-845E-C235A690AF73}"/>
              </a:ext>
            </a:extLst>
          </p:cNvPr>
          <p:cNvSpPr txBox="1"/>
          <p:nvPr/>
        </p:nvSpPr>
        <p:spPr>
          <a:xfrm>
            <a:off x="167255" y="152763"/>
            <a:ext cx="11857490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ctr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highest call abandonment rates occur in the early morning, particularly between 09:00 and 11:00, when more than 50% of calls are abandoned. </a:t>
            </a:r>
          </a:p>
          <a:p>
            <a:pPr marL="342900" indent="-342900" algn="ctr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This indicates a critical need for more agents to handle the call volume effectively during these hours. </a:t>
            </a:r>
          </a:p>
          <a:p>
            <a:pPr marL="342900" indent="-342900" algn="ctr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As the day progresses, the abandonment rate decreases significantly, reaching its lowest between 16:00 and 18:00, suggesting better agent availability or lower call volumes during this period. </a:t>
            </a:r>
          </a:p>
          <a:p>
            <a:pPr marL="342900" indent="-342900" algn="ctr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A notable increase in the number of agents is required to achieve the target of a 10% abandonment rate, especially in the morning and early afternoon buckets.</a:t>
            </a:r>
          </a:p>
          <a:p>
            <a:pPr marL="342900" indent="-342900" algn="ctr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data also reveals that the overall number of calls answered exceeds those abandoned, but the high abandonment rates during specific time slots highlight inefficiencies in agent allocation. </a:t>
            </a:r>
          </a:p>
          <a:p>
            <a:pPr marL="342900" indent="-342900" algn="ctr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For instance, between 10:00 and 11:00, there is a need to almost double the number of agents from 78 to 144 to meet the target abandonment rate. </a:t>
            </a:r>
          </a:p>
          <a:p>
            <a:pPr marL="342900" indent="-342900" algn="ctr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Similarly, significant increases are needed from 11:00 to 12:00, where an additional 54 agents are required. </a:t>
            </a:r>
          </a:p>
          <a:p>
            <a:pPr marL="342900" indent="-342900" algn="ctr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patterns suggest that agent shifts should be adjusted to start earlier and peak in the late morning hours to effectively address the high abandonment rates. </a:t>
            </a:r>
          </a:p>
          <a:p>
            <a:pPr marL="342900" indent="-342900" algn="ctr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Overall, 279 agents are needed across the day to meet the target abandonment rate (10%), emphasizing the importance of strategic manpower planning to enhance customer experience.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38DE9A-C89B-43C6-8A12-FBEE28CD6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33" y="3247611"/>
            <a:ext cx="5819775" cy="36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D1928-F879-462E-BBA6-2F2FDDD32087}"/>
              </a:ext>
            </a:extLst>
          </p:cNvPr>
          <p:cNvSpPr txBox="1"/>
          <p:nvPr/>
        </p:nvSpPr>
        <p:spPr>
          <a:xfrm>
            <a:off x="142875" y="123825"/>
            <a:ext cx="11906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Task 4: </a:t>
            </a:r>
            <a:r>
              <a:rPr lang="en-US" sz="2700" dirty="0">
                <a:solidFill>
                  <a:srgbClr val="002060"/>
                </a:solidFill>
                <a:latin typeface="Tw Cen MT Condensed" panose="020B0606020104020203" pitchFamily="34" charset="0"/>
              </a:rPr>
              <a:t>Manpower plan for each time bucket throughout the night, keeping the maximum abandon rate at 10%</a:t>
            </a:r>
            <a:endParaRPr lang="en-IN" sz="27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2446C-59AB-460D-98C2-A4334238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3243385"/>
            <a:ext cx="11796712" cy="3243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05F698-3699-45D6-B854-29D3001610E1}"/>
              </a:ext>
            </a:extLst>
          </p:cNvPr>
          <p:cNvSpPr txBox="1"/>
          <p:nvPr/>
        </p:nvSpPr>
        <p:spPr>
          <a:xfrm flipH="1">
            <a:off x="2323488" y="1127332"/>
            <a:ext cx="986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Steps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30% Night Calls 			= (117047)AH19*30% 	=35114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Average Call Seconds / Agent 		= AA16 		= 82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Average Agents required / </a:t>
            </a:r>
            <a:r>
              <a:rPr lang="en-US" sz="2000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TimeBucket</a:t>
            </a:r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 	= AVERAGE(AY7:AY18) 	= 32 </a:t>
            </a:r>
            <a:endParaRPr lang="en-IN" sz="2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6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CFE07-BCD4-47CB-AB40-278B217C1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E33ADE-9574-4393-A94D-CB337779F170}"/>
              </a:ext>
            </a:extLst>
          </p:cNvPr>
          <p:cNvSpPr txBox="1"/>
          <p:nvPr/>
        </p:nvSpPr>
        <p:spPr>
          <a:xfrm>
            <a:off x="253616" y="438073"/>
            <a:ext cx="2248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analysis of the nighttime call data revealed significant insights into the required manpower to maintain a maximum abandonment rate of 10%. 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Graphic 4" descr="Target with solid fill">
            <a:extLst>
              <a:ext uri="{FF2B5EF4-FFF2-40B4-BE49-F238E27FC236}">
                <a16:creationId xmlns:a16="http://schemas.microsoft.com/office/drawing/2014/main" id="{A89BF961-08F2-453E-B22D-13E094608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0288" y="125869"/>
            <a:ext cx="375138" cy="375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DD2C6-1C8B-4023-808C-CC25E4A2CC12}"/>
              </a:ext>
            </a:extLst>
          </p:cNvPr>
          <p:cNvSpPr txBox="1"/>
          <p:nvPr/>
        </p:nvSpPr>
        <p:spPr>
          <a:xfrm>
            <a:off x="2569499" y="438073"/>
            <a:ext cx="2633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It was found that the highest call volumes occur between 8 am and 9 am, requiring the most agents (64) to manage the influx efficiently. 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50EA6-FC42-42DD-ACE5-6985EDC472DC}"/>
              </a:ext>
            </a:extLst>
          </p:cNvPr>
          <p:cNvSpPr txBox="1"/>
          <p:nvPr/>
        </p:nvSpPr>
        <p:spPr>
          <a:xfrm>
            <a:off x="5605600" y="438073"/>
            <a:ext cx="2125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analysis showed that 39 agents are needed during the 9 pm to 11 pm and 5 am to 6 am time slots, indicating moderate call volumes.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1" name="Graphic 10" descr="Target with solid fill">
            <a:extLst>
              <a:ext uri="{FF2B5EF4-FFF2-40B4-BE49-F238E27FC236}">
                <a16:creationId xmlns:a16="http://schemas.microsoft.com/office/drawing/2014/main" id="{1C1010FA-B31E-4C31-B072-E336DC4F8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2386" y="148493"/>
            <a:ext cx="375138" cy="375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191472-EA0E-4F88-A5C6-218CC5935913}"/>
              </a:ext>
            </a:extLst>
          </p:cNvPr>
          <p:cNvSpPr txBox="1"/>
          <p:nvPr/>
        </p:nvSpPr>
        <p:spPr>
          <a:xfrm>
            <a:off x="2923145" y="2076475"/>
            <a:ext cx="2110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Conversely, the lowest call volumes were observed between 1 am and 5 am, with only 13 agents needed during each hour to meet the target.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B4413-26C5-4C28-8403-85C1F787EF3A}"/>
              </a:ext>
            </a:extLst>
          </p:cNvPr>
          <p:cNvSpPr txBox="1"/>
          <p:nvPr/>
        </p:nvSpPr>
        <p:spPr>
          <a:xfrm>
            <a:off x="8531080" y="391889"/>
            <a:ext cx="211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periods from 6 am to 8 am also exhibited a higher call volume, necessitating 51 agents per hour.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Graphic 13" descr="Target with solid fill">
            <a:extLst>
              <a:ext uri="{FF2B5EF4-FFF2-40B4-BE49-F238E27FC236}">
                <a16:creationId xmlns:a16="http://schemas.microsoft.com/office/drawing/2014/main" id="{95D93DA9-5816-4CFB-9A76-919AD65FD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4401" y="1775669"/>
            <a:ext cx="375138" cy="375138"/>
          </a:xfrm>
          <a:prstGeom prst="rect">
            <a:avLst/>
          </a:prstGeom>
        </p:spPr>
      </p:pic>
      <p:pic>
        <p:nvPicPr>
          <p:cNvPr id="15" name="Graphic 14" descr="Target with solid fill">
            <a:extLst>
              <a:ext uri="{FF2B5EF4-FFF2-40B4-BE49-F238E27FC236}">
                <a16:creationId xmlns:a16="http://schemas.microsoft.com/office/drawing/2014/main" id="{A3472820-F416-427F-B015-69EDBE047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8613" y="3696898"/>
            <a:ext cx="375138" cy="375138"/>
          </a:xfrm>
          <a:prstGeom prst="rect">
            <a:avLst/>
          </a:prstGeom>
        </p:spPr>
      </p:pic>
      <p:pic>
        <p:nvPicPr>
          <p:cNvPr id="16" name="Graphic 15" descr="Target with solid fill">
            <a:extLst>
              <a:ext uri="{FF2B5EF4-FFF2-40B4-BE49-F238E27FC236}">
                <a16:creationId xmlns:a16="http://schemas.microsoft.com/office/drawing/2014/main" id="{38AA613E-97BD-4EF1-BDDE-9DA0E16FE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3186" y="2344616"/>
            <a:ext cx="375138" cy="375138"/>
          </a:xfrm>
          <a:prstGeom prst="rect">
            <a:avLst/>
          </a:prstGeom>
        </p:spPr>
      </p:pic>
      <p:pic>
        <p:nvPicPr>
          <p:cNvPr id="17" name="Graphic 16" descr="Target with solid fill">
            <a:extLst>
              <a:ext uri="{FF2B5EF4-FFF2-40B4-BE49-F238E27FC236}">
                <a16:creationId xmlns:a16="http://schemas.microsoft.com/office/drawing/2014/main" id="{AB9EFBCF-1BD7-4B64-8050-431F1582F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1439" y="4837425"/>
            <a:ext cx="375138" cy="375138"/>
          </a:xfrm>
          <a:prstGeom prst="rect">
            <a:avLst/>
          </a:prstGeom>
        </p:spPr>
      </p:pic>
      <p:pic>
        <p:nvPicPr>
          <p:cNvPr id="18" name="Graphic 17" descr="Target with solid fill">
            <a:extLst>
              <a:ext uri="{FF2B5EF4-FFF2-40B4-BE49-F238E27FC236}">
                <a16:creationId xmlns:a16="http://schemas.microsoft.com/office/drawing/2014/main" id="{4412B279-77F3-4775-BBBD-5D42AA25C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7016" y="2407139"/>
            <a:ext cx="375138" cy="375138"/>
          </a:xfrm>
          <a:prstGeom prst="rect">
            <a:avLst/>
          </a:prstGeom>
        </p:spPr>
      </p:pic>
      <p:pic>
        <p:nvPicPr>
          <p:cNvPr id="19" name="Graphic 18" descr="Target with solid fill">
            <a:extLst>
              <a:ext uri="{FF2B5EF4-FFF2-40B4-BE49-F238E27FC236}">
                <a16:creationId xmlns:a16="http://schemas.microsoft.com/office/drawing/2014/main" id="{0965C88A-139E-4DBF-9225-001277ABE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8588" y="148493"/>
            <a:ext cx="375138" cy="375138"/>
          </a:xfrm>
          <a:prstGeom prst="rect">
            <a:avLst/>
          </a:prstGeom>
        </p:spPr>
      </p:pic>
      <p:pic>
        <p:nvPicPr>
          <p:cNvPr id="20" name="Graphic 19" descr="Target with solid fill">
            <a:extLst>
              <a:ext uri="{FF2B5EF4-FFF2-40B4-BE49-F238E27FC236}">
                <a16:creationId xmlns:a16="http://schemas.microsoft.com/office/drawing/2014/main" id="{A365451F-EAFF-4E16-8785-9CC32E9C2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1348" y="179754"/>
            <a:ext cx="375138" cy="3751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25A86F-FB89-413F-A067-5CC7AD45257A}"/>
              </a:ext>
            </a:extLst>
          </p:cNvPr>
          <p:cNvSpPr txBox="1"/>
          <p:nvPr/>
        </p:nvSpPr>
        <p:spPr>
          <a:xfrm>
            <a:off x="5439508" y="2719754"/>
            <a:ext cx="211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Overall, the average number of agents required per time bucket throughout the night is approximately 32.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A41E1-8914-4460-A5A2-9E75B1A1C20D}"/>
              </a:ext>
            </a:extLst>
          </p:cNvPr>
          <p:cNvSpPr txBox="1"/>
          <p:nvPr/>
        </p:nvSpPr>
        <p:spPr>
          <a:xfrm>
            <a:off x="211897" y="5126139"/>
            <a:ext cx="2454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This detailed manpower plan ensures that customer calls are handled effectively, minimizing the abandonment rate.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9BFC45-8DFD-476A-A8EE-A28C2441BFCB}"/>
              </a:ext>
            </a:extLst>
          </p:cNvPr>
          <p:cNvSpPr txBox="1"/>
          <p:nvPr/>
        </p:nvSpPr>
        <p:spPr>
          <a:xfrm>
            <a:off x="9417538" y="2594708"/>
            <a:ext cx="1774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pattern of call distribution aligns with typical business hours and early morning activity peaks.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6B8DB-ED17-44DB-8DA1-6A950BFA5DCD}"/>
              </a:ext>
            </a:extLst>
          </p:cNvPr>
          <p:cNvSpPr txBox="1"/>
          <p:nvPr/>
        </p:nvSpPr>
        <p:spPr>
          <a:xfrm>
            <a:off x="7804090" y="3983403"/>
            <a:ext cx="2024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A notable trend is the significant increase in call volume as the morning approaches, requiring a strategic increase in manpower.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C00752-0CA4-4E3C-8D5D-9F84CB1EC5F0}"/>
              </a:ext>
            </a:extLst>
          </p:cNvPr>
          <p:cNvSpPr txBox="1"/>
          <p:nvPr/>
        </p:nvSpPr>
        <p:spPr>
          <a:xfrm>
            <a:off x="10043151" y="4489747"/>
            <a:ext cx="1703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These insights allow for precise scheduling and resource allocation, ensuring optimal customer service coverage throughout the night.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6" name="Graphic 25" descr="Target with solid fill">
            <a:extLst>
              <a:ext uri="{FF2B5EF4-FFF2-40B4-BE49-F238E27FC236}">
                <a16:creationId xmlns:a16="http://schemas.microsoft.com/office/drawing/2014/main" id="{0F78B4EE-3D8B-4AC7-A8C9-B9AA354CC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7458" y="4197082"/>
            <a:ext cx="375138" cy="3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7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33ADE-9574-4393-A94D-CB337779F170}"/>
              </a:ext>
            </a:extLst>
          </p:cNvPr>
          <p:cNvSpPr txBox="1"/>
          <p:nvPr/>
        </p:nvSpPr>
        <p:spPr>
          <a:xfrm>
            <a:off x="231753" y="1089440"/>
            <a:ext cx="22484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Through this project, I conducted an in-depth analysis of ABC Insurance Company’s inbound call data, focusing on call durations, volumes, and manpower allocation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Graphic 4" descr="Target with solid fill">
            <a:extLst>
              <a:ext uri="{FF2B5EF4-FFF2-40B4-BE49-F238E27FC236}">
                <a16:creationId xmlns:a16="http://schemas.microsoft.com/office/drawing/2014/main" id="{A89BF961-08F2-453E-B22D-13E094608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8425" y="811047"/>
            <a:ext cx="375138" cy="375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DD2C6-1C8B-4023-808C-CC25E4A2CC12}"/>
              </a:ext>
            </a:extLst>
          </p:cNvPr>
          <p:cNvSpPr txBox="1"/>
          <p:nvPr/>
        </p:nvSpPr>
        <p:spPr>
          <a:xfrm>
            <a:off x="2569499" y="438073"/>
            <a:ext cx="2633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I determined the average call duration for each time bucket, finding it to be relatively consistent throughout the day with minor fluctuations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50EA6-FC42-42DD-ACE5-6985EDC472DC}"/>
              </a:ext>
            </a:extLst>
          </p:cNvPr>
          <p:cNvSpPr txBox="1"/>
          <p:nvPr/>
        </p:nvSpPr>
        <p:spPr>
          <a:xfrm>
            <a:off x="5330678" y="438073"/>
            <a:ext cx="2125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By visualizing the call volume, I identified peak periods, such as between 10 am and 12 pm, which required the most attention for resource planning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1" name="Graphic 10" descr="Target with solid fill">
            <a:extLst>
              <a:ext uri="{FF2B5EF4-FFF2-40B4-BE49-F238E27FC236}">
                <a16:creationId xmlns:a16="http://schemas.microsoft.com/office/drawing/2014/main" id="{1C1010FA-B31E-4C31-B072-E336DC4F8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2386" y="148493"/>
            <a:ext cx="375138" cy="375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191472-EA0E-4F88-A5C6-218CC5935913}"/>
              </a:ext>
            </a:extLst>
          </p:cNvPr>
          <p:cNvSpPr txBox="1"/>
          <p:nvPr/>
        </p:nvSpPr>
        <p:spPr>
          <a:xfrm>
            <a:off x="1749854" y="3002036"/>
            <a:ext cx="2110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analysis revealed that an additional 12 agents per day were necessary to meet the targeted service level, particularly during high-volume periods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B4413-26C5-4C28-8403-85C1F787EF3A}"/>
              </a:ext>
            </a:extLst>
          </p:cNvPr>
          <p:cNvSpPr txBox="1"/>
          <p:nvPr/>
        </p:nvSpPr>
        <p:spPr>
          <a:xfrm>
            <a:off x="7583858" y="458550"/>
            <a:ext cx="211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In addressing the manpower needs, I devised a plan to reduce the call abandonment rate from 30% to 10%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Graphic 13" descr="Target with solid fill">
            <a:extLst>
              <a:ext uri="{FF2B5EF4-FFF2-40B4-BE49-F238E27FC236}">
                <a16:creationId xmlns:a16="http://schemas.microsoft.com/office/drawing/2014/main" id="{95D93DA9-5816-4CFB-9A76-919AD65FD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2348" y="2728909"/>
            <a:ext cx="375138" cy="375138"/>
          </a:xfrm>
          <a:prstGeom prst="rect">
            <a:avLst/>
          </a:prstGeom>
        </p:spPr>
      </p:pic>
      <p:pic>
        <p:nvPicPr>
          <p:cNvPr id="15" name="Graphic 14" descr="Target with solid fill">
            <a:extLst>
              <a:ext uri="{FF2B5EF4-FFF2-40B4-BE49-F238E27FC236}">
                <a16:creationId xmlns:a16="http://schemas.microsoft.com/office/drawing/2014/main" id="{A3472820-F416-427F-B015-69EDBE047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852" y="2028975"/>
            <a:ext cx="375138" cy="375138"/>
          </a:xfrm>
          <a:prstGeom prst="rect">
            <a:avLst/>
          </a:prstGeom>
        </p:spPr>
      </p:pic>
      <p:pic>
        <p:nvPicPr>
          <p:cNvPr id="16" name="Graphic 15" descr="Target with solid fill">
            <a:extLst>
              <a:ext uri="{FF2B5EF4-FFF2-40B4-BE49-F238E27FC236}">
                <a16:creationId xmlns:a16="http://schemas.microsoft.com/office/drawing/2014/main" id="{38AA613E-97BD-4EF1-BDDE-9DA0E16FE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9330" y="148493"/>
            <a:ext cx="375138" cy="375138"/>
          </a:xfrm>
          <a:prstGeom prst="rect">
            <a:avLst/>
          </a:prstGeom>
        </p:spPr>
      </p:pic>
      <p:pic>
        <p:nvPicPr>
          <p:cNvPr id="17" name="Graphic 16" descr="Target with solid fill">
            <a:extLst>
              <a:ext uri="{FF2B5EF4-FFF2-40B4-BE49-F238E27FC236}">
                <a16:creationId xmlns:a16="http://schemas.microsoft.com/office/drawing/2014/main" id="{AB9EFBCF-1BD7-4B64-8050-431F1582F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7028" y="4734829"/>
            <a:ext cx="375138" cy="375138"/>
          </a:xfrm>
          <a:prstGeom prst="rect">
            <a:avLst/>
          </a:prstGeom>
        </p:spPr>
      </p:pic>
      <p:pic>
        <p:nvPicPr>
          <p:cNvPr id="18" name="Graphic 17" descr="Target with solid fill">
            <a:extLst>
              <a:ext uri="{FF2B5EF4-FFF2-40B4-BE49-F238E27FC236}">
                <a16:creationId xmlns:a16="http://schemas.microsoft.com/office/drawing/2014/main" id="{4412B279-77F3-4775-BBBD-5D42AA25C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2218" y="2042546"/>
            <a:ext cx="375138" cy="375138"/>
          </a:xfrm>
          <a:prstGeom prst="rect">
            <a:avLst/>
          </a:prstGeom>
        </p:spPr>
      </p:pic>
      <p:pic>
        <p:nvPicPr>
          <p:cNvPr id="19" name="Graphic 18" descr="Target with solid fill">
            <a:extLst>
              <a:ext uri="{FF2B5EF4-FFF2-40B4-BE49-F238E27FC236}">
                <a16:creationId xmlns:a16="http://schemas.microsoft.com/office/drawing/2014/main" id="{0965C88A-139E-4DBF-9225-001277ABE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1781" y="148493"/>
            <a:ext cx="375138" cy="375138"/>
          </a:xfrm>
          <a:prstGeom prst="rect">
            <a:avLst/>
          </a:prstGeom>
        </p:spPr>
      </p:pic>
      <p:pic>
        <p:nvPicPr>
          <p:cNvPr id="20" name="Graphic 19" descr="Target with solid fill">
            <a:extLst>
              <a:ext uri="{FF2B5EF4-FFF2-40B4-BE49-F238E27FC236}">
                <a16:creationId xmlns:a16="http://schemas.microsoft.com/office/drawing/2014/main" id="{A365451F-EAFF-4E16-8785-9CC32E9C2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8601" y="148493"/>
            <a:ext cx="375138" cy="3751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25A86F-FB89-413F-A067-5CC7AD45257A}"/>
              </a:ext>
            </a:extLst>
          </p:cNvPr>
          <p:cNvSpPr txBox="1"/>
          <p:nvPr/>
        </p:nvSpPr>
        <p:spPr>
          <a:xfrm>
            <a:off x="4147353" y="2401871"/>
            <a:ext cx="2110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For night shifts, I assessed call volumes and determined that the highest demand occurred between 8 am and 9 am, requiring up to 64 agents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A41E1-8914-4460-A5A2-9E75B1A1C20D}"/>
              </a:ext>
            </a:extLst>
          </p:cNvPr>
          <p:cNvSpPr txBox="1"/>
          <p:nvPr/>
        </p:nvSpPr>
        <p:spPr>
          <a:xfrm>
            <a:off x="637486" y="5000106"/>
            <a:ext cx="2454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Overall, the project enhanced my understanding of customer experience analytics by applying data-driven methods to optimize call center operations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9BFC45-8DFD-476A-A8EE-A28C2441BFCB}"/>
              </a:ext>
            </a:extLst>
          </p:cNvPr>
          <p:cNvSpPr txBox="1"/>
          <p:nvPr/>
        </p:nvSpPr>
        <p:spPr>
          <a:xfrm>
            <a:off x="9946063" y="438073"/>
            <a:ext cx="1774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This involved calculating the required number of agents per time bucket, accounting for peak hours and breaks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6B8DB-ED17-44DB-8DA1-6A950BFA5DCD}"/>
              </a:ext>
            </a:extLst>
          </p:cNvPr>
          <p:cNvSpPr txBox="1"/>
          <p:nvPr/>
        </p:nvSpPr>
        <p:spPr>
          <a:xfrm>
            <a:off x="6768140" y="2306174"/>
            <a:ext cx="2024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In contrast, lower call volumes between 1 am and 5 am required minimal staffing, around 13 agents per hour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C00752-0CA4-4E3C-8D5D-9F84CB1EC5F0}"/>
              </a:ext>
            </a:extLst>
          </p:cNvPr>
          <p:cNvSpPr txBox="1"/>
          <p:nvPr/>
        </p:nvSpPr>
        <p:spPr>
          <a:xfrm>
            <a:off x="8857767" y="2264318"/>
            <a:ext cx="1703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This strategic allocation ensures efficient handling of calls while maintaining a low abandonment rate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6" name="Graphic 25" descr="Target with solid fill">
            <a:extLst>
              <a:ext uri="{FF2B5EF4-FFF2-40B4-BE49-F238E27FC236}">
                <a16:creationId xmlns:a16="http://schemas.microsoft.com/office/drawing/2014/main" id="{0F78B4EE-3D8B-4AC7-A8C9-B9AA354CC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7223" y="1987038"/>
            <a:ext cx="375138" cy="375138"/>
          </a:xfrm>
          <a:prstGeom prst="rect">
            <a:avLst/>
          </a:prstGeom>
        </p:spPr>
      </p:pic>
      <p:pic>
        <p:nvPicPr>
          <p:cNvPr id="25" name="Graphic 24" descr="Target with solid fill">
            <a:extLst>
              <a:ext uri="{FF2B5EF4-FFF2-40B4-BE49-F238E27FC236}">
                <a16:creationId xmlns:a16="http://schemas.microsoft.com/office/drawing/2014/main" id="{7BF1E39A-A616-43CB-AE9A-5EC193623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3858" y="3990299"/>
            <a:ext cx="375138" cy="375138"/>
          </a:xfrm>
          <a:prstGeom prst="rect">
            <a:avLst/>
          </a:prstGeom>
        </p:spPr>
      </p:pic>
      <p:pic>
        <p:nvPicPr>
          <p:cNvPr id="27" name="Graphic 26" descr="Target with solid fill">
            <a:extLst>
              <a:ext uri="{FF2B5EF4-FFF2-40B4-BE49-F238E27FC236}">
                <a16:creationId xmlns:a16="http://schemas.microsoft.com/office/drawing/2014/main" id="{D3F8EEB7-567C-4A80-9B76-AC0DFCABA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8858" y="4353350"/>
            <a:ext cx="375138" cy="375138"/>
          </a:xfrm>
          <a:prstGeom prst="rect">
            <a:avLst/>
          </a:prstGeom>
        </p:spPr>
      </p:pic>
      <p:pic>
        <p:nvPicPr>
          <p:cNvPr id="28" name="Graphic 27" descr="Target with solid fill">
            <a:extLst>
              <a:ext uri="{FF2B5EF4-FFF2-40B4-BE49-F238E27FC236}">
                <a16:creationId xmlns:a16="http://schemas.microsoft.com/office/drawing/2014/main" id="{A4A4D459-0899-481A-BFF7-996D2EB1C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5540" y="3724311"/>
            <a:ext cx="375138" cy="37513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C980373-6F61-45DC-84CC-121C517A30B1}"/>
              </a:ext>
            </a:extLst>
          </p:cNvPr>
          <p:cNvSpPr txBox="1"/>
          <p:nvPr/>
        </p:nvSpPr>
        <p:spPr>
          <a:xfrm>
            <a:off x="9837659" y="4049987"/>
            <a:ext cx="21101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This comprehensive analysis provided actionable insights into managing call volumes and staffing needs effectively, ensuring a balanced approach to customer service throughout the day and night.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19526E-F4F4-4DC4-8B4B-08B9FA71CC1F}"/>
              </a:ext>
            </a:extLst>
          </p:cNvPr>
          <p:cNvSpPr txBox="1"/>
          <p:nvPr/>
        </p:nvSpPr>
        <p:spPr>
          <a:xfrm>
            <a:off x="6788174" y="4292659"/>
            <a:ext cx="2110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By analyzing detailed call data and implementing targeted staffing solutions, I contributed to the company’s efforts to enhance customer satisfaction and operational efficiency. 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37B989-02A3-436B-8BE3-22832292196C}"/>
              </a:ext>
            </a:extLst>
          </p:cNvPr>
          <p:cNvSpPr txBox="1"/>
          <p:nvPr/>
        </p:nvSpPr>
        <p:spPr>
          <a:xfrm>
            <a:off x="3944028" y="4603985"/>
            <a:ext cx="211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w Cen MT Condensed" panose="020B0606020104020203" pitchFamily="34" charset="0"/>
              </a:rPr>
              <a:t>It emphasized the importance of precise manpower planning and resource allocation to improve customer service</a:t>
            </a:r>
            <a:endParaRPr lang="en-IN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A5D9E-DA80-4211-A590-04AFB3589ED9}"/>
              </a:ext>
            </a:extLst>
          </p:cNvPr>
          <p:cNvSpPr txBox="1"/>
          <p:nvPr/>
        </p:nvSpPr>
        <p:spPr>
          <a:xfrm>
            <a:off x="187801" y="97306"/>
            <a:ext cx="2248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Tw Cen MT Condensed" panose="020B0606020104020203" pitchFamily="34" charset="0"/>
              </a:rPr>
              <a:t>Result</a:t>
            </a:r>
            <a:endParaRPr lang="en-IN" sz="4000" u="sng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3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3868470" y="1099388"/>
            <a:ext cx="4063946" cy="1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5400" dirty="0">
                <a:solidFill>
                  <a:srgbClr val="002060"/>
                </a:solidFill>
                <a:latin typeface="Tw Cen MT Condensed" panose="020B0606020104020203" pitchFamily="34" charset="0"/>
                <a:cs typeface="Segoe UI" panose="020B0502040204020203" pitchFamily="34" charset="0"/>
              </a:rPr>
              <a:t>Project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F6C4E-D887-4DEB-8AAF-68527C0F4FB8}"/>
              </a:ext>
            </a:extLst>
          </p:cNvPr>
          <p:cNvSpPr txBox="1"/>
          <p:nvPr/>
        </p:nvSpPr>
        <p:spPr>
          <a:xfrm>
            <a:off x="1081392" y="1682885"/>
            <a:ext cx="9231548" cy="432426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ctr">
              <a:buFont typeface="+mj-lt"/>
              <a:buAutoNum type="arabicParenR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In this project, I analyzed the inbound call data of ABC Insurance Company to enhance their Customer Experience (CX) analytics. </a:t>
            </a:r>
          </a:p>
          <a:p>
            <a:pPr marL="457200" indent="-457200" algn="ctr">
              <a:buFont typeface="+mj-lt"/>
              <a:buAutoNum type="arabicParenR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dataset includes comprehensive call details over 23 days, focusing on call duration, Time Bucket, call status, etc.… </a:t>
            </a:r>
          </a:p>
          <a:p>
            <a:pPr marL="457200" indent="-457200" algn="ctr">
              <a:buFont typeface="+mj-lt"/>
              <a:buAutoNum type="arabicParenR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My primary objectives were to determine the average call duration per time bucket, visualize call volumes over time, and devise a manpower plan to reduce call abandonment rates to 10% during both day and night shifts. </a:t>
            </a:r>
          </a:p>
          <a:p>
            <a:pPr marL="457200" indent="-457200" algn="ctr">
              <a:buFont typeface="+mj-lt"/>
              <a:buAutoNum type="arabicParenR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By leveraging this analysis, the goal is to optimize agent allocation and improve overall customer satisfaction. </a:t>
            </a:r>
          </a:p>
          <a:p>
            <a:pPr marL="457200" indent="-457200" algn="ctr">
              <a:buFont typeface="+mj-lt"/>
              <a:buAutoNum type="arabicParenR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project also accounts for agent working hours and unplanned leaves to provide realistic staffing recommendations.</a:t>
            </a:r>
            <a:endParaRPr lang="en-IN" sz="25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1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ECABB-024D-418B-9DC6-8347D07C982E}"/>
              </a:ext>
            </a:extLst>
          </p:cNvPr>
          <p:cNvSpPr txBox="1"/>
          <p:nvPr/>
        </p:nvSpPr>
        <p:spPr>
          <a:xfrm>
            <a:off x="1566153" y="836579"/>
            <a:ext cx="679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84F40-20CE-44DA-A3B9-FBD7C62738F7}"/>
              </a:ext>
            </a:extLst>
          </p:cNvPr>
          <p:cNvSpPr txBox="1"/>
          <p:nvPr/>
        </p:nvSpPr>
        <p:spPr>
          <a:xfrm>
            <a:off x="1721797" y="1926077"/>
            <a:ext cx="937746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To tackle this project, I cleaned and organized the dataset to ensure accuracy.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I then used Pivot tables, Charts and descriptive statistics to calculate the average call duration for each time bucket and created visualizations to analyze call volume trends over the day.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To address manpower planning, I applied predictive analytics to estimate the required number of agents per shift, aiming to reduce call abandonment rates.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Additionally, I considered the assumption variables, agent working patterns and breaks to provide realistic staffing solutions.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Tools like Excel formulas, and mathematics were instrumental in executing these analyses effectively.</a:t>
            </a:r>
            <a:endParaRPr lang="en-IN" sz="25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2EFE3-8178-4CD9-B72E-89271C64FEDB}"/>
              </a:ext>
            </a:extLst>
          </p:cNvPr>
          <p:cNvSpPr txBox="1"/>
          <p:nvPr/>
        </p:nvSpPr>
        <p:spPr>
          <a:xfrm>
            <a:off x="4513633" y="538444"/>
            <a:ext cx="3745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Tech-Stack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8C41C-6091-4925-BEB2-D4CC1CDC4303}"/>
              </a:ext>
            </a:extLst>
          </p:cNvPr>
          <p:cNvSpPr txBox="1"/>
          <p:nvPr/>
        </p:nvSpPr>
        <p:spPr>
          <a:xfrm>
            <a:off x="1308369" y="1461774"/>
            <a:ext cx="98298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For this project, I utilized the following tech stack:</a:t>
            </a:r>
          </a:p>
          <a:p>
            <a:pPr algn="just"/>
            <a:endParaRPr lang="en-US" sz="25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algn="just"/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1. Microsoft Excel 2021: </a:t>
            </a:r>
          </a:p>
          <a:p>
            <a:pPr algn="just"/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They are used for initial data cleaning, preprocessing, advanced data manipulation, visualization, basic statistical analysis, and creating insightful visualizations to present call volume trends and manpower planning effectively.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5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algn="just"/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2. Microsoft PowerPoint 2021: </a:t>
            </a:r>
          </a:p>
          <a:p>
            <a:pPr algn="just"/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Employed for advanced Project Presentation.</a:t>
            </a:r>
          </a:p>
          <a:p>
            <a:pPr algn="just"/>
            <a:endParaRPr lang="en-US" sz="25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algn="just"/>
            <a:r>
              <a:rPr lang="en-US" sz="2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These tools collectively enabled a comprehensive analysis of the call data, from initial preprocessing to advanced visualization and reporting.</a:t>
            </a:r>
            <a:endParaRPr lang="en-IN" sz="25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4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573C1-746B-4829-AD64-A2BA38EAFAB5}"/>
              </a:ext>
            </a:extLst>
          </p:cNvPr>
          <p:cNvSpPr txBox="1"/>
          <p:nvPr/>
        </p:nvSpPr>
        <p:spPr>
          <a:xfrm>
            <a:off x="758757" y="350196"/>
            <a:ext cx="6605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Data Understanding</a:t>
            </a:r>
            <a:endParaRPr lang="en-IN" sz="54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C4A14E2-FC13-46E3-8CED-11B9E007E843}"/>
              </a:ext>
            </a:extLst>
          </p:cNvPr>
          <p:cNvSpPr/>
          <p:nvPr/>
        </p:nvSpPr>
        <p:spPr>
          <a:xfrm>
            <a:off x="3638146" y="1655054"/>
            <a:ext cx="1666465" cy="113813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35760-42E5-4CFA-8F02-AAD0C52270DE}"/>
              </a:ext>
            </a:extLst>
          </p:cNvPr>
          <p:cNvSpPr txBox="1"/>
          <p:nvPr/>
        </p:nvSpPr>
        <p:spPr>
          <a:xfrm>
            <a:off x="3738458" y="1993289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No. of rows</a:t>
            </a:r>
            <a:endParaRPr lang="en-IN" sz="24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37962ACA-30CC-4488-916A-35FE59C34664}"/>
              </a:ext>
            </a:extLst>
          </p:cNvPr>
          <p:cNvSpPr/>
          <p:nvPr/>
        </p:nvSpPr>
        <p:spPr>
          <a:xfrm>
            <a:off x="6274337" y="1670126"/>
            <a:ext cx="2714017" cy="1031930"/>
          </a:xfrm>
          <a:prstGeom prst="verticalScroll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47478-6718-4CB6-9D11-8C1F8F7A6AFB}"/>
              </a:ext>
            </a:extLst>
          </p:cNvPr>
          <p:cNvSpPr txBox="1"/>
          <p:nvPr/>
        </p:nvSpPr>
        <p:spPr>
          <a:xfrm flipH="1">
            <a:off x="6921387" y="1862925"/>
            <a:ext cx="141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w Cen MT Condensed" panose="020B0606020104020203" pitchFamily="34" charset="0"/>
              </a:rPr>
              <a:t>117988</a:t>
            </a:r>
            <a:endParaRPr lang="en-IN" sz="3600" dirty="0">
              <a:latin typeface="Tw Cen MT Condensed" panose="020B0606020104020203" pitchFamily="34" charset="0"/>
            </a:endParaRPr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F6E6070C-312F-4E13-A908-4A8A186759A0}"/>
              </a:ext>
            </a:extLst>
          </p:cNvPr>
          <p:cNvSpPr/>
          <p:nvPr/>
        </p:nvSpPr>
        <p:spPr>
          <a:xfrm>
            <a:off x="6337568" y="3484450"/>
            <a:ext cx="2587557" cy="1400783"/>
          </a:xfrm>
          <a:prstGeom prst="horizontalScroll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BEF24033-4DC4-4573-B1E3-BDFE0DE5E9D4}"/>
              </a:ext>
            </a:extLst>
          </p:cNvPr>
          <p:cNvSpPr/>
          <p:nvPr/>
        </p:nvSpPr>
        <p:spPr>
          <a:xfrm>
            <a:off x="3638146" y="3910036"/>
            <a:ext cx="2052743" cy="549613"/>
          </a:xfrm>
          <a:prstGeom prst="rightArrow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B3CA7-CA33-45DD-94E3-24BFE306CD83}"/>
              </a:ext>
            </a:extLst>
          </p:cNvPr>
          <p:cNvSpPr txBox="1"/>
          <p:nvPr/>
        </p:nvSpPr>
        <p:spPr>
          <a:xfrm>
            <a:off x="3738458" y="3954008"/>
            <a:ext cx="147860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Columns</a:t>
            </a:r>
            <a:endParaRPr lang="en-IN" sz="24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76BAF-9A69-413E-8D70-80516D65E414}"/>
              </a:ext>
            </a:extLst>
          </p:cNvPr>
          <p:cNvSpPr txBox="1"/>
          <p:nvPr/>
        </p:nvSpPr>
        <p:spPr>
          <a:xfrm flipH="1">
            <a:off x="7363838" y="3861674"/>
            <a:ext cx="76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w Cen MT Condensed" panose="020B0606020104020203" pitchFamily="34" charset="0"/>
              </a:rPr>
              <a:t>13</a:t>
            </a:r>
            <a:endParaRPr lang="en-IN" sz="36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7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7700DC8-D574-4B92-A29A-44018D82E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2380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10E245-E8EA-4D36-B1FB-4F9C32573BDC}"/>
              </a:ext>
            </a:extLst>
          </p:cNvPr>
          <p:cNvSpPr txBox="1"/>
          <p:nvPr/>
        </p:nvSpPr>
        <p:spPr>
          <a:xfrm>
            <a:off x="0" y="-462862"/>
            <a:ext cx="117704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bg1">
                    <a:lumMod val="85000"/>
                  </a:schemeClr>
                </a:solidFill>
                <a:latin typeface="Tw Cen MT Condensed" panose="020B0606020104020203" pitchFamily="34" charset="0"/>
              </a:rPr>
              <a:t>Cleaning</a:t>
            </a:r>
            <a:endParaRPr lang="en-IN" sz="20000" dirty="0">
              <a:solidFill>
                <a:schemeClr val="bg1">
                  <a:lumMod val="85000"/>
                </a:schemeClr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4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E0E2B-1364-4E5F-B35C-430CC2E23D46}"/>
              </a:ext>
            </a:extLst>
          </p:cNvPr>
          <p:cNvSpPr txBox="1"/>
          <p:nvPr/>
        </p:nvSpPr>
        <p:spPr>
          <a:xfrm>
            <a:off x="87550" y="0"/>
            <a:ext cx="12104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Task 1: </a:t>
            </a:r>
            <a:r>
              <a:rPr lang="en-US" sz="4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average duration of calls for each time bucket</a:t>
            </a:r>
            <a:endParaRPr lang="en-IN" sz="4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48390-F70A-4A48-ACC3-85F3EF3A4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7" y="2310825"/>
            <a:ext cx="3857625" cy="416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824A38-AC5B-476A-BEE7-445EA4FC1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379" y="1865176"/>
            <a:ext cx="4321703" cy="4759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33D32D-1732-4C79-9738-A582F4BFF848}"/>
              </a:ext>
            </a:extLst>
          </p:cNvPr>
          <p:cNvSpPr txBox="1"/>
          <p:nvPr/>
        </p:nvSpPr>
        <p:spPr>
          <a:xfrm>
            <a:off x="7877262" y="2424419"/>
            <a:ext cx="3900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defRPr sz="1800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IN" sz="1200" b="1" dirty="0" err="1">
                <a:solidFill>
                  <a:srgbClr val="002060"/>
                </a:solidFill>
              </a:rPr>
              <a:t>AverageCallSeconds</a:t>
            </a:r>
            <a:r>
              <a:rPr lang="en-IN" sz="1200" b="1" baseline="0" dirty="0">
                <a:solidFill>
                  <a:srgbClr val="002060"/>
                </a:solidFill>
              </a:rPr>
              <a:t> per </a:t>
            </a:r>
          </a:p>
          <a:p>
            <a:pPr algn="ctr" rtl="0">
              <a:defRPr sz="1800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IN" sz="1200" b="1" baseline="0" dirty="0" err="1">
                <a:solidFill>
                  <a:srgbClr val="002060"/>
                </a:solidFill>
              </a:rPr>
              <a:t>TimeBucket</a:t>
            </a:r>
            <a:endParaRPr lang="en-IN" sz="12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C4773-A68C-4586-A6CA-828FB41C3DD1}"/>
              </a:ext>
            </a:extLst>
          </p:cNvPr>
          <p:cNvSpPr txBox="1"/>
          <p:nvPr/>
        </p:nvSpPr>
        <p:spPr>
          <a:xfrm>
            <a:off x="791793" y="902103"/>
            <a:ext cx="10695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Notably, the average call duration peaks during the 9 AM-12 Noon and 6-9 PM slots, indicating potentially higher engagement or more complex issues. </a:t>
            </a:r>
          </a:p>
          <a:p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Conversely, the shortest average call duration occurs between 12-3 PM.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2B39F-4923-4153-A000-C831CCF4566A}"/>
              </a:ext>
            </a:extLst>
          </p:cNvPr>
          <p:cNvSpPr txBox="1"/>
          <p:nvPr/>
        </p:nvSpPr>
        <p:spPr>
          <a:xfrm>
            <a:off x="4379053" y="2684477"/>
            <a:ext cx="30773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Despite these variations, the overall average call duration remains consistent at around 197 seconds.</a:t>
            </a:r>
          </a:p>
          <a:p>
            <a:endParaRPr lang="en-US" sz="2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endParaRPr lang="en-US" sz="2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These insights suggest that while call durations are relatively stable, certain periods may require more focused agent support to handle longer interactions effectively.</a:t>
            </a:r>
            <a:endParaRPr lang="en-IN" sz="2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Graphic 4" descr="Glasses with solid fill">
            <a:extLst>
              <a:ext uri="{FF2B5EF4-FFF2-40B4-BE49-F238E27FC236}">
                <a16:creationId xmlns:a16="http://schemas.microsoft.com/office/drawing/2014/main" id="{6C7D1F13-AC2E-43F9-9AF2-6D4F5CB48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606" y="844703"/>
            <a:ext cx="543187" cy="543187"/>
          </a:xfrm>
          <a:prstGeom prst="rect">
            <a:avLst/>
          </a:prstGeom>
        </p:spPr>
      </p:pic>
      <p:pic>
        <p:nvPicPr>
          <p:cNvPr id="11" name="Graphic 10" descr="Glasses with solid fill">
            <a:extLst>
              <a:ext uri="{FF2B5EF4-FFF2-40B4-BE49-F238E27FC236}">
                <a16:creationId xmlns:a16="http://schemas.microsoft.com/office/drawing/2014/main" id="{6C615B87-B32E-41BF-8AE6-30997D568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918" y="1456063"/>
            <a:ext cx="543187" cy="543187"/>
          </a:xfrm>
          <a:prstGeom prst="rect">
            <a:avLst/>
          </a:prstGeom>
        </p:spPr>
      </p:pic>
      <p:pic>
        <p:nvPicPr>
          <p:cNvPr id="20" name="Graphic 19" descr="Lightbulb with solid fill">
            <a:extLst>
              <a:ext uri="{FF2B5EF4-FFF2-40B4-BE49-F238E27FC236}">
                <a16:creationId xmlns:a16="http://schemas.microsoft.com/office/drawing/2014/main" id="{5B4776DA-9EAB-4990-BFF0-502E0183B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5912" y="3954710"/>
            <a:ext cx="325772" cy="325772"/>
          </a:xfrm>
          <a:prstGeom prst="rect">
            <a:avLst/>
          </a:prstGeom>
        </p:spPr>
      </p:pic>
      <p:pic>
        <p:nvPicPr>
          <p:cNvPr id="22" name="Graphic 21" descr="Lightbulb with solid fill">
            <a:extLst>
              <a:ext uri="{FF2B5EF4-FFF2-40B4-BE49-F238E27FC236}">
                <a16:creationId xmlns:a16="http://schemas.microsoft.com/office/drawing/2014/main" id="{96523D91-FF8D-4927-9B7C-290EF14AFA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5912" y="2432835"/>
            <a:ext cx="325772" cy="3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2F78B-F886-410F-8228-C044A6ABDF85}"/>
              </a:ext>
            </a:extLst>
          </p:cNvPr>
          <p:cNvSpPr txBox="1"/>
          <p:nvPr/>
        </p:nvSpPr>
        <p:spPr>
          <a:xfrm>
            <a:off x="161924" y="0"/>
            <a:ext cx="119157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Task 2: </a:t>
            </a:r>
            <a:r>
              <a:rPr lang="en-US" sz="3500" dirty="0">
                <a:solidFill>
                  <a:srgbClr val="002060"/>
                </a:solidFill>
                <a:latin typeface="Tw Cen MT Condensed" panose="020B0606020104020203" pitchFamily="34" charset="0"/>
              </a:rPr>
              <a:t>A chart and a table that shows the number of calls received in each time bucket</a:t>
            </a:r>
            <a:endParaRPr lang="en-IN" sz="35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57905-EDC4-44DB-ADF2-21935EA6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6" y="2531030"/>
            <a:ext cx="3552651" cy="3743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EAC32-6AAE-42C9-BDC9-D3C2D28F0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688" y="2388154"/>
            <a:ext cx="4634406" cy="4029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A85CE-1FFB-40E1-B130-03B87470D82D}"/>
              </a:ext>
            </a:extLst>
          </p:cNvPr>
          <p:cNvSpPr txBox="1"/>
          <p:nvPr/>
        </p:nvSpPr>
        <p:spPr>
          <a:xfrm>
            <a:off x="699961" y="765378"/>
            <a:ext cx="10950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           The highest volume of calls occurs between 11 AM and 12 PM, accounting for 12.3% of the total calls, indicating this is a peak time for customer inquiries. </a:t>
            </a:r>
          </a:p>
          <a:p>
            <a:pPr algn="ctr"/>
            <a:endParaRPr lang="en-US" sz="2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           The call volume gradually decreases afternoon, with another notable drop after 5 PM, suggesting fewer customers are calling during late afternoon and evening hours. </a:t>
            </a:r>
            <a:endParaRPr lang="en-IN" sz="2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82AFD-90FE-4E00-A949-D869DDDA8ED6}"/>
              </a:ext>
            </a:extLst>
          </p:cNvPr>
          <p:cNvSpPr txBox="1"/>
          <p:nvPr/>
        </p:nvSpPr>
        <p:spPr>
          <a:xfrm>
            <a:off x="4108243" y="2876357"/>
            <a:ext cx="32344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lowest call volume is observed between 8 PM and 9 PM, representing only 4.7% of the calls.</a:t>
            </a:r>
          </a:p>
          <a:p>
            <a:endParaRPr lang="en-US" sz="2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endParaRPr lang="en-US" sz="2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endParaRPr lang="en-US" sz="2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These patterns can inform staffing decisions to ensure adequate agent availability during peak hours and improve customer service efficiency.</a:t>
            </a:r>
            <a:endParaRPr lang="en-IN" sz="2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0" name="Graphic 9" descr="Child with balloon with solid fill">
            <a:extLst>
              <a:ext uri="{FF2B5EF4-FFF2-40B4-BE49-F238E27FC236}">
                <a16:creationId xmlns:a16="http://schemas.microsoft.com/office/drawing/2014/main" id="{2E165F7F-3978-4511-A7C6-27A92CBA5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203" y="786853"/>
            <a:ext cx="359258" cy="359258"/>
          </a:xfrm>
          <a:prstGeom prst="rect">
            <a:avLst/>
          </a:prstGeom>
        </p:spPr>
      </p:pic>
      <p:pic>
        <p:nvPicPr>
          <p:cNvPr id="12" name="Graphic 11" descr="Child with balloon with solid fill">
            <a:extLst>
              <a:ext uri="{FF2B5EF4-FFF2-40B4-BE49-F238E27FC236}">
                <a16:creationId xmlns:a16="http://schemas.microsoft.com/office/drawing/2014/main" id="{5BAB3AA6-5692-45E8-8B58-AA4F5F8B2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615" y="1728132"/>
            <a:ext cx="367842" cy="367842"/>
          </a:xfrm>
          <a:prstGeom prst="rect">
            <a:avLst/>
          </a:prstGeom>
        </p:spPr>
      </p:pic>
      <p:pic>
        <p:nvPicPr>
          <p:cNvPr id="13" name="Graphic 12" descr="Statistics with solid fill">
            <a:extLst>
              <a:ext uri="{FF2B5EF4-FFF2-40B4-BE49-F238E27FC236}">
                <a16:creationId xmlns:a16="http://schemas.microsoft.com/office/drawing/2014/main" id="{3388B6B6-DC7C-4B1D-8241-AEEF26035E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6003" y="2508640"/>
            <a:ext cx="367717" cy="367717"/>
          </a:xfrm>
          <a:prstGeom prst="rect">
            <a:avLst/>
          </a:prstGeom>
        </p:spPr>
      </p:pic>
      <p:pic>
        <p:nvPicPr>
          <p:cNvPr id="15" name="Graphic 14" descr="Statistics with solid fill">
            <a:extLst>
              <a:ext uri="{FF2B5EF4-FFF2-40B4-BE49-F238E27FC236}">
                <a16:creationId xmlns:a16="http://schemas.microsoft.com/office/drawing/2014/main" id="{F6055C17-64A8-4E63-B51F-D64F61C60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8467" y="4402691"/>
            <a:ext cx="367717" cy="3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4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37844-D3C6-4C10-9123-D61F88730FAB}"/>
              </a:ext>
            </a:extLst>
          </p:cNvPr>
          <p:cNvSpPr txBox="1"/>
          <p:nvPr/>
        </p:nvSpPr>
        <p:spPr>
          <a:xfrm>
            <a:off x="0" y="85725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Task 3: </a:t>
            </a:r>
            <a:r>
              <a:rPr lang="en-US" sz="30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The minimum number of agents required in each time bucket to reduce the abandon rate to 10%</a:t>
            </a:r>
            <a:endParaRPr lang="en-IN" sz="30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5B90F-AE8A-4C52-914B-1F33B996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86" y="989901"/>
            <a:ext cx="2213689" cy="5301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FAE81F-0EEA-4EFF-A904-27CB4CCE0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552" y="855841"/>
            <a:ext cx="3090993" cy="3019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62A8E-CEBD-4D96-91D6-6C43AC75F79F}"/>
              </a:ext>
            </a:extLst>
          </p:cNvPr>
          <p:cNvSpPr txBox="1"/>
          <p:nvPr/>
        </p:nvSpPr>
        <p:spPr>
          <a:xfrm>
            <a:off x="9621321" y="712883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  <a:latin typeface="Tw Cen MT Condensed" panose="020B0606020104020203" pitchFamily="34" charset="0"/>
              </a:rPr>
              <a:t>Assumptions</a:t>
            </a:r>
            <a:endParaRPr lang="en-IN" u="sng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78953-637F-49B5-A3CB-4E7A7C44E241}"/>
              </a:ext>
            </a:extLst>
          </p:cNvPr>
          <p:cNvSpPr txBox="1"/>
          <p:nvPr/>
        </p:nvSpPr>
        <p:spPr>
          <a:xfrm>
            <a:off x="2786566" y="734419"/>
            <a:ext cx="5503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Steps</a:t>
            </a:r>
          </a:p>
          <a:p>
            <a:pPr marL="342900" indent="-342900">
              <a:buAutoNum type="arabicPeriod"/>
            </a:pPr>
            <a:r>
              <a:rPr lang="en-IN" sz="1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Average Call Seconds / day                 	= Grand Total 16463119 / 23 days </a:t>
            </a:r>
          </a:p>
          <a:p>
            <a:r>
              <a:rPr lang="en-IN" sz="1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		                     	= 715788</a:t>
            </a:r>
          </a:p>
          <a:p>
            <a:pPr marL="342900" indent="-342900">
              <a:buAutoNum type="arabicPeriod" startAt="2"/>
            </a:pPr>
            <a:r>
              <a:rPr lang="en-US" sz="1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Average Call Seconds / day / Agent</a:t>
            </a:r>
            <a:r>
              <a:rPr lang="en-IN" sz="1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    	= On calls work 4.5 hrs * 3600 seconds </a:t>
            </a:r>
          </a:p>
          <a:p>
            <a:r>
              <a:rPr lang="en-IN" sz="1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		                     	= 16200 seconds</a:t>
            </a:r>
          </a:p>
          <a:p>
            <a:pPr marL="342900" indent="-342900">
              <a:buAutoNum type="arabicPeriod" startAt="3"/>
            </a:pPr>
            <a:r>
              <a:rPr lang="en-US" sz="1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Current No. of agents / day                 	= 715788 / 16200   	= 44</a:t>
            </a:r>
          </a:p>
          <a:p>
            <a:pPr marL="342900" indent="-342900">
              <a:buAutoNum type="arabicPeriod" startAt="3"/>
            </a:pPr>
            <a:r>
              <a:rPr lang="en-IN" sz="1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Average Call seconds / Agent</a:t>
            </a:r>
            <a:r>
              <a:rPr lang="en-US" sz="1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              	= 16200 / 197         	= 82</a:t>
            </a:r>
          </a:p>
          <a:p>
            <a:pPr marL="342900" indent="-342900">
              <a:buAutoNum type="arabicPeriod" startAt="3"/>
            </a:pPr>
            <a:r>
              <a:rPr lang="en-US" sz="1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Current Total No. of Agents / 23 days 	=SUM(AK7:AK18)    	= 1005</a:t>
            </a:r>
          </a:p>
          <a:p>
            <a:pPr marL="342900" indent="-342900">
              <a:buAutoNum type="arabicPeriod" startAt="3"/>
            </a:pPr>
            <a:r>
              <a:rPr lang="en-US" sz="1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Current Total No. of Agents / day        	= 1005 / 23             	= 44</a:t>
            </a:r>
          </a:p>
          <a:p>
            <a:pPr marL="342900" indent="-342900">
              <a:buAutoNum type="arabicPeriod" startAt="3"/>
            </a:pPr>
            <a:r>
              <a:rPr lang="en-US" sz="1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Targeted Total No. of Agents / 23 days	= SUM(AL7:AL18)    	= 1284</a:t>
            </a:r>
          </a:p>
          <a:p>
            <a:pPr marL="342900" indent="-342900">
              <a:buAutoNum type="arabicPeriod" startAt="3"/>
            </a:pPr>
            <a:r>
              <a:rPr lang="en-US" sz="1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Targeted Total No. of Agents / day       	= 1284 / 23             	= 56</a:t>
            </a:r>
          </a:p>
          <a:p>
            <a:pPr marL="342900" indent="-342900">
              <a:buAutoNum type="arabicPeriod" startAt="3"/>
            </a:pPr>
            <a:r>
              <a:rPr lang="en-US" sz="1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Extra Agents required / day                  	= SUM(AM7:AM18)  	= 279</a:t>
            </a:r>
          </a:p>
          <a:p>
            <a:pPr marL="342900" indent="-342900">
              <a:buAutoNum type="arabicPeriod" startAt="3"/>
            </a:pPr>
            <a:r>
              <a:rPr lang="en-US" sz="1400" dirty="0">
                <a:solidFill>
                  <a:srgbClr val="002060"/>
                </a:solidFill>
                <a:latin typeface="Tw Cen MT Condensed" panose="020B0606020104020203" pitchFamily="34" charset="0"/>
              </a:rPr>
              <a:t>Average extra Agents required / day    	= 279 /23                	= 12</a:t>
            </a:r>
          </a:p>
          <a:p>
            <a:pPr marL="342900" indent="-342900">
              <a:buAutoNum type="arabicPeriod" startAt="3"/>
            </a:pPr>
            <a:endParaRPr lang="en-US" sz="14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marL="342900" indent="-342900">
              <a:buAutoNum type="arabicPeriod" startAt="3"/>
            </a:pPr>
            <a:endParaRPr lang="en-IN" sz="14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pPr marL="342900" indent="-342900">
              <a:buAutoNum type="arabicPeriod"/>
            </a:pPr>
            <a:endParaRPr lang="en-IN" sz="14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endParaRPr lang="en-IN" sz="14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endParaRPr lang="en-IN" sz="14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46D172-C9FE-4596-A7D4-F8D722D5A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035" y="3674542"/>
            <a:ext cx="9003180" cy="28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9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{9385E63B-69DB-44C2-9ACE-ED91772B0276}tf10001108_win32</Template>
  <TotalTime>600</TotalTime>
  <Words>1604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Tw Cen MT Condensed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Shngain Kupar Shullai</dc:creator>
  <cp:keywords/>
  <cp:lastModifiedBy>Shngain Kupar Shullai</cp:lastModifiedBy>
  <cp:revision>11</cp:revision>
  <dcterms:created xsi:type="dcterms:W3CDTF">2024-05-28T19:32:14Z</dcterms:created>
  <dcterms:modified xsi:type="dcterms:W3CDTF">2024-05-29T16:56:41Z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