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6.xml" ContentType="application/inkml+xml"/>
  <Override PartName="/ppt/ink/ink17.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9"/>
  </p:notesMasterIdLst>
  <p:sldIdLst>
    <p:sldId id="256" r:id="rId2"/>
    <p:sldId id="275" r:id="rId3"/>
    <p:sldId id="300" r:id="rId4"/>
    <p:sldId id="320" r:id="rId5"/>
    <p:sldId id="299" r:id="rId6"/>
    <p:sldId id="321" r:id="rId7"/>
    <p:sldId id="276" r:id="rId8"/>
    <p:sldId id="309" r:id="rId9"/>
    <p:sldId id="310" r:id="rId10"/>
    <p:sldId id="322" r:id="rId11"/>
    <p:sldId id="301" r:id="rId12"/>
    <p:sldId id="278" r:id="rId13"/>
    <p:sldId id="323" r:id="rId14"/>
    <p:sldId id="280" r:id="rId15"/>
    <p:sldId id="311" r:id="rId16"/>
    <p:sldId id="312" r:id="rId17"/>
    <p:sldId id="302" r:id="rId18"/>
    <p:sldId id="303" r:id="rId19"/>
    <p:sldId id="279" r:id="rId20"/>
    <p:sldId id="326" r:id="rId21"/>
    <p:sldId id="277" r:id="rId22"/>
    <p:sldId id="314" r:id="rId23"/>
    <p:sldId id="291" r:id="rId24"/>
    <p:sldId id="325" r:id="rId25"/>
    <p:sldId id="324" r:id="rId26"/>
    <p:sldId id="292" r:id="rId27"/>
    <p:sldId id="283" r:id="rId28"/>
    <p:sldId id="286" r:id="rId29"/>
    <p:sldId id="289" r:id="rId30"/>
    <p:sldId id="328" r:id="rId31"/>
    <p:sldId id="313" r:id="rId32"/>
    <p:sldId id="294" r:id="rId33"/>
    <p:sldId id="329" r:id="rId34"/>
    <p:sldId id="331" r:id="rId35"/>
    <p:sldId id="332" r:id="rId36"/>
    <p:sldId id="284" r:id="rId37"/>
    <p:sldId id="285" r:id="rId38"/>
    <p:sldId id="304" r:id="rId39"/>
    <p:sldId id="290" r:id="rId40"/>
    <p:sldId id="296" r:id="rId41"/>
    <p:sldId id="305" r:id="rId42"/>
    <p:sldId id="318" r:id="rId43"/>
    <p:sldId id="306" r:id="rId44"/>
    <p:sldId id="317" r:id="rId45"/>
    <p:sldId id="307" r:id="rId46"/>
    <p:sldId id="298" r:id="rId47"/>
    <p:sldId id="30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FF"/>
    <a:srgbClr val="663300"/>
    <a:srgbClr val="99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93" autoAdjust="0"/>
  </p:normalViewPr>
  <p:slideViewPr>
    <p:cSldViewPr>
      <p:cViewPr varScale="1">
        <p:scale>
          <a:sx n="94" d="100"/>
          <a:sy n="94" d="100"/>
        </p:scale>
        <p:origin x="20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8T05:00:13.6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14711 10308,'0'0,"0"0,21 0,0 0,0 0,0 0,-21 0,21 0,1 0,-1 0,-21 0,21 0,0 0,0 0,-21 0,21 0,1 0,-1 0,-21 0,21 0,-21 0,21 0,0 0,0 0,1 0,-1 0,-21 0,21 0,-21 0,21 0,-21 0,21 0,0 0,-21 0,22 0,-1 0,0 0,-21 0,21 0,-21 0,21 0,0 0,1 0,-22 0,21 0,-21 0,21 0,0 0,-21 0,21 0,-21 0,21 0,1 0,-22 0,21 0,-21 0,42 0,-21 0,-21 0,21 0,1 0,-22 0,21 0,-21 0,21 0,0 0,0 0,-21 0,43 0,-22 0,-21 0,42 0,-42 0,21 0,-21 0,21 0,1 0,-22 0,21 0,-21 0,21 0,0 0,-21 0,21 0,-21 0,21 0,-21 0,22 0,-1 0,-21 0,21 0,-21 0,42 0,-42 0,21 0,1 0,-1 0,-21 0,21 0,-21 0,21 0,0 0,0 0,1 0,-1 0,-21 0,21 0,21 0,-42 0,21 0,1 0,-22 0,21 0,-21 0,21 0,-21 0,21 0,0 0,-21 0,21-21,-21 21,22 0,-1 0,-21 0,21 0,-21 0,21 0,0 0,0 0,1-21,-22 21,21 0,0 0,-21 0,21-21,-21 21,21 0,0 0,1 0,-22 0,21 0,0 0,-21 0,21 0,0 0,0 0,-21 0,22 0,-22 0,21 0,-21 0,21 0,0 0,0 0,-21 0,21 0,1 0,-22 0,21 0,-21 0,21 0,0 0,-21 0,21 0,-21 0,21 0,-21 0,22 0,-1 0,21 21,-42-21,21 0,-21 21,21-21,1 21,-22-21,21 0,0 0,0 0</inkml:trace>
</inkml:ink>
</file>

<file path=ppt/ink/ink10.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5-06-18T05:22:30.7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7937 5800,'21'0,"1"0,20 0,21 0,1 0,63 0,-64 0,43 0,0 0,0 0,0 0,-22 0,22 0,-42 0,-22 0,0 0,1 0,-1 0,22 0,-22 0,-21 0,21 0,22 0,-43 0,21 0,-20 0,41 0,-42 0,0 0,22 0,20 0,1 0,-22 0,0 0,22 0,-22 0,1 0,20 0,-42 0,22 0,-22 0,21 0,-21 0,0 0,1 0,-1 0,0 0,-21 0,21 0,0 0,0 0,1 0,-1 0,21 0,0 0,-20 0,20 0,-21 0,21 0,-20 0,-1 0,42 0,-63 0,21 0,-21 0,22 0,-1 0,-21 0,21 0,-21 0,42 0,-42 0,21 0,22 0,-1 0,0 0,1 0,-1 0,0 0,1 0,-22 0,0 0,0 0,0 0,22 0,-43 0,21 0,0 0,0 0,-21 0,21 0</inkml:trace>
</inkml:ink>
</file>

<file path=ppt/ink/ink11.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5-06-18T05:22:33.0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7958 10922,'0'0,"22"0,-1 0,42 0,22 0,-22 0,1-21,-1 21,22-21,0 21,-1 0,22 0,-21 0,0 0,42 0,-22 0,22 0,22 0,20 0,-63 0,84 0,-84 0,63 0,-42 0,0 0,-21 0,-21 0,-22 0,1 0,-1 0,1 0,-22 0,22 0,-1 0,22 0,21-21,-22 21,1 0,0 0,42 0,-21 0,-1 0,-41 0,21 0,-22 0,-21 0,22 0,-22 0,1 0,20 0,-42 0,43 0,-43 0,21 0,1 0,-1 0,0 0,-21 0,22 0,-22 0,0 0,21 0,-20 0,-1 0,0 0,-21 0,21 0,0 0,0 0,1 0,-1 0,21 0,-21 0,22 0,-22 0,42 0,-20 0,-1 0,0 0,1 0,20 0,-42 0,43 0,-22 0,0 0,22 0,-1 0,1 0,-22 0,22 0,-22 0,0 0,1 0,20 0,-42 0,22 0,-1 0,0 0,-20 0,20 0,-21 0,21 0,-20 0,-1 0,21 0,-42 0,21 0,0 0,1 0,-22 0,21 0,0 0,0 0,-21 0,21 0</inkml:trace>
</inkml:ink>
</file>

<file path=ppt/ink/ink12.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5-06-18T05:22:35.4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7958 11409,'0'0,"43"0,41 0,-20 0,42 0,21 0,-21 0,42 0,0 0,0 0,0 0,22 0,-22 0,0 0,-63 0,20 0,1 0,-21 0,0 0,-22 0,1 0,-1 0,1 0,-1 0,1 0,-22 0,21 0,-41 0,41 0,-21 0,1 0,-22 0,21 0,-21 0,1 0,-1 0,21 0,-21 0,0 0,22 0,-1 0,-21 0,22 0,-1 0,0 0,22 0,-43 0,21 0,1 0,20 0,-42 0,0 0,22 0,-1 0,0 0,-20 0,20 0,21 0,-41 0,20 0,0 0,22 0,-22 0,0 0,-20 0,20 0,0 0,1 0,-22 0,21 0,22 0,-43 0,21 0,22 0,-22 0,21 0,1 0,-22 0,-21 0,22 0,-1 0,0 0,1 0,-1 0,0 0,-20 0,20 0,-21 0,21 0,1 0,-22 0,0 0,43 0,-43 0,21 0,0 0,22 0,-1 0,-20 0,20 0,-20 0,20 0,1 0,-43 0,42 0,-42 0,1 0,20 0,-21 0,-21 0,21 0,0 0,1 0,-22 0,42 0,-21-21,0 21,0-21,1 21,-22 0,21 0,0 0,0 0,-21 0,21 0,-21 0,21 0,-21 0,22 0,-1 0,21 0,-42 0,21 0,0 0,1 0,-22 0,21 0,21 0,-42 0,42 0,-42 0,22 0,-22 0,21 0,-21 0,42 0,-42 0,21 0,22 0,-43 0,42 0,0 0,-21 0,1 0,-1 0,0 0</inkml:trace>
</inkml:ink>
</file>

<file path=ppt/ink/ink13.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5-06-18T05:22:40.2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16044 4233,'0'0,"0"0,0 22,21-1,-21-21,21 21,64 0,-43 0,1-21,20 21,1-21,-1 22,22-22,-22 0,22 0,0 0,-22 0,-20 0,-22 0,21 0,-21 0,0 0,-21 0,22 0,20 0,-42 0,42 0,-42 0,21 0,-21 0,22 0,-22 0,21 0,0 0,-21 0,42 0,-42 0,21 0,-21 0,22 0,-22 0,42-22,-42 1,42 21,-42 0,21-21,1 21,-1 0,-21 0,21 0,-21 0,42 0,-21-21,1 0,62 21,22 0,-42 0,20 0,1 0,0 0,20-21,-83 21,20 0,0 0,-42 0,21 0,-21 0,22 0,20 0,0-22,-21 22,43 0,-1 0,1 0,-22 0,22 0,-22 0,22 0,-43 0,42 0,-42 0,22 0,-1 0,0 0,1 0,-1 0,-21 0,43 0,-22 0,0 0,1 0,-1 0,0 0,22 0,-22 0,1 0,-1 0,0 0,22 0,-1 0,-20 0,20 0,-21 0,1 0,-1 0,22 0,-22 0,0 0,1 0,20 0,-21 0,22 0,-1 0,1 0,-1 0,-20 0,20 0,-20 0,20 0,1 0,-22 0,0 0,-21 0,22 0,-43 0,21 0,-21 0,42 0,-42 0,21 0,22 0,-22 0,0 0,21 0,1 0,-22 0,21 0,1 0,-22 0,0 0,0 0,-21 0,21 0,0 0,-21 0,22 0,41 0,-21 0,22 0,-22 0,1 0,-22 0,21 0,-42 0,21 0,-21 0,-63-21,-1 0,-20 21,-1 0,21 0,1 0,-1 0,1 0,21 0,-1 0,22 0,-21 0,-22 0,22 0,-22 0,1 0,-1 0,-20 0,20 0,1 0,20 0,-20 0,-1 0,-20 0,41 0,1 0,-21 0,41 0,-20 0,0 0,-1 0,1 0,0 0,-22 0,43 0,-42 0,-1 0,22 0,-43 0,-21 0,22 0,-1 0,0 0,22 0,-22 0,22 0,-1 0,1 0,20 0,1 0,0 0,-1 0,-20 0,20 0,22 0,-21 0,-22 0,1 0,21 0,-1 0,-20 0,-1 21,22 0,-22-21,22 0,-21 22,20-22,-20 0,20 0,-41 0,20 0,1 21,20-21,1 0,21 0,-21 0,20 0,-20 0,21 0,0 0,0 0,-1 0,1 0,-21 0,0 0,20 0,1 0,-42 0,63 0,-64 0,43 0,-21 0,21 0,-1 0,-20 0,0 0,-1 0,22 0,0 0,0 0,0 0,-22 0,22 0,0 0,0 0,0 0,0 0,-1 0,1 0,0 0,0 0,0 0,-22 0,22 0,0 0,-21 0,21 0,-1 0,-20 0,21 0,-21 0,20 0,-20 0,0 0,21 0,-22 0,1 0,42 0,-21 0,21 0,-43 0,43 0,-21 0,21 0,-21 0,0 0,21 0</inkml:trace>
</inkml:ink>
</file>

<file path=ppt/ink/ink14.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6T04:42:13.523"/>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423 4763,'0'0,"0"0,21 0,0 0,-21 0,22 0,-1 0,0 0,-21 0,21 0,-21 0,42 0,-20 0,-1 0,-21 0,21 0,-21 0,21 0,0 0,0 0,-21 0,22 0,-1 0,-21 0,21 0,-21 0,21 0,-21 0,42 0,-42 0,22 0,-22 21,21-21,0 0,-21 0,21 0,-21 0,21 0,-21 0,43 0,-43 0,21 0,0 0,-21 21,21-21,-21 0,21 0,0 0,1 0,-22 0,21 0,-21 0,21 0,0 0,0 0,-21 0,21 0,1 0,-22 0,21 0,-21 0,21 0,-21 0,21 0,0 0,-21 0,21 0,-21 0,43 0,-43 0,21 0,-21 0,21 0,0 0,-21 0,21 0,-21 0,22 0,-22 0,21 0,0-21,-21 21,21 0,-21 0,21 0,0 0,1 0,-22 0,21 0,0 0,0 0,-21 0,21 0,-21 0,21 0,1 0,-22 0,21 0,-21 0,21 0,0 0,-21 0,21 0,-21 0,21 0,-21 0,22 0,-1-21,-21 21,21 0,-21 0,21 0,0 0,-21-22,21 22,-21 0,22 0,-22 0,21 0,0 0,-21 0,21 0,-21 0,21 0,0 0,1 0,-22 0,21 0,0 0,-21 0,21 0,-21 0,21 0,-21 0,21 0,1 0,-22 0,21 0,0 0,0 0,-21 0,21 0</inkml:trace>
</inkml:ink>
</file>

<file path=ppt/ink/ink15.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6T04:42:19.868"/>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381 13885,'21'-21,"-21"21,21 0,-21 0,21 0,0 0,-21 0,22 0,-22 0,21 0,0 0,-21 0,21 0,-21 0,21 0,-21 0,21 0,1 0,-1 0,0 0,0 0,-21 0,42 0,-42 0,22 0,-22 0,21 0,42 0,-63 0,21 0,1 0,-1 0,-21 0,21 0,0 0,0 21,0-21,-21 22,43-22,-43 0,21 0,-21 0,42 0,-21 0,1 0,-1 0,-21 0,21 0,0 0,-21 0,21 0,-21 21,21-21,1 0,-22 0,21 0,-21 0,21 0,-21 0,42 0,-21 0,1 0,-22 0,21 0,0 0,0 0,-21 0,21 0,0 0,1 0,-22 0,21 0,-21 0,21 0,-21 0,21 0,0 0,-21 0,21 0,1 0,-1 0,-21 0,21 0,-21 0,21 0,0 0,-21 0,21 0,-21 0,22 0,-22 0,21 0,0 0,-21 0,21 0,-21 0,42 0,-42 0,22 0,-1 0,0 0,42-21,-41 21,-1 0,0 0,-21 0,42 0,22 0,-1 0,-20 0,-22 0,0 0,-21 0,21 0,0 0,-21 0,21 0,-21 0,22 0,-22-22,21 22,0 0,0 0,0 0,0 0,1 0,-1 0,-21 0,21-21,0 21,0 0,0-21,22 21,20 0,-42 0,43 0,-1 0,1 0,-43 0,0 0,0 0,-21 0</inkml:trace>
</inkml:ink>
</file>

<file path=ppt/ink/ink16.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3-01T05:01:26.4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7175 4847,'0'0,"0"0,21 0,1-21,-22 21,21 0,-21 0,21 0,0 0,0 0,0 0,1 0,-22 0,21-21,0 21,0 0,21-21,-42 21,22 0,-22 0,21 0,0 0,0 0,0 0,0 0,1 0,-1 0,-21 0,21 0,-21 0,21 0,0 0,-21 0,21 0,-21 0,22 0,-22 0,21 0,0 0,-21 0,21 0,-21 0,21 0,0 0,1 0,-22 0,21 0,0 0,-21 0,21 0,-21 0,21 0,0 0,1 0,-1 0,0 0,-21 0,42 21,-42-21,21 0,-21 0,22 0,-1 0,0 0,0 21,0-21,-21 0,21 0,-21 0,43 0,-43 0,21 0,-21 0,21 0,-21 0,21 21,0-21,-21 0,22 0,-22 0,21 0,0 0,0 0,-21 0,21 21,-21-21,21 0,1 0,-1 0,-21 0,42 0,-42 0,42 22,-42-22,22 0,-1 0,0 0,-21 0,21 21,0-21,0 21,-21-21,22 0,-22 0,21 0,0 0,-21 0,21 0,-21 0,21 0,-21 0,21 0,1 0,-22 0,21 0,-21 21,21-21,0 0,-21 0,21 0,0 0,1 0,-22 0,21 0,0 0,0 0,0 0,-21 0,21 0,1 0,-1 0,-21 0,21 0,0 0,-21 0,21 0,-21 0,21 0,1 0,-1 0,-21 0,21 0,-21 0,21 0,0 0,-21 0,21 0,-21 0,22 0,-1 0,0 0,-21 0,21 0,0 0,-21 0,21 0,-21 0,22 0,-22 0,21 0,0 0,-21 0,21 0,0 0,0 0,1 0,-22 0,42-21,-42 21</inkml:trace>
</inkml:ink>
</file>

<file path=ppt/ink/ink17.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3-01T05:01:30.5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7345 9313,'0'0,"21"0,-21 0,21 0,-21 0,21 0,0-21,-21 21,21 0,-21 0,22 0,-22 0,21 0,0 0,-21 0,21 0,-21 0,21 0,0 0,-21 0,22 0,-1 0,0 0,-21 0,21 0,-21 0,21 0,-21 0,21 0,1 0,-22 0,21 0,-21 0,21 0,0 0,-21 0,21 0,-21 0,21 0,-21 0,43 0,-43 0,21 0,-21 0,42 0,-42 0,21 0,-21 0,43 0,-43 0,21 0,0 0,0 0,0 0,1 0,-1 0,0 0,0 0,-21 0,21 0,0 0,1 0,-22 0,21 0,0 0,0 0,0 0,-21 0,21 0,1 0,-22 0,21 0,-21 0,21 0,-21 0,21 0,0 0,0 0,-21 0,43 0,-43 0,21 0,-21 0,21 0,0 0,-21 0,21 0,-21 0,43 0,-22 0,-21 0,21 0,0 0,0 0,-21 0,22 0,-1 0,-21 0,21 0,-21 0,42 0,-21 0,1 0,-1 0,0 0,0 0,21 0,-20 0,-1 0,0 0,0 21,0-21,-21 0,43 0,-43 0,42 0,-42 0,21 0,-21 0,21 0,-21 0,21 0,1 0,-22 22,21-22,21 0,-42 0,42 0,-42 0,22 0,-22 0,21 0,0 0,0 21,-21-21,42 0,-20 21,-22-21,42 0,-42 0,42 0,-42 0,21 0,-21 0,22 0,-22 0,42 0,-21 0,0 0,-21 0,21 0,-21 0,22 0,-1 0,-21 0,21 0,-21 0,21 0,-21 0,21 0,0 0,-21 0,22 0,-22 0,21 0,0 0</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8T05:00:17.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14668 13949,'0'0,"0"0,43 0,-22 0,-21 0,42 0,-42 0,21 0,-21 0,21 0,1 0,-22-21,21 21,-21 0,42 0,-42 0,21 0,-21 0,43-21,-43 21,21-22,21 22,-21 0,0 0,-21 0,22 0,-1 0,0 0,-21 0,21 0,-21 0,21 0,0 0,-21 0,22 0,-1 0,0 0,-21 0,21 0,-21 0,21 0,-21 0,21 0,1 0,-1 0,-21 0,42 0,-21 0,22 0,-1 0,21 0,-20 0,-1 0,0 0,1 0,20 0,-20 0,-1 0,-42 0,42 0,-21 0,1 0,-22 0,21 0,0 0,0 0,0 0,0 0,1 0,20 0,-21 0,0 0,22 0,-1 0,-21 0,0 0,0 0,-21 0,22 0,-1 0,0 0,-21 0,21 0,0 0,0 0,-21 0,43 0,-43 0,42 0,-21 0,0-21,1 21,-1 0,0 0,21 0,-42 0,21 0,22 0,-43 0,42 0,-42 0,21 0,0 0,1 0,-1 0,-21 0,42 0,-21 0,-21 0,43 0,-22 0,0 0,-21 0,21 0,-21 0,21 0,0 0,-21 0,22 0,-1 0,0 0,0 0,-21 0,21 0,-21 0,21 0,1 0,-22 0,21 0,-21 0,42 0,-42 0,21 0,0 0,1 0,-1 0,-21 0,21 0,0 0,-21 0,21 0</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10-04T05:53:34.27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00B050"/>
    </inkml:brush>
  </inkml:definitions>
  <inkml:trace contextRef="#ctx0" brushRef="#br0">5122 8954,'0'0,"0"0,21 0,22 0,-43 0,21 0,0 0,0 0,0 0,22 0,-43 0,42 0,-21 0,-21 0,42 0,-20 0,-1 0,21 0,-21 0,-21 0,21 0,1 0,-1 0,-21 0,21 0,0 0,-21 0,21 0,0 0,1 0,-1 0,0 0,0 0,-21 0,21 0,-21 0,21 0,1 0,-22 0,21 0,-21 0,21 0,0 0,0 0,-21 0,21 0,1 0,-22 0,21 0,-21 0,21 0,-21 0,21 21,0-21,-21 0,21 0,1 21,-1-21,-21 0,21 0,-21 21,21-21,0 0,0 0,-21 21,22-21,-1 0,-21 0,21 0,0 0,0 21,-21-21,21 0,22 22,-43-22,21 0,0 0,0 0,-21 21,0-21,0 21,0-21,0 21,0 0,0-21,0 21,0-21,0 22,0-1,0 0,0-21,0 21,0 0,0 0,0-21,0 22,0-1,0 0,0 0,0 0,0-21,0 21,0-21,0 22,0-1,0 0,0 0,0 0,0 0,0-21,0 22,21-1,-21 21,22-21,-22 0,0 1,0-1,0 0,0 0,0 0,21 0,-21 1,0-1,0-21,0 21,0 0,0 0,0 0,0 1,0-1,0-21,21 42,-21-42,0 21,0 0,0 1,0-1,0 0,0 0,0-21,0 42,0-20,0-1,0 0,0 0,0 0,0 0,0 1,0-1,0-21,0 42,0-42,0 21,0 0,0 1,0-1,0-21,0 42,0-21,0-21,0 43,0-22,0 0,0 0,0 0,0 0,0-21,0 22,0-1,0 0,0-21,0 21,0 0,0-21,0 21,0-21,0 22,21-22,-21 21,0 0,0-21,0 21,0 0,0 0,0 1,0-22,21 21,-21 0,0-21,0 21,0-21,0 21,-21-21,0 21,0-21,21 0,-21 0,21 0,-22 0,22 0,-21 0,0 0,21 0,-21 0,21 0,-21 0,0 0,21 0,-22 0,1 0,0 0,0 0,0 0,0 22,21-22,-22 0,22 0,-21 0,0 0,0 0,0 0,0 0,21 0,-22 0,22 0,-21 0,0 0,0 0,0 0,0 0,21 0,-22 0,22 0,-21 0,0 0,21 0,-21 0,21 0,-21 0,21 0,-21 0,-1 0,1 0,21 0,-21 0,0 0,21 0,-21 0,0 0,-1 0,22 0,-21 0,0 0,0 0,21 0,-21 0,0 0,-1 0,1 0,21 0,-21 0,0 0,0 0,0 0,-1 0,1 0,0 0,0 0,0 0,0 0,21 0,-22 0,22 0,-21 0,0 0,21 0,-21 0,0 0,0 0,-1 0,22 0,-21 0,0 0,0 0,21 0,-21 0,0 0,21 0,-22 0,1 0,0 0,0 0,21 0,-21 0,0 0,21 0,-22 0,22 0,0 0,0-43,0 22,-21 0,21 0,-21 0,21-1,0 22,0-42,0 42,0-21,0 21,0-21,0 0,0 21,0-22,0 1,0 0,0 0,-21 0,21 21,0-21,-21-1,21 1,0 21,0-21,0 0,0 0,-21-43,21 64,0-21,-22 0,22 0,0 0,0-1,0 1,0 0,0 0,0-21,0 42,-21-22,21 1,0 0,0-21,0 42,0-21,0 21,0-43,-21 22,21 0,0 21,0-21,0 21,0-43,0 22,0 21,0-42,0 42,0-21,0 21,0-21,0-1,0 22,0-21,0-21,0 42,0-21,0 0,0-1,0 22,0-21,0 0,0 21,0-21,0 21,0-21,21 21,-21-43,0 43,0-21,0 21,0-42,0 21,0 0,0 21,0-22,0 22,0-21,0 0,0 21,0-21,21 21,-21-21,0 21,0-21,0-1,0 22,0-21,0 21,0-21,0 0,0 0,0 21,0-21,0-1,0 1,0 21,0-21,0 21,0-21,0 0,22 21,-22-21,0 21,0-22,0 1,0 21,0-21,0 21,0-21,0 21,0-21,0 0,0 21,0-22,0 22,21-21,-21 0,0 21,0-21,0 0,21 0,-21 21,21 0,0 0,-21 0,21 0,1-22,-1 22,0 0,-21 0,21 0,0 0,0 0,-21 0,22 0,-1 0,-21 0,21 0,-21 0,21 0,0 0,-21 0,21 0,-21 0,22 0,-22 0,21 0,0 0,-21 0,21 0,-21 0,21 0,0 0</inkml:trace>
  <inkml:trace contextRef="#ctx0" brushRef="#br0" timeOffset="4080.816">8318 9059,'0'0,"21"0,128 0,41 0,106 0,-42 0,0 22,43-1,-43 42,21-20,-42-22,-22 0,-126 0,0-21,-64 0,-21 0,0 42,0-20,0-1,0 21,0-21,0 0,0-21,0 22,0-1,0 0,0-21,0 21,21 0,-21 0,0-21,0 22,0-1,0 0,0 0,0 0,0 22,0-1,0-42,0 42,0-21,0 1,0-1,0 0,0-21,0 42,0-42,0 21,0 1,0-1,0 0,0 0,0 0,0 22,0-22,0 0,0 42,0-41,0-1,0 0,0 21,0-21,0 1,0-1,0 0,0 21,0-42,0 21,0 1,0-1,0 21,0-21,-21 0,21 43,0-64,-21 42,21-21,0 22,0-22,0 0,0 21,0-20,-21-1,21-21,0 21,0 0,0 0,0-21,0 21,0-21,0 22,0-1,0 0,0-21,0 21,0 0,0 0,0-21,0 22,0-22,0 21,0 0,0-21,0 21,-22-21,22 0,-21 21,0-21,0 21,21-21,-42 0,-1 0,1 0,0 0,-22 22,43-22,-43 0,-41 21,41-21,1 0,-22 0,0 0,1 0,-22 0,21 0,22 0,-1 0,-21 0,43 0,-21 0,-1 0,22 0,-22 0,22 0,0 0,20 0,-20 0,0 0,21 0,-1 0,-20 0,21 0,0 0,-43 0,43 0,-21 0,-1 0,1 0,-21 0,41 0,-20 0,21 0,-43 0,64 0,-21 0,0 0,0 0,21 0,-21 0,21 0,-21 0,21 0,0 0,42-21,-42-22,0-20,0 20,0-20,0 42,0 0,21-22,-21 22,0 0,0-21,21-1,-21 22,0-21,0-22,0 1,0 20,0 1,0 21,0-21,0-1,0 22,0-21,0-1,0 1,0 21,0-21,0-22,0 22,0-1,0 43,0-42,0 42,0-21,0 21,0-42,0 42,-21-43,21 43,0-21,0-21,0 21,-21-1,21 1,-21-21,21 21,0 0,0-1,0 1,0 21,-21-42,-1-22,22 43,0 0,0 0,-21 0,21 0,0-1,-21 1,21 0,0 0,-21-21,21 42,-21-43,21 22,0 0,0 0,-21 0,-1-1,22 1,0 0,0 21,0-21,0 21,0-21,0 0,0 21,0-22</inkml:trace>
  <inkml:trace contextRef="#ctx0" brushRef="#br0" timeOffset="9248.8494">12996 9292,'0'0,"0"0,21 0,22 0,-1 0,-21 0,21 0,22 0,-1 0,1 0,-22 0,1 0,-22 0,21 0,-21 0,0 0,1 0,-22 0,21 0,0 0,-21 0,21 0,-21 0,42 0,1 0,-1 0,0 0,-20 0,20 0,-21 0,0 0,-21 0,21 0,-21 0,22 0,-1 0,-21 0,21 0,-21 0,21 0,-21 0,21 0,0 0,-21 0,22 0,-22 0,21 0,0 0,-21 0,21 0,-21 0,21 0,-21 0,21 0,1 0,-22 0,21 0,-21 0,21 0,0 0,-21 0,21 0,-21 0,21 0,-21 0,22 0,-1 0,0 0,-21 0,21 0,0 0,-21 21,21-21,-21 43,0-22,0 0,0 0,0 0,0 22,0-1,0-42,0 42,0-20,0-1,0 0,0 0,0-21,0 42,0-20,0-1,0 0,0-21,0 42,0-21,0 1,0 20,0 0,0 1,0-1,0-21,0 43,0-43,0 21,0-21,0 22,0-1,0-21,0 0,0 22,0-22,0 0,0 42,0-41,0-1,0 21,0 0,0 1,0-1,0-21,0 43,0-43,0 0,0 21,0 1,0-1,0 0,0-20,0 41,0-21,0-20,0-1,0 42,0-42,0-21,0 43,0-43,0 21,0 0,0 0,0 0,0 1,0-22,0 21,-21-21,0 0,21 0,-21 0,0 0,0 0,-22 0,-41 0,62 0,-20 0,0 0,-1 0,-20 0,-1 21,22-21,-21 0,20 0,1 0,0 21,20-21,-20 0,0 21,21-21,-1 0,-20 0,21 0,-21 0,-1 0,22 0,0 0,0 0,0 0,-1 0,1 0,21 0,-21 0,0 0,21 0,-21 0,0 0,-1 0,22 0,-21 0,0 0,-21 0,21 0,-1 0,1 0,-21 0,42 0,-21 0,-22 0,43 0,-42 0,21 0,21 0,-21 0,0 0,21 0,-22 0,22 0,-42 0,42 0,-21 0,-21 0,42 0,-22 0,22 0,-21 0,0 0,0 0,21 0,-21 0,0 0,21 0,-22 0,22 0,-21 0,0 0,21 0,0 0,0-21,0 0,0 0,0 21,0-43,0 22,0 0,0-21,0-1,0 43,0-42,0 21,0-21,0 20,0 1,0 0,0-21,0 21,0-1,0-20,0 21,0 0,0 0,0-22,0 22,0 0,0 0,0 0,0-1,0 22,0-42,0 42,0-21,0 0,0 0,0 21,0-22,0-20,-21 21,21 0,0-22,-21 22,21 0,0-42,0 20,0 43,0-42,0-22,-21 43,21-21,-22 0,22-1,0 1,-21 0,21-1,0 1,0 21,0 0,-21-43,21 43,0 0,0 0,-21-22,21 22,0-21,0 42,0-21,0 21,0-22,0 22,0-42,0 42,0-42,0 42,0-21,0 21,0-43,0 43,0-21,0 21,0-21,0 21,0-21,0 0,0 21,0-22,21 22,0 0,-21 0,21 0,-21 0,43-21,-43 21,21 0,21 0,-21 0,22 0,-1 0,-21 0,22 0,-22 0,21 0,-21 0,0 0,1 0,-22 0,21 0,0 0,-21 0,21 0,-21 0,21 0,0 0,1 0,-22 0,21 0,21 0,-21 0,0 0,22 0,-43 0,42 0,-21 0,0 0,1 0,20 0,-21 0,0 0,22 0,-22 0,0 0,-21 0</inkml:trace>
  <inkml:trace contextRef="#ctx0" brushRef="#br0" timeOffset="17572.5138">3831 8149,'-21'0,"21"0,-21 0,21 21,-22-21,1 22,21-22,-21 42,0 21,21-20,0-1,-21 22,0-1,21 22,0-43,-22 43,22-43,0 22,0-1,0 1,0-1,0 1,0-22,0 0,0 22,0-1,0 1,0-1,0 22,0-22,0 1,0 21,0-22,0-21,0 22,0 21,0-43,0 21,0-20,0 20,0 1,0-22,0 0,0-20,0 41,0-42,0 22,22-1,-22 21,0-20,21 20,-21-20,21-22,-21 0,21 0,-21 0,0 0,0-21,0 22,0-1,0 0,21 0,0 0,-21 22,0-22,0 0,22 21,-1 1,-21-1,0-21,21 0,0 22,-21-22,21 42,22-42,-43 22,21-22,0 0,-21 0,21 0,-21 1,21-22,0 21,-21 0,22 0,-22-21,42 42,-21-20,0-1,-21-21,21 21,-21 0,22-21,-1 21,0-21,0 0,-21 0,42 21,-20 1,-1-22,0 0,21 0,1 21,-22 0,21-21,-42 0,21 0,-21 0,21 21,-21-21,22 0,-1 0,-21 0,21 0,21 0,-42 0,43 21,-22-21,0 0,42 21,-63-21,43 0,-22 0,42 22,-63-22,64 21,-43-21,43 0,-1 0,-21 0,22 0,-22 21,1 0,20-21,1 0,-22 21,0-21,22 0,-22 0,43 21,-1-21,1 43,-21-43,20 0,22 42,-42-42,-1 21,1-21,41 0,-20 21,-21-21,-1 0,22 22,-22-22,-20 0,41 0,-20 0,-1 0,1 0,20 0,-20 21,21-21,-22 0,1 0,20 0,1 0,-22 0,22 21,-21-21,-1 0,1 0,-22 0,21 0,-41 0,20 0,21 0,-20 0,-1 0,0 0,22 0,-1 0,1 0,-1 0,1 0,-1 0,1 0,-1 0,1 0,21 0,-43 0,21 0,-20 0,63 0,-64 0,21 21,-20-21,-1 0,22 21,20-21,-41 0,20 21,22-21,-22 22,22-22,0 0,-1 21,22 0,-42-21,20 21,1-21,0 21,42 0,-64 1,1-22,41 0,-41 0,21 0,-1 0,-20 0,20 0,1 0,0 0,-1 0,-20 0,-1 0,22 21,-21-21,-1 0,22 21,21-21,-43 0,22 0,21 0,-1 21,1 0,0 0,-21 1,42-22,-21 0,-1 0,1 0,-21 0,42 0,-42 21,20-21,-20 0,0 0,-1 0,-20 0,-1 0,1 0,-1 0,-20 0,20 0,-20 0,-1 0,21 0,1 0,-1 0,1 0,-1 0,1 0,-22 0,22 0,-22 0,0 0,1 0,-1 0,0 0,1 0,20 0,-20 0,-1 0,0 0,-21 0,22 0,-22 0,21 0,1 0,-22 0,-21 0,42 0,-42 0,21 0,0 0,1 0,-1 0,-21 0,21 0,0-21,0 21,0 0,22-22,-43 22,21 0,0-21,0 21,0-21,1 21,-22-21,21 21,-21-21,21 0,-21-1,0 22,0-21,0 0,0-21,0 42,0-21,0-1,21 1,-21 0,0 0,0 0,0-22,0 1,0 21,0-21,0-22,21 22,-21-22,21 1,1-1,-22 1,21-43,-21 42,0 1,0-22,21 43,0-22,0-20,-21 20,0-20,0 62,21-41,1-1,-22 1,0 21,0-1,21 1,-21 0,0-1,0 1,0 0,0 20,0-62,0 41,0 1,0-21,0-22,0 21,0 1,0 21,0-22,0-21,0 43,21 0,-21-1,0 1,0-21,0 20,0 1,0 0,0-1,0 1,0 21,0-22,0 22,0-42,0 42,0-1,0-20,0 21,0 0,0-22,0 1,0 21,0 0,0 0,0-1,0 1,0 0,0 0,0-21,0 20,0 1,0 0,0-21,0 42,0-43,0 22,0 0,0 21,0-21,0 21,0-21,0 21,0-21,0-1,0 22,0-21,0 21,0 0,-42 0,20 0,-20 0,21 0,-43 0,43 0,0 0,-21 0,-1 0,22 0,-42 0,42 0,-43 0,43 0,-21 0,20 0,-41 0,21 0,-1 0,-20 0,20 0,1 0,-43 0,22 0,21 0,-22 0,1 0,20 0,-20 0,-1 0,1 0,-1-21,1 21,-22 0,22 0,-1 0,1 0,-1 0,1 0,-1 0,-21 0,22 0,-22 0,22 0,-22 0,-21 0,22 0,-22 0,0 0,0 0,-21 0,21 0,-42 0,21 0,-21 0,63-21,-63 21,21 0,0 0,0-21,0 21,21 0,-42 0,0 0,63 0,-42 0,21 0,1 0,20 0,0 0,22 0,-1 0,1 0,-1 0,1 0,-1 0,-42-21,43 21,-1-22,1 22,-22 0,1 0,20 0,-42 0,43-21,-22 0,0 21,-20 0,20 0,-21 0,0 0,22 0,-1 0,21 0,-20-21,-1 0,0 21,22-21,-1 21,-20 0,-1 0,-21-22,22 22,-22-21,21 0,0 21,1 0,-22 0,42 0,-20 0,-1 0,22 0,-22 0,21 0,-20-21,20 21,-20-21,-1 0,21 21,1 0,-1-22,1 22,-22-21,43 21,0 0,-1 0,1 0,-22 0,1-21,21 0,-1 21,1 0,-22 0,1-21,21 21,-22 0,43-21,-43 21,22 0,0-22,-1 22,1 0,0 0,-1 0,1-21,-21 0,20 21,-20 0,20-21,1 21,-43 0,22 0,21 0,-22 0,22-21,-1 21,-20 0,-1-21,22-1,0 22,21 0,-22 0,1 0,0 0,20 0,1 0,-21 0,0 0,20 0,-20 0,21 0,21 0,-42 0,-1-21,22 21,21 0,-21-21,0 21,0 0,-1 0,22 0,-42 0,42 0,-42 0,42 0,-21 0,21 0,-22 0,22 0,-21 0,0-21,21 21,-21 0,0 0,0 0,21 0,-22 0,22 0,-21 0,0 0,0 21,21-21,-21 21,0-21,21 21,-22-21,22 22,-21-1,21 0,0-21,0 21,0-21,0 21,0 0,0-21,0 22,0-22,0 21,0 0,0-21,0 21,0 0,21 0,-21-21,0 22,0-22,0 21,0 0,0 0,0 0</inkml:trace>
  <inkml:trace contextRef="#ctx0" brushRef="#br1" timeOffset="32524.5036">6117 8827,'0'0,"0"0,21 0,0 0,0-22,-21 22,22-21,-1 0,-21 21,21-21,-21 21,21 0,0 0,-21-21,21 21,-21 0,22-21,-22-1,21 22,0-21,-21 21,21 0,-21-21,21 21,0 0,-21-21,22 0,-1 21,0-43,0 43,0 0,-21 0,21-21,-21 21,22-21,-1 21,0-21,-21 21,42 0,-42-21,43 0,-43 21,21 0,0-22,0 22,0 0,-21-21,21 21,1-21,-1 21,0-21,21 0,-42 21,43-21,-22-22,0 43,21-21,-42 21,21 0,1 0,20-42,0 21,-21 21,1-22,20 1,-21 0,21 21,-20-21,-1 21,-21 0,42-21,-42 0,21 21,0 0,1-22,20 1,-42 21,42 0,-21-21,1 0,-1 21,21-21,-21 0,0 21,1-22,-1 1,0 21,0-21,21 0,-20 21,-1-21,-21 21,21 0,-21 0,21 0,0-21,-21-1,21 22,-21 0,22 0,-1-21,0 21,-21 0,42 0,-42-21,43 0,-43 21,21 0,0-21,0 21,0 0,-21-21,21 21,1-22,-1 22,-21-21,21 21,0 0,-21-21,21 21,0-21,1 21,-22-21</inkml:trace>
  <inkml:trace contextRef="#ctx0" brushRef="#br1" timeOffset="35261.0508">6202 8509,'0'0,"0"21,0 0,-22 1,22-1,-21 0,21 0,0-21,0 21,0 0,0 1,-21-22,21 21,0 0,0 0,0 0,-21 0,21-21,-21 43,21-22,0-21,-21 21,21-21,0 0,21 0,0 0,0 0,-21 0,21 0,0 0,1 0,-22 0,21 0,-21 0,21 0,0 0,-21 0,21 0,-21 0,21 0,1 0,-22 0,21 0,0 0,0 0,-21 0,21 0,-21 0,21 0,-21 0,22 0,-1 0,0 0,-21 0,42 0,-42 0,21 0,-21 0,22 0,-1 0</inkml:trace>
  <inkml:trace contextRef="#ctx0" brushRef="#br1" timeOffset="38645.7265">8361 7641,'0'0,"21"0,0 0,-21 0,21 21,0 1,0-22,-21 21,22 0,-22 0,21-21,0 21,-21-21,21 43,-21-43,21 42,0-42,-21 21,0-21,0 21,0-21,22 21,-22 1,0-22,21 21,-21-21,21 21,-21-21,0 21,0 0,0-21,21 21,-21-21,0 43,21-43,0 21,-21-21,0 42,0-42,0 21,0 1,22-1,-22-21,0 42,21-42,0 21,-21 22,0-43,0 21,21 0,-21-21,0 21,0-21,21 42,0-20,-21-1,0 0,22 0,-1 0,-21-21,0 21,0 1,0-22,21 21,-21 0,0 0,0-21,21 21,0 0,-21 1,0-22,21 21,-21 0,0 0,0-21,22 21,-1 22,-21-43,0 21,21 0,0 0,-21-21,21 21,-21 0,21 22,-21-43,22 21,-22-21,0 21,21 0,0 0,-21 1,0-22,0 0,0-22,0 22,0-21,0 21,0-21,0 21,0-21,0 0,0 21,0-21,0 21,0-22,0 1,21 0,-21 21,0-42,0 21,0-1,0 22,0-21,21 21,-21-21,0 0,0 21,0-21,0 21,0-21,0 21,21-22</inkml:trace>
  <inkml:trace contextRef="#ctx0" brushRef="#br1" timeOffset="40294.0572">9165 9038,'0'0,"0"0,-21 0,21 0,-21 0,21 0,-22 0,1 0,21 0,-21 0,21 0,-21 0,0 0,21-21,-21 21,-22-21,43 21,-42-21,21 21,0 0,-1-21,22-1,-21 22,0 0,21 0,-21 0,21 0,-21-21</inkml:trace>
  <inkml:trace contextRef="#ctx0" brushRef="#br1" timeOffset="42512.5008">8678 7027,'0'22,"0"-22,0 42,0-21,0-21,0 42,0-42,0 22,0-22,0 21,0 0,0-21,0 21,0 0,0 0,0-21,0 22,0 20,0-42,0 21,0-21,0 21,0 0,0-21,0 22,0-22,0 42,21-42,-21 0,21 0,1 0,-22 0,21 0,0 0,0 0,-21 0,21 0,-21 0,21 0,1 0,-22 0,21 0,-21 0,21 0,-21 0,21 0,0 0,-21 0,21 0,-21 0,43 0</inkml:trace>
  <inkml:trace contextRef="#ctx0" brushRef="#br1" timeOffset="43533.7048">9292 7197,'-21'0,"21"0,0 21,0-21,-21 21,21 0,0 0,0-21,0 22,0-1,0 0,0-21,0 21,0-21,0 21,0 0,0-21,0 22,0-22,0 21,0-21,0 21,0 0,0-21</inkml:trace>
  <inkml:trace contextRef="#ctx0" brushRef="#br1" timeOffset="45734.1449">9567 7260,'0'0,"0"21,0 1,0-22,0 42,0-21,0 0,0-21,0 21,0 1,0-1,0-21,-21 0,21-21,0-1,0 1,0 0,0 0,0 0,0 21,0-21,0 21,0-22,0 1,0 21,0-21,0 21,21-42,0 42,0 0,1 0,-22 0,21 0,-21 0,21 0,0 0,-21 0,21 0,-21 0,43 0,-43 0,21 0,-21 21,0 0,21-21,0 21,-21-21,0 21,0 1,0-22,0 21,0-21,0 21,21-21,-21 21,0 0,0 0,0-21,0 22,21-1,-21-21,0 21,0-21,0 21,22 0,-22-21</inkml:trace>
  <inkml:trace contextRef="#ctx0" brushRef="#br1" timeOffset="47622.5225">10160 6964,'0'0,"0"0,0 21,0 0,0-21,0 21,0 22,0-22,0 0,0 0,0 0,0 1,0-22,0 42,0-21,0-21,0 21,0 0,0-21,0 22,0-22,0 21,0 0,0-21,0 21,0-21,0 42,0-42,0 22,0-22,0 21,0-21,0 21,0 0,0-21</inkml:trace>
  <inkml:trace contextRef="#ctx0" brushRef="#br1" timeOffset="49622.7506">10371 7218,'0'0,"0"21,-21 0,21-21,-21 21,21 1,-42 20,42-42,-21 21,21-21,0 21,0-21,0 0,0 0,21 0,0 0,-21 0,42 21,-42-21,21 0,-21 22,22-22,-22 21,21-21,0 21,-21-21,21 21,-21-21,0 21,21 0,-21 1,0-22,0 21,21-21,-21 21,0 0,0-21</inkml:trace>
  <inkml:trace contextRef="#ctx0" brushRef="#br1" timeOffset="52046.9929">10879 7324,'-21'0,"21"0,-21 0,21 0,-21 0,21 0,-21 0,0 0,21 0,-22 0,22 0,-21 0,0 0,21 0,0 0,0 42,0-42,0 21,0-21,0 21,0-21,0 22,0-1,0-21,0 21,0-21,0 21,21 0,-21-21,21 0,-21 0,22 0,-1 0,-21 0,21 0,-21 0,21 0,-21 0,21 0,0 0,-21 0,22 0,-22 0,21 21,-21-21,21 22,0-22,-21 21,0 0,0 0,0 0,-21-21,21 21,-21-21,21 0,-21 0,21 22,-22-22,1 0,21 0,-21 0,21 0,-21 0,0 0,21 0,-21 0,21 0,-22 0,22 0</inkml:trace>
  <inkml:trace contextRef="#ctx0" brushRef="#br2" timeOffset="64543.2426">14224 8446,'21'0,"-21"0,21 0,-21-22,21 22,0-21,-21 21,22-21,-1 0,0 21,-21-21,21 21,0-21,0-1,1 22,-1-21,0 0,0 21,0-21,-21 21,43-42,-43 42,21 0,-21 0,21 0,0-43,21 43,-20-21,20 0,-21 21,0-21,0 0,-21 21,22 0,-1-22,-21 22,21 0,0-21,0 0,0 21,1-21,20 0,-42 21,21 0,0-21,0 21,1-22,-1 1,21 21,-21-21,0 0,1 21,-22 0,42-21,-21 0,0 21,0-22,1 22,-22 0,21-21,0 0,0 21,0-21,0 0,1 21,-22 0,21-21,0 21,0-22,-21 22,42-21,-42 0,22 21,-1 0,-21-21,21 21,21-42,-42 42,21-22,1 1,-1 21,0-21,21 0,-21 0,-21 0,22 21,-1 0,-21-22,21 22,0-21,0 0,-21 21</inkml:trace>
  <inkml:trace contextRef="#ctx0" brushRef="#br2" timeOffset="67567.545">14330 8107,'0'0,"-22"0,22 0,0 21,-21 0,21 22,0-43,0 21,0-21,0 21,0 0,0-21,0 21,0-21,-21 43,21-22,0-21,0 21,0 0,0-21,0 21,0-21,0 21,0 1,-21-22,21 21,-21-21,21 21,0-21,0 21,0 0,0-21,-21 21,21-21,0 22,0-22,42 0,-21 0,0 0,0 0,1 0,-1 0,-21 0,21 0,0-22,0 22,-21 0,21 0,1-21,-1 21,0 0,0 0,-21 0,21-21,0 21,22-21,-43 21,21 0,-21 0,21 0,-21-21,21 21,0 0,1 0,-22-21,21 21,0 0,0-22,0 1,0 21,-21 0,22 0,-1-21,-21 21</inkml:trace>
  <inkml:trace contextRef="#ctx0" brushRef="#br2" timeOffset="70023.7904">16235 6943,'0'0,"0"0,0 0,0 21,0 0,0-21,0 21,0-21,0 21,0 1,0-22,0 21,0-21,0 21,0-21,0 21,0 0,0-21,0 21,0-21,0 22,0-1,0 0,0-21,0 21,0 0,0 0,0-21,0 22,0-1,0-21,-22 21,22 0,0 0,0 0,0-21,0 22,0-1,0-21,0 21,0-21,0 21,0-21,0 21,0 0,0-21,0 22,0-22,0 21,0 0,22-21,-22 0,21 0,-21 0,21 0,0 0,-21 0,21 0,-21 0,21 0,-21 0,22 0,-1 0,-21 0,21 0,-21 0,21 0,0 0,-21 0,21 0,-21 0</inkml:trace>
  <inkml:trace contextRef="#ctx0" brushRef="#br2" timeOffset="71503.9386">16700 7324,'-21'0,"21"0,0 21,0-21,0 21,0 0,0 0,0-21,0 22,0-22,0 21,0 0,0-21,0 21,0-21,0 21,0-21,0 21,0 1,0-1,0-21,0 21,0 0,0-21,21 21,-21-21,0 21,0 1</inkml:trace>
  <inkml:trace contextRef="#ctx0" brushRef="#br2" timeOffset="74567.2447">16975 7366,'0'0,"0"21,0 0,0-21,0 22,0 20,0-42,0 42,0-42,0 21,0-21,0 22,0-22,0 21,0 0,0-21,22 21,-22-21,0 21,0 0,0-21,0 22,0-22,0 21,0-21,0 0,0 0,0-21,0-1,0 22,0-21,0 21,0-21,0 0,0 0,0 21,0-21,0 21,0-22,0 1,0 21,21-21,-21 0,0 0,0 21,21-43,-21 22,21 0,0 21,0-21,1 21,-22 0,21 0,-21 0,21 0,-21 0,21 0,0 0,-21 0,21 0,1 0,-1 0,-21 0,21 21,-21 0,21-21,0 21,-21-21,21 22,-21-1,0 0,22-21,-22 21,21 21,-21-20,21-1,-21 0,0-21,0 21,21 0,-21 0,0-21,21 22,-21-22,0 21,0 0,0-21,0 21,0-21,0 21,0-21,21 21</inkml:trace>
  <inkml:trace contextRef="#ctx0" brushRef="#br2" timeOffset="76439.4319">17716 6879,'0'0,"0"21,0 1,0-1,0 0,0 0,0 21,0 1,0-22,0 0,0 21,0-20,0-1,21 42,1-63,-22 21,0 22,0-43,0 42,21-42,-21 21,0 0,0 1,0-1,0-21,0 21,0 0,0 0,0 0,0 1,0-22,0 21,0-21,0 21,0 0,0-21,0 21,0-21,0 21,0 1,0-22,0 21,0-21,0 21,0 0,0 0,0-21,0 21,0-21,21 22,-21-1</inkml:trace>
  <inkml:trace contextRef="#ctx0" brushRef="#br2" timeOffset="78471.6353">17970 7387,'0'0,"0"0,-21 21,21-21,-21 22,21-22,-21 21,21 0,-21-21,-1 21,22-21,0 21,-21-21,21 21,0 1,-21-22,21 21,0-21,21 0,-21 0,21 0,1 0,-22 0,21 21,-21 0,21-21,-21 21,21-21,0 43,-21-43,0 21,0-21,0 21,0-21,0 21,21 0,-21-21,0 21,0-21,0 22,0-1,0-21,0 21,22-21,-22 21,0-21,0 21,0 0</inkml:trace>
  <inkml:trace contextRef="#ctx0" brushRef="#br2" timeOffset="81519.9399">18140 7662,'0'0,"21"0,-21 0,21 0,0 0,-21 0,21 0,-21 0,21 0,-21 0,22 0,-1 0,-21 0,21 0,-21 0,21-21,0 21,-21-21,21 0,-21 21,0-21,0 21,22-21,-22-1,0 22,0-21,0 21,0-21,0 21,-22-21,22 0,-21 21,0-21,21 21,-21 0,21 0,-21 0,0 0,21 0,-22 0,22 0,-21 0,21 0,-42 0,42 21,-21 0,0-21,21 21,-22-21,22 21,0 0,0-21,0 22,0-22,0 21,0-21,0 21,0 0,0-21,0 21,0-21,0 21,0 1,0-1,0-21,0 21,0 0,22-21,-22 21,21-21,-21 21,21-21,-21 22,0-1,21-21,0 21,-21-21,21 21,-21-21,22 21,-1-21,-21 0,21 0,-21 0,21 0,-21 0,21 0,0 0,-21 0</inkml:trace>
  <inkml:trace contextRef="#ctx0" brushRef="#br2" timeOffset="83712.1593">19029 6689,'0'0,"0"42,0-42,0 42,0-20,0-1,0 21,0-42,0 21,0 22,0-43,0 21,0 21,0-42,21 42,-21-20,0-1,0 0,0 0,0 0,0 0,0 1,21-1,-21 0,0-21,0 21,21 0,-21 0,0-21,0 22,0-1,0 0,0 0,0 0,0 0,0 1,0-22,0 21,0 0,0 0,0-21,0 21,0 0,0 1,0-22,0 21,0 0,0-21,0 21,0 0,0 0,0-21,0 22,0-22,0 21,0-21,0 21,0 0,0-21,0 21,0-21,0 21,0 1,0-1,0-21,0 21,0 0,21-21</inkml:trace>
  <inkml:trace contextRef="#ctx0" brushRef="#br2" timeOffset="85584.3464">19029 7493,'-22'0,"22"0,-21 0,21 0,-21 0,0 0,21 0,-21 0,21 0,-21 0,-1 0,22 21,-21-21,21 0,-21 0,21 21,-21-21,0 22,21-22,-21 21,21 0,0-21,0 21,0-21,0 21,0 0,0-21,0 22,0-22,0 21,0-21,0 21,0 0,0 0,21-21,0 21,-21 1,21-1,-21-21,21 21,0-21,-21 0,22 21,-22-21,42 21,-42-21,21 0,-21 0,21 0,0 0,-21 0,22 0,-22 0,21 0,-21 0,21 0,0 0,-21 0,21 0,-21 0,21 0,1 0,-22 0,21 0,-21 0</inkml:trace>
  <inkml:trace contextRef="#ctx0" brushRef="#br2" timeOffset="87776.5657">20193 6964,'0'0,"0"21,0 21,0-42,0 43,0-1,0-21,21 0,-21 1,0-1,0-21,0 42,0-42,0 21,0 0,0 1,0-1,0-21,0 42,0-21,21 0,-21 1,0-1,0 0,0 0,0 0,0 0,0-21,0 22,0-1,0 0,0-21,0 21,0 0,0-21,0 21,0 1,0-1,0 0,0-21,0 21,0 0,0-21,0 21,0-21,0 22,0-22,0 21,0 0,0-21,0 21,21-21,0 21,-21 0,22-21,-22 22,21-22,0 0,-21 0,21 0,-21 0,21 0,-21 0,43 0,-43 0,21 0,-21 0,21 0,0 0,-21 0,21 0,-21 0,21 0</inkml:trace>
  <inkml:trace contextRef="#ctx0" brushRef="#br2" timeOffset="88968.6849">20722 7557,'0'0,"0"0,0 21,0 21,0-42,0 42,0-20,0-22,0 42,0-42,0 21,0-21,0 42,0-42,0 22,21-22,-21 21,0 0,0 0,0-21,0 21,0 0,0-21,0 22,0-22,21 21,-21-21,0 21</inkml:trace>
  <inkml:trace contextRef="#ctx0" brushRef="#br2" timeOffset="92312.0192">21188 7599,'21'0,"-21"0,-21-21,21 21,-22 0,22 0,-42 0,42 0,-21-21,-21 21,20 0,1 0,21 0,-21 0,21 0,-21 0,0 0,0 21,-1 0,22-21,0 21,0 0,0-21,0 21,0-21,0 22,0-22,0 21,0 0,0-21,0 21,0-21,0 21,22 0,-22-21,21 0,-21 0,21 0,0 0,0 0,-21 0,21 0,1 0,-22 0,21 0,-21 0,21 0,-21 0,21 0,0 0,-21 0,21 0,1 0,-1 0,-21 22,21-22,-21 21,0-21,21 21,-21 0,0-21,0 21,0-21,21 43,-21-43,0 21,0-21,0 21,0 0,0-21,-21 21,21-21,-21 21,21-21,-21 0,0 0,-1 0,22 0,-21 0,21 0,-21 0,0 0,21 0,-21 0,21 0</inkml:trace>
  <inkml:trace contextRef="#ctx0" brushRef="#br2" timeOffset="94560.2417">21590 6922,'0'21,"0"0,0-21,0 42,0 1,0-22,21 0,-21 0,0 0,0 0,0 22,0-43,0 42,21-42,-21 21,0 22,0-43,0 21,0 0,0 0,0-21,0 42,0-20,0-22,0 21,0 0,0 0,0 0,0 0,0 1,0-1,21 0,-21-21,0 21,0 0,0 0,0-21,0 43,0-43,0 21,21 21,-21-42,0 21,0 1,0-1,0 0,0 0,0 0,0 0,0 1,22-1,-22 0,0 0,0 0,21-21,-21 21,0-21,0 22,0-22,0 21,0 0,0-21,21 21,-21-21,21 21,-21-21,21 0,0 0,-21 0,22 0,-22 0,21 0,0 0,0 0,-21 0,42-21,-42 21,22 0,-22 0,42-21,-42 21</inkml:trace>
  <inkml:trace contextRef="#ctx0" brushRef="#br2" timeOffset="95600.348">21569 7768,'0'0,"0"0,21 0,0 0,-21 0,21 0,0 0,0 0,-21 0,22 0,-22 0,21 0,-21 0,21 0,0 0,-21 0,21 0,-21 0,21 0,1 0</inkml:trace>
</inkml:ink>
</file>

<file path=ppt/ink/ink4.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8T05:09:07.4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1037 12023,'0'-21,"0"21,21 0,0 0,-21 0,21 0,1 0,-1 0,21 21,-42-21,42 0,-20 0,-1 0,0 0,21 21,-42-21,21 0,1 0,-1 0,-21 0,21 0,0 0,0 0,-21 0,21 0,1 0,-1 0,-21 0,21 0,0 0,21 0,-42 0,22 0,20 0,0 0,-21 0,1 0,41 21,-63-21,42 0,1 0,-22 0,0 0,0 0,0 0,1 0,-22 0,21 0,-21 0,21 0,0 0,-21 0,21 0,0 0,1 0,-1 0,0 0,0 0,21 0,-42 0,22 0,-1 0,0 0,0 0,-21 0,21 0,0 0,-21 0,22 0,-22 0,21 0,0 0,0 0,-21 0,21 0,0 0,1 0,-1 0,0 0,-21 0,21 0,0 0,0 0,-21 0,22 0,-22 0,21 0,0 0,0 0,43 0,-43 0,0 0,21 0,-21 0,1 0,-1 0,-21 0,21 0,0 0,21 0,-42 0,22 0,-22 0,42 0,-42 0,21 0,21 0,-42 0,43 0,-1 0,-21 0,0 0,1 0,41 0,-42 0,22 0,-1 0,21 0,-41 0,-1 0,0 0,0 0,0 0,-21 0,21 0,1 0,-1 0,21 0,0 0,-20 0,-1 0,21 0,0 0,-20 0,41 0,-21 0,22 0,-1 0,22 0,-43 0,22 0,-1 0,-20 0,-1 0,0 0,-42 0,22 0,-1 0,21 0,43 0,-22 0,1 0,42 0,-43 0,1 0,-22 0,0 0,-21 0,22 0,-43 0,21 0,0 0,0 0,22 0,-1 0,0 0,22 0,-43 0,42 0,-41 0,20 0,-21 0,0 0,0 0,1 0,-1 0,0 0,0 0,-21 0,21 0,0 0,-21 0,43 0,-1 0,-21 0,0 0,1 0,20 0,-21 0,21 0,-20 0,-1 0,0 0,-21 0,21 0,-21 0,21 0,22 0,20 0,-21 0,22 0,-1 0,1 0,-43 0,-21 0,42 0,-42 0,22 0,-22 0,21 0,0 0,-21 0,21 0,43 0,-43 0,0 0,21 0,1 0,-1 0,-42 0,42 0,-42 0,21 0,-21 0,43 0,-43 0,21 0,0 0,0 0,0 0,-21 0,43 0,-22 0,0 0,-21 0,21 0,0 0,1 0,-1 0,0 0,0 0,21 0,-20 0,20 0,0 0,-21 0,22 0,-1 0,0 0,22 0,-22 0,1 0,-22 0,21 0,-42-21,21 21,0 0,1 0</inkml:trace>
</inkml:ink>
</file>

<file path=ppt/ink/ink5.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8T05:09:10.8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1058 13018,'21'0,"-21"0,21 0,1 0,-1 0,0 0,-21 0,42 0,-21 0,1 0,-1 0,0 0,0 0,0 0,0 0,22 0,-43 0,21 0,21 0,-42 0,21 0,1 0,-1 0,-21 0,21 0,-21 0,21 0,0 0,-21 0,21 0,1 0,-1 0,21 0,-21 0,22 0,-1 0,21 0,1 0,-22 0,22 0,-22 0,0 0,22 0,-22 0,22 0,-43 0,0 0,21 0,-42 0,22 0,-1 0,0 0,21 0,1 0,-22 0,21 0,0 21,-20-21,-1 0,21 0,-21 0,0 0,-21 0,22 0,-22 0,21 0,0 0,0 0,0 0,-21 0,21 0,1 0,-1 0,0 0,0 0,0 0,0 0,22 0,-1 0,-21 0,22 0,-1 0,0 0,-21 0,1 0,-1 0,0 0,0 0,-21 0,21 0,0 0,1 0,-1 0,21 0,0 0,-20 0,-1 0,21 0,-42 0,21 0,0 0,-21 0,22 0,-1 0,0 0,0 0,21 0,22 0,-43 0,0 0,22 0,-1 0,-21 0,0 0,22 0,-22 0,0 0,21 0,-21 0,1 0,20 0,0 0,1 0,-22 0,21 0,0 0,-20 0,-1 0,0 0,0 0,0 0,22 0,-22 0,0 0,42 0,-41 0,-1 0,0 0,0 0,0 0,0 0,-21 0,22 0,-1 0,0 0,-21 0,21 0,0 0,-21 0,21 0,-21 0,22 0,-22 0,21 0,0 0,0 0,0 0,0 0,1 0,-1 0,21 0,-42 0,21 0,-21 0,21 0,1 0,-1 0,0 0,0 0,0 0,-21 0,43 0,-22 0,0 0,21 0,-21 0,1 0,-1 0,0 0,0 0,21 0,-42 0,22 0,-22 0,21 0,0 0,-21 0,21 0,-21 0,21 0,0 0,-21 0,22-21,20 21,-21 0,0 0,22 0,-43 0,42 0,0 0,-21 0,-21 0</inkml:trace>
</inkml:ink>
</file>

<file path=ppt/ink/ink6.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8T05:24:11.0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1143 10753,'0'0,"21"0,0 0,0 0,22 0,-22 0,0 0,0 0,0 0,0 0,-21 0,22 0,-1 0,0 0,-21 0,21 0,0 0,0 0,-21 0,22 0,-1 0,0 0,-21 0,21 0,-21 0,21 0,0 0,-21 0,22 0,-22 0,21 0,-21 0,21 0,0 0,0 0,-21-21,21 21,1 0,-1 0,-21 0,21 0,0 0,-21 0,21 0,0-22,1 22,20 0,-42 0,21 0,-21 0,21 0,-21 0,21 0,1 0,-22 0,21 0,-21 0,21 0,0 0,-21 0,21 0,-21 0,21 0,-21 0,22 0,-1 0,-21 0,21 0,-21 0,21 0,0 0,0 0,1 0,-1 0,-21 0,21 0,-21 0,21 0,-21 0,21 0,0 0,1 0,-22 0,21 0,0 0,0 0,0 0,0 0,-21 0,22 0,-1 0,0 0,0 0,0 0,0 0,-21 0,22 0,-1 0,-21 0,21 0,-21 0,21 0,-21 0,21 0,0 0,-21 0,22 0,-22 0,21 0,0 0,-21 0,21 0,0 0,0 0,1 0,-1 0,0 0,21 0,-21 0,1 0,20 0,-42 0,21 0,21 0,-42 0,43 0,-22 0,0 0,0 0,0 0,1 0,-22 0,21 0,0 0,0 0,0 0,-21 0,21 0,-21 0,43 0,-22 0,0 0,-21 0,21 0,0 0,1 0,20 0,-21 0,0 0,22 0,-22 0,0 0,21 0,-21 0,1 0,-1 0,21 0,-21 0,0 0,1 0,-22 0,42 0,-21 0,0 0,22 0,-22 0,-21 0,42 0,-21 0,0 0,1 0,-22 0,42 0,-42 0,21 0,0 0,0 0,-21 0,22 0,-1 0,0 0,0 0,0 0,0 0,1 0,-1 0,-21 0,21 0,0 0,0 0,-21 0,21 0,1 0,-1 0,0 0,-21 0,21 0,0 0,22 0,-1 0,-42 0,42 0,1 0,-22 0,0 0,21 0,1 0,-43 0,42 0,-42 0,21 0,-21 0,42 0,-42 0,22 0,-22 0,21 0,-21 0,21 0,0 0,-21 0,21 0,0 0,1 0,-1 0,-21 0,42 0,-42 0,21 0,-21 0,21 0,1 0,-22 0,21 0,-21 0,42 0,-42 0,21 0,0 0,1 0,-1 0,21 0,-42 0,42 0,1 0,-22 0,0 0,21 0,-20 0,-1 0,21 0,0 0,-20 0,-1 0,21 0,-21 0,0 0,22 0,-43 0,42 0,-21 0,0 0,22 22,20-22,-42 21,22-21,20 0,1 0,-22 21,-21-21,0 0,22 0,-22 0,0 0,0 0,0 0,-21 0,22 0,-22 0,21 0,-21 0,21 0,0 0,-21 0,21 0,-21 0,21 0,1 0,-22 0,21 0,0 0,0 0,-21 0,21 0,-21 0,21 0,-21 0,22 0,-1 0,-21 0,21 0,0 0</inkml:trace>
</inkml:ink>
</file>

<file path=ppt/ink/ink7.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8T05:24:15.0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1206 8276,'0'0,"43"0,-22 21,21-21,0 0,-20 22,20-22,0 21,1-21,-43 0,42 0,0 0,-21 0,1 0,20 0,-21 0,0 0,22 0,-22 0,0 0,21 0,-21 0,-21 0,22 0,-1 0,-21 0,21 0,42 0,-63 0,43 0,-22 0,64 0,-43 0,-21 0,43 0,-22 0,0 0,43 0,-43 0,22 0,-1 0,-20 0,-22 0,42 0,-42 0,1 0,-1 0,21 0,-21 0,0 0,22 0,-22 0,0 0,21 0,1 0,-22 0,0 0,21 0,-42 0,43 0,-22 0,0 0,0 0,-21 0,43 0,-22 0,0 0,-21 0,21 0,0 0,0 0,22 0,-22 0,0 0,21 0,-42 0,22 0,41 0,-42 0,0 0,1 0,20 0,-21 0,21 0,1 0,20 0,-20 0,20 0,1 0,-1 0,-21 0,22 0,-1 0,1 0,21 0,-22 0,-21 0,22 0,-22 0,22 0,-22 0,0 0,1 0,-22 0,0-21,21 21,-20 0,20 0,0 0,-21 0,1 0,20 0,21 0,-20 0,-1 0,-21 0,43 0,-1 0,-20 0,-22 0,0 0,42 0,-41 0,-22 0,42 0,-21 0,0 0,22 0,-22 0,0 0,21 0,1 0,20 0,1 0,-1 0,1 0,-1 0,1 0,-1 0,22 0,-22 0,1 0,-22 0,22 0,-43 0,0 0,0 0,21 0,1 0,20 0,-20 0,20 0,43 0,-43 0,22 0,-21 0,-22 0,-21 0,0 0</inkml:trace>
</inkml:ink>
</file>

<file path=ppt/ink/ink8.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6-02-18T05:24:18.9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1270 11515,'0'0,"0"0,21 0,0 0,-21 0,42 0,-20-21,-1 21,0 0,0 0,0 0,43 0,-43 0,21 0,22 0,-22 0,0 0,22 0,-22 0,22 0,-1 0,-20 0,-1 0,43 0,-43 0,0 0,22 0,-43-22,21 22,-21 0,1 0,20 0,-21 0,0 0,22 0,-22 0,21 0,-21 0,22 0,-22-21,21 21,22 0,-43 0,21 0,0-21,1 21,-22 0,0-21,43 21,-64 0,42 0,-21 0,21 0,-20 0,-1 0,0 0,0 0,0 0,-21 0,21 0,1 0,-1 0,-21 0,42 0,-42 0,21 0,22 0,-22 0,0 0,21 0,-42 0,21 0,43 0,-43 0,0 0,0 0,-21 0,22 0,-1 0,-21 0,21 0,0 0,0 0,0 0,1 0,-1 0,42 0,-20 0,-1 0,21 21,-20-21,-1 21,0-21,22 0,-22 0,1 0,-1 0,-42 0,42 0,-42 0,21 0,22 21,-43-21,42 22,-42-22,42 0,-20 0,-22 0,42 0,-21 0,0 21,0-21,1 0,-1 0,-21 0,21 0,0 0,0 0,22 0,-22 21,21-21,0 0,-42 0,43 0,-1 0,0 21,-20-21,41 0,-42 0,22 0,-22 0,21 0,0 0,1 0,-1 0,0 0,22 0,-43 0,21 0,1 0,-1 0,0 0,1 0,-22 0,21 0,-21 0,22 0,-22 0,21 0,-42 0,43 0,-43 0,21 0,21 0,-21 0,0 0,22 0,-22 0,21 0,-21 0,22 0,-22 0,21 0,1 21,-22-21,0 0,0 0,-21 0,42 0,-42 0,22 0,-22 0,42 0,-42 0,21 0,0 0,0 0,-21 0,22 0,-1 0,0 0,-21 0,21 0,0 0,0 0,-21 0,22 0,-1 0,0 0,-21 0,21 0,-21 0,42 0,1 0,-1 0,22 21,-22-21,0 0,1 0,-1 0,21 0,-20 22,-22-22,21 0,-42 0,43 0,-43 0,21 0,-21 0,42 0,0 0,43 0,0 0,-1 0,-20 0,21 0,-22 0,43 0,-85 0,0 0</inkml:trace>
</inkml:ink>
</file>

<file path=ppt/ink/ink9.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28.36879" units="1/cm"/>
          <inkml:channelProperty channel="Y" name="resolution" value="28.30189" units="1/cm"/>
        </inkml:channelProperties>
      </inkml:inkSource>
      <inkml:timestamp xml:id="ts0" timeString="2015-06-18T05:22:28.8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7980 4784,'0'-21,"0"21,21 0,42 0,-20 0,41 0,1 0,0 0,42 0,-22 0,22 0,0 0,-42 0,0 0,-22 0,1 0,-22 0,22 0,-22 0,-21 0,21 0,1 0,-22 0,42 0,-20 0,-1 0,22 0,-22 0,0 0,1 0,20 0,1 0,-1 0,1 0,-1 0,1 0,-22 0,0 0,1 0,-22 0,0 0,0 0,0 0,0 0,1 0,-1 0,0 0,21 0,-42 0,21 0,43 0,-43 0,21 0,22 0,-22 0,43 0,-22 0,1 0,21 0,-22 0,1 0,-22 0,-21 0,21 0,22 0,-22 0,1 0,-1 0,0 0,1 0,20 0,1 0,-1 0,1 0,-1 0,-21 0,22 0,-43 0,43 0,-64 0,21 0,-21-22,42 22,-42 0,21 0,0 0,1 0,20 0,-21 0,21 0,1 0,-1 0,22 0,-22 0,21 0,1 0,-1 0,1 0,21 0,-22 0,-21 0,22 0,-43 0,21 0,-20 0,-1 0,0 0,-21 0,21 0,0 0,0 0,1 0,-22 0,42 0,-42 0,21 0,0 0,0 0,-21 0,22 0,20 0,-42 0,21 0,-21 0,42 0,-42 0,22 0,-1 0,0 0,21 0,-21 0,1 0,-1 0,0 0,0 0,-21 0,21 0,-21 0,21 0,1 0,-1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66FE8-9F2A-4A2B-B6A0-B52891D866C8}" type="datetimeFigureOut">
              <a:rPr lang="en-US" smtClean="0"/>
              <a:pPr/>
              <a:t>3/5/2020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47CE40-7D6B-4FED-9271-F4E76EFCB241}" type="slidenum">
              <a:rPr lang="en-US" smtClean="0"/>
              <a:pPr/>
              <a:t>‹#›</a:t>
            </a:fld>
            <a:endParaRPr lang="en-US"/>
          </a:p>
        </p:txBody>
      </p:sp>
    </p:spTree>
    <p:extLst>
      <p:ext uri="{BB962C8B-B14F-4D97-AF65-F5344CB8AC3E}">
        <p14:creationId xmlns:p14="http://schemas.microsoft.com/office/powerpoint/2010/main" val="255936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22</a:t>
            </a:fld>
            <a:endParaRPr lang="en-US"/>
          </a:p>
        </p:txBody>
      </p:sp>
    </p:spTree>
    <p:extLst>
      <p:ext uri="{BB962C8B-B14F-4D97-AF65-F5344CB8AC3E}">
        <p14:creationId xmlns:p14="http://schemas.microsoft.com/office/powerpoint/2010/main" val="411247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40</a:t>
            </a:fld>
            <a:endParaRPr lang="en-US"/>
          </a:p>
        </p:txBody>
      </p:sp>
    </p:spTree>
    <p:extLst>
      <p:ext uri="{BB962C8B-B14F-4D97-AF65-F5344CB8AC3E}">
        <p14:creationId xmlns:p14="http://schemas.microsoft.com/office/powerpoint/2010/main" val="2676507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a:t>
            </a:r>
            <a:r>
              <a:rPr lang="en-US" dirty="0" smtClean="0"/>
              <a:t> </a:t>
            </a:r>
            <a:r>
              <a:rPr lang="en-US" dirty="0" err="1" smtClean="0"/>
              <a:t>displayList</a:t>
            </a:r>
            <a:r>
              <a:rPr lang="en-US" dirty="0" smtClean="0"/>
              <a:t>()</a:t>
            </a:r>
          </a:p>
          <a:p>
            <a:r>
              <a:rPr lang="en-US" dirty="0" smtClean="0"/>
              <a:t>{</a:t>
            </a:r>
          </a:p>
          <a:p>
            <a:r>
              <a:rPr lang="en-US" dirty="0" smtClean="0"/>
              <a:t>string key;</a:t>
            </a:r>
          </a:p>
          <a:p>
            <a:endParaRPr lang="en-US" dirty="0" smtClean="0"/>
          </a:p>
          <a:p>
            <a:r>
              <a:rPr lang="en-US" dirty="0" err="1" smtClean="0"/>
              <a:t>cout</a:t>
            </a:r>
            <a:r>
              <a:rPr lang="en-US" dirty="0" smtClean="0"/>
              <a:t>&lt;&lt;"enter key to search for: ";</a:t>
            </a:r>
          </a:p>
          <a:p>
            <a:r>
              <a:rPr lang="en-US" dirty="0" err="1" smtClean="0"/>
              <a:t>cin</a:t>
            </a:r>
            <a:r>
              <a:rPr lang="en-US" dirty="0" smtClean="0"/>
              <a:t>&gt;&gt;key;</a:t>
            </a:r>
          </a:p>
          <a:p>
            <a:endParaRPr lang="en-US" dirty="0" smtClean="0"/>
          </a:p>
          <a:p>
            <a:r>
              <a:rPr lang="en-US" dirty="0" smtClean="0"/>
              <a:t>Link* </a:t>
            </a:r>
            <a:r>
              <a:rPr lang="en-US" dirty="0" err="1" smtClean="0"/>
              <a:t>pCurrent</a:t>
            </a:r>
            <a:r>
              <a:rPr lang="en-US" dirty="0" smtClean="0"/>
              <a:t> = </a:t>
            </a:r>
            <a:r>
              <a:rPr lang="en-US" dirty="0" err="1" smtClean="0"/>
              <a:t>pFirst</a:t>
            </a:r>
            <a:r>
              <a:rPr lang="en-US" dirty="0" smtClean="0"/>
              <a:t>; </a:t>
            </a:r>
          </a:p>
          <a:p>
            <a:r>
              <a:rPr lang="en-US" dirty="0" smtClean="0"/>
              <a:t>while(</a:t>
            </a:r>
            <a:r>
              <a:rPr lang="en-US" dirty="0" err="1" smtClean="0"/>
              <a:t>pCurrent</a:t>
            </a:r>
            <a:r>
              <a:rPr lang="en-US" dirty="0" smtClean="0"/>
              <a:t> != NULL) //until end of list,</a:t>
            </a:r>
          </a:p>
          <a:p>
            <a:r>
              <a:rPr lang="en-US" dirty="0" smtClean="0"/>
              <a:t>{</a:t>
            </a:r>
          </a:p>
          <a:p>
            <a:r>
              <a:rPr lang="en-US" dirty="0" smtClean="0"/>
              <a:t>if(</a:t>
            </a:r>
            <a:r>
              <a:rPr lang="en-US" dirty="0" err="1" smtClean="0"/>
              <a:t>pCurrent</a:t>
            </a:r>
            <a:r>
              <a:rPr lang="en-US" dirty="0" smtClean="0"/>
              <a:t>-&gt;item==key)</a:t>
            </a:r>
          </a:p>
          <a:p>
            <a:r>
              <a:rPr lang="en-US" dirty="0" smtClean="0"/>
              <a:t>{</a:t>
            </a:r>
          </a:p>
          <a:p>
            <a:r>
              <a:rPr lang="en-US" dirty="0" err="1" smtClean="0"/>
              <a:t>cout</a:t>
            </a:r>
            <a:r>
              <a:rPr lang="en-US" dirty="0" smtClean="0"/>
              <a:t>&lt;&lt;"Found";</a:t>
            </a:r>
          </a:p>
          <a:p>
            <a:r>
              <a:rPr lang="en-US" dirty="0" smtClean="0"/>
              <a:t>return 0;</a:t>
            </a:r>
          </a:p>
          <a:p>
            <a:r>
              <a:rPr lang="en-US" dirty="0" smtClean="0"/>
              <a:t>}</a:t>
            </a:r>
          </a:p>
          <a:p>
            <a:endParaRPr lang="en-US" dirty="0" smtClean="0"/>
          </a:p>
          <a:p>
            <a:r>
              <a:rPr lang="en-US" dirty="0" err="1" smtClean="0"/>
              <a:t>pCurrent</a:t>
            </a:r>
            <a:r>
              <a:rPr lang="en-US" dirty="0" smtClean="0"/>
              <a:t> = </a:t>
            </a:r>
            <a:r>
              <a:rPr lang="en-US" dirty="0" err="1" smtClean="0"/>
              <a:t>pCurrent</a:t>
            </a:r>
            <a:r>
              <a:rPr lang="en-US" dirty="0" smtClean="0"/>
              <a:t>-&gt;</a:t>
            </a:r>
            <a:r>
              <a:rPr lang="en-US" dirty="0" err="1" smtClean="0"/>
              <a:t>pNext</a:t>
            </a:r>
            <a:r>
              <a:rPr lang="en-US" dirty="0" smtClean="0"/>
              <a:t>; //move</a:t>
            </a:r>
          </a:p>
          <a:p>
            <a:r>
              <a:rPr lang="en-US" dirty="0" smtClean="0"/>
              <a:t>}</a:t>
            </a:r>
          </a:p>
          <a:p>
            <a:r>
              <a:rPr lang="en-US" dirty="0" err="1" smtClean="0"/>
              <a:t>cout</a:t>
            </a:r>
            <a:r>
              <a:rPr lang="en-US" dirty="0" smtClean="0"/>
              <a:t> &lt;&lt; "not found";</a:t>
            </a:r>
          </a:p>
          <a:p>
            <a:r>
              <a:rPr lang="en-US" dirty="0" smtClean="0"/>
              <a:t>return 0;</a:t>
            </a:r>
          </a:p>
          <a:p>
            <a:r>
              <a:rPr lang="en-US" dirty="0" smtClean="0"/>
              <a:t>}</a:t>
            </a:r>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23</a:t>
            </a:fld>
            <a:endParaRPr lang="en-US"/>
          </a:p>
        </p:txBody>
      </p:sp>
    </p:spTree>
    <p:extLst>
      <p:ext uri="{BB962C8B-B14F-4D97-AF65-F5344CB8AC3E}">
        <p14:creationId xmlns:p14="http://schemas.microsoft.com/office/powerpoint/2010/main" val="295326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a:t>
            </a:r>
            <a:r>
              <a:rPr lang="en-US" dirty="0" smtClean="0"/>
              <a:t> </a:t>
            </a:r>
            <a:r>
              <a:rPr lang="en-US" dirty="0" err="1" smtClean="0"/>
              <a:t>removeList</a:t>
            </a:r>
            <a:r>
              <a:rPr lang="en-US" dirty="0" smtClean="0"/>
              <a:t>()</a:t>
            </a:r>
          </a:p>
          <a:p>
            <a:r>
              <a:rPr lang="en-US" dirty="0" smtClean="0"/>
              <a:t>{</a:t>
            </a:r>
          </a:p>
          <a:p>
            <a:r>
              <a:rPr lang="en-US" dirty="0" smtClean="0"/>
              <a:t>string key;</a:t>
            </a:r>
          </a:p>
          <a:p>
            <a:endParaRPr lang="en-US" dirty="0" smtClean="0"/>
          </a:p>
          <a:p>
            <a:r>
              <a:rPr lang="en-US" dirty="0" err="1" smtClean="0"/>
              <a:t>cout</a:t>
            </a:r>
            <a:r>
              <a:rPr lang="en-US" dirty="0" smtClean="0"/>
              <a:t>&lt;&lt;"enter key to delete: ";</a:t>
            </a:r>
          </a:p>
          <a:p>
            <a:r>
              <a:rPr lang="en-US" dirty="0" err="1" smtClean="0"/>
              <a:t>cin</a:t>
            </a:r>
            <a:r>
              <a:rPr lang="en-US" dirty="0" smtClean="0"/>
              <a:t>&gt;&gt;key;</a:t>
            </a:r>
          </a:p>
          <a:p>
            <a:endParaRPr lang="en-US" dirty="0" smtClean="0"/>
          </a:p>
          <a:p>
            <a:r>
              <a:rPr lang="en-US" dirty="0" smtClean="0"/>
              <a:t>Link* </a:t>
            </a:r>
            <a:r>
              <a:rPr lang="en-US" dirty="0" err="1" smtClean="0"/>
              <a:t>pCurrent</a:t>
            </a:r>
            <a:r>
              <a:rPr lang="en-US" dirty="0" smtClean="0"/>
              <a:t> = </a:t>
            </a:r>
            <a:r>
              <a:rPr lang="en-US" dirty="0" err="1" smtClean="0"/>
              <a:t>pFirst</a:t>
            </a:r>
            <a:r>
              <a:rPr lang="en-US" dirty="0" smtClean="0"/>
              <a:t>; </a:t>
            </a:r>
          </a:p>
          <a:p>
            <a:r>
              <a:rPr lang="en-US" dirty="0" smtClean="0"/>
              <a:t>Link* </a:t>
            </a:r>
            <a:r>
              <a:rPr lang="en-US" dirty="0" err="1" smtClean="0"/>
              <a:t>pPrev</a:t>
            </a:r>
            <a:r>
              <a:rPr lang="en-US" dirty="0" smtClean="0"/>
              <a:t> = </a:t>
            </a:r>
            <a:r>
              <a:rPr lang="en-US" dirty="0" err="1" smtClean="0"/>
              <a:t>pFirst</a:t>
            </a:r>
            <a:r>
              <a:rPr lang="en-US" dirty="0" smtClean="0"/>
              <a:t>;</a:t>
            </a:r>
          </a:p>
          <a:p>
            <a:r>
              <a:rPr lang="en-US" dirty="0" smtClean="0"/>
              <a:t>while(</a:t>
            </a:r>
            <a:r>
              <a:rPr lang="en-US" dirty="0" err="1" smtClean="0"/>
              <a:t>pCurrent</a:t>
            </a:r>
            <a:r>
              <a:rPr lang="en-US" dirty="0" smtClean="0"/>
              <a:t> != NULL) //until end of list,</a:t>
            </a:r>
          </a:p>
          <a:p>
            <a:r>
              <a:rPr lang="en-US" dirty="0" smtClean="0"/>
              <a:t>{</a:t>
            </a:r>
          </a:p>
          <a:p>
            <a:r>
              <a:rPr lang="en-US" dirty="0" smtClean="0"/>
              <a:t>if(</a:t>
            </a:r>
            <a:r>
              <a:rPr lang="en-US" dirty="0" err="1" smtClean="0"/>
              <a:t>pCurrent</a:t>
            </a:r>
            <a:r>
              <a:rPr lang="en-US" dirty="0" smtClean="0"/>
              <a:t>-&gt;item==key)</a:t>
            </a:r>
          </a:p>
          <a:p>
            <a:r>
              <a:rPr lang="en-US" dirty="0" smtClean="0"/>
              <a:t>{</a:t>
            </a:r>
          </a:p>
          <a:p>
            <a:r>
              <a:rPr lang="en-US" dirty="0" err="1" smtClean="0"/>
              <a:t>cout</a:t>
            </a:r>
            <a:r>
              <a:rPr lang="en-US" dirty="0" smtClean="0"/>
              <a:t>&lt;&lt;"Found....Deleting....: ";</a:t>
            </a:r>
          </a:p>
          <a:p>
            <a:r>
              <a:rPr lang="en-US" dirty="0" smtClean="0"/>
              <a:t>if(</a:t>
            </a:r>
            <a:r>
              <a:rPr lang="en-US" dirty="0" err="1" smtClean="0"/>
              <a:t>pCurrent</a:t>
            </a:r>
            <a:r>
              <a:rPr lang="en-US" dirty="0" smtClean="0"/>
              <a:t>==</a:t>
            </a:r>
            <a:r>
              <a:rPr lang="en-US" dirty="0" err="1" smtClean="0"/>
              <a:t>pFirst</a:t>
            </a:r>
            <a:r>
              <a:rPr lang="en-US" dirty="0" smtClean="0"/>
              <a:t>)</a:t>
            </a:r>
          </a:p>
          <a:p>
            <a:r>
              <a:rPr lang="en-US" dirty="0" smtClean="0"/>
              <a:t>{</a:t>
            </a:r>
          </a:p>
          <a:p>
            <a:r>
              <a:rPr lang="en-US" dirty="0" smtClean="0"/>
              <a:t>	</a:t>
            </a:r>
            <a:r>
              <a:rPr lang="en-US" dirty="0" err="1" smtClean="0"/>
              <a:t>pFirst</a:t>
            </a:r>
            <a:r>
              <a:rPr lang="en-US" dirty="0" smtClean="0"/>
              <a:t>=</a:t>
            </a:r>
            <a:r>
              <a:rPr lang="en-US" dirty="0" err="1" smtClean="0"/>
              <a:t>pFirst</a:t>
            </a:r>
            <a:r>
              <a:rPr lang="en-US" dirty="0" smtClean="0"/>
              <a:t>-&gt;</a:t>
            </a:r>
            <a:r>
              <a:rPr lang="en-US" dirty="0" err="1" smtClean="0"/>
              <a:t>pNext</a:t>
            </a:r>
            <a:r>
              <a:rPr lang="en-US" dirty="0" smtClean="0"/>
              <a:t>;</a:t>
            </a:r>
          </a:p>
          <a:p>
            <a:r>
              <a:rPr lang="en-US" dirty="0" smtClean="0"/>
              <a:t>}</a:t>
            </a:r>
          </a:p>
          <a:p>
            <a:r>
              <a:rPr lang="en-US" dirty="0" smtClean="0"/>
              <a:t>else</a:t>
            </a:r>
          </a:p>
          <a:p>
            <a:r>
              <a:rPr lang="en-US" dirty="0" smtClean="0"/>
              <a:t>{</a:t>
            </a:r>
            <a:r>
              <a:rPr lang="en-US" dirty="0" err="1" smtClean="0"/>
              <a:t>pPrev</a:t>
            </a:r>
            <a:r>
              <a:rPr lang="en-US" dirty="0" smtClean="0"/>
              <a:t>-&gt;</a:t>
            </a:r>
            <a:r>
              <a:rPr lang="en-US" dirty="0" err="1" smtClean="0"/>
              <a:t>pNext</a:t>
            </a:r>
            <a:r>
              <a:rPr lang="en-US" dirty="0" smtClean="0"/>
              <a:t>=</a:t>
            </a:r>
            <a:r>
              <a:rPr lang="en-US" dirty="0" err="1" smtClean="0"/>
              <a:t>pCurrent</a:t>
            </a:r>
            <a:r>
              <a:rPr lang="en-US" dirty="0" smtClean="0"/>
              <a:t>-&gt;</a:t>
            </a:r>
            <a:r>
              <a:rPr lang="en-US" dirty="0" err="1" smtClean="0"/>
              <a:t>pNext</a:t>
            </a:r>
            <a:r>
              <a:rPr lang="en-US" dirty="0" smtClean="0"/>
              <a:t>;</a:t>
            </a:r>
          </a:p>
          <a:p>
            <a:r>
              <a:rPr lang="en-US" dirty="0" smtClean="0"/>
              <a:t>}</a:t>
            </a:r>
          </a:p>
          <a:p>
            <a:endParaRPr lang="en-US" dirty="0" smtClean="0"/>
          </a:p>
          <a:p>
            <a:endParaRPr lang="en-US" dirty="0" smtClean="0"/>
          </a:p>
          <a:p>
            <a:r>
              <a:rPr lang="en-US" dirty="0" smtClean="0"/>
              <a:t>return 0;</a:t>
            </a:r>
          </a:p>
          <a:p>
            <a:r>
              <a:rPr lang="en-US" dirty="0" smtClean="0"/>
              <a:t>}</a:t>
            </a:r>
          </a:p>
          <a:p>
            <a:r>
              <a:rPr lang="en-US" dirty="0" err="1" smtClean="0"/>
              <a:t>pPrev</a:t>
            </a:r>
            <a:r>
              <a:rPr lang="en-US" dirty="0" smtClean="0"/>
              <a:t>=</a:t>
            </a:r>
            <a:r>
              <a:rPr lang="en-US" dirty="0" err="1" smtClean="0"/>
              <a:t>pCurrent</a:t>
            </a:r>
            <a:r>
              <a:rPr lang="en-US" dirty="0" smtClean="0"/>
              <a:t>;</a:t>
            </a:r>
          </a:p>
          <a:p>
            <a:r>
              <a:rPr lang="en-US" dirty="0" err="1" smtClean="0"/>
              <a:t>pCurrent</a:t>
            </a:r>
            <a:r>
              <a:rPr lang="en-US" dirty="0" smtClean="0"/>
              <a:t> = </a:t>
            </a:r>
            <a:r>
              <a:rPr lang="en-US" dirty="0" err="1" smtClean="0"/>
              <a:t>pCurrent</a:t>
            </a:r>
            <a:r>
              <a:rPr lang="en-US" dirty="0" smtClean="0"/>
              <a:t>-&gt;</a:t>
            </a:r>
            <a:r>
              <a:rPr lang="en-US" dirty="0" err="1" smtClean="0"/>
              <a:t>pNext</a:t>
            </a:r>
            <a:r>
              <a:rPr lang="en-US" dirty="0" smtClean="0"/>
              <a:t>; //move</a:t>
            </a:r>
          </a:p>
          <a:p>
            <a:r>
              <a:rPr lang="en-US" dirty="0" smtClean="0"/>
              <a:t>}</a:t>
            </a:r>
          </a:p>
          <a:p>
            <a:r>
              <a:rPr lang="en-US" dirty="0" err="1" smtClean="0"/>
              <a:t>cout</a:t>
            </a:r>
            <a:r>
              <a:rPr lang="en-US" dirty="0" smtClean="0"/>
              <a:t> &lt;&lt; "not found";</a:t>
            </a:r>
          </a:p>
          <a:p>
            <a:r>
              <a:rPr lang="en-US" dirty="0" smtClean="0"/>
              <a:t>return 0;</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26</a:t>
            </a:fld>
            <a:endParaRPr lang="en-US"/>
          </a:p>
        </p:txBody>
      </p:sp>
    </p:spTree>
    <p:extLst>
      <p:ext uri="{BB962C8B-B14F-4D97-AF65-F5344CB8AC3E}">
        <p14:creationId xmlns:p14="http://schemas.microsoft.com/office/powerpoint/2010/main" val="401586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29</a:t>
            </a:fld>
            <a:endParaRPr lang="en-US"/>
          </a:p>
        </p:txBody>
      </p:sp>
    </p:spTree>
    <p:extLst>
      <p:ext uri="{BB962C8B-B14F-4D97-AF65-F5344CB8AC3E}">
        <p14:creationId xmlns:p14="http://schemas.microsoft.com/office/powerpoint/2010/main" val="82107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int</a:t>
            </a:r>
            <a:r>
              <a:rPr lang="en-US" dirty="0" smtClean="0"/>
              <a:t> </a:t>
            </a:r>
            <a:r>
              <a:rPr lang="en-US" dirty="0" err="1" smtClean="0"/>
              <a:t>orderedinsert</a:t>
            </a:r>
            <a:r>
              <a:rPr lang="en-US" dirty="0" smtClean="0"/>
              <a:t>(string x, double y)</a:t>
            </a:r>
          </a:p>
          <a:p>
            <a:r>
              <a:rPr lang="en-US" dirty="0" smtClean="0"/>
              <a:t>	{</a:t>
            </a:r>
          </a:p>
          <a:p>
            <a:r>
              <a:rPr lang="en-US" dirty="0" smtClean="0"/>
              <a:t>		link* </a:t>
            </a:r>
            <a:r>
              <a:rPr lang="en-US" dirty="0" err="1" smtClean="0"/>
              <a:t>pcurrent</a:t>
            </a:r>
            <a:r>
              <a:rPr lang="en-US" dirty="0" smtClean="0"/>
              <a:t>=</a:t>
            </a:r>
            <a:r>
              <a:rPr lang="en-US" dirty="0" err="1" smtClean="0"/>
              <a:t>pfirst</a:t>
            </a:r>
            <a:r>
              <a:rPr lang="en-US" dirty="0" smtClean="0"/>
              <a:t>;</a:t>
            </a:r>
          </a:p>
          <a:p>
            <a:r>
              <a:rPr lang="en-US" dirty="0" smtClean="0"/>
              <a:t>		link* </a:t>
            </a:r>
            <a:r>
              <a:rPr lang="en-US" dirty="0" err="1" smtClean="0"/>
              <a:t>pprev</a:t>
            </a:r>
            <a:r>
              <a:rPr lang="en-US" dirty="0" smtClean="0"/>
              <a:t>=NULL;</a:t>
            </a:r>
          </a:p>
          <a:p>
            <a:r>
              <a:rPr lang="en-US" dirty="0" smtClean="0"/>
              <a:t>		link* </a:t>
            </a:r>
            <a:r>
              <a:rPr lang="en-US" dirty="0" err="1" smtClean="0"/>
              <a:t>pnewlink</a:t>
            </a:r>
            <a:r>
              <a:rPr lang="en-US" dirty="0" smtClean="0"/>
              <a:t>=new link(</a:t>
            </a:r>
            <a:r>
              <a:rPr lang="en-US" dirty="0" err="1" smtClean="0"/>
              <a:t>x,y</a:t>
            </a:r>
            <a:r>
              <a:rPr lang="en-US" dirty="0" smtClean="0"/>
              <a:t>);</a:t>
            </a:r>
          </a:p>
          <a:p>
            <a:r>
              <a:rPr lang="en-US" dirty="0" smtClean="0"/>
              <a:t>		while(</a:t>
            </a:r>
            <a:r>
              <a:rPr lang="en-US" dirty="0" err="1" smtClean="0"/>
              <a:t>pcurrent</a:t>
            </a:r>
            <a:r>
              <a:rPr lang="en-US" dirty="0" smtClean="0"/>
              <a:t>!=NULL &amp;&amp; </a:t>
            </a:r>
            <a:r>
              <a:rPr lang="en-US" dirty="0" err="1" smtClean="0"/>
              <a:t>pcurrent</a:t>
            </a:r>
            <a:r>
              <a:rPr lang="en-US" dirty="0" smtClean="0"/>
              <a:t>-&gt;item&lt;x)</a:t>
            </a:r>
          </a:p>
          <a:p>
            <a:r>
              <a:rPr lang="en-US" dirty="0" smtClean="0"/>
              <a:t>		{</a:t>
            </a:r>
          </a:p>
          <a:p>
            <a:r>
              <a:rPr lang="en-US" dirty="0" smtClean="0"/>
              <a:t>			</a:t>
            </a:r>
            <a:r>
              <a:rPr lang="en-US" dirty="0" err="1" smtClean="0"/>
              <a:t>pprev</a:t>
            </a:r>
            <a:r>
              <a:rPr lang="en-US" dirty="0" smtClean="0"/>
              <a:t>=</a:t>
            </a:r>
            <a:r>
              <a:rPr lang="en-US" dirty="0" err="1" smtClean="0"/>
              <a:t>pcurrent</a:t>
            </a:r>
            <a:r>
              <a:rPr lang="en-US" dirty="0" smtClean="0"/>
              <a:t>;</a:t>
            </a:r>
          </a:p>
          <a:p>
            <a:r>
              <a:rPr lang="en-US" dirty="0" smtClean="0"/>
              <a:t>			</a:t>
            </a:r>
            <a:r>
              <a:rPr lang="en-US" dirty="0" err="1" smtClean="0"/>
              <a:t>pcurrent</a:t>
            </a:r>
            <a:r>
              <a:rPr lang="en-US" dirty="0" smtClean="0"/>
              <a:t>=</a:t>
            </a:r>
            <a:r>
              <a:rPr lang="en-US" dirty="0" err="1" smtClean="0"/>
              <a:t>pcurrent</a:t>
            </a:r>
            <a:r>
              <a:rPr lang="en-US" dirty="0" smtClean="0"/>
              <a:t>-&gt;</a:t>
            </a:r>
            <a:r>
              <a:rPr lang="en-US" dirty="0" err="1" smtClean="0"/>
              <a:t>pnext</a:t>
            </a:r>
            <a:r>
              <a:rPr lang="en-US" dirty="0" smtClean="0"/>
              <a:t>; //move/increment</a:t>
            </a:r>
          </a:p>
          <a:p>
            <a:r>
              <a:rPr lang="en-US" dirty="0" smtClean="0"/>
              <a:t>		}</a:t>
            </a:r>
          </a:p>
          <a:p>
            <a:r>
              <a:rPr lang="en-US" dirty="0" smtClean="0"/>
              <a:t>	if(</a:t>
            </a:r>
            <a:r>
              <a:rPr lang="en-US" dirty="0" err="1" smtClean="0"/>
              <a:t>pprev</a:t>
            </a:r>
            <a:r>
              <a:rPr lang="en-US" dirty="0" smtClean="0"/>
              <a:t>==NULL) //if at beginning of list</a:t>
            </a:r>
          </a:p>
          <a:p>
            <a:r>
              <a:rPr lang="en-US" dirty="0" smtClean="0"/>
              <a:t>		</a:t>
            </a:r>
            <a:r>
              <a:rPr lang="en-US" dirty="0" err="1" smtClean="0"/>
              <a:t>pfirst</a:t>
            </a:r>
            <a:r>
              <a:rPr lang="en-US" dirty="0" smtClean="0"/>
              <a:t> = </a:t>
            </a:r>
            <a:r>
              <a:rPr lang="en-US" dirty="0" err="1" smtClean="0"/>
              <a:t>pnewlink</a:t>
            </a:r>
            <a:r>
              <a:rPr lang="en-US" dirty="0" smtClean="0"/>
              <a:t>; //insert </a:t>
            </a:r>
            <a:r>
              <a:rPr lang="en-US" dirty="0" err="1" smtClean="0"/>
              <a:t>newLink</a:t>
            </a:r>
            <a:r>
              <a:rPr lang="en-US" dirty="0" smtClean="0"/>
              <a:t> at </a:t>
            </a:r>
            <a:r>
              <a:rPr lang="en-US" dirty="0" err="1" smtClean="0"/>
              <a:t>pFirst</a:t>
            </a:r>
            <a:endParaRPr lang="en-US" dirty="0" smtClean="0"/>
          </a:p>
          <a:p>
            <a:r>
              <a:rPr lang="en-US" dirty="0" smtClean="0"/>
              <a:t>	else</a:t>
            </a:r>
          </a:p>
          <a:p>
            <a:r>
              <a:rPr lang="en-US" dirty="0" smtClean="0"/>
              <a:t>		</a:t>
            </a:r>
            <a:r>
              <a:rPr lang="en-US" dirty="0" err="1" smtClean="0"/>
              <a:t>pprev</a:t>
            </a:r>
            <a:r>
              <a:rPr lang="en-US" dirty="0" smtClean="0"/>
              <a:t>-&gt;</a:t>
            </a:r>
            <a:r>
              <a:rPr lang="en-US" dirty="0" err="1" smtClean="0"/>
              <a:t>pnext</a:t>
            </a:r>
            <a:r>
              <a:rPr lang="en-US" dirty="0" smtClean="0"/>
              <a:t>=</a:t>
            </a:r>
            <a:r>
              <a:rPr lang="en-US" dirty="0" err="1" smtClean="0"/>
              <a:t>pnewlink</a:t>
            </a:r>
            <a:r>
              <a:rPr lang="en-US" dirty="0" smtClean="0"/>
              <a:t>;</a:t>
            </a:r>
          </a:p>
          <a:p>
            <a:r>
              <a:rPr lang="en-US" dirty="0" smtClean="0"/>
              <a:t>	</a:t>
            </a:r>
            <a:r>
              <a:rPr lang="en-US" dirty="0" err="1" smtClean="0"/>
              <a:t>pnewlink</a:t>
            </a:r>
            <a:r>
              <a:rPr lang="en-US" dirty="0" smtClean="0"/>
              <a:t>-&gt;</a:t>
            </a:r>
            <a:r>
              <a:rPr lang="en-US" dirty="0" err="1" smtClean="0"/>
              <a:t>pnext</a:t>
            </a:r>
            <a:r>
              <a:rPr lang="en-US" dirty="0" smtClean="0"/>
              <a:t>=</a:t>
            </a:r>
            <a:r>
              <a:rPr lang="en-US" dirty="0" err="1" smtClean="0"/>
              <a:t>pcurrent</a:t>
            </a:r>
            <a:r>
              <a:rPr lang="en-US" dirty="0" smtClean="0"/>
              <a: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32</a:t>
            </a:fld>
            <a:endParaRPr lang="en-US"/>
          </a:p>
        </p:txBody>
      </p:sp>
    </p:spTree>
    <p:extLst>
      <p:ext uri="{BB962C8B-B14F-4D97-AF65-F5344CB8AC3E}">
        <p14:creationId xmlns:p14="http://schemas.microsoft.com/office/powerpoint/2010/main" val="2969749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iostream</a:t>
            </a:r>
            <a:r>
              <a:rPr lang="en-US" dirty="0" smtClean="0"/>
              <a:t>&gt;</a:t>
            </a:r>
          </a:p>
          <a:p>
            <a:endParaRPr lang="en-US" dirty="0" smtClean="0"/>
          </a:p>
          <a:p>
            <a:r>
              <a:rPr lang="en-US" dirty="0" smtClean="0"/>
              <a:t>using namespace </a:t>
            </a:r>
            <a:r>
              <a:rPr lang="en-US" dirty="0" err="1" smtClean="0"/>
              <a:t>std</a:t>
            </a:r>
            <a:r>
              <a:rPr lang="en-US" dirty="0" smtClean="0"/>
              <a:t>;</a:t>
            </a:r>
          </a:p>
          <a:p>
            <a:r>
              <a:rPr lang="en-US" dirty="0" smtClean="0"/>
              <a:t>class link</a:t>
            </a:r>
          </a:p>
          <a:p>
            <a:r>
              <a:rPr lang="en-US" dirty="0" smtClean="0"/>
              <a:t>{</a:t>
            </a:r>
          </a:p>
          <a:p>
            <a:r>
              <a:rPr lang="en-US" dirty="0" smtClean="0"/>
              <a:t>	public:</a:t>
            </a:r>
          </a:p>
          <a:p>
            <a:r>
              <a:rPr lang="en-US" dirty="0" smtClean="0"/>
              <a:t>		</a:t>
            </a:r>
            <a:r>
              <a:rPr lang="en-US" dirty="0" err="1" smtClean="0"/>
              <a:t>int</a:t>
            </a:r>
            <a:r>
              <a:rPr lang="en-US" dirty="0" smtClean="0"/>
              <a:t> age;</a:t>
            </a:r>
          </a:p>
          <a:p>
            <a:r>
              <a:rPr lang="en-US" dirty="0" smtClean="0"/>
              <a:t>string name;</a:t>
            </a:r>
          </a:p>
          <a:p>
            <a:endParaRPr lang="en-US" dirty="0" smtClean="0"/>
          </a:p>
          <a:p>
            <a:r>
              <a:rPr lang="en-US" dirty="0" smtClean="0"/>
              <a:t> double height;</a:t>
            </a:r>
          </a:p>
          <a:p>
            <a:r>
              <a:rPr lang="en-US" dirty="0" smtClean="0"/>
              <a:t>		link *</a:t>
            </a:r>
            <a:r>
              <a:rPr lang="en-US" dirty="0" err="1" smtClean="0"/>
              <a:t>pnext</a:t>
            </a:r>
            <a:r>
              <a:rPr lang="en-US" dirty="0" smtClean="0"/>
              <a:t>;</a:t>
            </a:r>
          </a:p>
          <a:p>
            <a:r>
              <a:rPr lang="en-US" dirty="0" smtClean="0"/>
              <a:t>	</a:t>
            </a:r>
          </a:p>
          <a:p>
            <a:r>
              <a:rPr lang="en-US" dirty="0" smtClean="0"/>
              <a:t>	link(string x, </a:t>
            </a:r>
            <a:r>
              <a:rPr lang="en-US" dirty="0" err="1" smtClean="0"/>
              <a:t>int</a:t>
            </a:r>
            <a:r>
              <a:rPr lang="en-US" dirty="0" smtClean="0"/>
              <a:t> y, double z){</a:t>
            </a:r>
          </a:p>
          <a:p>
            <a:r>
              <a:rPr lang="en-US" dirty="0" smtClean="0"/>
              <a:t> name=x;</a:t>
            </a:r>
          </a:p>
          <a:p>
            <a:r>
              <a:rPr lang="en-US" dirty="0" smtClean="0"/>
              <a:t> age=y;</a:t>
            </a:r>
          </a:p>
          <a:p>
            <a:r>
              <a:rPr lang="en-US" dirty="0" smtClean="0"/>
              <a:t> height=z;</a:t>
            </a:r>
          </a:p>
          <a:p>
            <a:r>
              <a:rPr lang="en-US" dirty="0" smtClean="0"/>
              <a:t> </a:t>
            </a:r>
            <a:r>
              <a:rPr lang="en-US" dirty="0" err="1" smtClean="0"/>
              <a:t>pnext</a:t>
            </a:r>
            <a:r>
              <a:rPr lang="en-US" dirty="0" smtClean="0"/>
              <a:t>=NULL;</a:t>
            </a:r>
          </a:p>
          <a:p>
            <a:r>
              <a:rPr lang="en-US" dirty="0" smtClean="0"/>
              <a:t>}</a:t>
            </a:r>
          </a:p>
          <a:p>
            <a:r>
              <a:rPr lang="en-US" dirty="0" smtClean="0"/>
              <a:t>	</a:t>
            </a:r>
          </a:p>
          <a:p>
            <a:r>
              <a:rPr lang="en-US" dirty="0" smtClean="0"/>
              <a:t>			void display(){</a:t>
            </a:r>
          </a:p>
          <a:p>
            <a:r>
              <a:rPr lang="en-US" dirty="0" smtClean="0"/>
              <a:t> </a:t>
            </a:r>
            <a:r>
              <a:rPr lang="en-US" dirty="0" err="1" smtClean="0"/>
              <a:t>cout</a:t>
            </a:r>
            <a:r>
              <a:rPr lang="en-US" dirty="0" smtClean="0"/>
              <a:t>&lt;&lt;"Name = "&lt;&lt;name&lt;&lt;" "&lt;&lt;"Age = "&lt;&lt;age&lt;&lt;" "&lt;&lt;"Height = "&lt;&lt;height&lt;&lt;</a:t>
            </a:r>
            <a:r>
              <a:rPr lang="en-US" dirty="0" err="1" smtClean="0"/>
              <a:t>endl</a:t>
            </a:r>
            <a:r>
              <a:rPr lang="en-US" dirty="0" smtClean="0"/>
              <a:t>;</a:t>
            </a:r>
          </a:p>
          <a:p>
            <a:r>
              <a:rPr lang="en-US" dirty="0" smtClean="0"/>
              <a:t>}</a:t>
            </a:r>
          </a:p>
          <a:p>
            <a:r>
              <a:rPr lang="en-US" dirty="0" smtClean="0"/>
              <a:t>};</a:t>
            </a:r>
          </a:p>
          <a:p>
            <a:endParaRPr lang="en-US" dirty="0" smtClean="0"/>
          </a:p>
          <a:p>
            <a:r>
              <a:rPr lang="en-US" dirty="0" smtClean="0"/>
              <a:t>class </a:t>
            </a:r>
            <a:r>
              <a:rPr lang="en-US" dirty="0" err="1" smtClean="0"/>
              <a:t>linkedlist</a:t>
            </a:r>
            <a:endParaRPr lang="en-US" dirty="0" smtClean="0"/>
          </a:p>
          <a:p>
            <a:r>
              <a:rPr lang="en-US" dirty="0" smtClean="0"/>
              <a:t>{</a:t>
            </a:r>
          </a:p>
          <a:p>
            <a:r>
              <a:rPr lang="en-US" dirty="0" smtClean="0"/>
              <a:t>	private:</a:t>
            </a:r>
          </a:p>
          <a:p>
            <a:endParaRPr lang="en-US" dirty="0" smtClean="0"/>
          </a:p>
          <a:p>
            <a:r>
              <a:rPr lang="en-US" dirty="0" smtClean="0"/>
              <a:t>		link * </a:t>
            </a:r>
            <a:r>
              <a:rPr lang="en-US" dirty="0" err="1" smtClean="0"/>
              <a:t>pfirst</a:t>
            </a:r>
            <a:r>
              <a:rPr lang="en-US" dirty="0" smtClean="0"/>
              <a:t>;</a:t>
            </a:r>
          </a:p>
          <a:p>
            <a:r>
              <a:rPr lang="en-US" dirty="0" smtClean="0"/>
              <a:t>		link * </a:t>
            </a:r>
            <a:r>
              <a:rPr lang="en-US" dirty="0" err="1" smtClean="0"/>
              <a:t>plast</a:t>
            </a:r>
            <a:r>
              <a:rPr lang="en-US" dirty="0" smtClean="0"/>
              <a:t>;</a:t>
            </a:r>
          </a:p>
          <a:p>
            <a:r>
              <a:rPr lang="en-US" dirty="0" smtClean="0"/>
              <a:t>	public:</a:t>
            </a:r>
          </a:p>
          <a:p>
            <a:r>
              <a:rPr lang="en-US" dirty="0" smtClean="0"/>
              <a:t>		</a:t>
            </a:r>
            <a:r>
              <a:rPr lang="en-US" dirty="0" err="1" smtClean="0"/>
              <a:t>linkedlist</a:t>
            </a:r>
            <a:r>
              <a:rPr lang="en-US" dirty="0" smtClean="0"/>
              <a:t>()</a:t>
            </a:r>
          </a:p>
          <a:p>
            <a:r>
              <a:rPr lang="en-US" dirty="0" smtClean="0"/>
              <a:t>		{</a:t>
            </a:r>
          </a:p>
          <a:p>
            <a:r>
              <a:rPr lang="en-US" dirty="0" smtClean="0"/>
              <a:t>			</a:t>
            </a:r>
            <a:r>
              <a:rPr lang="en-US" dirty="0" err="1" smtClean="0"/>
              <a:t>pfirst</a:t>
            </a:r>
            <a:r>
              <a:rPr lang="en-US" dirty="0" smtClean="0"/>
              <a:t> = NULL;</a:t>
            </a:r>
          </a:p>
          <a:p>
            <a:r>
              <a:rPr lang="en-US" dirty="0" smtClean="0"/>
              <a:t>			</a:t>
            </a:r>
            <a:r>
              <a:rPr lang="en-US" dirty="0" err="1" smtClean="0"/>
              <a:t>plast</a:t>
            </a:r>
            <a:r>
              <a:rPr lang="en-US" dirty="0" smtClean="0"/>
              <a:t> = NULL;</a:t>
            </a:r>
          </a:p>
          <a:p>
            <a:r>
              <a:rPr lang="en-US" dirty="0" smtClean="0"/>
              <a:t>		}</a:t>
            </a:r>
          </a:p>
          <a:p>
            <a:r>
              <a:rPr lang="en-US" dirty="0" smtClean="0"/>
              <a:t>		</a:t>
            </a:r>
          </a:p>
          <a:p>
            <a:r>
              <a:rPr lang="en-US" dirty="0" smtClean="0"/>
              <a:t>	void </a:t>
            </a:r>
            <a:r>
              <a:rPr lang="en-US" dirty="0" err="1" smtClean="0"/>
              <a:t>insertlist</a:t>
            </a:r>
            <a:r>
              <a:rPr lang="en-US" dirty="0" smtClean="0"/>
              <a:t>(string x, </a:t>
            </a:r>
            <a:r>
              <a:rPr lang="en-US" dirty="0" err="1" smtClean="0"/>
              <a:t>int</a:t>
            </a:r>
            <a:r>
              <a:rPr lang="en-US" dirty="0" smtClean="0"/>
              <a:t> y, double z){  </a:t>
            </a:r>
          </a:p>
          <a:p>
            <a:r>
              <a:rPr lang="en-US" dirty="0" smtClean="0"/>
              <a:t>  link* </a:t>
            </a:r>
            <a:r>
              <a:rPr lang="en-US" dirty="0" err="1" smtClean="0"/>
              <a:t>pnewlink</a:t>
            </a:r>
            <a:r>
              <a:rPr lang="en-US" dirty="0" smtClean="0"/>
              <a:t> = new link(</a:t>
            </a:r>
            <a:r>
              <a:rPr lang="en-US" dirty="0" err="1" smtClean="0"/>
              <a:t>x,y,z</a:t>
            </a:r>
            <a:r>
              <a:rPr lang="en-US" dirty="0" smtClean="0"/>
              <a:t>); //call insert for class link</a:t>
            </a:r>
          </a:p>
          <a:p>
            <a:r>
              <a:rPr lang="en-US" dirty="0" smtClean="0"/>
              <a:t>  </a:t>
            </a:r>
            <a:r>
              <a:rPr lang="en-US" dirty="0" err="1" smtClean="0"/>
              <a:t>pnewlink</a:t>
            </a:r>
            <a:r>
              <a:rPr lang="en-US" dirty="0" smtClean="0"/>
              <a:t>-&gt;</a:t>
            </a:r>
            <a:r>
              <a:rPr lang="en-US" dirty="0" err="1" smtClean="0"/>
              <a:t>pnext</a:t>
            </a:r>
            <a:r>
              <a:rPr lang="en-US" dirty="0" smtClean="0"/>
              <a:t>=</a:t>
            </a:r>
            <a:r>
              <a:rPr lang="en-US" dirty="0" err="1" smtClean="0"/>
              <a:t>pfirst</a:t>
            </a:r>
            <a:r>
              <a:rPr lang="en-US" dirty="0" smtClean="0"/>
              <a:t>; //point to next link</a:t>
            </a:r>
          </a:p>
          <a:p>
            <a:r>
              <a:rPr lang="en-US" dirty="0" smtClean="0"/>
              <a:t>  </a:t>
            </a:r>
            <a:r>
              <a:rPr lang="en-US" dirty="0" err="1" smtClean="0"/>
              <a:t>pfirst</a:t>
            </a:r>
            <a:r>
              <a:rPr lang="en-US" dirty="0" smtClean="0"/>
              <a:t>=</a:t>
            </a:r>
            <a:r>
              <a:rPr lang="en-US" dirty="0" err="1" smtClean="0"/>
              <a:t>pnewlink</a:t>
            </a:r>
            <a:r>
              <a:rPr lang="en-US" dirty="0" smtClean="0"/>
              <a:t>; //make </a:t>
            </a:r>
            <a:r>
              <a:rPr lang="en-US" dirty="0" err="1" smtClean="0"/>
              <a:t>pfirst</a:t>
            </a:r>
            <a:r>
              <a:rPr lang="en-US" dirty="0" smtClean="0"/>
              <a:t> point to new link  </a:t>
            </a:r>
          </a:p>
          <a:p>
            <a:r>
              <a:rPr lang="en-US" dirty="0" smtClean="0"/>
              <a:t> }</a:t>
            </a:r>
          </a:p>
          <a:p>
            <a:r>
              <a:rPr lang="en-US" dirty="0" smtClean="0"/>
              <a:t> </a:t>
            </a:r>
          </a:p>
          <a:p>
            <a:r>
              <a:rPr lang="en-US" dirty="0" smtClean="0"/>
              <a:t> void </a:t>
            </a:r>
            <a:r>
              <a:rPr lang="en-US" dirty="0" err="1" smtClean="0"/>
              <a:t>displaylist</a:t>
            </a:r>
            <a:r>
              <a:rPr lang="en-US" dirty="0" smtClean="0"/>
              <a:t>(){</a:t>
            </a:r>
          </a:p>
          <a:p>
            <a:r>
              <a:rPr lang="en-US" dirty="0" smtClean="0"/>
              <a:t>  link* </a:t>
            </a:r>
            <a:r>
              <a:rPr lang="en-US" dirty="0" err="1" smtClean="0"/>
              <a:t>pcurrent</a:t>
            </a:r>
            <a:r>
              <a:rPr lang="en-US" dirty="0" smtClean="0"/>
              <a:t>;</a:t>
            </a:r>
          </a:p>
          <a:p>
            <a:r>
              <a:rPr lang="en-US" dirty="0" smtClean="0"/>
              <a:t>  </a:t>
            </a:r>
            <a:r>
              <a:rPr lang="en-US" dirty="0" err="1" smtClean="0"/>
              <a:t>pcurrent</a:t>
            </a:r>
            <a:r>
              <a:rPr lang="en-US" dirty="0" smtClean="0"/>
              <a:t>=</a:t>
            </a:r>
            <a:r>
              <a:rPr lang="en-US" dirty="0" err="1" smtClean="0"/>
              <a:t>pfirst</a:t>
            </a:r>
            <a:r>
              <a:rPr lang="en-US" dirty="0" smtClean="0"/>
              <a:t>;</a:t>
            </a:r>
          </a:p>
          <a:p>
            <a:r>
              <a:rPr lang="en-US" dirty="0" smtClean="0"/>
              <a:t> </a:t>
            </a:r>
          </a:p>
          <a:p>
            <a:r>
              <a:rPr lang="en-US" dirty="0" smtClean="0"/>
              <a:t>  while(</a:t>
            </a:r>
            <a:r>
              <a:rPr lang="en-US" dirty="0" err="1" smtClean="0"/>
              <a:t>pcurrent</a:t>
            </a:r>
            <a:r>
              <a:rPr lang="en-US" dirty="0" smtClean="0"/>
              <a:t>!=NULL){</a:t>
            </a:r>
          </a:p>
          <a:p>
            <a:r>
              <a:rPr lang="en-US" dirty="0" smtClean="0"/>
              <a:t>   </a:t>
            </a:r>
            <a:r>
              <a:rPr lang="en-US" dirty="0" err="1" smtClean="0"/>
              <a:t>pcurrent</a:t>
            </a:r>
            <a:r>
              <a:rPr lang="en-US" dirty="0" smtClean="0"/>
              <a:t>-&gt;display();</a:t>
            </a:r>
          </a:p>
          <a:p>
            <a:r>
              <a:rPr lang="en-US" dirty="0" smtClean="0"/>
              <a:t>   </a:t>
            </a:r>
            <a:r>
              <a:rPr lang="en-US" dirty="0" err="1" smtClean="0"/>
              <a:t>pcurrent</a:t>
            </a:r>
            <a:r>
              <a:rPr lang="en-US" dirty="0" smtClean="0"/>
              <a:t>=</a:t>
            </a:r>
            <a:r>
              <a:rPr lang="en-US" dirty="0" err="1" smtClean="0"/>
              <a:t>pcurrent</a:t>
            </a:r>
            <a:r>
              <a:rPr lang="en-US" dirty="0" smtClean="0"/>
              <a:t>-&gt;</a:t>
            </a:r>
            <a:r>
              <a:rPr lang="en-US" dirty="0" err="1" smtClean="0"/>
              <a:t>pnext</a:t>
            </a:r>
            <a:r>
              <a:rPr lang="en-US" dirty="0" smtClean="0"/>
              <a:t>; //moves to next link</a:t>
            </a:r>
          </a:p>
          <a:p>
            <a:r>
              <a:rPr lang="en-US" dirty="0" smtClean="0"/>
              <a:t>  }</a:t>
            </a:r>
          </a:p>
          <a:p>
            <a:r>
              <a:rPr lang="en-US" dirty="0" smtClean="0"/>
              <a:t> }</a:t>
            </a:r>
          </a:p>
          <a:p>
            <a:r>
              <a:rPr lang="en-US" dirty="0" smtClean="0"/>
              <a:t>		</a:t>
            </a:r>
          </a:p>
          <a:p>
            <a:r>
              <a:rPr lang="en-US" dirty="0" smtClean="0"/>
              <a:t>		</a:t>
            </a:r>
          </a:p>
          <a:p>
            <a:r>
              <a:rPr lang="en-US" dirty="0" smtClean="0"/>
              <a:t>		void </a:t>
            </a:r>
            <a:r>
              <a:rPr lang="en-US" dirty="0" err="1" smtClean="0"/>
              <a:t>bubblesort</a:t>
            </a:r>
            <a:r>
              <a:rPr lang="en-US" dirty="0" smtClean="0"/>
              <a:t>()</a:t>
            </a:r>
          </a:p>
          <a:p>
            <a:r>
              <a:rPr lang="en-US" dirty="0" smtClean="0"/>
              <a:t>		{</a:t>
            </a:r>
          </a:p>
          <a:p>
            <a:r>
              <a:rPr lang="en-US" dirty="0" smtClean="0"/>
              <a:t>						</a:t>
            </a:r>
          </a:p>
          <a:p>
            <a:r>
              <a:rPr lang="en-US" dirty="0" smtClean="0"/>
              <a:t>				</a:t>
            </a:r>
            <a:r>
              <a:rPr lang="en-US" dirty="0" err="1" smtClean="0"/>
              <a:t>int</a:t>
            </a:r>
            <a:r>
              <a:rPr lang="en-US" dirty="0" smtClean="0"/>
              <a:t> </a:t>
            </a:r>
            <a:r>
              <a:rPr lang="en-US" dirty="0" err="1" smtClean="0"/>
              <a:t>i,j</a:t>
            </a:r>
            <a:r>
              <a:rPr lang="en-US" dirty="0" smtClean="0"/>
              <a:t>;</a:t>
            </a:r>
          </a:p>
          <a:p>
            <a:r>
              <a:rPr lang="en-US" dirty="0" smtClean="0"/>
              <a:t>			</a:t>
            </a:r>
          </a:p>
          <a:p>
            <a:r>
              <a:rPr lang="en-US" dirty="0" smtClean="0"/>
              <a:t>				for( i = 0; i &lt; 8; i++ )</a:t>
            </a:r>
          </a:p>
          <a:p>
            <a:r>
              <a:rPr lang="en-US" dirty="0" smtClean="0"/>
              <a:t>				{</a:t>
            </a:r>
          </a:p>
          <a:p>
            <a:r>
              <a:rPr lang="en-US" dirty="0" smtClean="0"/>
              <a:t>					link * </a:t>
            </a:r>
            <a:r>
              <a:rPr lang="en-US" dirty="0" err="1" smtClean="0"/>
              <a:t>pcurrent</a:t>
            </a:r>
            <a:r>
              <a:rPr lang="en-US" dirty="0" smtClean="0"/>
              <a:t> = </a:t>
            </a:r>
            <a:r>
              <a:rPr lang="en-US" dirty="0" err="1" smtClean="0"/>
              <a:t>pfirst</a:t>
            </a:r>
            <a:r>
              <a:rPr lang="en-US" dirty="0" smtClean="0"/>
              <a:t>;</a:t>
            </a:r>
          </a:p>
          <a:p>
            <a:r>
              <a:rPr lang="en-US" dirty="0" smtClean="0"/>
              <a:t>					link * </a:t>
            </a:r>
            <a:r>
              <a:rPr lang="en-US" dirty="0" err="1" smtClean="0"/>
              <a:t>pafter</a:t>
            </a:r>
            <a:r>
              <a:rPr lang="en-US" dirty="0" smtClean="0"/>
              <a:t> = </a:t>
            </a:r>
            <a:r>
              <a:rPr lang="en-US" dirty="0" err="1" smtClean="0"/>
              <a:t>pfirst</a:t>
            </a:r>
            <a:r>
              <a:rPr lang="en-US" dirty="0" smtClean="0"/>
              <a:t>-&gt;</a:t>
            </a:r>
            <a:r>
              <a:rPr lang="en-US" dirty="0" err="1" smtClean="0"/>
              <a:t>pnext</a:t>
            </a:r>
            <a:r>
              <a:rPr lang="en-US" dirty="0" smtClean="0"/>
              <a:t>;</a:t>
            </a:r>
          </a:p>
          <a:p>
            <a:r>
              <a:rPr lang="en-US" dirty="0" smtClean="0"/>
              <a:t>					for( j = 0; j &lt; 8-i; </a:t>
            </a:r>
            <a:r>
              <a:rPr lang="en-US" dirty="0" err="1" smtClean="0"/>
              <a:t>j++</a:t>
            </a:r>
            <a:r>
              <a:rPr lang="en-US" dirty="0" smtClean="0"/>
              <a:t> )</a:t>
            </a:r>
          </a:p>
          <a:p>
            <a:r>
              <a:rPr lang="en-US" dirty="0" smtClean="0"/>
              <a:t>					{</a:t>
            </a:r>
          </a:p>
          <a:p>
            <a:r>
              <a:rPr lang="en-US" dirty="0" smtClean="0"/>
              <a:t>						if( </a:t>
            </a:r>
            <a:r>
              <a:rPr lang="en-US" dirty="0" err="1" smtClean="0"/>
              <a:t>pcurrent</a:t>
            </a:r>
            <a:r>
              <a:rPr lang="en-US" dirty="0" smtClean="0"/>
              <a:t>-&gt;age &gt; </a:t>
            </a:r>
            <a:r>
              <a:rPr lang="en-US" dirty="0" err="1" smtClean="0"/>
              <a:t>pafter</a:t>
            </a:r>
            <a:r>
              <a:rPr lang="en-US" dirty="0" smtClean="0"/>
              <a:t>-&gt;age )</a:t>
            </a:r>
          </a:p>
          <a:p>
            <a:r>
              <a:rPr lang="en-US" dirty="0" smtClean="0"/>
              <a:t>						{</a:t>
            </a:r>
          </a:p>
          <a:p>
            <a:r>
              <a:rPr lang="en-US" dirty="0" smtClean="0"/>
              <a:t>							</a:t>
            </a:r>
            <a:r>
              <a:rPr lang="en-US" dirty="0" err="1" smtClean="0"/>
              <a:t>int</a:t>
            </a:r>
            <a:r>
              <a:rPr lang="en-US" dirty="0" smtClean="0"/>
              <a:t> </a:t>
            </a:r>
            <a:r>
              <a:rPr lang="en-US" dirty="0" err="1" smtClean="0"/>
              <a:t>tempage</a:t>
            </a:r>
            <a:r>
              <a:rPr lang="en-US" dirty="0" smtClean="0"/>
              <a:t> = </a:t>
            </a:r>
            <a:r>
              <a:rPr lang="en-US" dirty="0" err="1" smtClean="0"/>
              <a:t>pcurrent</a:t>
            </a:r>
            <a:r>
              <a:rPr lang="en-US" dirty="0" smtClean="0"/>
              <a:t>-&gt;age;</a:t>
            </a:r>
          </a:p>
          <a:p>
            <a:r>
              <a:rPr lang="en-US" dirty="0" smtClean="0"/>
              <a:t>							double </a:t>
            </a:r>
            <a:r>
              <a:rPr lang="en-US" dirty="0" err="1" smtClean="0"/>
              <a:t>tempheight</a:t>
            </a:r>
            <a:r>
              <a:rPr lang="en-US" dirty="0" smtClean="0"/>
              <a:t> = </a:t>
            </a:r>
            <a:r>
              <a:rPr lang="en-US" dirty="0" err="1" smtClean="0"/>
              <a:t>pcurrent</a:t>
            </a:r>
            <a:r>
              <a:rPr lang="en-US" dirty="0" smtClean="0"/>
              <a:t>-&gt;height;</a:t>
            </a:r>
          </a:p>
          <a:p>
            <a:r>
              <a:rPr lang="en-US" dirty="0" smtClean="0"/>
              <a:t>							string </a:t>
            </a:r>
            <a:r>
              <a:rPr lang="en-US" dirty="0" err="1" smtClean="0"/>
              <a:t>tempname</a:t>
            </a:r>
            <a:r>
              <a:rPr lang="en-US" dirty="0" smtClean="0"/>
              <a:t> = </a:t>
            </a:r>
            <a:r>
              <a:rPr lang="en-US" dirty="0" err="1" smtClean="0"/>
              <a:t>pcurrent</a:t>
            </a:r>
            <a:r>
              <a:rPr lang="en-US" dirty="0" smtClean="0"/>
              <a:t>-&gt;name;</a:t>
            </a:r>
          </a:p>
          <a:p>
            <a:r>
              <a:rPr lang="en-US" dirty="0" smtClean="0"/>
              <a:t>							</a:t>
            </a:r>
          </a:p>
          <a:p>
            <a:r>
              <a:rPr lang="en-US" dirty="0" smtClean="0"/>
              <a:t>							</a:t>
            </a:r>
            <a:r>
              <a:rPr lang="en-US" dirty="0" err="1" smtClean="0"/>
              <a:t>pcurrent</a:t>
            </a:r>
            <a:r>
              <a:rPr lang="en-US" dirty="0" smtClean="0"/>
              <a:t>-&gt;age=</a:t>
            </a:r>
            <a:r>
              <a:rPr lang="en-US" dirty="0" err="1" smtClean="0"/>
              <a:t>pafter</a:t>
            </a:r>
            <a:r>
              <a:rPr lang="en-US" dirty="0" smtClean="0"/>
              <a:t>-&gt;age;</a:t>
            </a:r>
          </a:p>
          <a:p>
            <a:r>
              <a:rPr lang="en-US" dirty="0" smtClean="0"/>
              <a:t>							</a:t>
            </a:r>
            <a:r>
              <a:rPr lang="en-US" dirty="0" err="1" smtClean="0"/>
              <a:t>pcurrent</a:t>
            </a:r>
            <a:r>
              <a:rPr lang="en-US" dirty="0" smtClean="0"/>
              <a:t>-&gt;height=</a:t>
            </a:r>
            <a:r>
              <a:rPr lang="en-US" dirty="0" err="1" smtClean="0"/>
              <a:t>pafter</a:t>
            </a:r>
            <a:r>
              <a:rPr lang="en-US" dirty="0" smtClean="0"/>
              <a:t>-&gt;height;</a:t>
            </a:r>
          </a:p>
          <a:p>
            <a:r>
              <a:rPr lang="en-US" dirty="0" smtClean="0"/>
              <a:t>							</a:t>
            </a:r>
            <a:r>
              <a:rPr lang="en-US" dirty="0" err="1" smtClean="0"/>
              <a:t>pcurrent</a:t>
            </a:r>
            <a:r>
              <a:rPr lang="en-US" dirty="0" smtClean="0"/>
              <a:t>-&gt;name=</a:t>
            </a:r>
            <a:r>
              <a:rPr lang="en-US" dirty="0" err="1" smtClean="0"/>
              <a:t>pafter</a:t>
            </a:r>
            <a:r>
              <a:rPr lang="en-US" dirty="0" smtClean="0"/>
              <a:t>-&gt;name;</a:t>
            </a:r>
          </a:p>
          <a:p>
            <a:r>
              <a:rPr lang="en-US" dirty="0" smtClean="0"/>
              <a:t>							</a:t>
            </a:r>
          </a:p>
          <a:p>
            <a:r>
              <a:rPr lang="en-US" dirty="0" smtClean="0"/>
              <a:t>							</a:t>
            </a:r>
            <a:r>
              <a:rPr lang="en-US" dirty="0" err="1" smtClean="0"/>
              <a:t>pafter</a:t>
            </a:r>
            <a:r>
              <a:rPr lang="en-US" dirty="0" smtClean="0"/>
              <a:t>-&gt;age=</a:t>
            </a:r>
            <a:r>
              <a:rPr lang="en-US" dirty="0" err="1" smtClean="0"/>
              <a:t>tempage</a:t>
            </a:r>
            <a:r>
              <a:rPr lang="en-US" dirty="0" smtClean="0"/>
              <a:t>;</a:t>
            </a:r>
          </a:p>
          <a:p>
            <a:r>
              <a:rPr lang="en-US" dirty="0" smtClean="0"/>
              <a:t>							</a:t>
            </a:r>
            <a:r>
              <a:rPr lang="en-US" dirty="0" err="1" smtClean="0"/>
              <a:t>pafter</a:t>
            </a:r>
            <a:r>
              <a:rPr lang="en-US" dirty="0" smtClean="0"/>
              <a:t>-&gt;height=</a:t>
            </a:r>
            <a:r>
              <a:rPr lang="en-US" dirty="0" err="1" smtClean="0"/>
              <a:t>tempheight</a:t>
            </a:r>
            <a:r>
              <a:rPr lang="en-US" dirty="0" smtClean="0"/>
              <a:t>;</a:t>
            </a:r>
          </a:p>
          <a:p>
            <a:r>
              <a:rPr lang="en-US" dirty="0" smtClean="0"/>
              <a:t>							</a:t>
            </a:r>
            <a:r>
              <a:rPr lang="en-US" dirty="0" err="1" smtClean="0"/>
              <a:t>pafter</a:t>
            </a:r>
            <a:r>
              <a:rPr lang="en-US" dirty="0" smtClean="0"/>
              <a:t>-&gt;name=</a:t>
            </a:r>
            <a:r>
              <a:rPr lang="en-US" dirty="0" err="1" smtClean="0"/>
              <a:t>tempname</a:t>
            </a:r>
            <a:r>
              <a:rPr lang="en-US" dirty="0" smtClean="0"/>
              <a:t>;</a:t>
            </a:r>
          </a:p>
          <a:p>
            <a:r>
              <a:rPr lang="en-US" dirty="0" smtClean="0"/>
              <a:t>						}</a:t>
            </a:r>
          </a:p>
          <a:p>
            <a:r>
              <a:rPr lang="en-US" dirty="0" smtClean="0"/>
              <a:t>						</a:t>
            </a:r>
            <a:r>
              <a:rPr lang="en-US" dirty="0" err="1" smtClean="0"/>
              <a:t>pcurrent</a:t>
            </a:r>
            <a:r>
              <a:rPr lang="en-US" dirty="0" smtClean="0"/>
              <a:t> = </a:t>
            </a:r>
            <a:r>
              <a:rPr lang="en-US" dirty="0" err="1" smtClean="0"/>
              <a:t>pafter</a:t>
            </a:r>
            <a:r>
              <a:rPr lang="en-US" dirty="0" smtClean="0"/>
              <a:t>;</a:t>
            </a:r>
          </a:p>
          <a:p>
            <a:r>
              <a:rPr lang="en-US" dirty="0" smtClean="0"/>
              <a:t>						</a:t>
            </a:r>
            <a:r>
              <a:rPr lang="en-US" dirty="0" err="1" smtClean="0"/>
              <a:t>pafter</a:t>
            </a:r>
            <a:r>
              <a:rPr lang="en-US" dirty="0" smtClean="0"/>
              <a:t> = </a:t>
            </a:r>
            <a:r>
              <a:rPr lang="en-US" dirty="0" err="1" smtClean="0"/>
              <a:t>pafter</a:t>
            </a:r>
            <a:r>
              <a:rPr lang="en-US" dirty="0" smtClean="0"/>
              <a:t>-&gt;</a:t>
            </a:r>
            <a:r>
              <a:rPr lang="en-US" dirty="0" err="1" smtClean="0"/>
              <a:t>pnext</a:t>
            </a:r>
            <a:r>
              <a:rPr lang="en-US" dirty="0" smtClean="0"/>
              <a:t>;</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a:t>
            </a:r>
          </a:p>
          <a:p>
            <a:r>
              <a:rPr lang="en-US" dirty="0" err="1" smtClean="0"/>
              <a:t>int</a:t>
            </a:r>
            <a:r>
              <a:rPr lang="en-US" dirty="0" smtClean="0"/>
              <a:t> main()</a:t>
            </a:r>
          </a:p>
          <a:p>
            <a:r>
              <a:rPr lang="en-US" dirty="0" smtClean="0"/>
              <a:t>{</a:t>
            </a:r>
          </a:p>
          <a:p>
            <a:r>
              <a:rPr lang="en-US" dirty="0" smtClean="0"/>
              <a:t>	</a:t>
            </a:r>
            <a:r>
              <a:rPr lang="en-US" dirty="0" err="1" smtClean="0"/>
              <a:t>linkedlist</a:t>
            </a:r>
            <a:r>
              <a:rPr lang="en-US" dirty="0" smtClean="0"/>
              <a:t> w;</a:t>
            </a:r>
          </a:p>
          <a:p>
            <a:endParaRPr lang="en-US" dirty="0" smtClean="0"/>
          </a:p>
          <a:p>
            <a:r>
              <a:rPr lang="en-US" dirty="0" smtClean="0"/>
              <a:t>	</a:t>
            </a:r>
          </a:p>
          <a:p>
            <a:r>
              <a:rPr lang="en-US" dirty="0" err="1" smtClean="0"/>
              <a:t>w.insertlist</a:t>
            </a:r>
            <a:r>
              <a:rPr lang="en-US" dirty="0" smtClean="0"/>
              <a:t>("Kevin", 21, 1.50);</a:t>
            </a:r>
          </a:p>
          <a:p>
            <a:r>
              <a:rPr lang="en-US" dirty="0" err="1" smtClean="0"/>
              <a:t>w.insertlist</a:t>
            </a:r>
            <a:r>
              <a:rPr lang="en-US" dirty="0" smtClean="0"/>
              <a:t>("Victor", 20, 1.70);</a:t>
            </a:r>
          </a:p>
          <a:p>
            <a:r>
              <a:rPr lang="en-US" dirty="0" err="1" smtClean="0"/>
              <a:t>w.insertlist</a:t>
            </a:r>
            <a:r>
              <a:rPr lang="en-US" dirty="0" smtClean="0"/>
              <a:t>("</a:t>
            </a:r>
            <a:r>
              <a:rPr lang="en-US" dirty="0" err="1" smtClean="0"/>
              <a:t>Dancy</a:t>
            </a:r>
            <a:r>
              <a:rPr lang="en-US" dirty="0" smtClean="0"/>
              <a:t>", 19, 1.45);</a:t>
            </a:r>
          </a:p>
          <a:p>
            <a:r>
              <a:rPr lang="en-US" dirty="0" err="1" smtClean="0"/>
              <a:t>w.insertlist</a:t>
            </a:r>
            <a:r>
              <a:rPr lang="en-US" dirty="0" smtClean="0"/>
              <a:t>("Hope", 23, 1.55);</a:t>
            </a:r>
          </a:p>
          <a:p>
            <a:r>
              <a:rPr lang="en-US" dirty="0" err="1" smtClean="0"/>
              <a:t>w.insertlist</a:t>
            </a:r>
            <a:r>
              <a:rPr lang="en-US" dirty="0" smtClean="0"/>
              <a:t>("Anne", 29, 1.60);</a:t>
            </a:r>
          </a:p>
          <a:p>
            <a:r>
              <a:rPr lang="en-US" dirty="0" err="1" smtClean="0"/>
              <a:t>w.insertlist</a:t>
            </a:r>
            <a:r>
              <a:rPr lang="en-US" dirty="0" smtClean="0"/>
              <a:t>("John", 25, 1.80);</a:t>
            </a:r>
          </a:p>
          <a:p>
            <a:r>
              <a:rPr lang="en-US" dirty="0" err="1" smtClean="0"/>
              <a:t>w.insertlist</a:t>
            </a:r>
            <a:r>
              <a:rPr lang="en-US" dirty="0" smtClean="0"/>
              <a:t>("Peter", 18, 1.65);</a:t>
            </a:r>
          </a:p>
          <a:p>
            <a:r>
              <a:rPr lang="en-US" dirty="0" err="1" smtClean="0"/>
              <a:t>w.insertlist</a:t>
            </a:r>
            <a:r>
              <a:rPr lang="en-US" dirty="0" smtClean="0"/>
              <a:t>("Mark", 27, 1.35);</a:t>
            </a:r>
          </a:p>
          <a:p>
            <a:r>
              <a:rPr lang="en-US" dirty="0" err="1" smtClean="0"/>
              <a:t>w.insertlist</a:t>
            </a:r>
            <a:r>
              <a:rPr lang="en-US" dirty="0" smtClean="0"/>
              <a:t>("Brian", 30, 1.30);</a:t>
            </a:r>
          </a:p>
          <a:p>
            <a:r>
              <a:rPr lang="en-US" dirty="0" err="1" smtClean="0"/>
              <a:t>w.displaylist</a:t>
            </a:r>
            <a:r>
              <a:rPr lang="en-US" dirty="0" smtClean="0"/>
              <a:t>();</a:t>
            </a:r>
          </a:p>
          <a:p>
            <a:r>
              <a:rPr lang="en-US" dirty="0" smtClean="0"/>
              <a:t>	</a:t>
            </a:r>
            <a:r>
              <a:rPr lang="en-US" dirty="0" err="1" smtClean="0"/>
              <a:t>w.bubblesort</a:t>
            </a:r>
            <a:r>
              <a:rPr lang="en-US" dirty="0" smtClean="0"/>
              <a:t>();</a:t>
            </a:r>
          </a:p>
          <a:p>
            <a:r>
              <a:rPr lang="en-US" dirty="0" err="1" smtClean="0"/>
              <a:t>cout</a:t>
            </a:r>
            <a:r>
              <a:rPr lang="en-US" dirty="0" smtClean="0"/>
              <a:t>&lt;&lt;</a:t>
            </a:r>
            <a:r>
              <a:rPr lang="en-US" dirty="0" err="1" smtClean="0"/>
              <a:t>endl</a:t>
            </a:r>
            <a:r>
              <a:rPr lang="en-US" dirty="0" smtClean="0"/>
              <a:t>;	</a:t>
            </a:r>
          </a:p>
          <a:p>
            <a:r>
              <a:rPr lang="en-US" dirty="0" err="1" smtClean="0"/>
              <a:t>w.displaylist</a:t>
            </a:r>
            <a:r>
              <a:rPr lang="en-US" dirty="0" smtClean="0"/>
              <a:t>();</a:t>
            </a:r>
          </a:p>
          <a:p>
            <a:r>
              <a:rPr lang="en-US" dirty="0" smtClean="0"/>
              <a:t>	</a:t>
            </a:r>
          </a:p>
          <a:p>
            <a:r>
              <a:rPr lang="en-US" dirty="0" smtClean="0"/>
              <a:t>	return 0;</a:t>
            </a:r>
          </a:p>
          <a:p>
            <a:r>
              <a:rPr lang="en-US" dirty="0" smtClean="0"/>
              <a:t>}</a:t>
            </a:r>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33</a:t>
            </a:fld>
            <a:endParaRPr lang="en-US"/>
          </a:p>
        </p:txBody>
      </p:sp>
    </p:spTree>
    <p:extLst>
      <p:ext uri="{BB962C8B-B14F-4D97-AF65-F5344CB8AC3E}">
        <p14:creationId xmlns:p14="http://schemas.microsoft.com/office/powerpoint/2010/main" val="91199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iostream</a:t>
            </a:r>
            <a:r>
              <a:rPr lang="en-US" dirty="0" smtClean="0"/>
              <a:t>&gt;</a:t>
            </a:r>
          </a:p>
          <a:p>
            <a:r>
              <a:rPr lang="en-US" dirty="0" smtClean="0"/>
              <a:t>using namespace </a:t>
            </a:r>
            <a:r>
              <a:rPr lang="en-US" dirty="0" err="1" smtClean="0"/>
              <a:t>std</a:t>
            </a:r>
            <a:r>
              <a:rPr lang="en-US" dirty="0" smtClean="0"/>
              <a:t>;</a:t>
            </a:r>
          </a:p>
          <a:p>
            <a:endParaRPr lang="en-US" dirty="0" smtClean="0"/>
          </a:p>
          <a:p>
            <a:r>
              <a:rPr lang="en-US" dirty="0" smtClean="0"/>
              <a:t>class linked{</a:t>
            </a:r>
          </a:p>
          <a:p>
            <a:r>
              <a:rPr lang="en-US" dirty="0" smtClean="0"/>
              <a:t>                                </a:t>
            </a:r>
          </a:p>
          <a:p>
            <a:r>
              <a:rPr lang="en-US" dirty="0" smtClean="0"/>
              <a:t>                public:</a:t>
            </a:r>
          </a:p>
          <a:p>
            <a:r>
              <a:rPr lang="en-US" dirty="0" smtClean="0"/>
              <a:t>                                string item;</a:t>
            </a:r>
          </a:p>
          <a:p>
            <a:r>
              <a:rPr lang="en-US" dirty="0" smtClean="0"/>
              <a:t>                                double cost;</a:t>
            </a:r>
          </a:p>
          <a:p>
            <a:r>
              <a:rPr lang="en-US" dirty="0" smtClean="0"/>
              <a:t>                                linked* </a:t>
            </a:r>
            <a:r>
              <a:rPr lang="en-US" dirty="0" err="1" smtClean="0"/>
              <a:t>pnext</a:t>
            </a:r>
            <a:r>
              <a:rPr lang="en-US" dirty="0" smtClean="0"/>
              <a:t>;</a:t>
            </a:r>
          </a:p>
          <a:p>
            <a:r>
              <a:rPr lang="en-US" dirty="0" smtClean="0"/>
              <a:t>                                linked* previous;</a:t>
            </a:r>
          </a:p>
          <a:p>
            <a:r>
              <a:rPr lang="en-US" dirty="0" smtClean="0"/>
              <a:t>                </a:t>
            </a:r>
          </a:p>
          <a:p>
            <a:r>
              <a:rPr lang="en-US" dirty="0" smtClean="0"/>
              <a:t>                linked(string </a:t>
            </a:r>
            <a:r>
              <a:rPr lang="en-US" dirty="0" err="1" smtClean="0"/>
              <a:t>i,double</a:t>
            </a:r>
            <a:r>
              <a:rPr lang="en-US" dirty="0" smtClean="0"/>
              <a:t> c)</a:t>
            </a:r>
          </a:p>
          <a:p>
            <a:r>
              <a:rPr lang="en-US" dirty="0" smtClean="0"/>
              <a:t>                {</a:t>
            </a:r>
          </a:p>
          <a:p>
            <a:r>
              <a:rPr lang="en-US" dirty="0" smtClean="0"/>
              <a:t>                                item=i;</a:t>
            </a:r>
          </a:p>
          <a:p>
            <a:r>
              <a:rPr lang="en-US" dirty="0" smtClean="0"/>
              <a:t>                                cost=c;</a:t>
            </a:r>
          </a:p>
          <a:p>
            <a:r>
              <a:rPr lang="en-US" dirty="0" smtClean="0"/>
              <a:t>                                </a:t>
            </a:r>
            <a:r>
              <a:rPr lang="en-US" dirty="0" err="1" smtClean="0"/>
              <a:t>pnext</a:t>
            </a:r>
            <a:r>
              <a:rPr lang="en-US" dirty="0" smtClean="0"/>
              <a:t>=NULL;</a:t>
            </a:r>
          </a:p>
          <a:p>
            <a:r>
              <a:rPr lang="en-US" dirty="0" smtClean="0"/>
              <a:t>                                previous=NULL;</a:t>
            </a:r>
          </a:p>
          <a:p>
            <a:r>
              <a:rPr lang="en-US" dirty="0" smtClean="0"/>
              <a:t>                }</a:t>
            </a:r>
          </a:p>
          <a:p>
            <a:r>
              <a:rPr lang="en-US" dirty="0" smtClean="0"/>
              <a:t>                void display()</a:t>
            </a:r>
          </a:p>
          <a:p>
            <a:r>
              <a:rPr lang="en-US" dirty="0" smtClean="0"/>
              <a:t>                {</a:t>
            </a:r>
          </a:p>
          <a:p>
            <a:r>
              <a:rPr lang="en-US" dirty="0" smtClean="0"/>
              <a:t>                                </a:t>
            </a:r>
            <a:r>
              <a:rPr lang="en-US" dirty="0" err="1" smtClean="0"/>
              <a:t>cout</a:t>
            </a:r>
            <a:r>
              <a:rPr lang="en-US" dirty="0" smtClean="0"/>
              <a:t>&lt;&lt;item&lt;&lt;"\t"&lt;&lt;cost&lt;&lt;</a:t>
            </a:r>
            <a:r>
              <a:rPr lang="en-US" dirty="0" err="1" smtClean="0"/>
              <a:t>endl</a:t>
            </a:r>
            <a:r>
              <a:rPr lang="en-US" dirty="0" smtClean="0"/>
              <a:t>;</a:t>
            </a:r>
          </a:p>
          <a:p>
            <a:r>
              <a:rPr lang="en-US" dirty="0" smtClean="0"/>
              <a:t>                                </a:t>
            </a:r>
            <a:r>
              <a:rPr lang="en-US" dirty="0" err="1" smtClean="0"/>
              <a:t>cout</a:t>
            </a:r>
            <a:r>
              <a:rPr lang="en-US" dirty="0" smtClean="0"/>
              <a:t>&lt;&lt;</a:t>
            </a:r>
            <a:r>
              <a:rPr lang="en-US" dirty="0" err="1" smtClean="0"/>
              <a:t>endl</a:t>
            </a:r>
            <a:r>
              <a:rPr lang="en-US" dirty="0" smtClean="0"/>
              <a:t>;</a:t>
            </a:r>
          </a:p>
          <a:p>
            <a:r>
              <a:rPr lang="en-US" dirty="0" smtClean="0"/>
              <a:t>                }</a:t>
            </a:r>
          </a:p>
          <a:p>
            <a:r>
              <a:rPr lang="en-US" dirty="0" smtClean="0"/>
              <a:t>                </a:t>
            </a:r>
          </a:p>
          <a:p>
            <a:r>
              <a:rPr lang="en-US" dirty="0" smtClean="0"/>
              <a:t>                </a:t>
            </a:r>
          </a:p>
          <a:p>
            <a:r>
              <a:rPr lang="en-US" dirty="0" smtClean="0"/>
              <a:t>};</a:t>
            </a:r>
          </a:p>
          <a:p>
            <a:endParaRPr lang="en-US" dirty="0" smtClean="0"/>
          </a:p>
          <a:p>
            <a:r>
              <a:rPr lang="en-US" dirty="0" smtClean="0"/>
              <a:t>class </a:t>
            </a:r>
            <a:r>
              <a:rPr lang="en-US" dirty="0" err="1" smtClean="0"/>
              <a:t>linkedlist</a:t>
            </a:r>
            <a:r>
              <a:rPr lang="en-US" dirty="0" smtClean="0"/>
              <a:t>{</a:t>
            </a:r>
          </a:p>
          <a:p>
            <a:r>
              <a:rPr lang="en-US" dirty="0" smtClean="0"/>
              <a:t>                private:</a:t>
            </a:r>
          </a:p>
          <a:p>
            <a:r>
              <a:rPr lang="en-US" dirty="0" smtClean="0"/>
              <a:t>                                linked* </a:t>
            </a:r>
            <a:r>
              <a:rPr lang="en-US" dirty="0" err="1" smtClean="0"/>
              <a:t>pfirst</a:t>
            </a:r>
            <a:r>
              <a:rPr lang="en-US" dirty="0" smtClean="0"/>
              <a:t>;</a:t>
            </a:r>
          </a:p>
          <a:p>
            <a:r>
              <a:rPr lang="en-US" dirty="0" smtClean="0"/>
              <a:t>                                linked* </a:t>
            </a:r>
            <a:r>
              <a:rPr lang="en-US" dirty="0" err="1" smtClean="0"/>
              <a:t>plast</a:t>
            </a:r>
            <a:r>
              <a:rPr lang="en-US" dirty="0" smtClean="0"/>
              <a:t>;</a:t>
            </a:r>
          </a:p>
          <a:p>
            <a:r>
              <a:rPr lang="en-US" dirty="0" smtClean="0"/>
              <a:t>                public:   </a:t>
            </a:r>
          </a:p>
          <a:p>
            <a:r>
              <a:rPr lang="en-US" dirty="0" smtClean="0"/>
              <a:t>                                </a:t>
            </a:r>
            <a:r>
              <a:rPr lang="en-US" dirty="0" err="1" smtClean="0"/>
              <a:t>linkedlist</a:t>
            </a:r>
            <a:r>
              <a:rPr lang="en-US" dirty="0" smtClean="0"/>
              <a:t>()</a:t>
            </a:r>
          </a:p>
          <a:p>
            <a:r>
              <a:rPr lang="en-US" dirty="0" smtClean="0"/>
              <a:t>                                {</a:t>
            </a:r>
          </a:p>
          <a:p>
            <a:r>
              <a:rPr lang="en-US" dirty="0" smtClean="0"/>
              <a:t>                                                </a:t>
            </a:r>
            <a:r>
              <a:rPr lang="en-US" dirty="0" err="1" smtClean="0"/>
              <a:t>pfirst</a:t>
            </a:r>
            <a:r>
              <a:rPr lang="en-US" dirty="0" smtClean="0"/>
              <a:t>=NULL;</a:t>
            </a:r>
          </a:p>
          <a:p>
            <a:r>
              <a:rPr lang="en-US" dirty="0" smtClean="0"/>
              <a:t>                                                </a:t>
            </a:r>
            <a:r>
              <a:rPr lang="en-US" dirty="0" err="1" smtClean="0"/>
              <a:t>plast</a:t>
            </a:r>
            <a:r>
              <a:rPr lang="en-US" dirty="0" smtClean="0"/>
              <a:t>=NULL;</a:t>
            </a:r>
          </a:p>
          <a:p>
            <a:r>
              <a:rPr lang="en-US" dirty="0" smtClean="0"/>
              <a:t>                                }</a:t>
            </a:r>
          </a:p>
          <a:p>
            <a:r>
              <a:rPr lang="en-US" dirty="0" smtClean="0"/>
              <a:t>                                </a:t>
            </a:r>
          </a:p>
          <a:p>
            <a:r>
              <a:rPr lang="en-US" dirty="0" smtClean="0"/>
              <a:t>                void </a:t>
            </a:r>
            <a:r>
              <a:rPr lang="en-US" dirty="0" err="1" smtClean="0"/>
              <a:t>insertlist</a:t>
            </a:r>
            <a:r>
              <a:rPr lang="en-US" dirty="0" smtClean="0"/>
              <a:t>(string a, double b)</a:t>
            </a:r>
          </a:p>
          <a:p>
            <a:r>
              <a:rPr lang="en-US" dirty="0" smtClean="0"/>
              <a:t>                {</a:t>
            </a:r>
          </a:p>
          <a:p>
            <a:r>
              <a:rPr lang="en-US" dirty="0" smtClean="0"/>
              <a:t>                                linked* </a:t>
            </a:r>
            <a:r>
              <a:rPr lang="en-US" dirty="0" err="1" smtClean="0"/>
              <a:t>pnewlink</a:t>
            </a:r>
            <a:r>
              <a:rPr lang="en-US" dirty="0" smtClean="0"/>
              <a:t>=new linked(a, b);          //call insert for class link</a:t>
            </a:r>
          </a:p>
          <a:p>
            <a:r>
              <a:rPr lang="en-US" dirty="0" smtClean="0"/>
              <a:t>                                </a:t>
            </a:r>
            <a:r>
              <a:rPr lang="en-US" dirty="0" err="1" smtClean="0"/>
              <a:t>pnewlink</a:t>
            </a:r>
            <a:r>
              <a:rPr lang="en-US" dirty="0" smtClean="0"/>
              <a:t>-&gt;</a:t>
            </a:r>
            <a:r>
              <a:rPr lang="en-US" dirty="0" err="1" smtClean="0"/>
              <a:t>pnext</a:t>
            </a:r>
            <a:r>
              <a:rPr lang="en-US" dirty="0" smtClean="0"/>
              <a:t>=</a:t>
            </a:r>
            <a:r>
              <a:rPr lang="en-US" dirty="0" err="1" smtClean="0"/>
              <a:t>pfirst</a:t>
            </a:r>
            <a:r>
              <a:rPr lang="en-US" dirty="0" smtClean="0"/>
              <a:t>;                //point at next link           </a:t>
            </a:r>
          </a:p>
          <a:p>
            <a:r>
              <a:rPr lang="en-US" dirty="0" smtClean="0"/>
              <a:t>                                </a:t>
            </a:r>
            <a:r>
              <a:rPr lang="en-US" dirty="0" err="1" smtClean="0"/>
              <a:t>pfirst</a:t>
            </a:r>
            <a:r>
              <a:rPr lang="en-US" dirty="0" smtClean="0"/>
              <a:t>=</a:t>
            </a:r>
            <a:r>
              <a:rPr lang="en-US" dirty="0" err="1" smtClean="0"/>
              <a:t>pnewlink</a:t>
            </a:r>
            <a:r>
              <a:rPr lang="en-US" dirty="0" smtClean="0"/>
              <a:t>;                                                                                                               //make </a:t>
            </a:r>
            <a:r>
              <a:rPr lang="en-US" dirty="0" err="1" smtClean="0"/>
              <a:t>pfirst</a:t>
            </a:r>
            <a:r>
              <a:rPr lang="en-US" dirty="0" smtClean="0"/>
              <a:t> point at new link</a:t>
            </a:r>
          </a:p>
          <a:p>
            <a:r>
              <a:rPr lang="en-US" dirty="0" smtClean="0"/>
              <a:t>                }</a:t>
            </a:r>
          </a:p>
          <a:p>
            <a:r>
              <a:rPr lang="en-US" dirty="0" smtClean="0"/>
              <a:t>                </a:t>
            </a:r>
          </a:p>
          <a:p>
            <a:r>
              <a:rPr lang="en-US" dirty="0" smtClean="0"/>
              <a:t>                void </a:t>
            </a:r>
            <a:r>
              <a:rPr lang="en-US" dirty="0" err="1" smtClean="0"/>
              <a:t>displaylist</a:t>
            </a:r>
            <a:r>
              <a:rPr lang="en-US" dirty="0" smtClean="0"/>
              <a:t>()</a:t>
            </a:r>
          </a:p>
          <a:p>
            <a:r>
              <a:rPr lang="en-US" dirty="0" smtClean="0"/>
              <a:t>                {</a:t>
            </a:r>
          </a:p>
          <a:p>
            <a:r>
              <a:rPr lang="en-US" dirty="0" smtClean="0"/>
              <a:t>                                linked* </a:t>
            </a:r>
            <a:r>
              <a:rPr lang="en-US" dirty="0" err="1" smtClean="0"/>
              <a:t>pcurrent</a:t>
            </a:r>
            <a:r>
              <a:rPr lang="en-US" dirty="0" smtClean="0"/>
              <a:t>;</a:t>
            </a:r>
          </a:p>
          <a:p>
            <a:r>
              <a:rPr lang="en-US" dirty="0" smtClean="0"/>
              <a:t>                                </a:t>
            </a:r>
            <a:r>
              <a:rPr lang="en-US" dirty="0" err="1" smtClean="0"/>
              <a:t>pcurrent</a:t>
            </a:r>
            <a:r>
              <a:rPr lang="en-US" dirty="0" smtClean="0"/>
              <a:t>=</a:t>
            </a:r>
            <a:r>
              <a:rPr lang="en-US" dirty="0" err="1" smtClean="0"/>
              <a:t>pfirst</a:t>
            </a:r>
            <a:r>
              <a:rPr lang="en-US" dirty="0" smtClean="0"/>
              <a:t>;</a:t>
            </a:r>
          </a:p>
          <a:p>
            <a:r>
              <a:rPr lang="en-US" dirty="0" smtClean="0"/>
              <a:t>                                </a:t>
            </a:r>
          </a:p>
          <a:p>
            <a:r>
              <a:rPr lang="en-US" dirty="0" smtClean="0"/>
              <a:t>                                while(</a:t>
            </a:r>
            <a:r>
              <a:rPr lang="en-US" dirty="0" err="1" smtClean="0"/>
              <a:t>pcurrent</a:t>
            </a:r>
            <a:r>
              <a:rPr lang="en-US" dirty="0" smtClean="0"/>
              <a:t>!=NULL)</a:t>
            </a:r>
          </a:p>
          <a:p>
            <a:r>
              <a:rPr lang="en-US" dirty="0" smtClean="0"/>
              <a:t>                                {</a:t>
            </a:r>
          </a:p>
          <a:p>
            <a:r>
              <a:rPr lang="en-US" dirty="0" smtClean="0"/>
              <a:t>                                                </a:t>
            </a:r>
            <a:r>
              <a:rPr lang="en-US" dirty="0" err="1" smtClean="0"/>
              <a:t>pcurrent</a:t>
            </a:r>
            <a:r>
              <a:rPr lang="en-US" dirty="0" smtClean="0"/>
              <a:t>-&gt;display();</a:t>
            </a:r>
          </a:p>
          <a:p>
            <a:r>
              <a:rPr lang="en-US" dirty="0" smtClean="0"/>
              <a:t>                                                </a:t>
            </a:r>
            <a:r>
              <a:rPr lang="en-US" dirty="0" err="1" smtClean="0"/>
              <a:t>pcurrent</a:t>
            </a:r>
            <a:r>
              <a:rPr lang="en-US" dirty="0" smtClean="0"/>
              <a:t>=</a:t>
            </a:r>
            <a:r>
              <a:rPr lang="en-US" dirty="0" err="1" smtClean="0"/>
              <a:t>pcurrent</a:t>
            </a:r>
            <a:r>
              <a:rPr lang="en-US" dirty="0" smtClean="0"/>
              <a:t>-&gt;</a:t>
            </a:r>
            <a:r>
              <a:rPr lang="en-US" dirty="0" err="1" smtClean="0"/>
              <a:t>pnext</a:t>
            </a:r>
            <a:r>
              <a:rPr lang="en-US" dirty="0" smtClean="0"/>
              <a:t>;</a:t>
            </a:r>
          </a:p>
          <a:p>
            <a:r>
              <a:rPr lang="en-US" dirty="0" smtClean="0"/>
              <a:t>                                }</a:t>
            </a:r>
          </a:p>
          <a:p>
            <a:r>
              <a:rPr lang="en-US" dirty="0" smtClean="0"/>
              <a:t>                                </a:t>
            </a:r>
          </a:p>
          <a:p>
            <a:r>
              <a:rPr lang="en-US" dirty="0" smtClean="0"/>
              <a:t>                                </a:t>
            </a:r>
          </a:p>
          <a:p>
            <a:r>
              <a:rPr lang="en-US" dirty="0" smtClean="0"/>
              <a:t>                                //</a:t>
            </a:r>
            <a:r>
              <a:rPr lang="en-US" dirty="0" err="1" smtClean="0"/>
              <a:t>pfirst</a:t>
            </a:r>
            <a:r>
              <a:rPr lang="en-US" dirty="0" smtClean="0"/>
              <a:t>-&gt;display();</a:t>
            </a:r>
          </a:p>
          <a:p>
            <a:r>
              <a:rPr lang="en-US" dirty="0" smtClean="0"/>
              <a:t>                }</a:t>
            </a:r>
          </a:p>
          <a:p>
            <a:r>
              <a:rPr lang="en-US" dirty="0" smtClean="0"/>
              <a:t>                </a:t>
            </a:r>
          </a:p>
          <a:p>
            <a:r>
              <a:rPr lang="en-US" dirty="0" smtClean="0"/>
              <a:t>void </a:t>
            </a:r>
            <a:r>
              <a:rPr lang="en-US" dirty="0" err="1" smtClean="0"/>
              <a:t>insertFirst</a:t>
            </a:r>
            <a:r>
              <a:rPr lang="en-US" dirty="0" smtClean="0"/>
              <a:t>(string i, double c)</a:t>
            </a:r>
          </a:p>
          <a:p>
            <a:r>
              <a:rPr lang="en-US" dirty="0" smtClean="0"/>
              <a:t>{ //make new link</a:t>
            </a:r>
          </a:p>
          <a:p>
            <a:r>
              <a:rPr lang="en-US" dirty="0" smtClean="0"/>
              <a:t>linked* </a:t>
            </a:r>
            <a:r>
              <a:rPr lang="en-US" dirty="0" err="1" smtClean="0"/>
              <a:t>pNewLink</a:t>
            </a:r>
            <a:r>
              <a:rPr lang="en-US" dirty="0" smtClean="0"/>
              <a:t> = new linked(i, c); //create link</a:t>
            </a:r>
          </a:p>
          <a:p>
            <a:r>
              <a:rPr lang="en-US" dirty="0" smtClean="0"/>
              <a:t>if( </a:t>
            </a:r>
            <a:r>
              <a:rPr lang="en-US" dirty="0" err="1" smtClean="0"/>
              <a:t>pfirst</a:t>
            </a:r>
            <a:r>
              <a:rPr lang="en-US" dirty="0" smtClean="0"/>
              <a:t>==NULL ) //if empty list,</a:t>
            </a:r>
          </a:p>
          <a:p>
            <a:r>
              <a:rPr lang="en-US" dirty="0" smtClean="0"/>
              <a:t>{</a:t>
            </a:r>
          </a:p>
          <a:p>
            <a:r>
              <a:rPr lang="en-US" dirty="0" err="1" smtClean="0"/>
              <a:t>plast</a:t>
            </a:r>
            <a:r>
              <a:rPr lang="en-US" dirty="0" smtClean="0"/>
              <a:t> = </a:t>
            </a:r>
            <a:r>
              <a:rPr lang="en-US" dirty="0" err="1" smtClean="0"/>
              <a:t>pNewLink</a:t>
            </a:r>
            <a:r>
              <a:rPr lang="en-US" dirty="0" smtClean="0"/>
              <a:t>; //make </a:t>
            </a:r>
            <a:r>
              <a:rPr lang="en-US" dirty="0" err="1" smtClean="0"/>
              <a:t>pLast</a:t>
            </a:r>
            <a:r>
              <a:rPr lang="en-US" dirty="0" smtClean="0"/>
              <a:t> point at new link</a:t>
            </a:r>
          </a:p>
          <a:p>
            <a:r>
              <a:rPr lang="en-US" dirty="0" smtClean="0"/>
              <a:t>}</a:t>
            </a:r>
          </a:p>
          <a:p>
            <a:r>
              <a:rPr lang="en-US" dirty="0" smtClean="0"/>
              <a:t>else</a:t>
            </a:r>
          </a:p>
          <a:p>
            <a:r>
              <a:rPr lang="en-US" dirty="0" smtClean="0"/>
              <a:t>{</a:t>
            </a:r>
          </a:p>
          <a:p>
            <a:r>
              <a:rPr lang="en-US" dirty="0" err="1" smtClean="0"/>
              <a:t>pfirst</a:t>
            </a:r>
            <a:r>
              <a:rPr lang="en-US" dirty="0" smtClean="0"/>
              <a:t>-&gt;previous = </a:t>
            </a:r>
            <a:r>
              <a:rPr lang="en-US" dirty="0" err="1" smtClean="0"/>
              <a:t>pNewLink</a:t>
            </a:r>
            <a:r>
              <a:rPr lang="en-US" dirty="0" smtClean="0"/>
              <a:t>; //make previous point at new</a:t>
            </a:r>
          </a:p>
          <a:p>
            <a:r>
              <a:rPr lang="en-US" dirty="0" smtClean="0"/>
              <a:t>}</a:t>
            </a:r>
          </a:p>
          <a:p>
            <a:r>
              <a:rPr lang="en-US" dirty="0" err="1" smtClean="0"/>
              <a:t>pNewLink</a:t>
            </a:r>
            <a:r>
              <a:rPr lang="en-US" dirty="0" smtClean="0"/>
              <a:t>-&gt;</a:t>
            </a:r>
            <a:r>
              <a:rPr lang="en-US" dirty="0" err="1" smtClean="0"/>
              <a:t>pnext</a:t>
            </a:r>
            <a:r>
              <a:rPr lang="en-US" dirty="0" smtClean="0"/>
              <a:t> = </a:t>
            </a:r>
            <a:r>
              <a:rPr lang="en-US" dirty="0" err="1" smtClean="0"/>
              <a:t>pfirst</a:t>
            </a:r>
            <a:r>
              <a:rPr lang="en-US" dirty="0" smtClean="0"/>
              <a:t>; </a:t>
            </a:r>
          </a:p>
          <a:p>
            <a:r>
              <a:rPr lang="en-US" dirty="0" err="1" smtClean="0"/>
              <a:t>pfirst</a:t>
            </a:r>
            <a:r>
              <a:rPr lang="en-US" dirty="0" smtClean="0"/>
              <a:t> = </a:t>
            </a:r>
            <a:r>
              <a:rPr lang="en-US" dirty="0" err="1" smtClean="0"/>
              <a:t>pNewLink</a:t>
            </a:r>
            <a:r>
              <a:rPr lang="en-US" dirty="0" smtClean="0"/>
              <a:t>;  </a:t>
            </a:r>
          </a:p>
          <a:p>
            <a:r>
              <a:rPr lang="en-US" dirty="0" smtClean="0"/>
              <a:t>}</a:t>
            </a:r>
          </a:p>
          <a:p>
            <a:endParaRPr lang="en-US" dirty="0" smtClean="0"/>
          </a:p>
          <a:p>
            <a:r>
              <a:rPr lang="en-US" dirty="0" smtClean="0"/>
              <a:t>    </a:t>
            </a:r>
          </a:p>
          <a:p>
            <a:endParaRPr lang="en-US" dirty="0" smtClean="0"/>
          </a:p>
          <a:p>
            <a:r>
              <a:rPr lang="en-US" dirty="0" smtClean="0"/>
              <a:t>void </a:t>
            </a:r>
            <a:r>
              <a:rPr lang="en-US" dirty="0" err="1" smtClean="0"/>
              <a:t>insertionSort</a:t>
            </a:r>
            <a:r>
              <a:rPr lang="en-US" dirty="0" smtClean="0"/>
              <a:t>()</a:t>
            </a:r>
          </a:p>
          <a:p>
            <a:r>
              <a:rPr lang="en-US" dirty="0" smtClean="0"/>
              <a:t>{</a:t>
            </a:r>
          </a:p>
          <a:p>
            <a:endParaRPr lang="en-US" dirty="0" smtClean="0"/>
          </a:p>
          <a:p>
            <a:endParaRPr lang="en-US" dirty="0" smtClean="0"/>
          </a:p>
          <a:p>
            <a:r>
              <a:rPr lang="en-US" dirty="0" smtClean="0"/>
              <a:t> </a:t>
            </a:r>
          </a:p>
          <a:p>
            <a:r>
              <a:rPr lang="en-US" dirty="0" smtClean="0"/>
              <a:t>linked *in, *out;</a:t>
            </a:r>
          </a:p>
          <a:p>
            <a:endParaRPr lang="en-US" dirty="0" smtClean="0"/>
          </a:p>
          <a:p>
            <a:r>
              <a:rPr lang="en-US" dirty="0" smtClean="0"/>
              <a:t>for(out=</a:t>
            </a:r>
            <a:r>
              <a:rPr lang="en-US" dirty="0" err="1" smtClean="0"/>
              <a:t>pfirst</a:t>
            </a:r>
            <a:r>
              <a:rPr lang="en-US" dirty="0" smtClean="0"/>
              <a:t>-&gt;</a:t>
            </a:r>
            <a:r>
              <a:rPr lang="en-US" dirty="0" err="1" smtClean="0"/>
              <a:t>pnext</a:t>
            </a:r>
            <a:r>
              <a:rPr lang="en-US" dirty="0" smtClean="0"/>
              <a:t>; out!=NULL; out=out-&gt;</a:t>
            </a:r>
            <a:r>
              <a:rPr lang="en-US" dirty="0" err="1" smtClean="0"/>
              <a:t>pnext</a:t>
            </a:r>
            <a:r>
              <a:rPr lang="en-US" dirty="0" smtClean="0"/>
              <a:t>)</a:t>
            </a:r>
          </a:p>
          <a:p>
            <a:r>
              <a:rPr lang="en-US" dirty="0" smtClean="0"/>
              <a:t>{</a:t>
            </a:r>
          </a:p>
          <a:p>
            <a:endParaRPr lang="en-US" dirty="0" smtClean="0"/>
          </a:p>
          <a:p>
            <a:r>
              <a:rPr lang="en-US" dirty="0" smtClean="0"/>
              <a:t>string tempi = out-&gt;item;       //store right element in temp</a:t>
            </a:r>
          </a:p>
          <a:p>
            <a:r>
              <a:rPr lang="en-US" dirty="0" smtClean="0"/>
              <a:t>double </a:t>
            </a:r>
            <a:r>
              <a:rPr lang="en-US" dirty="0" err="1" smtClean="0"/>
              <a:t>tempc</a:t>
            </a:r>
            <a:r>
              <a:rPr lang="en-US" dirty="0" smtClean="0"/>
              <a:t> = out-&gt;cost; </a:t>
            </a:r>
          </a:p>
          <a:p>
            <a:r>
              <a:rPr lang="en-US" dirty="0" smtClean="0"/>
              <a:t>in=out;</a:t>
            </a:r>
          </a:p>
          <a:p>
            <a:r>
              <a:rPr lang="en-US" dirty="0" smtClean="0"/>
              <a:t>        	</a:t>
            </a:r>
          </a:p>
          <a:p>
            <a:r>
              <a:rPr lang="en-US" dirty="0" smtClean="0"/>
              <a:t>while(in-&gt;previous!=NULL &amp;&amp; in-&gt;previous-&gt;item&gt;=tempi) //do to last left  and if out of order,</a:t>
            </a:r>
          </a:p>
          <a:p>
            <a:r>
              <a:rPr lang="en-US" dirty="0" smtClean="0"/>
              <a:t>{</a:t>
            </a:r>
          </a:p>
          <a:p>
            <a:endParaRPr lang="en-US" dirty="0" smtClean="0"/>
          </a:p>
          <a:p>
            <a:r>
              <a:rPr lang="en-US" dirty="0" smtClean="0"/>
              <a:t>in-&gt;item = in-&gt;previous-&gt;item;              //swap</a:t>
            </a:r>
          </a:p>
          <a:p>
            <a:endParaRPr lang="en-US" dirty="0" smtClean="0"/>
          </a:p>
          <a:p>
            <a:r>
              <a:rPr lang="en-US" dirty="0" smtClean="0"/>
              <a:t>in-&gt;cost = in-&gt;previous-&gt;cost;              //swap</a:t>
            </a:r>
          </a:p>
          <a:p>
            <a:r>
              <a:rPr lang="en-US" dirty="0" smtClean="0"/>
              <a:t>in=in-&gt;previous;</a:t>
            </a:r>
          </a:p>
          <a:p>
            <a:r>
              <a:rPr lang="en-US" dirty="0" smtClean="0"/>
              <a:t>}</a:t>
            </a:r>
          </a:p>
          <a:p>
            <a:endParaRPr lang="en-US" dirty="0" smtClean="0"/>
          </a:p>
          <a:p>
            <a:r>
              <a:rPr lang="en-US" dirty="0" smtClean="0"/>
              <a:t>in-&gt;item=tempi;</a:t>
            </a:r>
          </a:p>
          <a:p>
            <a:r>
              <a:rPr lang="en-US" dirty="0" smtClean="0"/>
              <a:t>in-&gt;cost=</a:t>
            </a:r>
            <a:r>
              <a:rPr lang="en-US" dirty="0" err="1" smtClean="0"/>
              <a:t>tempc</a:t>
            </a:r>
            <a:r>
              <a:rPr lang="en-US" dirty="0" smtClean="0"/>
              <a:t>;</a:t>
            </a:r>
          </a:p>
          <a:p>
            <a:endParaRPr lang="en-US" dirty="0" smtClean="0"/>
          </a:p>
          <a:p>
            <a:r>
              <a:rPr lang="en-US" dirty="0" smtClean="0"/>
              <a:t>} </a:t>
            </a:r>
          </a:p>
          <a:p>
            <a:r>
              <a:rPr lang="en-US" dirty="0" smtClean="0"/>
              <a:t>                     	</a:t>
            </a:r>
          </a:p>
          <a:p>
            <a:endParaRPr lang="en-US" dirty="0" smtClean="0"/>
          </a:p>
          <a:p>
            <a:endParaRPr lang="en-US" dirty="0" smtClean="0"/>
          </a:p>
          <a:p>
            <a:r>
              <a:rPr lang="en-US" dirty="0" smtClean="0"/>
              <a:t>}</a:t>
            </a:r>
          </a:p>
          <a:p>
            <a:endParaRPr lang="en-US" dirty="0" smtClean="0"/>
          </a:p>
          <a:p>
            <a:endParaRPr lang="en-US" dirty="0" smtClean="0"/>
          </a:p>
          <a:p>
            <a:endParaRPr lang="en-US" dirty="0" smtClean="0"/>
          </a:p>
          <a:p>
            <a:endParaRPr lang="en-US" dirty="0" smtClean="0"/>
          </a:p>
          <a:p>
            <a:r>
              <a:rPr lang="en-US" dirty="0" smtClean="0"/>
              <a:t>};</a:t>
            </a:r>
          </a:p>
          <a:p>
            <a:endParaRPr lang="en-US" dirty="0" smtClean="0"/>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linkedlist</a:t>
            </a:r>
            <a:r>
              <a:rPr lang="en-US" dirty="0" smtClean="0"/>
              <a:t> x;</a:t>
            </a:r>
          </a:p>
          <a:p>
            <a:r>
              <a:rPr lang="en-US" dirty="0" smtClean="0"/>
              <a:t>                </a:t>
            </a:r>
          </a:p>
          <a:p>
            <a:endParaRPr lang="en-US" dirty="0" smtClean="0"/>
          </a:p>
          <a:p>
            <a:r>
              <a:rPr lang="en-US" dirty="0" smtClean="0"/>
              <a:t>				</a:t>
            </a:r>
            <a:r>
              <a:rPr lang="en-US" dirty="0" err="1" smtClean="0"/>
              <a:t>x.insertFirst</a:t>
            </a:r>
            <a:r>
              <a:rPr lang="en-US" dirty="0" smtClean="0"/>
              <a:t>("Bread", 50.00);</a:t>
            </a:r>
          </a:p>
          <a:p>
            <a:r>
              <a:rPr lang="en-US" dirty="0" smtClean="0"/>
              <a:t>                </a:t>
            </a:r>
            <a:r>
              <a:rPr lang="en-US" dirty="0" err="1" smtClean="0"/>
              <a:t>x.insertFirst</a:t>
            </a:r>
            <a:r>
              <a:rPr lang="en-US" dirty="0" smtClean="0"/>
              <a:t>("Salt",  650.00);</a:t>
            </a:r>
          </a:p>
          <a:p>
            <a:r>
              <a:rPr lang="en-US" dirty="0" smtClean="0"/>
              <a:t>               </a:t>
            </a:r>
            <a:r>
              <a:rPr lang="en-US" dirty="0" err="1" smtClean="0"/>
              <a:t>x.insertFirst</a:t>
            </a:r>
            <a:r>
              <a:rPr lang="en-US" dirty="0" smtClean="0"/>
              <a:t>("Milk",  70.00);</a:t>
            </a:r>
          </a:p>
          <a:p>
            <a:r>
              <a:rPr lang="en-US" dirty="0" smtClean="0"/>
              <a:t>               </a:t>
            </a:r>
            <a:r>
              <a:rPr lang="en-US" dirty="0" err="1" smtClean="0"/>
              <a:t>x.insertFirst</a:t>
            </a:r>
            <a:r>
              <a:rPr lang="en-US" dirty="0" smtClean="0"/>
              <a:t>("Sugar", 45.00);</a:t>
            </a:r>
          </a:p>
          <a:p>
            <a:r>
              <a:rPr lang="en-US" dirty="0" smtClean="0"/>
              <a:t>                </a:t>
            </a:r>
            <a:r>
              <a:rPr lang="en-US" dirty="0" err="1" smtClean="0"/>
              <a:t>x.insertFirst</a:t>
            </a:r>
            <a:r>
              <a:rPr lang="en-US" dirty="0" smtClean="0"/>
              <a:t>("Delta", 100.00);</a:t>
            </a:r>
          </a:p>
          <a:p>
            <a:r>
              <a:rPr lang="en-US" dirty="0" smtClean="0"/>
              <a:t>                </a:t>
            </a:r>
          </a:p>
          <a:p>
            <a:r>
              <a:rPr lang="en-US" dirty="0" smtClean="0"/>
              <a:t>                </a:t>
            </a:r>
            <a:r>
              <a:rPr lang="en-US" dirty="0" err="1" smtClean="0"/>
              <a:t>x.displaylist</a:t>
            </a:r>
            <a:r>
              <a:rPr lang="en-US" dirty="0" smtClean="0"/>
              <a:t>();</a:t>
            </a:r>
          </a:p>
          <a:p>
            <a:r>
              <a:rPr lang="en-US" dirty="0" smtClean="0"/>
              <a:t>                </a:t>
            </a:r>
          </a:p>
          <a:p>
            <a:endParaRPr lang="en-US" dirty="0" smtClean="0"/>
          </a:p>
          <a:p>
            <a:r>
              <a:rPr lang="en-US" dirty="0" smtClean="0"/>
              <a:t>                </a:t>
            </a:r>
            <a:r>
              <a:rPr lang="en-US" dirty="0" err="1" smtClean="0"/>
              <a:t>x.insertionSort</a:t>
            </a:r>
            <a:r>
              <a:rPr lang="en-US" dirty="0" smtClean="0"/>
              <a:t>();</a:t>
            </a:r>
          </a:p>
          <a:p>
            <a:r>
              <a:rPr lang="en-US" dirty="0" smtClean="0"/>
              <a:t>                </a:t>
            </a:r>
            <a:r>
              <a:rPr lang="en-US" dirty="0" err="1" smtClean="0"/>
              <a:t>x.displaylist</a:t>
            </a:r>
            <a:r>
              <a:rPr lang="en-US" dirty="0" smtClean="0"/>
              <a:t>();</a:t>
            </a:r>
          </a:p>
          <a:p>
            <a:r>
              <a:rPr lang="en-US" dirty="0" smtClean="0"/>
              <a:t> </a:t>
            </a:r>
          </a:p>
          <a:p>
            <a:r>
              <a:rPr lang="en-US" dirty="0" smtClean="0"/>
              <a:t>                </a:t>
            </a:r>
          </a:p>
          <a:p>
            <a:r>
              <a:rPr lang="en-US" dirty="0" smtClean="0"/>
              <a:t>                return 0;</a:t>
            </a:r>
          </a:p>
          <a:p>
            <a:r>
              <a:rPr lang="en-US" dirty="0" smtClean="0"/>
              <a:t>}</a:t>
            </a:r>
          </a:p>
          <a:p>
            <a:endParaRPr lang="en-US" dirty="0" smtClean="0"/>
          </a:p>
          <a:p>
            <a:endParaRPr lang="en-US" dirty="0" smtClean="0"/>
          </a:p>
          <a:p>
            <a:endParaRPr lang="en-US" smtClean="0"/>
          </a:p>
          <a:p>
            <a:endParaRPr lang="en-US"/>
          </a:p>
        </p:txBody>
      </p:sp>
      <p:sp>
        <p:nvSpPr>
          <p:cNvPr id="4" name="Slide Number Placeholder 3"/>
          <p:cNvSpPr>
            <a:spLocks noGrp="1"/>
          </p:cNvSpPr>
          <p:nvPr>
            <p:ph type="sldNum" sz="quarter" idx="10"/>
          </p:nvPr>
        </p:nvSpPr>
        <p:spPr/>
        <p:txBody>
          <a:bodyPr/>
          <a:lstStyle/>
          <a:p>
            <a:fld id="{8647CE40-7D6B-4FED-9271-F4E76EFCB241}" type="slidenum">
              <a:rPr lang="en-US" smtClean="0"/>
              <a:pPr/>
              <a:t>35</a:t>
            </a:fld>
            <a:endParaRPr lang="en-US"/>
          </a:p>
        </p:txBody>
      </p:sp>
    </p:spTree>
    <p:extLst>
      <p:ext uri="{BB962C8B-B14F-4D97-AF65-F5344CB8AC3E}">
        <p14:creationId xmlns:p14="http://schemas.microsoft.com/office/powerpoint/2010/main" val="3062623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a:t>
            </a:r>
            <a:r>
              <a:rPr lang="en-US" dirty="0" smtClean="0"/>
              <a:t>	</a:t>
            </a:r>
            <a:r>
              <a:rPr lang="en-US" dirty="0" err="1" smtClean="0"/>
              <a:t>insertlast</a:t>
            </a:r>
            <a:r>
              <a:rPr lang="en-US" dirty="0" smtClean="0"/>
              <a:t>(string </a:t>
            </a:r>
            <a:r>
              <a:rPr lang="en-US" dirty="0" err="1" smtClean="0"/>
              <a:t>n,double</a:t>
            </a:r>
            <a:r>
              <a:rPr lang="en-US" dirty="0" smtClean="0"/>
              <a:t> c)</a:t>
            </a:r>
          </a:p>
          <a:p>
            <a:r>
              <a:rPr lang="en-US" dirty="0" smtClean="0"/>
              <a:t>	{</a:t>
            </a:r>
          </a:p>
          <a:p>
            <a:r>
              <a:rPr lang="en-US" dirty="0" smtClean="0"/>
              <a:t>		link* x;</a:t>
            </a:r>
          </a:p>
          <a:p>
            <a:r>
              <a:rPr lang="en-US" dirty="0" smtClean="0"/>
              <a:t>			x=</a:t>
            </a:r>
            <a:r>
              <a:rPr lang="en-US" dirty="0" err="1" smtClean="0"/>
              <a:t>pfirst</a:t>
            </a:r>
            <a:r>
              <a:rPr lang="en-US" dirty="0" smtClean="0"/>
              <a:t>;</a:t>
            </a:r>
          </a:p>
          <a:p>
            <a:r>
              <a:rPr lang="en-US" dirty="0" smtClean="0"/>
              <a:t>						</a:t>
            </a:r>
          </a:p>
          <a:p>
            <a:r>
              <a:rPr lang="en-US" dirty="0" smtClean="0"/>
              <a:t>			link* </a:t>
            </a:r>
            <a:r>
              <a:rPr lang="en-US" dirty="0" err="1" smtClean="0"/>
              <a:t>pnewlink</a:t>
            </a:r>
            <a:r>
              <a:rPr lang="en-US" dirty="0" smtClean="0"/>
              <a:t>=new link(</a:t>
            </a:r>
            <a:r>
              <a:rPr lang="en-US" dirty="0" err="1" smtClean="0"/>
              <a:t>n,c</a:t>
            </a:r>
            <a:r>
              <a:rPr lang="en-US" dirty="0" smtClean="0"/>
              <a:t>);</a:t>
            </a:r>
          </a:p>
          <a:p>
            <a:r>
              <a:rPr lang="en-US" dirty="0" smtClean="0"/>
              <a:t>				if(</a:t>
            </a:r>
            <a:r>
              <a:rPr lang="en-US" dirty="0" err="1" smtClean="0"/>
              <a:t>pfirst</a:t>
            </a:r>
            <a:r>
              <a:rPr lang="en-US" dirty="0" smtClean="0"/>
              <a:t>==NULL)</a:t>
            </a:r>
          </a:p>
          <a:p>
            <a:r>
              <a:rPr lang="en-US" dirty="0" smtClean="0"/>
              <a:t>				{</a:t>
            </a:r>
          </a:p>
          <a:p>
            <a:r>
              <a:rPr lang="en-US" dirty="0" smtClean="0"/>
              <a:t>			    </a:t>
            </a:r>
            <a:r>
              <a:rPr lang="en-US" dirty="0" err="1" smtClean="0"/>
              <a:t>pfirst</a:t>
            </a:r>
            <a:r>
              <a:rPr lang="en-US" dirty="0" smtClean="0"/>
              <a:t>=</a:t>
            </a:r>
            <a:r>
              <a:rPr lang="en-US" dirty="0" err="1" smtClean="0"/>
              <a:t>pnewlink</a:t>
            </a:r>
            <a:r>
              <a:rPr lang="en-US" dirty="0" smtClean="0"/>
              <a:t>;</a:t>
            </a:r>
          </a:p>
          <a:p>
            <a:r>
              <a:rPr lang="en-US" dirty="0" smtClean="0"/>
              <a:t>			    return 0;</a:t>
            </a:r>
          </a:p>
          <a:p>
            <a:r>
              <a:rPr lang="en-US" dirty="0" smtClean="0"/>
              <a:t>				}   </a:t>
            </a:r>
          </a:p>
          <a:p>
            <a:r>
              <a:rPr lang="en-US" dirty="0" smtClean="0"/>
              <a:t>			while(x-&gt;</a:t>
            </a:r>
            <a:r>
              <a:rPr lang="en-US" dirty="0" err="1" smtClean="0"/>
              <a:t>pnext</a:t>
            </a:r>
            <a:r>
              <a:rPr lang="en-US" dirty="0" smtClean="0"/>
              <a:t>!=NULL)</a:t>
            </a:r>
          </a:p>
          <a:p>
            <a:r>
              <a:rPr lang="en-US" dirty="0" smtClean="0"/>
              <a:t>			{</a:t>
            </a:r>
          </a:p>
          <a:p>
            <a:r>
              <a:rPr lang="en-US" dirty="0" smtClean="0"/>
              <a:t>			x=x-&gt;</a:t>
            </a:r>
            <a:r>
              <a:rPr lang="en-US" dirty="0" err="1" smtClean="0"/>
              <a:t>pnext</a:t>
            </a:r>
            <a:r>
              <a:rPr lang="en-US" dirty="0" smtClean="0"/>
              <a:t>;</a:t>
            </a:r>
          </a:p>
          <a:p>
            <a:r>
              <a:rPr lang="en-US" dirty="0" smtClean="0"/>
              <a:t>			}</a:t>
            </a:r>
          </a:p>
          <a:p>
            <a:r>
              <a:rPr lang="en-US" dirty="0" smtClean="0"/>
              <a:t>			x-&gt;</a:t>
            </a:r>
            <a:r>
              <a:rPr lang="en-US" dirty="0" err="1" smtClean="0"/>
              <a:t>pnext</a:t>
            </a:r>
            <a:r>
              <a:rPr lang="en-US" dirty="0" smtClean="0"/>
              <a:t>=</a:t>
            </a:r>
            <a:r>
              <a:rPr lang="en-US" dirty="0" err="1" smtClean="0"/>
              <a:t>pnewlink</a:t>
            </a:r>
            <a:r>
              <a:rPr lang="en-US" dirty="0" smtClean="0"/>
              <a:t>;</a:t>
            </a:r>
          </a:p>
          <a:p>
            <a:r>
              <a:rPr lang="en-US" dirty="0" smtClean="0"/>
              <a:t>			</a:t>
            </a:r>
            <a:r>
              <a:rPr lang="en-US" dirty="0" err="1" smtClean="0"/>
              <a:t>pnewlink</a:t>
            </a:r>
            <a:r>
              <a:rPr lang="en-US" dirty="0" smtClean="0"/>
              <a:t>=NULL;</a:t>
            </a:r>
          </a:p>
          <a:p>
            <a:r>
              <a:rPr lang="en-US" dirty="0" smtClean="0"/>
              <a:t>			return 0;</a:t>
            </a:r>
          </a:p>
          <a:p>
            <a:r>
              <a:rPr lang="en-US" dirty="0" smtClean="0"/>
              <a:t>	}</a:t>
            </a:r>
          </a:p>
          <a:p>
            <a:r>
              <a:rPr lang="en-US" dirty="0" smtClean="0"/>
              <a:t>________________________________________________________________________________________</a:t>
            </a:r>
          </a:p>
          <a:p>
            <a:r>
              <a:rPr lang="en-US" dirty="0" err="1" smtClean="0"/>
              <a:t>int</a:t>
            </a:r>
            <a:r>
              <a:rPr lang="en-US" dirty="0" smtClean="0"/>
              <a:t>	</a:t>
            </a:r>
            <a:r>
              <a:rPr lang="en-US" dirty="0" err="1" smtClean="0"/>
              <a:t>insertlastdirect</a:t>
            </a:r>
            <a:r>
              <a:rPr lang="en-US" dirty="0" smtClean="0"/>
              <a:t>(string </a:t>
            </a:r>
            <a:r>
              <a:rPr lang="en-US" dirty="0" err="1" smtClean="0"/>
              <a:t>n,double</a:t>
            </a:r>
            <a:r>
              <a:rPr lang="en-US" dirty="0" smtClean="0"/>
              <a:t> c)</a:t>
            </a:r>
          </a:p>
          <a:p>
            <a:r>
              <a:rPr lang="en-US" dirty="0" smtClean="0"/>
              <a:t>	{</a:t>
            </a:r>
          </a:p>
          <a:p>
            <a:r>
              <a:rPr lang="en-US" dirty="0" smtClean="0"/>
              <a:t>		</a:t>
            </a:r>
          </a:p>
          <a:p>
            <a:r>
              <a:rPr lang="en-US" dirty="0" smtClean="0"/>
              <a:t>	link* </a:t>
            </a:r>
            <a:r>
              <a:rPr lang="en-US" dirty="0" err="1" smtClean="0"/>
              <a:t>pnewlink</a:t>
            </a:r>
            <a:r>
              <a:rPr lang="en-US" dirty="0" smtClean="0"/>
              <a:t>=new link(</a:t>
            </a:r>
            <a:r>
              <a:rPr lang="en-US" dirty="0" err="1" smtClean="0"/>
              <a:t>n,c</a:t>
            </a:r>
            <a:r>
              <a:rPr lang="en-US" dirty="0" smtClean="0"/>
              <a:t>);</a:t>
            </a:r>
          </a:p>
          <a:p>
            <a:r>
              <a:rPr lang="en-US" dirty="0" smtClean="0"/>
              <a:t>	</a:t>
            </a:r>
          </a:p>
          <a:p>
            <a:r>
              <a:rPr lang="en-US" dirty="0" smtClean="0"/>
              <a:t>if(</a:t>
            </a:r>
            <a:r>
              <a:rPr lang="en-US" dirty="0" err="1" smtClean="0"/>
              <a:t>pfirst</a:t>
            </a:r>
            <a:r>
              <a:rPr lang="en-US" dirty="0" smtClean="0"/>
              <a:t>==NULL)</a:t>
            </a:r>
          </a:p>
          <a:p>
            <a:r>
              <a:rPr lang="en-US" dirty="0" smtClean="0"/>
              <a:t>				{</a:t>
            </a:r>
          </a:p>
          <a:p>
            <a:r>
              <a:rPr lang="en-US" dirty="0" smtClean="0"/>
              <a:t>					 </a:t>
            </a:r>
            <a:r>
              <a:rPr lang="en-US" dirty="0" err="1" smtClean="0"/>
              <a:t>pfirst</a:t>
            </a:r>
            <a:r>
              <a:rPr lang="en-US" dirty="0" smtClean="0"/>
              <a:t>=</a:t>
            </a:r>
            <a:r>
              <a:rPr lang="en-US" dirty="0" err="1" smtClean="0"/>
              <a:t>pnewlink</a:t>
            </a:r>
            <a:r>
              <a:rPr lang="en-US" dirty="0" smtClean="0"/>
              <a:t>;</a:t>
            </a:r>
          </a:p>
          <a:p>
            <a:r>
              <a:rPr lang="en-US" dirty="0" smtClean="0"/>
              <a:t>					 </a:t>
            </a:r>
            <a:r>
              <a:rPr lang="en-US" dirty="0" err="1" smtClean="0"/>
              <a:t>plast</a:t>
            </a:r>
            <a:r>
              <a:rPr lang="en-US" dirty="0" smtClean="0"/>
              <a:t> = </a:t>
            </a:r>
            <a:r>
              <a:rPr lang="en-US" dirty="0" err="1" smtClean="0"/>
              <a:t>pnewlink</a:t>
            </a:r>
            <a:r>
              <a:rPr lang="en-US" dirty="0" smtClean="0"/>
              <a:t>; </a:t>
            </a:r>
          </a:p>
          <a:p>
            <a:r>
              <a:rPr lang="en-US" dirty="0" smtClean="0"/>
              <a:t>			    return 0;</a:t>
            </a:r>
          </a:p>
          <a:p>
            <a:r>
              <a:rPr lang="en-US" dirty="0" smtClean="0"/>
              <a:t>				}</a:t>
            </a:r>
          </a:p>
          <a:p>
            <a:endParaRPr lang="en-US" dirty="0" smtClean="0"/>
          </a:p>
          <a:p>
            <a:r>
              <a:rPr lang="en-US" dirty="0" err="1" smtClean="0"/>
              <a:t>plast</a:t>
            </a:r>
            <a:r>
              <a:rPr lang="en-US" dirty="0" smtClean="0"/>
              <a:t>-&gt;</a:t>
            </a:r>
            <a:r>
              <a:rPr lang="en-US" dirty="0" err="1" smtClean="0"/>
              <a:t>pnext</a:t>
            </a:r>
            <a:r>
              <a:rPr lang="en-US" dirty="0" smtClean="0"/>
              <a:t> = </a:t>
            </a:r>
            <a:r>
              <a:rPr lang="en-US" dirty="0" err="1" smtClean="0"/>
              <a:t>pnewlink</a:t>
            </a:r>
            <a:r>
              <a:rPr lang="en-US" dirty="0" smtClean="0"/>
              <a:t>; </a:t>
            </a:r>
          </a:p>
          <a:p>
            <a:r>
              <a:rPr lang="en-US" dirty="0" err="1" smtClean="0"/>
              <a:t>plast</a:t>
            </a:r>
            <a:r>
              <a:rPr lang="en-US" dirty="0" smtClean="0"/>
              <a:t> = </a:t>
            </a:r>
            <a:r>
              <a:rPr lang="en-US" dirty="0" err="1" smtClean="0"/>
              <a:t>pnewlink</a:t>
            </a:r>
            <a:r>
              <a:rPr lang="en-US" dirty="0" smtClean="0"/>
              <a:t>; </a:t>
            </a:r>
          </a:p>
          <a:p>
            <a:endParaRPr lang="en-US" dirty="0" smtClean="0"/>
          </a:p>
          <a:p>
            <a:r>
              <a:rPr lang="en-US" dirty="0" smtClean="0"/>
              <a:t>return 0;</a:t>
            </a:r>
          </a:p>
          <a:p>
            <a:r>
              <a:rPr lang="en-US" dirty="0" smtClean="0"/>
              <a:t>}</a:t>
            </a:r>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37</a:t>
            </a:fld>
            <a:endParaRPr lang="en-US"/>
          </a:p>
        </p:txBody>
      </p:sp>
    </p:spTree>
    <p:extLst>
      <p:ext uri="{BB962C8B-B14F-4D97-AF65-F5344CB8AC3E}">
        <p14:creationId xmlns:p14="http://schemas.microsoft.com/office/powerpoint/2010/main" val="302286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iostream</a:t>
            </a:r>
            <a:r>
              <a:rPr lang="en-US" dirty="0" smtClean="0"/>
              <a:t>&gt;</a:t>
            </a:r>
          </a:p>
          <a:p>
            <a:endParaRPr lang="en-US" dirty="0" smtClean="0"/>
          </a:p>
          <a:p>
            <a:r>
              <a:rPr lang="en-US" dirty="0" smtClean="0"/>
              <a:t>using namespace </a:t>
            </a:r>
            <a:r>
              <a:rPr lang="en-US" dirty="0" err="1" smtClean="0"/>
              <a:t>std</a:t>
            </a:r>
            <a:r>
              <a:rPr lang="en-US" dirty="0" smtClean="0"/>
              <a:t>;</a:t>
            </a:r>
          </a:p>
          <a:p>
            <a:r>
              <a:rPr lang="en-US" dirty="0" smtClean="0"/>
              <a:t>class link</a:t>
            </a:r>
          </a:p>
          <a:p>
            <a:r>
              <a:rPr lang="en-US" dirty="0" smtClean="0"/>
              <a:t>{</a:t>
            </a:r>
          </a:p>
          <a:p>
            <a:r>
              <a:rPr lang="en-US" dirty="0" smtClean="0"/>
              <a:t>	public:</a:t>
            </a:r>
          </a:p>
          <a:p>
            <a:r>
              <a:rPr lang="en-US" dirty="0" smtClean="0"/>
              <a:t>		string </a:t>
            </a:r>
            <a:r>
              <a:rPr lang="en-US" dirty="0" err="1" smtClean="0"/>
              <a:t>iname</a:t>
            </a:r>
            <a:r>
              <a:rPr lang="en-US" dirty="0" smtClean="0"/>
              <a:t>;</a:t>
            </a:r>
          </a:p>
          <a:p>
            <a:r>
              <a:rPr lang="en-US" dirty="0" smtClean="0"/>
              <a:t>		double </a:t>
            </a:r>
            <a:r>
              <a:rPr lang="en-US" dirty="0" err="1" smtClean="0"/>
              <a:t>icost</a:t>
            </a:r>
            <a:r>
              <a:rPr lang="en-US" dirty="0" smtClean="0"/>
              <a:t>;</a:t>
            </a:r>
          </a:p>
          <a:p>
            <a:r>
              <a:rPr lang="en-US" dirty="0" smtClean="0"/>
              <a:t>		link* </a:t>
            </a:r>
            <a:r>
              <a:rPr lang="en-US" dirty="0" err="1" smtClean="0"/>
              <a:t>pnext</a:t>
            </a:r>
            <a:r>
              <a:rPr lang="en-US" dirty="0" smtClean="0"/>
              <a:t>;</a:t>
            </a:r>
          </a:p>
          <a:p>
            <a:r>
              <a:rPr lang="en-US" dirty="0" smtClean="0"/>
              <a:t>		</a:t>
            </a:r>
          </a:p>
          <a:p>
            <a:r>
              <a:rPr lang="en-US" dirty="0" smtClean="0"/>
              <a:t>		public:</a:t>
            </a:r>
          </a:p>
          <a:p>
            <a:r>
              <a:rPr lang="en-US" dirty="0" smtClean="0"/>
              <a:t>			link(string </a:t>
            </a:r>
            <a:r>
              <a:rPr lang="en-US" dirty="0" err="1" smtClean="0"/>
              <a:t>n,double</a:t>
            </a:r>
            <a:r>
              <a:rPr lang="en-US" dirty="0" smtClean="0"/>
              <a:t> c)</a:t>
            </a:r>
          </a:p>
          <a:p>
            <a:r>
              <a:rPr lang="en-US" dirty="0" smtClean="0"/>
              <a:t>			{</a:t>
            </a:r>
          </a:p>
          <a:p>
            <a:r>
              <a:rPr lang="en-US" dirty="0" smtClean="0"/>
              <a:t>				</a:t>
            </a:r>
            <a:r>
              <a:rPr lang="en-US" dirty="0" err="1" smtClean="0"/>
              <a:t>iname</a:t>
            </a:r>
            <a:r>
              <a:rPr lang="en-US" dirty="0" smtClean="0"/>
              <a:t>=n;</a:t>
            </a:r>
          </a:p>
          <a:p>
            <a:r>
              <a:rPr lang="en-US" dirty="0" smtClean="0"/>
              <a:t>				</a:t>
            </a:r>
            <a:r>
              <a:rPr lang="en-US" dirty="0" err="1" smtClean="0"/>
              <a:t>icost</a:t>
            </a:r>
            <a:r>
              <a:rPr lang="en-US" dirty="0" smtClean="0"/>
              <a:t>=c;</a:t>
            </a:r>
          </a:p>
          <a:p>
            <a:r>
              <a:rPr lang="en-US" dirty="0" smtClean="0"/>
              <a:t>				</a:t>
            </a:r>
            <a:r>
              <a:rPr lang="en-US" dirty="0" err="1" smtClean="0"/>
              <a:t>pnext</a:t>
            </a:r>
            <a:r>
              <a:rPr lang="en-US" dirty="0" smtClean="0"/>
              <a:t>=NULL;</a:t>
            </a:r>
          </a:p>
          <a:p>
            <a:r>
              <a:rPr lang="en-US" dirty="0" smtClean="0"/>
              <a:t>			}</a:t>
            </a:r>
          </a:p>
          <a:p>
            <a:r>
              <a:rPr lang="en-US" dirty="0" smtClean="0"/>
              <a:t>			</a:t>
            </a:r>
          </a:p>
          <a:p>
            <a:r>
              <a:rPr lang="en-US" dirty="0" smtClean="0"/>
              <a:t>			void display()</a:t>
            </a:r>
          </a:p>
          <a:p>
            <a:r>
              <a:rPr lang="en-US" dirty="0" smtClean="0"/>
              <a:t>			{</a:t>
            </a:r>
          </a:p>
          <a:p>
            <a:r>
              <a:rPr lang="en-US" dirty="0" smtClean="0"/>
              <a:t>				</a:t>
            </a:r>
            <a:r>
              <a:rPr lang="en-US" dirty="0" err="1" smtClean="0"/>
              <a:t>cout</a:t>
            </a:r>
            <a:r>
              <a:rPr lang="en-US" dirty="0" smtClean="0"/>
              <a:t>&lt;&lt;"Name : "&lt;&lt;</a:t>
            </a:r>
            <a:r>
              <a:rPr lang="en-US" dirty="0" err="1" smtClean="0"/>
              <a:t>iname</a:t>
            </a:r>
            <a:r>
              <a:rPr lang="en-US" dirty="0" smtClean="0"/>
              <a:t>&lt;&lt;" Cost :"&lt;&lt;</a:t>
            </a:r>
            <a:r>
              <a:rPr lang="en-US" dirty="0" err="1" smtClean="0"/>
              <a:t>icost</a:t>
            </a:r>
            <a:r>
              <a:rPr lang="en-US" dirty="0" smtClean="0"/>
              <a:t>&lt;&lt;</a:t>
            </a:r>
            <a:r>
              <a:rPr lang="en-US" dirty="0" err="1" smtClean="0"/>
              <a:t>endl</a:t>
            </a:r>
            <a:r>
              <a:rPr lang="en-US" dirty="0" smtClean="0"/>
              <a:t>;</a:t>
            </a:r>
          </a:p>
          <a:p>
            <a:r>
              <a:rPr lang="en-US" dirty="0" smtClean="0"/>
              <a:t>			}</a:t>
            </a:r>
          </a:p>
          <a:p>
            <a:r>
              <a:rPr lang="en-US" dirty="0" smtClean="0"/>
              <a:t>};</a:t>
            </a:r>
          </a:p>
          <a:p>
            <a:endParaRPr lang="en-US" dirty="0" smtClean="0"/>
          </a:p>
          <a:p>
            <a:r>
              <a:rPr lang="en-US" dirty="0" smtClean="0"/>
              <a:t>class </a:t>
            </a:r>
            <a:r>
              <a:rPr lang="en-US" dirty="0" err="1" smtClean="0"/>
              <a:t>linkedlist</a:t>
            </a:r>
            <a:endParaRPr lang="en-US" dirty="0" smtClean="0"/>
          </a:p>
          <a:p>
            <a:r>
              <a:rPr lang="en-US" dirty="0" smtClean="0"/>
              <a:t>{</a:t>
            </a:r>
          </a:p>
          <a:p>
            <a:r>
              <a:rPr lang="en-US" dirty="0" smtClean="0"/>
              <a:t>	private:</a:t>
            </a:r>
          </a:p>
          <a:p>
            <a:r>
              <a:rPr lang="en-US" dirty="0" smtClean="0"/>
              <a:t>		link* </a:t>
            </a:r>
            <a:r>
              <a:rPr lang="en-US" dirty="0" err="1" smtClean="0"/>
              <a:t>pfirst</a:t>
            </a:r>
            <a:r>
              <a:rPr lang="en-US" dirty="0" smtClean="0"/>
              <a:t>;</a:t>
            </a:r>
          </a:p>
          <a:p>
            <a:r>
              <a:rPr lang="en-US" dirty="0" smtClean="0"/>
              <a:t>	</a:t>
            </a:r>
          </a:p>
          <a:p>
            <a:endParaRPr lang="en-US" dirty="0" smtClean="0"/>
          </a:p>
          <a:p>
            <a:r>
              <a:rPr lang="en-US" dirty="0" smtClean="0"/>
              <a:t>		</a:t>
            </a:r>
          </a:p>
          <a:p>
            <a:r>
              <a:rPr lang="en-US" dirty="0" smtClean="0"/>
              <a:t>		public:</a:t>
            </a:r>
          </a:p>
          <a:p>
            <a:r>
              <a:rPr lang="en-US" dirty="0" smtClean="0"/>
              <a:t>			</a:t>
            </a:r>
            <a:r>
              <a:rPr lang="en-US" dirty="0" err="1" smtClean="0"/>
              <a:t>linkedlist</a:t>
            </a:r>
            <a:r>
              <a:rPr lang="en-US" dirty="0" smtClean="0"/>
              <a:t>()</a:t>
            </a:r>
          </a:p>
          <a:p>
            <a:r>
              <a:rPr lang="en-US" dirty="0" smtClean="0"/>
              <a:t>			{</a:t>
            </a:r>
          </a:p>
          <a:p>
            <a:r>
              <a:rPr lang="en-US" dirty="0" smtClean="0"/>
              <a:t>				</a:t>
            </a:r>
            <a:r>
              <a:rPr lang="en-US" dirty="0" err="1" smtClean="0"/>
              <a:t>pfirst</a:t>
            </a:r>
            <a:r>
              <a:rPr lang="en-US" dirty="0" smtClean="0"/>
              <a:t>=NULL;</a:t>
            </a:r>
          </a:p>
          <a:p>
            <a:r>
              <a:rPr lang="en-US" dirty="0" smtClean="0"/>
              <a:t>			}</a:t>
            </a:r>
          </a:p>
          <a:p>
            <a:r>
              <a:rPr lang="en-US" dirty="0" smtClean="0"/>
              <a:t>			void insert(string </a:t>
            </a:r>
            <a:r>
              <a:rPr lang="en-US" dirty="0" err="1" smtClean="0"/>
              <a:t>name,double</a:t>
            </a:r>
            <a:r>
              <a:rPr lang="en-US" dirty="0" smtClean="0"/>
              <a:t> cost)</a:t>
            </a:r>
          </a:p>
          <a:p>
            <a:r>
              <a:rPr lang="en-US" dirty="0" smtClean="0"/>
              <a:t>			{</a:t>
            </a:r>
          </a:p>
          <a:p>
            <a:r>
              <a:rPr lang="en-US" dirty="0" smtClean="0"/>
              <a:t>				link* </a:t>
            </a:r>
            <a:r>
              <a:rPr lang="en-US" dirty="0" err="1" smtClean="0"/>
              <a:t>pnewlink</a:t>
            </a:r>
            <a:r>
              <a:rPr lang="en-US" dirty="0" smtClean="0"/>
              <a:t>=new link(</a:t>
            </a:r>
            <a:r>
              <a:rPr lang="en-US" dirty="0" err="1" smtClean="0"/>
              <a:t>name,cost</a:t>
            </a:r>
            <a:r>
              <a:rPr lang="en-US" dirty="0" smtClean="0"/>
              <a:t>);</a:t>
            </a:r>
          </a:p>
          <a:p>
            <a:r>
              <a:rPr lang="en-US" dirty="0" smtClean="0"/>
              <a:t>			    </a:t>
            </a:r>
            <a:r>
              <a:rPr lang="en-US" dirty="0" err="1" smtClean="0"/>
              <a:t>pnewlink</a:t>
            </a:r>
            <a:r>
              <a:rPr lang="en-US" dirty="0" smtClean="0"/>
              <a:t>-&gt;</a:t>
            </a:r>
            <a:r>
              <a:rPr lang="en-US" dirty="0" err="1" smtClean="0"/>
              <a:t>pnext</a:t>
            </a:r>
            <a:r>
              <a:rPr lang="en-US" dirty="0" smtClean="0"/>
              <a:t>=</a:t>
            </a:r>
            <a:r>
              <a:rPr lang="en-US" dirty="0" err="1" smtClean="0"/>
              <a:t>pfirst</a:t>
            </a:r>
            <a:r>
              <a:rPr lang="en-US" dirty="0" smtClean="0"/>
              <a:t>;</a:t>
            </a:r>
          </a:p>
          <a:p>
            <a:r>
              <a:rPr lang="en-US" dirty="0" smtClean="0"/>
              <a:t>			    </a:t>
            </a:r>
            <a:r>
              <a:rPr lang="en-US" dirty="0" err="1" smtClean="0"/>
              <a:t>pfirst</a:t>
            </a:r>
            <a:r>
              <a:rPr lang="en-US" dirty="0" smtClean="0"/>
              <a:t>=</a:t>
            </a:r>
            <a:r>
              <a:rPr lang="en-US" dirty="0" err="1" smtClean="0"/>
              <a:t>pnewlink</a:t>
            </a:r>
            <a:r>
              <a:rPr lang="en-US" dirty="0" smtClean="0"/>
              <a:t>;</a:t>
            </a:r>
          </a:p>
          <a:p>
            <a:r>
              <a:rPr lang="en-US" dirty="0" smtClean="0"/>
              <a:t>				</a:t>
            </a:r>
          </a:p>
          <a:p>
            <a:r>
              <a:rPr lang="en-US" dirty="0" smtClean="0"/>
              <a:t>			}</a:t>
            </a:r>
          </a:p>
          <a:p>
            <a:r>
              <a:rPr lang="en-US" dirty="0" smtClean="0"/>
              <a:t>			</a:t>
            </a:r>
          </a:p>
          <a:p>
            <a:r>
              <a:rPr lang="en-US" dirty="0" smtClean="0"/>
              <a:t>			void </a:t>
            </a:r>
            <a:r>
              <a:rPr lang="en-US" dirty="0" err="1" smtClean="0"/>
              <a:t>displaylist</a:t>
            </a:r>
            <a:r>
              <a:rPr lang="en-US" dirty="0" smtClean="0"/>
              <a:t>()</a:t>
            </a:r>
          </a:p>
          <a:p>
            <a:r>
              <a:rPr lang="en-US" dirty="0" smtClean="0"/>
              <a:t>			{link* x;</a:t>
            </a:r>
          </a:p>
          <a:p>
            <a:r>
              <a:rPr lang="en-US" dirty="0" smtClean="0"/>
              <a:t>			x=</a:t>
            </a:r>
            <a:r>
              <a:rPr lang="en-US" dirty="0" err="1" smtClean="0"/>
              <a:t>pfirst</a:t>
            </a:r>
            <a:r>
              <a:rPr lang="en-US" dirty="0" smtClean="0"/>
              <a:t>;</a:t>
            </a:r>
          </a:p>
          <a:p>
            <a:r>
              <a:rPr lang="en-US" dirty="0" smtClean="0"/>
              <a:t>			</a:t>
            </a:r>
          </a:p>
          <a:p>
            <a:r>
              <a:rPr lang="en-US" dirty="0" smtClean="0"/>
              <a:t>			while(x!=NULL)</a:t>
            </a:r>
          </a:p>
          <a:p>
            <a:r>
              <a:rPr lang="en-US" dirty="0" smtClean="0"/>
              <a:t>			{x-&gt;display();</a:t>
            </a:r>
          </a:p>
          <a:p>
            <a:r>
              <a:rPr lang="en-US" dirty="0" smtClean="0"/>
              <a:t>			x=x-&gt;</a:t>
            </a:r>
            <a:r>
              <a:rPr lang="en-US" dirty="0" err="1" smtClean="0"/>
              <a:t>pnext</a:t>
            </a:r>
            <a:r>
              <a:rPr lang="en-US" dirty="0" smtClean="0"/>
              <a:t>;</a:t>
            </a:r>
          </a:p>
          <a:p>
            <a:r>
              <a:rPr lang="en-US" dirty="0" smtClean="0"/>
              <a:t>			}</a:t>
            </a:r>
          </a:p>
          <a:p>
            <a:r>
              <a:rPr lang="en-US" dirty="0" smtClean="0"/>
              <a:t>				</a:t>
            </a:r>
          </a:p>
          <a:p>
            <a:r>
              <a:rPr lang="en-US" dirty="0" smtClean="0"/>
              <a:t>			}</a:t>
            </a:r>
          </a:p>
          <a:p>
            <a:r>
              <a:rPr lang="en-US" dirty="0" smtClean="0"/>
              <a:t>			</a:t>
            </a:r>
          </a:p>
          <a:p>
            <a:r>
              <a:rPr lang="en-US" dirty="0" smtClean="0"/>
              <a:t>			void </a:t>
            </a:r>
            <a:r>
              <a:rPr lang="en-US" dirty="0" err="1" smtClean="0"/>
              <a:t>mydelete</a:t>
            </a:r>
            <a:r>
              <a:rPr lang="en-US" dirty="0" smtClean="0"/>
              <a:t>()</a:t>
            </a:r>
          </a:p>
          <a:p>
            <a:r>
              <a:rPr lang="en-US" dirty="0" smtClean="0"/>
              <a:t>			{</a:t>
            </a:r>
          </a:p>
          <a:p>
            <a:r>
              <a:rPr lang="en-US" dirty="0" smtClean="0"/>
              <a:t>				</a:t>
            </a:r>
            <a:r>
              <a:rPr lang="en-US" dirty="0" err="1" smtClean="0"/>
              <a:t>pfirst</a:t>
            </a:r>
            <a:r>
              <a:rPr lang="en-US" dirty="0" smtClean="0"/>
              <a:t>=</a:t>
            </a:r>
            <a:r>
              <a:rPr lang="en-US" dirty="0" err="1" smtClean="0"/>
              <a:t>pfirst</a:t>
            </a:r>
            <a:r>
              <a:rPr lang="en-US" dirty="0" smtClean="0"/>
              <a:t>-&gt;</a:t>
            </a:r>
            <a:r>
              <a:rPr lang="en-US" dirty="0" err="1" smtClean="0"/>
              <a:t>pnext</a:t>
            </a:r>
            <a:r>
              <a:rPr lang="en-US" dirty="0" smtClean="0"/>
              <a:t>;</a:t>
            </a:r>
          </a:p>
          <a:p>
            <a:r>
              <a:rPr lang="en-US" dirty="0" smtClean="0"/>
              <a:t>			}</a:t>
            </a:r>
          </a:p>
          <a:p>
            <a:r>
              <a:rPr lang="en-US" dirty="0" smtClean="0"/>
              <a:t>			</a:t>
            </a:r>
          </a:p>
          <a:p>
            <a:r>
              <a:rPr lang="en-US" dirty="0" smtClean="0"/>
              <a:t>			</a:t>
            </a:r>
            <a:r>
              <a:rPr lang="en-US" dirty="0" err="1" smtClean="0"/>
              <a:t>int</a:t>
            </a:r>
            <a:r>
              <a:rPr lang="en-US" dirty="0" smtClean="0"/>
              <a:t> search()</a:t>
            </a:r>
          </a:p>
          <a:p>
            <a:r>
              <a:rPr lang="en-US" dirty="0" smtClean="0"/>
              <a:t>			{string r;</a:t>
            </a:r>
          </a:p>
          <a:p>
            <a:r>
              <a:rPr lang="en-US" dirty="0" smtClean="0"/>
              <a:t>			</a:t>
            </a:r>
            <a:r>
              <a:rPr lang="en-US" dirty="0" err="1" smtClean="0"/>
              <a:t>cout</a:t>
            </a:r>
            <a:r>
              <a:rPr lang="en-US" dirty="0" smtClean="0"/>
              <a:t>&lt;&lt;"Enter Item name to search for";</a:t>
            </a:r>
          </a:p>
          <a:p>
            <a:r>
              <a:rPr lang="en-US" dirty="0" smtClean="0"/>
              <a:t>			</a:t>
            </a:r>
            <a:r>
              <a:rPr lang="en-US" dirty="0" err="1" smtClean="0"/>
              <a:t>cin</a:t>
            </a:r>
            <a:r>
              <a:rPr lang="en-US" dirty="0" smtClean="0"/>
              <a:t>&gt;&gt;r;</a:t>
            </a:r>
          </a:p>
          <a:p>
            <a:r>
              <a:rPr lang="en-US" dirty="0" smtClean="0"/>
              <a:t>			link* x;</a:t>
            </a:r>
          </a:p>
          <a:p>
            <a:r>
              <a:rPr lang="en-US" dirty="0" smtClean="0"/>
              <a:t>			x=</a:t>
            </a:r>
            <a:r>
              <a:rPr lang="en-US" dirty="0" err="1" smtClean="0"/>
              <a:t>pfirst</a:t>
            </a:r>
            <a:r>
              <a:rPr lang="en-US" dirty="0" smtClean="0"/>
              <a:t>;</a:t>
            </a:r>
          </a:p>
          <a:p>
            <a:r>
              <a:rPr lang="en-US" dirty="0" smtClean="0"/>
              <a:t>			</a:t>
            </a:r>
          </a:p>
          <a:p>
            <a:r>
              <a:rPr lang="en-US" dirty="0" smtClean="0"/>
              <a:t>			while(x!=NULL)</a:t>
            </a:r>
          </a:p>
          <a:p>
            <a:r>
              <a:rPr lang="en-US" dirty="0" smtClean="0"/>
              <a:t>			{</a:t>
            </a:r>
          </a:p>
          <a:p>
            <a:r>
              <a:rPr lang="en-US" dirty="0" smtClean="0"/>
              <a:t>				if(r==x-&gt;</a:t>
            </a:r>
            <a:r>
              <a:rPr lang="en-US" dirty="0" err="1" smtClean="0"/>
              <a:t>iname</a:t>
            </a:r>
            <a:r>
              <a:rPr lang="en-US" dirty="0" smtClean="0"/>
              <a:t>)</a:t>
            </a:r>
          </a:p>
          <a:p>
            <a:r>
              <a:rPr lang="en-US" dirty="0" smtClean="0"/>
              <a:t>				{</a:t>
            </a:r>
            <a:r>
              <a:rPr lang="en-US" dirty="0" err="1" smtClean="0"/>
              <a:t>cout</a:t>
            </a:r>
            <a:r>
              <a:rPr lang="en-US" dirty="0" smtClean="0"/>
              <a:t>&lt;&lt;"Found!";</a:t>
            </a:r>
          </a:p>
          <a:p>
            <a:r>
              <a:rPr lang="en-US" dirty="0" smtClean="0"/>
              <a:t>				return 0;</a:t>
            </a:r>
          </a:p>
          <a:p>
            <a:r>
              <a:rPr lang="en-US" dirty="0" smtClean="0"/>
              <a:t>				}</a:t>
            </a:r>
          </a:p>
          <a:p>
            <a:r>
              <a:rPr lang="en-US" dirty="0" smtClean="0"/>
              <a:t>			x=x-&gt;</a:t>
            </a:r>
            <a:r>
              <a:rPr lang="en-US" dirty="0" err="1" smtClean="0"/>
              <a:t>pnext</a:t>
            </a:r>
            <a:r>
              <a:rPr lang="en-US" dirty="0" smtClean="0"/>
              <a:t>;</a:t>
            </a:r>
          </a:p>
          <a:p>
            <a:r>
              <a:rPr lang="en-US" dirty="0" smtClean="0"/>
              <a:t>			}</a:t>
            </a:r>
          </a:p>
          <a:p>
            <a:r>
              <a:rPr lang="en-US" dirty="0" smtClean="0"/>
              <a:t>			</a:t>
            </a:r>
          </a:p>
          <a:p>
            <a:r>
              <a:rPr lang="en-US" dirty="0" smtClean="0"/>
              <a:t>			</a:t>
            </a:r>
            <a:r>
              <a:rPr lang="en-US" dirty="0" err="1" smtClean="0"/>
              <a:t>cout</a:t>
            </a:r>
            <a:r>
              <a:rPr lang="en-US" dirty="0" smtClean="0"/>
              <a:t>&lt;&lt;"Not Found!";</a:t>
            </a:r>
          </a:p>
          <a:p>
            <a:r>
              <a:rPr lang="en-US" dirty="0" smtClean="0"/>
              <a:t>			return 0;</a:t>
            </a:r>
          </a:p>
          <a:p>
            <a:r>
              <a:rPr lang="en-US" dirty="0" smtClean="0"/>
              <a:t>			}</a:t>
            </a:r>
          </a:p>
          <a:p>
            <a:r>
              <a:rPr lang="en-US" dirty="0" smtClean="0"/>
              <a:t>			</a:t>
            </a:r>
          </a:p>
          <a:p>
            <a:r>
              <a:rPr lang="en-US" dirty="0" smtClean="0"/>
              <a:t>			</a:t>
            </a:r>
            <a:r>
              <a:rPr lang="en-US" dirty="0" err="1" smtClean="0"/>
              <a:t>int</a:t>
            </a:r>
            <a:r>
              <a:rPr lang="en-US" dirty="0" smtClean="0"/>
              <a:t> </a:t>
            </a:r>
            <a:r>
              <a:rPr lang="en-US" dirty="0" err="1" smtClean="0"/>
              <a:t>removespecific</a:t>
            </a:r>
            <a:r>
              <a:rPr lang="en-US" dirty="0" smtClean="0"/>
              <a:t>()</a:t>
            </a:r>
          </a:p>
          <a:p>
            <a:r>
              <a:rPr lang="en-US" dirty="0" smtClean="0"/>
              <a:t>			{</a:t>
            </a:r>
          </a:p>
          <a:p>
            <a:r>
              <a:rPr lang="en-US" dirty="0" smtClean="0"/>
              <a:t>				string r;</a:t>
            </a:r>
          </a:p>
          <a:p>
            <a:r>
              <a:rPr lang="en-US" dirty="0" smtClean="0"/>
              <a:t>			</a:t>
            </a:r>
            <a:r>
              <a:rPr lang="en-US" dirty="0" err="1" smtClean="0"/>
              <a:t>cout</a:t>
            </a:r>
            <a:r>
              <a:rPr lang="en-US" dirty="0" smtClean="0"/>
              <a:t>&lt;&lt;"Enter Item name to search for";</a:t>
            </a:r>
          </a:p>
          <a:p>
            <a:r>
              <a:rPr lang="en-US" dirty="0" smtClean="0"/>
              <a:t>			</a:t>
            </a:r>
            <a:r>
              <a:rPr lang="en-US" dirty="0" err="1" smtClean="0"/>
              <a:t>cin</a:t>
            </a:r>
            <a:r>
              <a:rPr lang="en-US" dirty="0" smtClean="0"/>
              <a:t>&gt;&gt;r;</a:t>
            </a:r>
          </a:p>
          <a:p>
            <a:r>
              <a:rPr lang="en-US" dirty="0" smtClean="0"/>
              <a:t>				link* x;</a:t>
            </a:r>
          </a:p>
          <a:p>
            <a:r>
              <a:rPr lang="en-US" dirty="0" smtClean="0"/>
              <a:t>				link* </a:t>
            </a:r>
            <a:r>
              <a:rPr lang="en-US" dirty="0" err="1" smtClean="0"/>
              <a:t>prev</a:t>
            </a:r>
            <a:r>
              <a:rPr lang="en-US" dirty="0" smtClean="0"/>
              <a:t>;</a:t>
            </a:r>
          </a:p>
          <a:p>
            <a:r>
              <a:rPr lang="en-US" dirty="0" smtClean="0"/>
              <a:t>			x=</a:t>
            </a:r>
            <a:r>
              <a:rPr lang="en-US" dirty="0" err="1" smtClean="0"/>
              <a:t>pfirst</a:t>
            </a:r>
            <a:r>
              <a:rPr lang="en-US" dirty="0" smtClean="0"/>
              <a:t>;</a:t>
            </a:r>
          </a:p>
          <a:p>
            <a:r>
              <a:rPr lang="en-US" dirty="0" smtClean="0"/>
              <a:t>			</a:t>
            </a:r>
            <a:r>
              <a:rPr lang="en-US" dirty="0" err="1" smtClean="0"/>
              <a:t>prev</a:t>
            </a:r>
            <a:r>
              <a:rPr lang="en-US" dirty="0" smtClean="0"/>
              <a:t>=</a:t>
            </a:r>
            <a:r>
              <a:rPr lang="en-US" dirty="0" err="1" smtClean="0"/>
              <a:t>pfirst</a:t>
            </a:r>
            <a:r>
              <a:rPr lang="en-US" dirty="0" smtClean="0"/>
              <a:t>;</a:t>
            </a:r>
          </a:p>
          <a:p>
            <a:r>
              <a:rPr lang="en-US" dirty="0" smtClean="0"/>
              <a:t>				while(x!=NULL)</a:t>
            </a:r>
          </a:p>
          <a:p>
            <a:r>
              <a:rPr lang="en-US" dirty="0" smtClean="0"/>
              <a:t>			{</a:t>
            </a:r>
          </a:p>
          <a:p>
            <a:r>
              <a:rPr lang="en-US" dirty="0" smtClean="0"/>
              <a:t>				if(r==x-&gt;</a:t>
            </a:r>
            <a:r>
              <a:rPr lang="en-US" dirty="0" err="1" smtClean="0"/>
              <a:t>iname</a:t>
            </a:r>
            <a:r>
              <a:rPr lang="en-US" dirty="0" smtClean="0"/>
              <a:t>)</a:t>
            </a:r>
          </a:p>
          <a:p>
            <a:r>
              <a:rPr lang="en-US" dirty="0" smtClean="0"/>
              <a:t>				{</a:t>
            </a:r>
            <a:r>
              <a:rPr lang="en-US" dirty="0" err="1" smtClean="0"/>
              <a:t>cout</a:t>
            </a:r>
            <a:r>
              <a:rPr lang="en-US" dirty="0" smtClean="0"/>
              <a:t>&lt;&lt;"Found!";</a:t>
            </a:r>
          </a:p>
          <a:p>
            <a:r>
              <a:rPr lang="en-US" dirty="0" smtClean="0"/>
              <a:t>				if(r==</a:t>
            </a:r>
            <a:r>
              <a:rPr lang="en-US" dirty="0" err="1" smtClean="0"/>
              <a:t>pfirst</a:t>
            </a:r>
            <a:r>
              <a:rPr lang="en-US" dirty="0" smtClean="0"/>
              <a:t>-&gt;</a:t>
            </a:r>
            <a:r>
              <a:rPr lang="en-US" dirty="0" err="1" smtClean="0"/>
              <a:t>iname</a:t>
            </a:r>
            <a:r>
              <a:rPr lang="en-US" dirty="0" smtClean="0"/>
              <a:t>)</a:t>
            </a:r>
          </a:p>
          <a:p>
            <a:r>
              <a:rPr lang="en-US" dirty="0" smtClean="0"/>
              <a:t>				</a:t>
            </a:r>
            <a:r>
              <a:rPr lang="en-US" dirty="0" err="1" smtClean="0"/>
              <a:t>pfirst</a:t>
            </a:r>
            <a:r>
              <a:rPr lang="en-US" dirty="0" smtClean="0"/>
              <a:t>=</a:t>
            </a:r>
            <a:r>
              <a:rPr lang="en-US" dirty="0" err="1" smtClean="0"/>
              <a:t>pfirst</a:t>
            </a:r>
            <a:r>
              <a:rPr lang="en-US" dirty="0" smtClean="0"/>
              <a:t>-&gt;</a:t>
            </a:r>
            <a:r>
              <a:rPr lang="en-US" dirty="0" err="1" smtClean="0"/>
              <a:t>pnext</a:t>
            </a:r>
            <a:r>
              <a:rPr lang="en-US" dirty="0" smtClean="0"/>
              <a:t>;</a:t>
            </a:r>
          </a:p>
          <a:p>
            <a:r>
              <a:rPr lang="en-US" dirty="0" smtClean="0"/>
              <a:t>				else</a:t>
            </a:r>
          </a:p>
          <a:p>
            <a:r>
              <a:rPr lang="en-US" dirty="0" smtClean="0"/>
              <a:t>				</a:t>
            </a:r>
            <a:r>
              <a:rPr lang="en-US" dirty="0" err="1" smtClean="0"/>
              <a:t>prev</a:t>
            </a:r>
            <a:r>
              <a:rPr lang="en-US" dirty="0" smtClean="0"/>
              <a:t>-&gt;</a:t>
            </a:r>
            <a:r>
              <a:rPr lang="en-US" dirty="0" err="1" smtClean="0"/>
              <a:t>pnext</a:t>
            </a:r>
            <a:r>
              <a:rPr lang="en-US" dirty="0" smtClean="0"/>
              <a:t>=x-&gt;</a:t>
            </a:r>
            <a:r>
              <a:rPr lang="en-US" dirty="0" err="1" smtClean="0"/>
              <a:t>pnext</a:t>
            </a:r>
            <a:r>
              <a:rPr lang="en-US" dirty="0" smtClean="0"/>
              <a:t>;</a:t>
            </a:r>
          </a:p>
          <a:p>
            <a:r>
              <a:rPr lang="en-US" dirty="0" smtClean="0"/>
              <a:t>				return 0;</a:t>
            </a:r>
          </a:p>
          <a:p>
            <a:r>
              <a:rPr lang="en-US" dirty="0" smtClean="0"/>
              <a:t>				}</a:t>
            </a:r>
          </a:p>
          <a:p>
            <a:r>
              <a:rPr lang="en-US" dirty="0" smtClean="0"/>
              <a:t>				</a:t>
            </a:r>
            <a:r>
              <a:rPr lang="en-US" dirty="0" err="1" smtClean="0"/>
              <a:t>prev</a:t>
            </a:r>
            <a:r>
              <a:rPr lang="en-US" dirty="0" smtClean="0"/>
              <a:t>=x;</a:t>
            </a:r>
          </a:p>
          <a:p>
            <a:r>
              <a:rPr lang="en-US" dirty="0" smtClean="0"/>
              <a:t>			x=x-&gt;</a:t>
            </a:r>
            <a:r>
              <a:rPr lang="en-US" dirty="0" err="1" smtClean="0"/>
              <a:t>pnext</a:t>
            </a:r>
            <a:r>
              <a:rPr lang="en-US" dirty="0" smtClean="0"/>
              <a:t>;</a:t>
            </a:r>
          </a:p>
          <a:p>
            <a:r>
              <a:rPr lang="en-US" dirty="0" smtClean="0"/>
              <a:t>			}</a:t>
            </a:r>
          </a:p>
          <a:p>
            <a:r>
              <a:rPr lang="en-US" dirty="0" smtClean="0"/>
              <a:t>					</a:t>
            </a:r>
            <a:r>
              <a:rPr lang="en-US" dirty="0" err="1" smtClean="0"/>
              <a:t>cout</a:t>
            </a:r>
            <a:r>
              <a:rPr lang="en-US" dirty="0" smtClean="0"/>
              <a:t>&lt;&lt;"Not Found!";</a:t>
            </a:r>
          </a:p>
          <a:p>
            <a:r>
              <a:rPr lang="en-US" dirty="0" smtClean="0"/>
              <a:t>			return 0;	</a:t>
            </a:r>
          </a:p>
          <a:p>
            <a:r>
              <a:rPr lang="en-US" dirty="0" smtClean="0"/>
              <a:t>			}</a:t>
            </a:r>
          </a:p>
          <a:p>
            <a:r>
              <a:rPr lang="en-US" dirty="0" smtClean="0"/>
              <a:t>			</a:t>
            </a:r>
          </a:p>
          <a:p>
            <a:r>
              <a:rPr lang="en-US" dirty="0" smtClean="0"/>
              <a:t>			</a:t>
            </a:r>
            <a:r>
              <a:rPr lang="en-US" dirty="0" err="1" smtClean="0"/>
              <a:t>int</a:t>
            </a:r>
            <a:r>
              <a:rPr lang="en-US" dirty="0" smtClean="0"/>
              <a:t> </a:t>
            </a:r>
            <a:r>
              <a:rPr lang="en-US" dirty="0" err="1" smtClean="0"/>
              <a:t>oinsert</a:t>
            </a:r>
            <a:r>
              <a:rPr lang="en-US" dirty="0" smtClean="0"/>
              <a:t>(string </a:t>
            </a:r>
            <a:r>
              <a:rPr lang="en-US" dirty="0" err="1" smtClean="0"/>
              <a:t>n,double</a:t>
            </a:r>
            <a:r>
              <a:rPr lang="en-US" dirty="0" smtClean="0"/>
              <a:t> c)</a:t>
            </a:r>
          </a:p>
          <a:p>
            <a:r>
              <a:rPr lang="en-US" dirty="0" smtClean="0"/>
              <a:t>			{</a:t>
            </a:r>
          </a:p>
          <a:p>
            <a:r>
              <a:rPr lang="en-US" dirty="0" smtClean="0"/>
              <a:t>				link* </a:t>
            </a:r>
            <a:r>
              <a:rPr lang="en-US" dirty="0" err="1" smtClean="0"/>
              <a:t>pnewlink</a:t>
            </a:r>
            <a:r>
              <a:rPr lang="en-US" dirty="0" smtClean="0"/>
              <a:t>=new link(</a:t>
            </a:r>
            <a:r>
              <a:rPr lang="en-US" dirty="0" err="1" smtClean="0"/>
              <a:t>n,c</a:t>
            </a:r>
            <a:r>
              <a:rPr lang="en-US" dirty="0" smtClean="0"/>
              <a:t>);</a:t>
            </a:r>
          </a:p>
          <a:p>
            <a:r>
              <a:rPr lang="en-US" dirty="0" smtClean="0"/>
              <a:t>			    </a:t>
            </a:r>
            <a:r>
              <a:rPr lang="en-US" dirty="0" err="1" smtClean="0"/>
              <a:t>pnewlink</a:t>
            </a:r>
            <a:r>
              <a:rPr lang="en-US" dirty="0" smtClean="0"/>
              <a:t>-&gt;</a:t>
            </a:r>
            <a:r>
              <a:rPr lang="en-US" dirty="0" err="1" smtClean="0"/>
              <a:t>pnext</a:t>
            </a:r>
            <a:r>
              <a:rPr lang="en-US" dirty="0" smtClean="0"/>
              <a:t>=</a:t>
            </a:r>
            <a:r>
              <a:rPr lang="en-US" dirty="0" err="1" smtClean="0"/>
              <a:t>pfirst</a:t>
            </a:r>
            <a:r>
              <a:rPr lang="en-US" dirty="0" smtClean="0"/>
              <a:t>;</a:t>
            </a:r>
          </a:p>
          <a:p>
            <a:r>
              <a:rPr lang="en-US" dirty="0" smtClean="0"/>
              <a:t>				if(</a:t>
            </a:r>
            <a:r>
              <a:rPr lang="en-US" dirty="0" err="1" smtClean="0"/>
              <a:t>pfirst</a:t>
            </a:r>
            <a:r>
              <a:rPr lang="en-US" dirty="0" smtClean="0"/>
              <a:t>==NULL)</a:t>
            </a:r>
          </a:p>
          <a:p>
            <a:r>
              <a:rPr lang="en-US" dirty="0" smtClean="0"/>
              <a:t>				{</a:t>
            </a:r>
          </a:p>
          <a:p>
            <a:r>
              <a:rPr lang="en-US" dirty="0" smtClean="0"/>
              <a:t>					</a:t>
            </a:r>
            <a:r>
              <a:rPr lang="en-US" dirty="0" err="1" smtClean="0"/>
              <a:t>cout</a:t>
            </a:r>
            <a:r>
              <a:rPr lang="en-US" dirty="0" smtClean="0"/>
              <a:t>&lt;&lt;"Test1"&lt;&lt;n&lt;&lt;</a:t>
            </a:r>
            <a:r>
              <a:rPr lang="en-US" dirty="0" err="1" smtClean="0"/>
              <a:t>endl</a:t>
            </a:r>
            <a:r>
              <a:rPr lang="en-US" dirty="0" smtClean="0"/>
              <a:t>;</a:t>
            </a:r>
          </a:p>
          <a:p>
            <a:r>
              <a:rPr lang="en-US" dirty="0" smtClean="0"/>
              <a:t>			    </a:t>
            </a:r>
            <a:r>
              <a:rPr lang="en-US" dirty="0" err="1" smtClean="0"/>
              <a:t>pfirst</a:t>
            </a:r>
            <a:r>
              <a:rPr lang="en-US" dirty="0" smtClean="0"/>
              <a:t>=</a:t>
            </a:r>
            <a:r>
              <a:rPr lang="en-US" dirty="0" err="1" smtClean="0"/>
              <a:t>pnewlink</a:t>
            </a:r>
            <a:r>
              <a:rPr lang="en-US" dirty="0" smtClean="0"/>
              <a:t>;</a:t>
            </a:r>
          </a:p>
          <a:p>
            <a:r>
              <a:rPr lang="en-US" dirty="0" smtClean="0"/>
              <a:t>			    return 0;</a:t>
            </a:r>
          </a:p>
          <a:p>
            <a:r>
              <a:rPr lang="en-US" dirty="0" smtClean="0"/>
              <a:t>				}</a:t>
            </a:r>
          </a:p>
          <a:p>
            <a:r>
              <a:rPr lang="en-US" dirty="0" smtClean="0"/>
              <a:t>				</a:t>
            </a:r>
          </a:p>
          <a:p>
            <a:r>
              <a:rPr lang="en-US" dirty="0" smtClean="0"/>
              <a:t>				link* x;</a:t>
            </a:r>
          </a:p>
          <a:p>
            <a:r>
              <a:rPr lang="en-US" dirty="0" smtClean="0"/>
              <a:t>				link* </a:t>
            </a:r>
            <a:r>
              <a:rPr lang="en-US" dirty="0" err="1" smtClean="0"/>
              <a:t>prev</a:t>
            </a:r>
            <a:r>
              <a:rPr lang="en-US" dirty="0" smtClean="0"/>
              <a:t>;</a:t>
            </a:r>
          </a:p>
          <a:p>
            <a:r>
              <a:rPr lang="en-US" dirty="0" smtClean="0"/>
              <a:t>				x=</a:t>
            </a:r>
            <a:r>
              <a:rPr lang="en-US" dirty="0" err="1" smtClean="0"/>
              <a:t>pfirst</a:t>
            </a:r>
            <a:r>
              <a:rPr lang="en-US" dirty="0" smtClean="0"/>
              <a:t>;</a:t>
            </a:r>
          </a:p>
          <a:p>
            <a:r>
              <a:rPr lang="en-US" dirty="0" smtClean="0"/>
              <a:t>				</a:t>
            </a:r>
            <a:r>
              <a:rPr lang="en-US" dirty="0" err="1" smtClean="0"/>
              <a:t>prev</a:t>
            </a:r>
            <a:r>
              <a:rPr lang="en-US" dirty="0" smtClean="0"/>
              <a:t>=</a:t>
            </a:r>
            <a:r>
              <a:rPr lang="en-US" dirty="0" err="1" smtClean="0"/>
              <a:t>pfirst</a:t>
            </a:r>
            <a:r>
              <a:rPr lang="en-US" dirty="0" smtClean="0"/>
              <a:t>;</a:t>
            </a:r>
          </a:p>
          <a:p>
            <a:r>
              <a:rPr lang="en-US" dirty="0" smtClean="0"/>
              <a:t>				</a:t>
            </a:r>
            <a:r>
              <a:rPr lang="en-US" dirty="0" err="1" smtClean="0"/>
              <a:t>cout</a:t>
            </a:r>
            <a:r>
              <a:rPr lang="en-US" dirty="0" smtClean="0"/>
              <a:t>&lt;&lt;"Test2"&lt;&lt;n&lt;&lt;" "&lt;&lt;x-&gt;</a:t>
            </a:r>
            <a:r>
              <a:rPr lang="en-US" dirty="0" err="1" smtClean="0"/>
              <a:t>iname</a:t>
            </a:r>
            <a:r>
              <a:rPr lang="en-US" dirty="0" smtClean="0"/>
              <a:t>&lt;&lt;</a:t>
            </a:r>
            <a:r>
              <a:rPr lang="en-US" dirty="0" err="1" smtClean="0"/>
              <a:t>endl</a:t>
            </a:r>
            <a:r>
              <a:rPr lang="en-US" dirty="0" smtClean="0"/>
              <a:t>;</a:t>
            </a:r>
          </a:p>
          <a:p>
            <a:r>
              <a:rPr lang="en-US" dirty="0" smtClean="0"/>
              <a:t>		</a:t>
            </a:r>
          </a:p>
          <a:p>
            <a:r>
              <a:rPr lang="en-US" dirty="0" smtClean="0"/>
              <a:t>						</a:t>
            </a:r>
          </a:p>
          <a:p>
            <a:r>
              <a:rPr lang="en-US" dirty="0" smtClean="0"/>
              <a:t>						while(x != NULL &amp;&amp; n &gt; x-&gt;</a:t>
            </a:r>
            <a:r>
              <a:rPr lang="en-US" dirty="0" err="1" smtClean="0"/>
              <a:t>iname</a:t>
            </a:r>
            <a:r>
              <a:rPr lang="en-US" dirty="0" smtClean="0"/>
              <a:t>)//if not correct spot</a:t>
            </a:r>
          </a:p>
          <a:p>
            <a:r>
              <a:rPr lang="en-US" dirty="0" smtClean="0"/>
              <a:t>{ </a:t>
            </a:r>
          </a:p>
          <a:p>
            <a:r>
              <a:rPr lang="en-US" dirty="0" smtClean="0"/>
              <a:t>	</a:t>
            </a:r>
            <a:r>
              <a:rPr lang="en-US" dirty="0" err="1" smtClean="0"/>
              <a:t>prev</a:t>
            </a:r>
            <a:r>
              <a:rPr lang="en-US" dirty="0" smtClean="0"/>
              <a:t>=x;</a:t>
            </a:r>
          </a:p>
          <a:p>
            <a:r>
              <a:rPr lang="en-US" dirty="0" smtClean="0"/>
              <a:t>			x=x-&gt;</a:t>
            </a:r>
            <a:r>
              <a:rPr lang="en-US" dirty="0" err="1" smtClean="0"/>
              <a:t>pnext</a:t>
            </a:r>
            <a:r>
              <a:rPr lang="en-US" dirty="0" smtClean="0"/>
              <a:t>;</a:t>
            </a:r>
          </a:p>
          <a:p>
            <a:r>
              <a:rPr lang="en-US" dirty="0" smtClean="0"/>
              <a:t>}</a:t>
            </a:r>
          </a:p>
          <a:p>
            <a:r>
              <a:rPr lang="en-US" dirty="0" smtClean="0"/>
              <a:t>			</a:t>
            </a:r>
            <a:r>
              <a:rPr lang="en-US" dirty="0" err="1" smtClean="0"/>
              <a:t>cout</a:t>
            </a:r>
            <a:r>
              <a:rPr lang="en-US" dirty="0" smtClean="0"/>
              <a:t>&lt;&lt;"Test4"&lt;&lt;</a:t>
            </a:r>
            <a:r>
              <a:rPr lang="en-US" dirty="0" err="1" smtClean="0"/>
              <a:t>pnewlink</a:t>
            </a:r>
            <a:r>
              <a:rPr lang="en-US" dirty="0" smtClean="0"/>
              <a:t>-&gt;</a:t>
            </a:r>
            <a:r>
              <a:rPr lang="en-US" dirty="0" err="1" smtClean="0"/>
              <a:t>iname</a:t>
            </a:r>
            <a:r>
              <a:rPr lang="en-US" dirty="0" smtClean="0"/>
              <a:t>&lt;&lt;" "&lt;&lt;</a:t>
            </a:r>
            <a:r>
              <a:rPr lang="en-US" dirty="0" err="1" smtClean="0"/>
              <a:t>prev</a:t>
            </a:r>
            <a:r>
              <a:rPr lang="en-US" dirty="0" smtClean="0"/>
              <a:t>-&gt;</a:t>
            </a:r>
            <a:r>
              <a:rPr lang="en-US" dirty="0" err="1" smtClean="0"/>
              <a:t>iname</a:t>
            </a:r>
            <a:r>
              <a:rPr lang="en-US" dirty="0" smtClean="0"/>
              <a:t>&lt;&lt;</a:t>
            </a:r>
            <a:r>
              <a:rPr lang="en-US" dirty="0" err="1" smtClean="0"/>
              <a:t>endl</a:t>
            </a:r>
            <a:r>
              <a:rPr lang="en-US" dirty="0" smtClean="0"/>
              <a:t>;</a:t>
            </a:r>
          </a:p>
          <a:p>
            <a:r>
              <a:rPr lang="en-US" dirty="0" smtClean="0"/>
              <a:t>			</a:t>
            </a:r>
            <a:r>
              <a:rPr lang="en-US" dirty="0" err="1" smtClean="0"/>
              <a:t>prev</a:t>
            </a:r>
            <a:r>
              <a:rPr lang="en-US" dirty="0" smtClean="0"/>
              <a:t>-&gt;</a:t>
            </a:r>
            <a:r>
              <a:rPr lang="en-US" dirty="0" err="1" smtClean="0"/>
              <a:t>pnext</a:t>
            </a:r>
            <a:r>
              <a:rPr lang="en-US" dirty="0" smtClean="0"/>
              <a:t>=</a:t>
            </a:r>
            <a:r>
              <a:rPr lang="en-US" dirty="0" err="1" smtClean="0"/>
              <a:t>pnewlink</a:t>
            </a:r>
            <a:r>
              <a:rPr lang="en-US" dirty="0" smtClean="0"/>
              <a:t>;</a:t>
            </a:r>
          </a:p>
          <a:p>
            <a:r>
              <a:rPr lang="en-US" dirty="0" smtClean="0"/>
              <a:t>			</a:t>
            </a:r>
            <a:r>
              <a:rPr lang="en-US" dirty="0" err="1" smtClean="0"/>
              <a:t>pnewlink</a:t>
            </a:r>
            <a:r>
              <a:rPr lang="en-US" dirty="0" smtClean="0"/>
              <a:t>-&gt;</a:t>
            </a:r>
            <a:r>
              <a:rPr lang="en-US" dirty="0" err="1" smtClean="0"/>
              <a:t>pnext</a:t>
            </a:r>
            <a:r>
              <a:rPr lang="en-US" dirty="0" smtClean="0"/>
              <a:t>=x;</a:t>
            </a:r>
          </a:p>
          <a:p>
            <a:r>
              <a:rPr lang="en-US" dirty="0" smtClean="0"/>
              <a:t>			return 0;</a:t>
            </a:r>
          </a:p>
          <a:p>
            <a:r>
              <a:rPr lang="en-US" dirty="0" smtClean="0"/>
              <a:t>		}</a:t>
            </a:r>
          </a:p>
          <a:p>
            <a:r>
              <a:rPr lang="en-US" dirty="0" smtClean="0"/>
              <a:t>		</a:t>
            </a:r>
          </a:p>
          <a:p>
            <a:r>
              <a:rPr lang="en-US" dirty="0" smtClean="0"/>
              <a:t>		</a:t>
            </a:r>
          </a:p>
          <a:p>
            <a:r>
              <a:rPr lang="en-US" dirty="0" err="1" smtClean="0"/>
              <a:t>int</a:t>
            </a:r>
            <a:r>
              <a:rPr lang="en-US" dirty="0" smtClean="0"/>
              <a:t>	</a:t>
            </a:r>
            <a:r>
              <a:rPr lang="en-US" dirty="0" err="1" smtClean="0"/>
              <a:t>insertlast</a:t>
            </a:r>
            <a:r>
              <a:rPr lang="en-US" dirty="0" smtClean="0"/>
              <a:t>(string </a:t>
            </a:r>
            <a:r>
              <a:rPr lang="en-US" dirty="0" err="1" smtClean="0"/>
              <a:t>n,double</a:t>
            </a:r>
            <a:r>
              <a:rPr lang="en-US" dirty="0" smtClean="0"/>
              <a:t> c)</a:t>
            </a:r>
          </a:p>
          <a:p>
            <a:r>
              <a:rPr lang="en-US" dirty="0" smtClean="0"/>
              <a:t>	{</a:t>
            </a:r>
          </a:p>
          <a:p>
            <a:r>
              <a:rPr lang="en-US" dirty="0" smtClean="0"/>
              <a:t>		link* x;</a:t>
            </a:r>
          </a:p>
          <a:p>
            <a:r>
              <a:rPr lang="en-US" dirty="0" smtClean="0"/>
              <a:t>			x=</a:t>
            </a:r>
            <a:r>
              <a:rPr lang="en-US" dirty="0" err="1" smtClean="0"/>
              <a:t>pfirst</a:t>
            </a:r>
            <a:r>
              <a:rPr lang="en-US" dirty="0" smtClean="0"/>
              <a:t>;</a:t>
            </a:r>
          </a:p>
          <a:p>
            <a:r>
              <a:rPr lang="en-US" dirty="0" smtClean="0"/>
              <a:t>						</a:t>
            </a:r>
          </a:p>
          <a:p>
            <a:r>
              <a:rPr lang="en-US" dirty="0" smtClean="0"/>
              <a:t>			link* </a:t>
            </a:r>
            <a:r>
              <a:rPr lang="en-US" dirty="0" err="1" smtClean="0"/>
              <a:t>pnewlink</a:t>
            </a:r>
            <a:r>
              <a:rPr lang="en-US" dirty="0" smtClean="0"/>
              <a:t>=new link(</a:t>
            </a:r>
            <a:r>
              <a:rPr lang="en-US" dirty="0" err="1" smtClean="0"/>
              <a:t>n,c</a:t>
            </a:r>
            <a:r>
              <a:rPr lang="en-US" dirty="0" smtClean="0"/>
              <a:t>);</a:t>
            </a:r>
          </a:p>
          <a:p>
            <a:r>
              <a:rPr lang="en-US" dirty="0" smtClean="0"/>
              <a:t>				if(</a:t>
            </a:r>
            <a:r>
              <a:rPr lang="en-US" dirty="0" err="1" smtClean="0"/>
              <a:t>pfirst</a:t>
            </a:r>
            <a:r>
              <a:rPr lang="en-US" dirty="0" smtClean="0"/>
              <a:t>==NULL)</a:t>
            </a:r>
          </a:p>
          <a:p>
            <a:r>
              <a:rPr lang="en-US" dirty="0" smtClean="0"/>
              <a:t>				{</a:t>
            </a:r>
          </a:p>
          <a:p>
            <a:r>
              <a:rPr lang="en-US" dirty="0" smtClean="0"/>
              <a:t>			    </a:t>
            </a:r>
            <a:r>
              <a:rPr lang="en-US" dirty="0" err="1" smtClean="0"/>
              <a:t>pfirst</a:t>
            </a:r>
            <a:r>
              <a:rPr lang="en-US" dirty="0" smtClean="0"/>
              <a:t>=</a:t>
            </a:r>
            <a:r>
              <a:rPr lang="en-US" dirty="0" err="1" smtClean="0"/>
              <a:t>pnewlink</a:t>
            </a:r>
            <a:r>
              <a:rPr lang="en-US" dirty="0" smtClean="0"/>
              <a:t>;</a:t>
            </a:r>
          </a:p>
          <a:p>
            <a:r>
              <a:rPr lang="en-US" dirty="0" smtClean="0"/>
              <a:t>			    return 0;</a:t>
            </a:r>
          </a:p>
          <a:p>
            <a:r>
              <a:rPr lang="en-US" dirty="0" smtClean="0"/>
              <a:t>				}   </a:t>
            </a:r>
          </a:p>
          <a:p>
            <a:r>
              <a:rPr lang="en-US" dirty="0" smtClean="0"/>
              <a:t>			while(x-&gt;</a:t>
            </a:r>
            <a:r>
              <a:rPr lang="en-US" dirty="0" err="1" smtClean="0"/>
              <a:t>pnext</a:t>
            </a:r>
            <a:r>
              <a:rPr lang="en-US" dirty="0" smtClean="0"/>
              <a:t>!=NULL)</a:t>
            </a:r>
          </a:p>
          <a:p>
            <a:r>
              <a:rPr lang="en-US" dirty="0" smtClean="0"/>
              <a:t>			{</a:t>
            </a:r>
          </a:p>
          <a:p>
            <a:r>
              <a:rPr lang="en-US" dirty="0" smtClean="0"/>
              <a:t>			x=x-&gt;</a:t>
            </a:r>
            <a:r>
              <a:rPr lang="en-US" dirty="0" err="1" smtClean="0"/>
              <a:t>pnext</a:t>
            </a:r>
            <a:r>
              <a:rPr lang="en-US" dirty="0" smtClean="0"/>
              <a:t>;</a:t>
            </a:r>
          </a:p>
          <a:p>
            <a:r>
              <a:rPr lang="en-US" dirty="0" smtClean="0"/>
              <a:t>			}</a:t>
            </a:r>
          </a:p>
          <a:p>
            <a:r>
              <a:rPr lang="en-US" dirty="0" smtClean="0"/>
              <a:t>			x-&gt;</a:t>
            </a:r>
            <a:r>
              <a:rPr lang="en-US" dirty="0" err="1" smtClean="0"/>
              <a:t>pnext</a:t>
            </a:r>
            <a:r>
              <a:rPr lang="en-US" dirty="0" smtClean="0"/>
              <a:t>=</a:t>
            </a:r>
            <a:r>
              <a:rPr lang="en-US" dirty="0" err="1" smtClean="0"/>
              <a:t>pnewlink</a:t>
            </a:r>
            <a:r>
              <a:rPr lang="en-US" dirty="0" smtClean="0"/>
              <a:t>;</a:t>
            </a:r>
          </a:p>
          <a:p>
            <a:r>
              <a:rPr lang="en-US" dirty="0" smtClean="0"/>
              <a:t>			</a:t>
            </a:r>
            <a:r>
              <a:rPr lang="en-US" dirty="0" err="1" smtClean="0"/>
              <a:t>pnewlink</a:t>
            </a:r>
            <a:r>
              <a:rPr lang="en-US" dirty="0" smtClean="0"/>
              <a:t>=NULL;</a:t>
            </a:r>
          </a:p>
          <a:p>
            <a:r>
              <a:rPr lang="en-US" dirty="0" smtClean="0"/>
              <a:t>			return 0;</a:t>
            </a:r>
          </a:p>
          <a:p>
            <a:r>
              <a:rPr lang="en-US" dirty="0" smtClean="0"/>
              <a:t>	}</a:t>
            </a:r>
          </a:p>
          <a:p>
            <a:r>
              <a:rPr lang="en-US" dirty="0" smtClean="0"/>
              <a:t>		</a:t>
            </a:r>
          </a:p>
          <a:p>
            <a:r>
              <a:rPr lang="en-US" dirty="0" smtClean="0"/>
              <a:t>		</a:t>
            </a:r>
          </a:p>
          <a:p>
            <a:r>
              <a:rPr lang="en-US" dirty="0" smtClean="0"/>
              <a:t>};</a:t>
            </a:r>
          </a:p>
          <a:p>
            <a:endParaRPr lang="en-US" dirty="0" smtClean="0"/>
          </a:p>
          <a:p>
            <a:r>
              <a:rPr lang="en-US" dirty="0" err="1" smtClean="0"/>
              <a:t>int</a:t>
            </a:r>
            <a:r>
              <a:rPr lang="en-US" dirty="0" smtClean="0"/>
              <a:t> main() {</a:t>
            </a:r>
          </a:p>
          <a:p>
            <a:r>
              <a:rPr lang="en-US" dirty="0" smtClean="0"/>
              <a:t>	</a:t>
            </a:r>
            <a:r>
              <a:rPr lang="en-US" dirty="0" err="1" smtClean="0"/>
              <a:t>linkedlist</a:t>
            </a:r>
            <a:r>
              <a:rPr lang="en-US" dirty="0" smtClean="0"/>
              <a:t> </a:t>
            </a:r>
            <a:r>
              <a:rPr lang="en-US" dirty="0" err="1" smtClean="0"/>
              <a:t>mylist</a:t>
            </a:r>
            <a:r>
              <a:rPr lang="en-US" dirty="0" smtClean="0"/>
              <a:t>;</a:t>
            </a:r>
          </a:p>
          <a:p>
            <a:r>
              <a:rPr lang="en-US" dirty="0" smtClean="0"/>
              <a:t>	</a:t>
            </a:r>
            <a:r>
              <a:rPr lang="en-US" dirty="0" err="1" smtClean="0"/>
              <a:t>mylist.insert</a:t>
            </a:r>
            <a:r>
              <a:rPr lang="en-US" dirty="0" smtClean="0"/>
              <a:t>("Milk", 30.00);</a:t>
            </a:r>
          </a:p>
          <a:p>
            <a:r>
              <a:rPr lang="en-US" dirty="0" smtClean="0"/>
              <a:t>	</a:t>
            </a:r>
            <a:r>
              <a:rPr lang="en-US" dirty="0" err="1" smtClean="0"/>
              <a:t>mylist.insert</a:t>
            </a:r>
            <a:r>
              <a:rPr lang="en-US" dirty="0" smtClean="0"/>
              <a:t>("Bread", 60.00);</a:t>
            </a:r>
          </a:p>
          <a:p>
            <a:r>
              <a:rPr lang="en-US" dirty="0" smtClean="0"/>
              <a:t>	</a:t>
            </a:r>
            <a:r>
              <a:rPr lang="en-US" dirty="0" err="1" smtClean="0"/>
              <a:t>mylist.insert</a:t>
            </a:r>
            <a:r>
              <a:rPr lang="en-US" dirty="0" smtClean="0"/>
              <a:t>("Sugar", 50.00);</a:t>
            </a:r>
          </a:p>
          <a:p>
            <a:r>
              <a:rPr lang="en-US" dirty="0" smtClean="0"/>
              <a:t>	</a:t>
            </a:r>
            <a:r>
              <a:rPr lang="en-US" dirty="0" err="1" smtClean="0"/>
              <a:t>mylist.insert</a:t>
            </a:r>
            <a:r>
              <a:rPr lang="en-US" dirty="0" smtClean="0"/>
              <a:t>("Salt", 40.00);</a:t>
            </a:r>
          </a:p>
          <a:p>
            <a:r>
              <a:rPr lang="en-US" dirty="0" smtClean="0"/>
              <a:t>	</a:t>
            </a:r>
            <a:r>
              <a:rPr lang="en-US" dirty="0" err="1" smtClean="0"/>
              <a:t>mylist.displaylist</a:t>
            </a:r>
            <a:r>
              <a:rPr lang="en-US" dirty="0" smtClean="0"/>
              <a:t>();</a:t>
            </a:r>
          </a:p>
          <a:p>
            <a:r>
              <a:rPr lang="en-US" dirty="0" smtClean="0"/>
              <a:t>//		</a:t>
            </a:r>
            <a:r>
              <a:rPr lang="en-US" dirty="0" err="1" smtClean="0"/>
              <a:t>mylist.removespecific</a:t>
            </a:r>
            <a:r>
              <a:rPr lang="en-US" dirty="0" smtClean="0"/>
              <a:t>();</a:t>
            </a:r>
          </a:p>
          <a:p>
            <a:r>
              <a:rPr lang="en-US" dirty="0" smtClean="0"/>
              <a:t>//			</a:t>
            </a:r>
            <a:r>
              <a:rPr lang="en-US" dirty="0" err="1" smtClean="0"/>
              <a:t>mylist.displaylist</a:t>
            </a:r>
            <a:r>
              <a:rPr lang="en-US" dirty="0" smtClean="0"/>
              <a:t>();</a:t>
            </a:r>
          </a:p>
          <a:p>
            <a:r>
              <a:rPr lang="en-US" dirty="0" smtClean="0"/>
              <a:t>//		</a:t>
            </a:r>
            <a:r>
              <a:rPr lang="en-US" dirty="0" err="1" smtClean="0"/>
              <a:t>mylist.search</a:t>
            </a:r>
            <a:r>
              <a:rPr lang="en-US" dirty="0" smtClean="0"/>
              <a:t>();</a:t>
            </a:r>
          </a:p>
          <a:p>
            <a:r>
              <a:rPr lang="en-US" dirty="0" smtClean="0"/>
              <a:t>	</a:t>
            </a:r>
          </a:p>
          <a:p>
            <a:r>
              <a:rPr lang="en-US" dirty="0" smtClean="0"/>
              <a:t>	return 0;</a:t>
            </a:r>
          </a:p>
          <a:p>
            <a:r>
              <a:rPr lang="en-US" dirty="0" smtClean="0"/>
              <a:t>}</a:t>
            </a:r>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38</a:t>
            </a:fld>
            <a:endParaRPr lang="en-US"/>
          </a:p>
        </p:txBody>
      </p:sp>
    </p:spTree>
    <p:extLst>
      <p:ext uri="{BB962C8B-B14F-4D97-AF65-F5344CB8AC3E}">
        <p14:creationId xmlns:p14="http://schemas.microsoft.com/office/powerpoint/2010/main" val="104694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B262EE1-FC2E-4E25-A09B-D53917EA98AE}" type="datetime1">
              <a:rPr lang="en-GB" smtClean="0"/>
              <a:pPr/>
              <a:t>05/03/2020</a:t>
            </a:fld>
            <a:endParaRPr lang="en-GB"/>
          </a:p>
        </p:txBody>
      </p:sp>
      <p:sp>
        <p:nvSpPr>
          <p:cNvPr id="2" name="Footer Placeholder 1"/>
          <p:cNvSpPr>
            <a:spLocks noGrp="1"/>
          </p:cNvSpPr>
          <p:nvPr>
            <p:ph type="ftr" sz="quarter" idx="11"/>
          </p:nvPr>
        </p:nvSpPr>
        <p:spPr>
          <a:xfrm>
            <a:off x="395536" y="6381328"/>
            <a:ext cx="3352800" cy="288925"/>
          </a:xfrm>
        </p:spPr>
        <p:txBody>
          <a:bodyPr/>
          <a:lstStyle>
            <a:lvl1pPr algn="l">
              <a:defRPr/>
            </a:lvl1pPr>
          </a:lstStyle>
          <a:p>
            <a:r>
              <a:rPr lang="en-GB" smtClean="0"/>
              <a:t>By L. Mutanu</a:t>
            </a:r>
            <a:endParaRPr lang="en-GB" dirty="0"/>
          </a:p>
        </p:txBody>
      </p:sp>
      <p:sp>
        <p:nvSpPr>
          <p:cNvPr id="15" name="Slide Number Placeholder 14"/>
          <p:cNvSpPr>
            <a:spLocks noGrp="1"/>
          </p:cNvSpPr>
          <p:nvPr>
            <p:ph type="sldNum" sz="quarter" idx="12"/>
          </p:nvPr>
        </p:nvSpPr>
        <p:spPr>
          <a:xfrm>
            <a:off x="8229600" y="6473952"/>
            <a:ext cx="758952" cy="246888"/>
          </a:xfrm>
        </p:spPr>
        <p:txBody>
          <a:bodyPr/>
          <a:lstStyle/>
          <a:p>
            <a:fld id="{18188817-33BF-4DA8-8723-60686615661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04F2A2-0867-4451-A522-3337DBA85144}" type="datetime1">
              <a:rPr lang="en-GB" smtClean="0"/>
              <a:pPr/>
              <a:t>05/03/2020</a:t>
            </a:fld>
            <a:endParaRPr lang="en-GB"/>
          </a:p>
        </p:txBody>
      </p:sp>
      <p:sp>
        <p:nvSpPr>
          <p:cNvPr id="5" name="Footer Placeholder 4"/>
          <p:cNvSpPr>
            <a:spLocks noGrp="1"/>
          </p:cNvSpPr>
          <p:nvPr>
            <p:ph type="ftr" sz="quarter" idx="11"/>
          </p:nvPr>
        </p:nvSpPr>
        <p:spPr/>
        <p:txBody>
          <a:bodyPr/>
          <a:lstStyle/>
          <a:p>
            <a:r>
              <a:rPr lang="en-GB" smtClean="0"/>
              <a:t>By L. Mutanu</a:t>
            </a:r>
            <a:endParaRPr lang="en-GB"/>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F68DC6-737B-4DB6-AC5A-B8F9905ACEB5}" type="datetime1">
              <a:rPr lang="en-GB" smtClean="0"/>
              <a:pPr/>
              <a:t>05/03/2020</a:t>
            </a:fld>
            <a:endParaRPr lang="en-GB"/>
          </a:p>
        </p:txBody>
      </p:sp>
      <p:sp>
        <p:nvSpPr>
          <p:cNvPr id="5" name="Footer Placeholder 4"/>
          <p:cNvSpPr>
            <a:spLocks noGrp="1"/>
          </p:cNvSpPr>
          <p:nvPr>
            <p:ph type="ftr" sz="quarter" idx="11"/>
          </p:nvPr>
        </p:nvSpPr>
        <p:spPr/>
        <p:txBody>
          <a:bodyPr/>
          <a:lstStyle/>
          <a:p>
            <a:r>
              <a:rPr lang="en-GB" smtClean="0"/>
              <a:t>By L. Mutanu</a:t>
            </a:r>
            <a:endParaRPr lang="en-GB"/>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62090DA-38E7-464D-84F3-E297E48E2B94}" type="datetime1">
              <a:rPr lang="en-GB" smtClean="0"/>
              <a:pPr/>
              <a:t>05/03/2020</a:t>
            </a:fld>
            <a:endParaRPr lang="en-GB"/>
          </a:p>
        </p:txBody>
      </p:sp>
      <p:sp>
        <p:nvSpPr>
          <p:cNvPr id="19" name="Footer Placeholder 18"/>
          <p:cNvSpPr>
            <a:spLocks noGrp="1"/>
          </p:cNvSpPr>
          <p:nvPr>
            <p:ph type="ftr" sz="quarter" idx="11"/>
          </p:nvPr>
        </p:nvSpPr>
        <p:spPr>
          <a:xfrm>
            <a:off x="323528" y="6165304"/>
            <a:ext cx="2895600" cy="288925"/>
          </a:xfrm>
        </p:spPr>
        <p:txBody>
          <a:bodyPr/>
          <a:lstStyle/>
          <a:p>
            <a:pPr algn="l"/>
            <a:r>
              <a:rPr lang="en-GB" dirty="0" smtClean="0"/>
              <a:t>By L. </a:t>
            </a:r>
            <a:r>
              <a:rPr lang="en-GB" dirty="0" err="1" smtClean="0"/>
              <a:t>Mutanu</a:t>
            </a:r>
            <a:endParaRPr lang="en-GB" dirty="0"/>
          </a:p>
        </p:txBody>
      </p:sp>
      <p:sp>
        <p:nvSpPr>
          <p:cNvPr id="16" name="Slide Number Placeholder 15"/>
          <p:cNvSpPr>
            <a:spLocks noGrp="1"/>
          </p:cNvSpPr>
          <p:nvPr>
            <p:ph type="sldNum" sz="quarter" idx="12"/>
          </p:nvPr>
        </p:nvSpPr>
        <p:spPr>
          <a:xfrm>
            <a:off x="8229600" y="6473952"/>
            <a:ext cx="758952" cy="246888"/>
          </a:xfrm>
        </p:spPr>
        <p:txBody>
          <a:bodyPr/>
          <a:lstStyle/>
          <a:p>
            <a:fld id="{18188817-33BF-4DA8-8723-60686615661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C6116CE-12F4-45E3-B9CA-56F1922B4FB5}" type="datetime1">
              <a:rPr lang="en-GB" smtClean="0"/>
              <a:pPr/>
              <a:t>05/03/2020</a:t>
            </a:fld>
            <a:endParaRPr lang="en-GB"/>
          </a:p>
        </p:txBody>
      </p:sp>
      <p:sp>
        <p:nvSpPr>
          <p:cNvPr id="11" name="Footer Placeholder 10"/>
          <p:cNvSpPr>
            <a:spLocks noGrp="1"/>
          </p:cNvSpPr>
          <p:nvPr>
            <p:ph type="ftr" sz="quarter" idx="11"/>
          </p:nvPr>
        </p:nvSpPr>
        <p:spPr/>
        <p:txBody>
          <a:bodyPr/>
          <a:lstStyle>
            <a:lvl1pPr algn="l">
              <a:defRPr/>
            </a:lvl1pPr>
          </a:lstStyle>
          <a:p>
            <a:r>
              <a:rPr lang="en-GB" smtClean="0"/>
              <a:t>By L. Mutanu</a:t>
            </a:r>
            <a:endParaRPr lang="en-GB"/>
          </a:p>
        </p:txBody>
      </p:sp>
      <p:sp>
        <p:nvSpPr>
          <p:cNvPr id="16" name="Slide Number Placeholder 15"/>
          <p:cNvSpPr>
            <a:spLocks noGrp="1"/>
          </p:cNvSpPr>
          <p:nvPr>
            <p:ph type="sldNum" sz="quarter" idx="12"/>
          </p:nvPr>
        </p:nvSpPr>
        <p:spPr/>
        <p:txBody>
          <a:bodyPr/>
          <a:lstStyle/>
          <a:p>
            <a:fld id="{18188817-33BF-4DA8-8723-60686615661A}" type="slidenum">
              <a:rPr lang="en-GB" smtClean="0"/>
              <a:pPr/>
              <a:t>‹#›</a:t>
            </a:fld>
            <a:endParaRPr lang="en-GB"/>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E07EB32-EB4E-407A-AA6E-5B4048C1A8EE}" type="datetime1">
              <a:rPr lang="en-GB" smtClean="0"/>
              <a:pPr/>
              <a:t>05/03/2020</a:t>
            </a:fld>
            <a:endParaRPr lang="en-GB"/>
          </a:p>
        </p:txBody>
      </p:sp>
      <p:sp>
        <p:nvSpPr>
          <p:cNvPr id="10" name="Footer Placeholder 9"/>
          <p:cNvSpPr>
            <a:spLocks noGrp="1"/>
          </p:cNvSpPr>
          <p:nvPr>
            <p:ph type="ftr" sz="quarter" idx="11"/>
          </p:nvPr>
        </p:nvSpPr>
        <p:spPr/>
        <p:txBody>
          <a:bodyPr/>
          <a:lstStyle>
            <a:lvl1pPr algn="l">
              <a:defRPr/>
            </a:lvl1pPr>
          </a:lstStyle>
          <a:p>
            <a:r>
              <a:rPr lang="en-GB" smtClean="0"/>
              <a:t>By L. Mutanu</a:t>
            </a:r>
            <a:endParaRPr lang="en-GB"/>
          </a:p>
        </p:txBody>
      </p:sp>
      <p:sp>
        <p:nvSpPr>
          <p:cNvPr id="31" name="Slide Number Placeholder 30"/>
          <p:cNvSpPr>
            <a:spLocks noGrp="1"/>
          </p:cNvSpPr>
          <p:nvPr>
            <p:ph type="sldNum" sz="quarter" idx="12"/>
          </p:nvPr>
        </p:nvSpPr>
        <p:spPr/>
        <p:txBody>
          <a:bodyPr/>
          <a:lstStyle/>
          <a:p>
            <a:fld id="{18188817-33BF-4DA8-8723-60686615661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A29973A-FE61-41E9-9472-CE12A0986B70}" type="datetime1">
              <a:rPr lang="en-GB" smtClean="0"/>
              <a:pPr/>
              <a:t>05/03/2020</a:t>
            </a:fld>
            <a:endParaRPr lang="en-GB"/>
          </a:p>
        </p:txBody>
      </p:sp>
      <p:sp>
        <p:nvSpPr>
          <p:cNvPr id="6" name="Footer Placeholder 5"/>
          <p:cNvSpPr>
            <a:spLocks noGrp="1"/>
          </p:cNvSpPr>
          <p:nvPr>
            <p:ph type="ftr" sz="quarter" idx="11"/>
          </p:nvPr>
        </p:nvSpPr>
        <p:spPr/>
        <p:txBody>
          <a:bodyPr/>
          <a:lstStyle/>
          <a:p>
            <a:r>
              <a:rPr lang="en-GB" smtClean="0"/>
              <a:t>By L. Mutanu</a:t>
            </a:r>
            <a:endParaRPr lang="en-GB"/>
          </a:p>
        </p:txBody>
      </p:sp>
      <p:sp>
        <p:nvSpPr>
          <p:cNvPr id="7" name="Slide Number Placeholder 6"/>
          <p:cNvSpPr>
            <a:spLocks noGrp="1"/>
          </p:cNvSpPr>
          <p:nvPr>
            <p:ph type="sldNum" sz="quarter" idx="12"/>
          </p:nvPr>
        </p:nvSpPr>
        <p:spPr>
          <a:xfrm>
            <a:off x="8229600" y="6477000"/>
            <a:ext cx="762000" cy="246888"/>
          </a:xfrm>
        </p:spPr>
        <p:txBody>
          <a:bodyPr/>
          <a:lstStyle/>
          <a:p>
            <a:fld id="{18188817-33BF-4DA8-8723-60686615661A}" type="slidenum">
              <a:rPr lang="en-GB" smtClean="0"/>
              <a:pPr/>
              <a:t>‹#›</a:t>
            </a:fld>
            <a:endParaRPr lang="en-GB"/>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5246BFA-4F40-4CD0-9FB8-2491C4DC4E07}" type="datetime1">
              <a:rPr lang="en-GB" smtClean="0"/>
              <a:pPr/>
              <a:t>05/03/2020</a:t>
            </a:fld>
            <a:endParaRPr lang="en-GB"/>
          </a:p>
        </p:txBody>
      </p:sp>
      <p:sp>
        <p:nvSpPr>
          <p:cNvPr id="21" name="Footer Placeholder 20"/>
          <p:cNvSpPr>
            <a:spLocks noGrp="1"/>
          </p:cNvSpPr>
          <p:nvPr>
            <p:ph type="ftr" sz="quarter" idx="11"/>
          </p:nvPr>
        </p:nvSpPr>
        <p:spPr/>
        <p:txBody>
          <a:bodyPr/>
          <a:lstStyle/>
          <a:p>
            <a:r>
              <a:rPr lang="en-GB" smtClean="0"/>
              <a:t>By L. Mutanu</a:t>
            </a:r>
            <a:endParaRPr lang="en-GB"/>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9F10E6-AB74-41BC-87A0-071B6B4555A5}" type="datetime1">
              <a:rPr lang="en-GB" smtClean="0"/>
              <a:pPr/>
              <a:t>05/03/2020</a:t>
            </a:fld>
            <a:endParaRPr lang="en-GB"/>
          </a:p>
        </p:txBody>
      </p:sp>
      <p:sp>
        <p:nvSpPr>
          <p:cNvPr id="24" name="Footer Placeholder 23"/>
          <p:cNvSpPr>
            <a:spLocks noGrp="1"/>
          </p:cNvSpPr>
          <p:nvPr>
            <p:ph type="ftr" sz="quarter" idx="11"/>
          </p:nvPr>
        </p:nvSpPr>
        <p:spPr/>
        <p:txBody>
          <a:bodyPr/>
          <a:lstStyle/>
          <a:p>
            <a:r>
              <a:rPr lang="en-GB" smtClean="0"/>
              <a:t>By L. Mutanu</a:t>
            </a:r>
            <a:endParaRPr lang="en-GB"/>
          </a:p>
        </p:txBody>
      </p:sp>
      <p:sp>
        <p:nvSpPr>
          <p:cNvPr id="7" name="Slide Number Placeholder 6"/>
          <p:cNvSpPr>
            <a:spLocks noGrp="1"/>
          </p:cNvSpPr>
          <p:nvPr>
            <p:ph type="sldNum" sz="quarter" idx="12"/>
          </p:nvPr>
        </p:nvSpPr>
        <p:spPr/>
        <p:txBody>
          <a:bodyPr/>
          <a:lstStyle/>
          <a:p>
            <a:fld id="{18188817-33BF-4DA8-8723-60686615661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B006D65-3243-4A61-8D18-62E12576142C}" type="datetime1">
              <a:rPr lang="en-GB" smtClean="0"/>
              <a:pPr/>
              <a:t>05/03/2020</a:t>
            </a:fld>
            <a:endParaRPr lang="en-GB"/>
          </a:p>
        </p:txBody>
      </p:sp>
      <p:sp>
        <p:nvSpPr>
          <p:cNvPr id="29" name="Footer Placeholder 28"/>
          <p:cNvSpPr>
            <a:spLocks noGrp="1"/>
          </p:cNvSpPr>
          <p:nvPr>
            <p:ph type="ftr" sz="quarter" idx="11"/>
          </p:nvPr>
        </p:nvSpPr>
        <p:spPr/>
        <p:txBody>
          <a:bodyPr/>
          <a:lstStyle/>
          <a:p>
            <a:r>
              <a:rPr lang="en-GB" smtClean="0"/>
              <a:t>By L. Mutanu</a:t>
            </a:r>
            <a:endParaRPr lang="en-GB"/>
          </a:p>
        </p:txBody>
      </p:sp>
      <p:sp>
        <p:nvSpPr>
          <p:cNvPr id="7" name="Slide Number Placeholder 6"/>
          <p:cNvSpPr>
            <a:spLocks noGrp="1"/>
          </p:cNvSpPr>
          <p:nvPr>
            <p:ph type="sldNum" sz="quarter" idx="12"/>
          </p:nvPr>
        </p:nvSpPr>
        <p:spPr/>
        <p:txBody>
          <a:bodyPr/>
          <a:lstStyle/>
          <a:p>
            <a:fld id="{18188817-33BF-4DA8-8723-60686615661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48CFB9D-3CF3-4154-A505-241CBB32E380}" type="datetime1">
              <a:rPr lang="en-GB" smtClean="0"/>
              <a:pPr/>
              <a:t>05/03/2020</a:t>
            </a:fld>
            <a:endParaRPr lang="en-GB"/>
          </a:p>
        </p:txBody>
      </p:sp>
      <p:sp>
        <p:nvSpPr>
          <p:cNvPr id="5" name="Footer Placeholder 4"/>
          <p:cNvSpPr>
            <a:spLocks noGrp="1"/>
          </p:cNvSpPr>
          <p:nvPr>
            <p:ph type="ftr" sz="quarter" idx="11"/>
          </p:nvPr>
        </p:nvSpPr>
        <p:spPr/>
        <p:txBody>
          <a:bodyPr/>
          <a:lstStyle/>
          <a:p>
            <a:r>
              <a:rPr lang="en-GB" smtClean="0"/>
              <a:t>By L. Mutanu</a:t>
            </a:r>
            <a:endParaRPr lang="en-GB"/>
          </a:p>
        </p:txBody>
      </p:sp>
      <p:sp>
        <p:nvSpPr>
          <p:cNvPr id="31" name="Slide Number Placeholder 30"/>
          <p:cNvSpPr>
            <a:spLocks noGrp="1"/>
          </p:cNvSpPr>
          <p:nvPr>
            <p:ph type="sldNum" sz="quarter" idx="12"/>
          </p:nvPr>
        </p:nvSpPr>
        <p:spPr/>
        <p:txBody>
          <a:bodyPr/>
          <a:lstStyle/>
          <a:p>
            <a:fld id="{18188817-33BF-4DA8-8723-60686615661A}" type="slidenum">
              <a:rPr lang="en-GB" smtClean="0"/>
              <a:pPr/>
              <a:t>‹#›</a:t>
            </a:fld>
            <a:endParaRPr lang="en-GB"/>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3018043-2F54-4828-BD3E-31878E44B380}" type="datetime1">
              <a:rPr lang="en-GB" smtClean="0"/>
              <a:pPr/>
              <a:t>05/03/2020</a:t>
            </a:fld>
            <a:endParaRPr lang="en-GB"/>
          </a:p>
        </p:txBody>
      </p:sp>
      <p:sp>
        <p:nvSpPr>
          <p:cNvPr id="28" name="Footer Placeholder 27"/>
          <p:cNvSpPr>
            <a:spLocks noGrp="1"/>
          </p:cNvSpPr>
          <p:nvPr>
            <p:ph type="ftr" sz="quarter" idx="3"/>
          </p:nvPr>
        </p:nvSpPr>
        <p:spPr>
          <a:xfrm>
            <a:off x="251520" y="6237312"/>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l"/>
            <a:r>
              <a:rPr lang="en-GB" dirty="0" smtClean="0"/>
              <a:t>By L. </a:t>
            </a:r>
            <a:r>
              <a:rPr lang="en-GB" dirty="0" err="1" smtClean="0"/>
              <a:t>Mutanu</a:t>
            </a:r>
            <a:endParaRPr lang="en-GB"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8188817-33BF-4DA8-8723-60686615661A}" type="slidenum">
              <a:rPr lang="en-GB" smtClean="0"/>
              <a:pPr/>
              <a:t>‹#›</a:t>
            </a:fld>
            <a:endParaRPr lang="en-GB"/>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Rectangle 1"/>
          <p:cNvSpPr/>
          <p:nvPr userDrawn="1"/>
        </p:nvSpPr>
        <p:spPr>
          <a:xfrm>
            <a:off x="323528" y="13890"/>
            <a:ext cx="2063578" cy="369332"/>
          </a:xfrm>
          <a:prstGeom prst="rect">
            <a:avLst/>
          </a:prstGeom>
        </p:spPr>
        <p:txBody>
          <a:bodyPr wrap="none">
            <a:spAutoFit/>
          </a:bodyPr>
          <a:lstStyle/>
          <a:p>
            <a:r>
              <a:rPr lang="en-US" sz="1800" b="1" u="sng" kern="1200" dirty="0" smtClean="0">
                <a:solidFill>
                  <a:schemeClr val="tx1"/>
                </a:solidFill>
                <a:effectLst/>
                <a:latin typeface="+mn-lt"/>
                <a:ea typeface="+mn-ea"/>
                <a:cs typeface="+mn-cs"/>
              </a:rPr>
              <a:t>CH5: LINKED </a:t>
            </a:r>
            <a:r>
              <a:rPr lang="en-GB" sz="1800" b="1" u="sng" kern="1200" dirty="0" smtClean="0">
                <a:solidFill>
                  <a:schemeClr val="tx1"/>
                </a:solidFill>
                <a:effectLst/>
                <a:latin typeface="+mn-lt"/>
                <a:ea typeface="+mn-ea"/>
                <a:cs typeface="+mn-cs"/>
              </a:rPr>
              <a:t>LISTS</a:t>
            </a:r>
            <a:endParaRPr lang="en-US" sz="1800" b="1" u="sng" kern="1200" dirty="0">
              <a:solidFill>
                <a:schemeClr val="tx1"/>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5.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customXml" Target="../ink/ink7.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50.emf"/><Relationship Id="rId3" Type="http://schemas.openxmlformats.org/officeDocument/2006/relationships/image" Target="../media/image100.emf"/><Relationship Id="rId7" Type="http://schemas.openxmlformats.org/officeDocument/2006/relationships/image" Target="../media/image120.emf"/><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40.emf"/><Relationship Id="rId5" Type="http://schemas.openxmlformats.org/officeDocument/2006/relationships/image" Target="../media/image110.emf"/><Relationship Id="rId15" Type="http://schemas.openxmlformats.org/officeDocument/2006/relationships/image" Target="../media/image160.emf"/><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30.emf"/><Relationship Id="rId14" Type="http://schemas.openxmlformats.org/officeDocument/2006/relationships/customXml" Target="../ink/ink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customXml" Target="../ink/ink17.xml"/><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xml"/><Relationship Id="rId7" Type="http://schemas.openxmlformats.org/officeDocument/2006/relationships/image" Target="../media/image11.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INTRODUCTION TO DATA STRUCTURES</a:t>
            </a:r>
            <a:endParaRPr lang="en-GB" dirty="0"/>
          </a:p>
        </p:txBody>
      </p:sp>
      <p:sp>
        <p:nvSpPr>
          <p:cNvPr id="3" name="Subtitle 2"/>
          <p:cNvSpPr>
            <a:spLocks noGrp="1"/>
          </p:cNvSpPr>
          <p:nvPr>
            <p:ph type="subTitle" idx="1"/>
          </p:nvPr>
        </p:nvSpPr>
        <p:spPr/>
        <p:txBody>
          <a:bodyPr/>
          <a:lstStyle/>
          <a:p>
            <a:endParaRPr lang="en-GB" dirty="0"/>
          </a:p>
        </p:txBody>
      </p:sp>
      <p:sp>
        <p:nvSpPr>
          <p:cNvPr id="4" name="Footer Placeholder 3"/>
          <p:cNvSpPr>
            <a:spLocks noGrp="1"/>
          </p:cNvSpPr>
          <p:nvPr>
            <p:ph type="ftr" sz="quarter" idx="11"/>
          </p:nvPr>
        </p:nvSpPr>
        <p:spPr/>
        <p:txBody>
          <a:bodyPr/>
          <a:lstStyle/>
          <a:p>
            <a:r>
              <a:rPr lang="en-GB" dirty="0" smtClean="0"/>
              <a:t>By L. </a:t>
            </a:r>
            <a:r>
              <a:rPr lang="en-GB" dirty="0" err="1" smtClean="0"/>
              <a:t>Mutanu</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a linked list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7" name="Picture 6"/>
          <p:cNvPicPr>
            <a:picLocks noChangeAspect="1"/>
          </p:cNvPicPr>
          <p:nvPr/>
        </p:nvPicPr>
        <p:blipFill>
          <a:blip r:embed="rId2"/>
          <a:stretch>
            <a:fillRect/>
          </a:stretch>
        </p:blipFill>
        <p:spPr>
          <a:xfrm>
            <a:off x="301534" y="1578425"/>
            <a:ext cx="5581650" cy="3457575"/>
          </a:xfrm>
          <a:prstGeom prst="rect">
            <a:avLst/>
          </a:prstGeom>
        </p:spPr>
      </p:pic>
      <p:sp>
        <p:nvSpPr>
          <p:cNvPr id="5" name="Rectangle 4"/>
          <p:cNvSpPr/>
          <p:nvPr/>
        </p:nvSpPr>
        <p:spPr>
          <a:xfrm>
            <a:off x="611560" y="2348880"/>
            <a:ext cx="1080120" cy="244827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372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t="16036" r="75094"/>
          <a:stretch/>
        </p:blipFill>
        <p:spPr>
          <a:xfrm>
            <a:off x="5622359" y="1484790"/>
            <a:ext cx="1390146" cy="2903144"/>
          </a:xfrm>
          <a:prstGeom prst="rect">
            <a:avLst/>
          </a:prstGeom>
        </p:spPr>
      </p:pic>
      <p:sp>
        <p:nvSpPr>
          <p:cNvPr id="3" name="Content Placeholder 2"/>
          <p:cNvSpPr>
            <a:spLocks noGrp="1"/>
          </p:cNvSpPr>
          <p:nvPr>
            <p:ph idx="1"/>
          </p:nvPr>
        </p:nvSpPr>
        <p:spPr>
          <a:xfrm>
            <a:off x="224408" y="404664"/>
            <a:ext cx="5175176" cy="4525963"/>
          </a:xfrm>
        </p:spPr>
        <p:txBody>
          <a:bodyPr>
            <a:normAutofit/>
          </a:bodyPr>
          <a:lstStyle/>
          <a:p>
            <a:pPr marL="0" indent="0">
              <a:buNone/>
            </a:pPr>
            <a:r>
              <a:rPr lang="en-US" sz="1600" dirty="0" smtClean="0"/>
              <a:t>Requirements</a:t>
            </a:r>
          </a:p>
          <a:p>
            <a:r>
              <a:rPr lang="en-US" sz="1600" dirty="0" smtClean="0">
                <a:solidFill>
                  <a:srgbClr val="9900FF"/>
                </a:solidFill>
              </a:rPr>
              <a:t>A class to describe a link – with the </a:t>
            </a:r>
            <a:r>
              <a:rPr lang="en-US" sz="1600" dirty="0" smtClean="0">
                <a:solidFill>
                  <a:srgbClr val="FF0000"/>
                </a:solidFill>
              </a:rPr>
              <a:t>data</a:t>
            </a:r>
            <a:r>
              <a:rPr lang="en-US" sz="1600" dirty="0" smtClean="0">
                <a:solidFill>
                  <a:srgbClr val="9900FF"/>
                </a:solidFill>
              </a:rPr>
              <a:t> and </a:t>
            </a:r>
            <a:r>
              <a:rPr lang="en-US" sz="1600" dirty="0" smtClean="0">
                <a:solidFill>
                  <a:schemeClr val="accent3">
                    <a:lumMod val="50000"/>
                  </a:schemeClr>
                </a:solidFill>
              </a:rPr>
              <a:t>method </a:t>
            </a:r>
            <a:r>
              <a:rPr lang="en-US" sz="1600" dirty="0" smtClean="0">
                <a:solidFill>
                  <a:srgbClr val="9900FF"/>
                </a:solidFill>
              </a:rPr>
              <a:t>to add and display the data(variables)</a:t>
            </a:r>
          </a:p>
          <a:p>
            <a:endParaRPr lang="en-US" sz="1600" dirty="0" smtClean="0"/>
          </a:p>
          <a:p>
            <a:r>
              <a:rPr lang="en-US" sz="1600" dirty="0" smtClean="0">
                <a:solidFill>
                  <a:schemeClr val="accent6">
                    <a:lumMod val="50000"/>
                  </a:schemeClr>
                </a:solidFill>
              </a:rPr>
              <a:t>A class to describe a linked list-with the </a:t>
            </a:r>
            <a:r>
              <a:rPr lang="en-US" sz="1600" dirty="0" smtClean="0">
                <a:solidFill>
                  <a:srgbClr val="FF0000"/>
                </a:solidFill>
              </a:rPr>
              <a:t>first link </a:t>
            </a:r>
            <a:r>
              <a:rPr lang="en-US" sz="1600" dirty="0" smtClean="0">
                <a:solidFill>
                  <a:schemeClr val="accent6">
                    <a:lumMod val="50000"/>
                  </a:schemeClr>
                </a:solidFill>
              </a:rPr>
              <a:t>and method to add and display links(objects)</a:t>
            </a:r>
            <a:endParaRPr lang="en-US" sz="1600" dirty="0">
              <a:solidFill>
                <a:schemeClr val="accent6">
                  <a:lumMod val="50000"/>
                </a:schemeClr>
              </a:solidFill>
            </a:endParaRPr>
          </a:p>
        </p:txBody>
      </p:sp>
      <p:sp>
        <p:nvSpPr>
          <p:cNvPr id="6" name="Rectangle 5"/>
          <p:cNvSpPr/>
          <p:nvPr/>
        </p:nvSpPr>
        <p:spPr>
          <a:xfrm>
            <a:off x="539552" y="2135319"/>
            <a:ext cx="4572000" cy="3970318"/>
          </a:xfrm>
          <a:prstGeom prst="rect">
            <a:avLst/>
          </a:prstGeom>
          <a:solidFill>
            <a:schemeClr val="bg1">
              <a:lumMod val="85000"/>
            </a:schemeClr>
          </a:solidFill>
        </p:spPr>
        <p:txBody>
          <a:bodyPr>
            <a:spAutoFit/>
          </a:bodyPr>
          <a:lstStyle/>
          <a:p>
            <a:r>
              <a:rPr lang="en-US" sz="1200" dirty="0">
                <a:solidFill>
                  <a:schemeClr val="accent6">
                    <a:lumMod val="50000"/>
                  </a:schemeClr>
                </a:solidFill>
              </a:rPr>
              <a:t>class </a:t>
            </a:r>
            <a:r>
              <a:rPr lang="en-US" sz="1200" dirty="0" err="1">
                <a:solidFill>
                  <a:schemeClr val="accent6">
                    <a:lumMod val="50000"/>
                  </a:schemeClr>
                </a:solidFill>
              </a:rPr>
              <a:t>LinkList</a:t>
            </a:r>
            <a:endParaRPr lang="en-US" sz="1200" dirty="0">
              <a:solidFill>
                <a:schemeClr val="accent6">
                  <a:lumMod val="50000"/>
                </a:schemeClr>
              </a:solidFill>
            </a:endParaRPr>
          </a:p>
          <a:p>
            <a:r>
              <a:rPr lang="en-US" sz="1200" dirty="0">
                <a:solidFill>
                  <a:schemeClr val="accent6">
                    <a:lumMod val="50000"/>
                  </a:schemeClr>
                </a:solidFill>
              </a:rPr>
              <a:t>{</a:t>
            </a:r>
          </a:p>
          <a:p>
            <a:r>
              <a:rPr lang="en-US" sz="1200" dirty="0">
                <a:solidFill>
                  <a:srgbClr val="FF0000"/>
                </a:solidFill>
              </a:rPr>
              <a:t>private:</a:t>
            </a:r>
          </a:p>
          <a:p>
            <a:r>
              <a:rPr lang="en-US" sz="1200" dirty="0">
                <a:solidFill>
                  <a:srgbClr val="FF0000"/>
                </a:solidFill>
              </a:rPr>
              <a:t>Link* </a:t>
            </a:r>
            <a:r>
              <a:rPr lang="en-US" sz="1200" dirty="0" err="1">
                <a:solidFill>
                  <a:srgbClr val="FF0000"/>
                </a:solidFill>
              </a:rPr>
              <a:t>pFirst</a:t>
            </a:r>
            <a:r>
              <a:rPr lang="en-US" sz="1200" dirty="0">
                <a:solidFill>
                  <a:srgbClr val="FF0000"/>
                </a:solidFill>
              </a:rPr>
              <a:t>; //</a:t>
            </a:r>
            <a:r>
              <a:rPr lang="en-US" sz="1200" dirty="0" err="1">
                <a:solidFill>
                  <a:srgbClr val="FF0000"/>
                </a:solidFill>
              </a:rPr>
              <a:t>ptr</a:t>
            </a:r>
            <a:r>
              <a:rPr lang="en-US" sz="1200" dirty="0">
                <a:solidFill>
                  <a:srgbClr val="FF0000"/>
                </a:solidFill>
              </a:rPr>
              <a:t> to first link on list</a:t>
            </a:r>
          </a:p>
          <a:p>
            <a:endParaRPr lang="en-US" sz="1200" dirty="0">
              <a:solidFill>
                <a:schemeClr val="accent6">
                  <a:lumMod val="50000"/>
                </a:schemeClr>
              </a:solidFill>
            </a:endParaRPr>
          </a:p>
          <a:p>
            <a:r>
              <a:rPr lang="en-US" sz="1200" dirty="0">
                <a:solidFill>
                  <a:schemeClr val="accent3">
                    <a:lumMod val="50000"/>
                  </a:schemeClr>
                </a:solidFill>
              </a:rPr>
              <a:t>public:</a:t>
            </a:r>
          </a:p>
          <a:p>
            <a:r>
              <a:rPr lang="en-US" sz="1200" dirty="0" err="1">
                <a:solidFill>
                  <a:schemeClr val="accent3">
                    <a:lumMod val="50000"/>
                  </a:schemeClr>
                </a:solidFill>
              </a:rPr>
              <a:t>LinkList</a:t>
            </a:r>
            <a:r>
              <a:rPr lang="en-US" sz="1200" dirty="0">
                <a:solidFill>
                  <a:schemeClr val="accent3">
                    <a:lumMod val="50000"/>
                  </a:schemeClr>
                </a:solidFill>
              </a:rPr>
              <a:t>()  //constructor</a:t>
            </a:r>
          </a:p>
          <a:p>
            <a:r>
              <a:rPr lang="en-US" sz="1200" dirty="0">
                <a:solidFill>
                  <a:schemeClr val="accent3">
                    <a:lumMod val="50000"/>
                  </a:schemeClr>
                </a:solidFill>
              </a:rPr>
              <a:t>{</a:t>
            </a:r>
          </a:p>
          <a:p>
            <a:r>
              <a:rPr lang="en-US" sz="1200" dirty="0" err="1">
                <a:solidFill>
                  <a:schemeClr val="accent3">
                    <a:lumMod val="50000"/>
                  </a:schemeClr>
                </a:solidFill>
              </a:rPr>
              <a:t>pFirst</a:t>
            </a:r>
            <a:r>
              <a:rPr lang="en-US" sz="1200" dirty="0">
                <a:solidFill>
                  <a:schemeClr val="accent3">
                    <a:lumMod val="50000"/>
                  </a:schemeClr>
                </a:solidFill>
              </a:rPr>
              <a:t> = NULL;</a:t>
            </a:r>
          </a:p>
          <a:p>
            <a:r>
              <a:rPr lang="en-US" sz="1200" dirty="0">
                <a:solidFill>
                  <a:schemeClr val="accent3">
                    <a:lumMod val="50000"/>
                  </a:schemeClr>
                </a:solidFill>
              </a:rPr>
              <a:t> </a:t>
            </a:r>
            <a:r>
              <a:rPr lang="en-US" sz="1200" dirty="0" smtClean="0">
                <a:solidFill>
                  <a:schemeClr val="accent3">
                    <a:lumMod val="50000"/>
                  </a:schemeClr>
                </a:solidFill>
              </a:rPr>
              <a:t>}</a:t>
            </a:r>
            <a:endParaRPr lang="en-US" sz="1200" dirty="0">
              <a:solidFill>
                <a:schemeClr val="accent3">
                  <a:lumMod val="50000"/>
                </a:schemeClr>
              </a:solidFill>
            </a:endParaRPr>
          </a:p>
          <a:p>
            <a:endParaRPr lang="en-US" sz="1200" dirty="0">
              <a:solidFill>
                <a:schemeClr val="accent3">
                  <a:lumMod val="50000"/>
                </a:schemeClr>
              </a:solidFill>
            </a:endParaRPr>
          </a:p>
          <a:p>
            <a:r>
              <a:rPr lang="en-US" sz="1200" dirty="0">
                <a:solidFill>
                  <a:srgbClr val="0000FF"/>
                </a:solidFill>
              </a:rPr>
              <a:t>void </a:t>
            </a:r>
            <a:r>
              <a:rPr lang="en-US" sz="1200" dirty="0" err="1">
                <a:solidFill>
                  <a:srgbClr val="0000FF"/>
                </a:solidFill>
              </a:rPr>
              <a:t>insertFirst</a:t>
            </a:r>
            <a:r>
              <a:rPr lang="en-US" sz="1200" dirty="0">
                <a:solidFill>
                  <a:srgbClr val="0000FF"/>
                </a:solidFill>
              </a:rPr>
              <a:t>(string i, double c)</a:t>
            </a:r>
          </a:p>
          <a:p>
            <a:r>
              <a:rPr lang="en-US" sz="1200" dirty="0" smtClean="0">
                <a:solidFill>
                  <a:srgbClr val="0000FF"/>
                </a:solidFill>
              </a:rPr>
              <a:t>{}</a:t>
            </a:r>
          </a:p>
          <a:p>
            <a:endParaRPr lang="en-US" sz="1200" dirty="0">
              <a:solidFill>
                <a:schemeClr val="accent3">
                  <a:lumMod val="50000"/>
                </a:schemeClr>
              </a:solidFill>
            </a:endParaRPr>
          </a:p>
          <a:p>
            <a:r>
              <a:rPr lang="en-US" sz="1200" dirty="0">
                <a:solidFill>
                  <a:srgbClr val="CC00FF"/>
                </a:solidFill>
              </a:rPr>
              <a:t>void </a:t>
            </a:r>
            <a:r>
              <a:rPr lang="en-US" sz="1200" dirty="0" err="1">
                <a:solidFill>
                  <a:srgbClr val="CC00FF"/>
                </a:solidFill>
              </a:rPr>
              <a:t>displayList</a:t>
            </a:r>
            <a:r>
              <a:rPr lang="en-US" sz="1200" dirty="0">
                <a:solidFill>
                  <a:srgbClr val="CC00FF"/>
                </a:solidFill>
              </a:rPr>
              <a:t>()</a:t>
            </a:r>
          </a:p>
          <a:p>
            <a:r>
              <a:rPr lang="en-US" sz="1200" dirty="0" smtClean="0">
                <a:solidFill>
                  <a:srgbClr val="CC00FF"/>
                </a:solidFill>
              </a:rPr>
              <a:t>{}</a:t>
            </a:r>
          </a:p>
          <a:p>
            <a:endParaRPr lang="en-US" sz="1200" dirty="0">
              <a:solidFill>
                <a:srgbClr val="CC00FF"/>
              </a:solidFill>
            </a:endParaRPr>
          </a:p>
          <a:p>
            <a:r>
              <a:rPr lang="en-US" sz="1200" dirty="0" smtClean="0">
                <a:solidFill>
                  <a:schemeClr val="accent3">
                    <a:lumMod val="50000"/>
                  </a:schemeClr>
                </a:solidFill>
              </a:rPr>
              <a:t>void </a:t>
            </a:r>
            <a:r>
              <a:rPr lang="en-US" sz="1200" dirty="0" err="1">
                <a:solidFill>
                  <a:schemeClr val="accent3">
                    <a:lumMod val="50000"/>
                  </a:schemeClr>
                </a:solidFill>
              </a:rPr>
              <a:t>removeFirst</a:t>
            </a:r>
            <a:r>
              <a:rPr lang="en-US" sz="1200" dirty="0">
                <a:solidFill>
                  <a:schemeClr val="accent3">
                    <a:lumMod val="50000"/>
                  </a:schemeClr>
                </a:solidFill>
              </a:rPr>
              <a:t>() //delete at first link</a:t>
            </a:r>
          </a:p>
          <a:p>
            <a:r>
              <a:rPr lang="en-US" sz="1200" dirty="0">
                <a:solidFill>
                  <a:schemeClr val="accent3">
                    <a:lumMod val="50000"/>
                  </a:schemeClr>
                </a:solidFill>
              </a:rPr>
              <a:t>{ </a:t>
            </a:r>
            <a:r>
              <a:rPr lang="en-US" sz="1200" dirty="0" smtClean="0">
                <a:solidFill>
                  <a:schemeClr val="accent3">
                    <a:lumMod val="50000"/>
                  </a:schemeClr>
                </a:solidFill>
              </a:rPr>
              <a:t>}</a:t>
            </a:r>
            <a:endParaRPr lang="en-US" sz="1200" dirty="0">
              <a:solidFill>
                <a:schemeClr val="accent3">
                  <a:lumMod val="50000"/>
                </a:schemeClr>
              </a:solidFill>
            </a:endParaRPr>
          </a:p>
          <a:p>
            <a:endParaRPr lang="en-US" sz="1200" dirty="0">
              <a:solidFill>
                <a:schemeClr val="accent3">
                  <a:lumMod val="50000"/>
                </a:schemeClr>
              </a:solidFill>
            </a:endParaRPr>
          </a:p>
          <a:p>
            <a:r>
              <a:rPr lang="en-US" sz="1200" dirty="0" smtClean="0">
                <a:solidFill>
                  <a:schemeClr val="accent6">
                    <a:lumMod val="50000"/>
                  </a:schemeClr>
                </a:solidFill>
              </a:rPr>
              <a:t>}; </a:t>
            </a:r>
            <a:r>
              <a:rPr lang="en-US" sz="1200" dirty="0">
                <a:solidFill>
                  <a:schemeClr val="accent6">
                    <a:lumMod val="50000"/>
                  </a:schemeClr>
                </a:solidFill>
              </a:rPr>
              <a:t>//end class Link</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5229200"/>
            <a:ext cx="5992708"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V="1">
            <a:off x="2825552" y="2307605"/>
            <a:ext cx="3095238" cy="1985491"/>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907704" y="2667645"/>
            <a:ext cx="4207580" cy="2201515"/>
          </a:xfrm>
          <a:prstGeom prst="straightConnector1">
            <a:avLst/>
          </a:prstGeom>
          <a:ln w="57150">
            <a:solidFill>
              <a:srgbClr val="9900FF"/>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1507" y="4366974"/>
            <a:ext cx="3220417" cy="53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46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Inserting to linked list</a:t>
            </a:r>
            <a:endParaRPr lang="en-US" dirty="0"/>
          </a:p>
        </p:txBody>
      </p:sp>
      <p:sp>
        <p:nvSpPr>
          <p:cNvPr id="3" name="Content Placeholder 2"/>
          <p:cNvSpPr>
            <a:spLocks noGrp="1"/>
          </p:cNvSpPr>
          <p:nvPr>
            <p:ph idx="1"/>
          </p:nvPr>
        </p:nvSpPr>
        <p:spPr>
          <a:xfrm>
            <a:off x="304800" y="1554162"/>
            <a:ext cx="5347320" cy="4525963"/>
          </a:xfrm>
        </p:spPr>
        <p:txBody>
          <a:bodyPr>
            <a:normAutofit/>
          </a:bodyPr>
          <a:lstStyle/>
          <a:p>
            <a:pPr marL="457200" indent="-457200">
              <a:buFont typeface="+mj-lt"/>
              <a:buAutoNum type="arabicPeriod"/>
            </a:pPr>
            <a:r>
              <a:rPr lang="en-US" sz="1800" dirty="0" smtClean="0"/>
              <a:t>Create a new link</a:t>
            </a:r>
          </a:p>
          <a:p>
            <a:pPr marL="457200" indent="-457200">
              <a:buFont typeface="+mj-lt"/>
              <a:buAutoNum type="arabicPeriod"/>
            </a:pPr>
            <a:r>
              <a:rPr lang="en-US" sz="1800" dirty="0" smtClean="0">
                <a:solidFill>
                  <a:srgbClr val="9900FF"/>
                </a:solidFill>
              </a:rPr>
              <a:t>Make new link next point at where first was pointing</a:t>
            </a:r>
          </a:p>
          <a:p>
            <a:pPr marL="457200" indent="-457200">
              <a:buFont typeface="+mj-lt"/>
              <a:buAutoNum type="arabicPeriod"/>
            </a:pPr>
            <a:r>
              <a:rPr lang="en-US" sz="1800" dirty="0" smtClean="0">
                <a:solidFill>
                  <a:srgbClr val="FF0000"/>
                </a:solidFill>
              </a:rPr>
              <a:t>Make first point at new link</a:t>
            </a:r>
          </a:p>
          <a:p>
            <a:pPr marL="457200" indent="-457200">
              <a:buFont typeface="+mj-lt"/>
              <a:buAutoNum type="arabicPeriod"/>
            </a:pPr>
            <a:endParaRPr lang="en-US" sz="1800" dirty="0"/>
          </a:p>
          <a:p>
            <a:pPr marL="0" indent="0">
              <a:buNone/>
            </a:pPr>
            <a:r>
              <a:rPr lang="en-US" sz="1800" dirty="0">
                <a:solidFill>
                  <a:srgbClr val="0000FF"/>
                </a:solidFill>
              </a:rPr>
              <a:t>void </a:t>
            </a:r>
            <a:r>
              <a:rPr lang="en-US" sz="1800" dirty="0" err="1">
                <a:solidFill>
                  <a:srgbClr val="0000FF"/>
                </a:solidFill>
              </a:rPr>
              <a:t>insertFirst</a:t>
            </a:r>
            <a:r>
              <a:rPr lang="en-US" sz="1800" dirty="0">
                <a:solidFill>
                  <a:srgbClr val="0000FF"/>
                </a:solidFill>
              </a:rPr>
              <a:t>(string i, double c)</a:t>
            </a:r>
          </a:p>
          <a:p>
            <a:pPr marL="0" indent="0">
              <a:buNone/>
            </a:pPr>
            <a:r>
              <a:rPr lang="en-US" sz="1800" dirty="0">
                <a:solidFill>
                  <a:srgbClr val="0000FF"/>
                </a:solidFill>
              </a:rPr>
              <a:t>{ //make new link</a:t>
            </a:r>
          </a:p>
          <a:p>
            <a:pPr marL="0" indent="0">
              <a:buNone/>
            </a:pPr>
            <a:r>
              <a:rPr lang="en-US" sz="1800" dirty="0"/>
              <a:t>Link* </a:t>
            </a:r>
            <a:r>
              <a:rPr lang="en-US" sz="1800" dirty="0" err="1"/>
              <a:t>pNewLink</a:t>
            </a:r>
            <a:r>
              <a:rPr lang="en-US" sz="1800" dirty="0"/>
              <a:t> = new Link(i, c</a:t>
            </a:r>
            <a:r>
              <a:rPr lang="en-US" sz="1800" dirty="0" smtClean="0"/>
              <a:t>); //create </a:t>
            </a:r>
            <a:endParaRPr lang="en-US" sz="1800" dirty="0"/>
          </a:p>
          <a:p>
            <a:pPr marL="0" indent="0">
              <a:buNone/>
            </a:pPr>
            <a:r>
              <a:rPr lang="en-US" sz="1800" dirty="0" err="1">
                <a:solidFill>
                  <a:srgbClr val="9900FF"/>
                </a:solidFill>
              </a:rPr>
              <a:t>pNewLink</a:t>
            </a:r>
            <a:r>
              <a:rPr lang="en-US" sz="1800" dirty="0">
                <a:solidFill>
                  <a:srgbClr val="9900FF"/>
                </a:solidFill>
              </a:rPr>
              <a:t>-&gt;</a:t>
            </a:r>
            <a:r>
              <a:rPr lang="en-US" sz="1800" dirty="0" err="1">
                <a:solidFill>
                  <a:srgbClr val="9900FF"/>
                </a:solidFill>
              </a:rPr>
              <a:t>pNext</a:t>
            </a:r>
            <a:r>
              <a:rPr lang="en-US" sz="1800" dirty="0">
                <a:solidFill>
                  <a:srgbClr val="9900FF"/>
                </a:solidFill>
              </a:rPr>
              <a:t> = </a:t>
            </a:r>
            <a:r>
              <a:rPr lang="en-US" sz="1800" dirty="0" err="1">
                <a:solidFill>
                  <a:srgbClr val="9900FF"/>
                </a:solidFill>
              </a:rPr>
              <a:t>pFirst</a:t>
            </a:r>
            <a:r>
              <a:rPr lang="en-US" sz="1800" dirty="0">
                <a:solidFill>
                  <a:srgbClr val="9900FF"/>
                </a:solidFill>
              </a:rPr>
              <a:t>; </a:t>
            </a:r>
            <a:r>
              <a:rPr lang="en-US" sz="1800" dirty="0" smtClean="0">
                <a:solidFill>
                  <a:srgbClr val="9900FF"/>
                </a:solidFill>
              </a:rPr>
              <a:t>//link points</a:t>
            </a:r>
            <a:endParaRPr lang="en-US" sz="1800" dirty="0">
              <a:solidFill>
                <a:srgbClr val="9900FF"/>
              </a:solidFill>
            </a:endParaRPr>
          </a:p>
          <a:p>
            <a:pPr marL="0" indent="0">
              <a:buNone/>
            </a:pPr>
            <a:r>
              <a:rPr lang="en-US" sz="1800" dirty="0" err="1">
                <a:solidFill>
                  <a:srgbClr val="FF0000"/>
                </a:solidFill>
              </a:rPr>
              <a:t>pFirst</a:t>
            </a:r>
            <a:r>
              <a:rPr lang="en-US" sz="1800" dirty="0">
                <a:solidFill>
                  <a:srgbClr val="FF0000"/>
                </a:solidFill>
              </a:rPr>
              <a:t> = </a:t>
            </a:r>
            <a:r>
              <a:rPr lang="en-US" sz="1800" dirty="0" err="1">
                <a:solidFill>
                  <a:srgbClr val="FF0000"/>
                </a:solidFill>
              </a:rPr>
              <a:t>pNewLink</a:t>
            </a:r>
            <a:r>
              <a:rPr lang="en-US" sz="1800" dirty="0">
                <a:solidFill>
                  <a:srgbClr val="FF0000"/>
                </a:solidFill>
              </a:rPr>
              <a:t>; </a:t>
            </a:r>
            <a:r>
              <a:rPr lang="en-US" sz="1800" dirty="0" smtClean="0">
                <a:solidFill>
                  <a:srgbClr val="FF0000"/>
                </a:solidFill>
              </a:rPr>
              <a:t>//first points</a:t>
            </a:r>
            <a:endParaRPr lang="en-US" sz="1800" dirty="0">
              <a:solidFill>
                <a:srgbClr val="FF0000"/>
              </a:solidFill>
            </a:endParaRPr>
          </a:p>
          <a:p>
            <a:pPr marL="0" indent="0">
              <a:buNone/>
            </a:pPr>
            <a:r>
              <a:rPr lang="en-US" sz="1800" dirty="0">
                <a:solidFill>
                  <a:srgbClr val="0000FF"/>
                </a:solidFill>
              </a:rPr>
              <a:t>}</a:t>
            </a:r>
          </a:p>
          <a:p>
            <a:pPr marL="457200" indent="-457200">
              <a:buFont typeface="+mj-lt"/>
              <a:buAutoNum type="arabicPeriod"/>
            </a:pPr>
            <a:endParaRPr lang="en-US" sz="1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1196752"/>
            <a:ext cx="449999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73320" y="4320720"/>
              <a:ext cx="2454120" cy="23040"/>
            </p14:xfrm>
          </p:contentPart>
        </mc:Choice>
        <mc:Fallback xmlns="">
          <p:pic>
            <p:nvPicPr>
              <p:cNvPr id="4" name="Ink 3"/>
              <p:cNvPicPr/>
              <p:nvPr/>
            </p:nvPicPr>
            <p:blipFill>
              <a:blip r:embed="rId4"/>
              <a:stretch>
                <a:fillRect/>
              </a:stretch>
            </p:blipFill>
            <p:spPr>
              <a:xfrm>
                <a:off x="357480" y="4257000"/>
                <a:ext cx="24858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380880" y="4686480"/>
              <a:ext cx="1752840" cy="7920"/>
            </p14:xfrm>
          </p:contentPart>
        </mc:Choice>
        <mc:Fallback xmlns="">
          <p:pic>
            <p:nvPicPr>
              <p:cNvPr id="5" name="Ink 4"/>
              <p:cNvPicPr/>
              <p:nvPr/>
            </p:nvPicPr>
            <p:blipFill>
              <a:blip r:embed="rId6"/>
              <a:stretch>
                <a:fillRect/>
              </a:stretch>
            </p:blipFill>
            <p:spPr>
              <a:xfrm>
                <a:off x="365040" y="4622760"/>
                <a:ext cx="1784520" cy="135000"/>
              </a:xfrm>
              <a:prstGeom prst="rect">
                <a:avLst/>
              </a:prstGeom>
            </p:spPr>
          </p:pic>
        </mc:Fallback>
      </mc:AlternateContent>
    </p:spTree>
    <p:extLst>
      <p:ext uri="{BB962C8B-B14F-4D97-AF65-F5344CB8AC3E}">
        <p14:creationId xmlns:p14="http://schemas.microsoft.com/office/powerpoint/2010/main" val="3956460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7548"/>
            <a:ext cx="9120603" cy="6840452"/>
          </a:xfrm>
        </p:spPr>
      </p:pic>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2519556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439"/>
            <a:ext cx="8686800" cy="838200"/>
          </a:xfrm>
        </p:spPr>
        <p:txBody>
          <a:bodyPr/>
          <a:lstStyle/>
          <a:p>
            <a:r>
              <a:rPr lang="en-US" dirty="0" smtClean="0"/>
              <a:t>Display a linked list</a:t>
            </a:r>
            <a:endParaRPr lang="en-US" dirty="0"/>
          </a:p>
        </p:txBody>
      </p:sp>
      <p:sp>
        <p:nvSpPr>
          <p:cNvPr id="3" name="Content Placeholder 2"/>
          <p:cNvSpPr>
            <a:spLocks noGrp="1"/>
          </p:cNvSpPr>
          <p:nvPr>
            <p:ph idx="1"/>
          </p:nvPr>
        </p:nvSpPr>
        <p:spPr>
          <a:xfrm>
            <a:off x="372616" y="1335295"/>
            <a:ext cx="8686800" cy="4525963"/>
          </a:xfrm>
        </p:spPr>
        <p:txBody>
          <a:bodyPr>
            <a:noAutofit/>
          </a:bodyPr>
          <a:lstStyle/>
          <a:p>
            <a:pPr marL="0" indent="0">
              <a:buNone/>
            </a:pPr>
            <a:r>
              <a:rPr lang="en-US" sz="1600" dirty="0" smtClean="0">
                <a:solidFill>
                  <a:srgbClr val="FF0000"/>
                </a:solidFill>
              </a:rPr>
              <a:t>1. Name fist link current</a:t>
            </a:r>
          </a:p>
          <a:p>
            <a:endParaRPr lang="en-US" sz="1600" dirty="0"/>
          </a:p>
          <a:p>
            <a:pPr marL="0" indent="0">
              <a:buNone/>
            </a:pPr>
            <a:r>
              <a:rPr lang="en-US" sz="1600" dirty="0">
                <a:solidFill>
                  <a:srgbClr val="0000FF"/>
                </a:solidFill>
              </a:rPr>
              <a:t>void </a:t>
            </a:r>
            <a:r>
              <a:rPr lang="en-US" sz="1600" dirty="0" err="1">
                <a:solidFill>
                  <a:srgbClr val="0000FF"/>
                </a:solidFill>
              </a:rPr>
              <a:t>displayList</a:t>
            </a:r>
            <a:r>
              <a:rPr lang="en-US" sz="1600" dirty="0">
                <a:solidFill>
                  <a:srgbClr val="0000FF"/>
                </a:solidFill>
              </a:rPr>
              <a:t>()</a:t>
            </a:r>
          </a:p>
          <a:p>
            <a:pPr marL="0" indent="0">
              <a:buNone/>
            </a:pPr>
            <a:r>
              <a:rPr lang="en-US" sz="1600" dirty="0">
                <a:solidFill>
                  <a:srgbClr val="0000FF"/>
                </a:solidFill>
              </a:rPr>
              <a:t>{</a:t>
            </a:r>
          </a:p>
          <a:p>
            <a:pPr marL="0" indent="0">
              <a:buNone/>
            </a:pPr>
            <a:r>
              <a:rPr lang="en-US" sz="1600" dirty="0" err="1">
                <a:solidFill>
                  <a:srgbClr val="0000FF"/>
                </a:solidFill>
              </a:rPr>
              <a:t>cout</a:t>
            </a:r>
            <a:r>
              <a:rPr lang="en-US" sz="1600" dirty="0">
                <a:solidFill>
                  <a:srgbClr val="0000FF"/>
                </a:solidFill>
              </a:rPr>
              <a:t> &lt;&lt; "List (first--&gt;last): ";</a:t>
            </a:r>
          </a:p>
          <a:p>
            <a:pPr marL="0" indent="0">
              <a:buNone/>
            </a:pPr>
            <a:r>
              <a:rPr lang="en-US" sz="1600" dirty="0">
                <a:solidFill>
                  <a:srgbClr val="FF0000"/>
                </a:solidFill>
              </a:rPr>
              <a:t>Link* </a:t>
            </a:r>
            <a:r>
              <a:rPr lang="en-US" sz="1600" dirty="0" err="1">
                <a:solidFill>
                  <a:srgbClr val="FF0000"/>
                </a:solidFill>
              </a:rPr>
              <a:t>pCurrent</a:t>
            </a:r>
            <a:r>
              <a:rPr lang="en-US" sz="1600" dirty="0">
                <a:solidFill>
                  <a:srgbClr val="FF0000"/>
                </a:solidFill>
              </a:rPr>
              <a:t> = </a:t>
            </a:r>
            <a:r>
              <a:rPr lang="en-US" sz="1600" dirty="0" err="1">
                <a:solidFill>
                  <a:srgbClr val="FF0000"/>
                </a:solidFill>
              </a:rPr>
              <a:t>pFirst</a:t>
            </a:r>
            <a:r>
              <a:rPr lang="en-US" sz="1600" dirty="0">
                <a:solidFill>
                  <a:srgbClr val="FF0000"/>
                </a:solidFill>
              </a:rPr>
              <a:t>; </a:t>
            </a:r>
          </a:p>
          <a:p>
            <a:pPr marL="0" indent="0">
              <a:buNone/>
            </a:pPr>
            <a:r>
              <a:rPr lang="en-US" sz="1600" dirty="0">
                <a:solidFill>
                  <a:srgbClr val="0000FF"/>
                </a:solidFill>
              </a:rPr>
              <a:t>while(</a:t>
            </a:r>
            <a:r>
              <a:rPr lang="en-US" sz="1600" dirty="0" err="1">
                <a:solidFill>
                  <a:srgbClr val="0000FF"/>
                </a:solidFill>
              </a:rPr>
              <a:t>pCurrent</a:t>
            </a:r>
            <a:r>
              <a:rPr lang="en-US" sz="1600" dirty="0">
                <a:solidFill>
                  <a:srgbClr val="0000FF"/>
                </a:solidFill>
              </a:rPr>
              <a:t> != NULL) //until end of list,</a:t>
            </a:r>
          </a:p>
          <a:p>
            <a:pPr marL="0" indent="0">
              <a:buNone/>
            </a:pPr>
            <a:r>
              <a:rPr lang="en-US" sz="1600" dirty="0">
                <a:solidFill>
                  <a:srgbClr val="0000FF"/>
                </a:solidFill>
              </a:rPr>
              <a:t>{</a:t>
            </a:r>
          </a:p>
          <a:p>
            <a:pPr marL="0" indent="0">
              <a:buNone/>
            </a:pPr>
            <a:r>
              <a:rPr lang="en-US" sz="1600" dirty="0" err="1">
                <a:solidFill>
                  <a:srgbClr val="663300"/>
                </a:solidFill>
              </a:rPr>
              <a:t>pCurrent</a:t>
            </a:r>
            <a:r>
              <a:rPr lang="en-US" sz="1600" dirty="0">
                <a:solidFill>
                  <a:srgbClr val="663300"/>
                </a:solidFill>
              </a:rPr>
              <a:t>-&gt;</a:t>
            </a:r>
            <a:r>
              <a:rPr lang="en-US" sz="1600" dirty="0" err="1">
                <a:solidFill>
                  <a:srgbClr val="663300"/>
                </a:solidFill>
              </a:rPr>
              <a:t>displayLink</a:t>
            </a:r>
            <a:r>
              <a:rPr lang="en-US" sz="1600" dirty="0">
                <a:solidFill>
                  <a:srgbClr val="663300"/>
                </a:solidFill>
              </a:rPr>
              <a:t>(); </a:t>
            </a:r>
            <a:r>
              <a:rPr lang="en-US" sz="1600" dirty="0">
                <a:solidFill>
                  <a:srgbClr val="0000FF"/>
                </a:solidFill>
              </a:rPr>
              <a:t>//print data</a:t>
            </a:r>
          </a:p>
          <a:p>
            <a:pPr marL="0" indent="0">
              <a:buNone/>
            </a:pPr>
            <a:r>
              <a:rPr lang="en-US" sz="1600" dirty="0" err="1">
                <a:solidFill>
                  <a:schemeClr val="accent6">
                    <a:lumMod val="50000"/>
                  </a:schemeClr>
                </a:solidFill>
              </a:rPr>
              <a:t>pCurrent</a:t>
            </a:r>
            <a:r>
              <a:rPr lang="en-US" sz="1600" dirty="0">
                <a:solidFill>
                  <a:schemeClr val="accent6">
                    <a:lumMod val="50000"/>
                  </a:schemeClr>
                </a:solidFill>
              </a:rPr>
              <a:t> = </a:t>
            </a:r>
            <a:r>
              <a:rPr lang="en-US" sz="1600" dirty="0" err="1">
                <a:solidFill>
                  <a:schemeClr val="accent6">
                    <a:lumMod val="50000"/>
                  </a:schemeClr>
                </a:solidFill>
              </a:rPr>
              <a:t>pCurrent</a:t>
            </a:r>
            <a:r>
              <a:rPr lang="en-US" sz="1600" dirty="0">
                <a:solidFill>
                  <a:schemeClr val="accent6">
                    <a:lumMod val="50000"/>
                  </a:schemeClr>
                </a:solidFill>
              </a:rPr>
              <a:t>-&gt;</a:t>
            </a:r>
            <a:r>
              <a:rPr lang="en-US" sz="1600" dirty="0" err="1">
                <a:solidFill>
                  <a:schemeClr val="accent6">
                    <a:lumMod val="50000"/>
                  </a:schemeClr>
                </a:solidFill>
              </a:rPr>
              <a:t>pNext</a:t>
            </a:r>
            <a:r>
              <a:rPr lang="en-US" sz="1600" dirty="0">
                <a:solidFill>
                  <a:schemeClr val="accent6">
                    <a:lumMod val="50000"/>
                  </a:schemeClr>
                </a:solidFill>
              </a:rPr>
              <a:t>; //</a:t>
            </a:r>
            <a:r>
              <a:rPr lang="en-US" sz="1600" dirty="0">
                <a:solidFill>
                  <a:srgbClr val="0000FF"/>
                </a:solidFill>
              </a:rPr>
              <a:t>move to next link</a:t>
            </a:r>
          </a:p>
          <a:p>
            <a:pPr marL="0" indent="0">
              <a:buNone/>
            </a:pPr>
            <a:r>
              <a:rPr lang="en-US" sz="1600" dirty="0">
                <a:solidFill>
                  <a:srgbClr val="0000FF"/>
                </a:solidFill>
              </a:rPr>
              <a:t>}</a:t>
            </a:r>
          </a:p>
          <a:p>
            <a:pPr marL="0" indent="0">
              <a:buNone/>
            </a:pPr>
            <a:r>
              <a:rPr lang="en-US" sz="1600" dirty="0" err="1">
                <a:solidFill>
                  <a:srgbClr val="0000FF"/>
                </a:solidFill>
              </a:rPr>
              <a:t>cout</a:t>
            </a:r>
            <a:r>
              <a:rPr lang="en-US" sz="1600" dirty="0">
                <a:solidFill>
                  <a:srgbClr val="0000FF"/>
                </a:solidFill>
              </a:rPr>
              <a:t> &lt;&lt; </a:t>
            </a:r>
            <a:r>
              <a:rPr lang="en-US" sz="1600" dirty="0" err="1">
                <a:solidFill>
                  <a:srgbClr val="0000FF"/>
                </a:solidFill>
              </a:rPr>
              <a:t>endl</a:t>
            </a:r>
            <a:r>
              <a:rPr lang="en-US" sz="1600" dirty="0" smtClean="0">
                <a:solidFill>
                  <a:srgbClr val="0000FF"/>
                </a:solidFill>
              </a:rPr>
              <a:t>;</a:t>
            </a:r>
          </a:p>
          <a:p>
            <a:pPr marL="0" indent="0">
              <a:buNone/>
            </a:pPr>
            <a:r>
              <a:rPr lang="en-US" sz="1600" dirty="0">
                <a:solidFill>
                  <a:srgbClr val="0000FF"/>
                </a:solidFill>
              </a:rPr>
              <a:t>}</a:t>
            </a:r>
          </a:p>
          <a:p>
            <a:endParaRPr lang="en-US" sz="16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843808" y="2132856"/>
            <a:ext cx="5517232" cy="14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88224" y="1628800"/>
            <a:ext cx="2082602" cy="1323439"/>
          </a:xfrm>
          <a:prstGeom prst="rect">
            <a:avLst/>
          </a:prstGeom>
        </p:spPr>
        <p:txBody>
          <a:bodyPr wrap="square">
            <a:spAutoFit/>
          </a:bodyPr>
          <a:lstStyle/>
          <a:p>
            <a:r>
              <a:rPr lang="en-US" sz="1600" dirty="0">
                <a:solidFill>
                  <a:schemeClr val="accent3">
                    <a:lumMod val="50000"/>
                  </a:schemeClr>
                </a:solidFill>
              </a:rPr>
              <a:t>void </a:t>
            </a:r>
            <a:r>
              <a:rPr lang="en-US" sz="1600" dirty="0" err="1">
                <a:solidFill>
                  <a:schemeClr val="accent3">
                    <a:lumMod val="50000"/>
                  </a:schemeClr>
                </a:solidFill>
              </a:rPr>
              <a:t>displayLink</a:t>
            </a:r>
            <a:r>
              <a:rPr lang="en-US" sz="1600" dirty="0">
                <a:solidFill>
                  <a:schemeClr val="accent3">
                    <a:lumMod val="50000"/>
                  </a:schemeClr>
                </a:solidFill>
              </a:rPr>
              <a:t>() </a:t>
            </a:r>
          </a:p>
          <a:p>
            <a:r>
              <a:rPr lang="en-US" sz="1600" dirty="0">
                <a:solidFill>
                  <a:schemeClr val="accent3">
                    <a:lumMod val="50000"/>
                  </a:schemeClr>
                </a:solidFill>
              </a:rPr>
              <a:t>{</a:t>
            </a:r>
          </a:p>
          <a:p>
            <a:r>
              <a:rPr lang="en-US" sz="1600" dirty="0" err="1">
                <a:solidFill>
                  <a:schemeClr val="accent3">
                    <a:lumMod val="50000"/>
                  </a:schemeClr>
                </a:solidFill>
              </a:rPr>
              <a:t>cout</a:t>
            </a:r>
            <a:r>
              <a:rPr lang="en-US" sz="1600" dirty="0">
                <a:solidFill>
                  <a:schemeClr val="accent3">
                    <a:lumMod val="50000"/>
                  </a:schemeClr>
                </a:solidFill>
              </a:rPr>
              <a:t> &lt;&lt; "{" &lt;&lt; item &lt;&lt; ", " &lt;&lt; cost &lt;&lt; "} ";</a:t>
            </a:r>
          </a:p>
          <a:p>
            <a:r>
              <a:rPr lang="en-US" sz="1600" dirty="0">
                <a:solidFill>
                  <a:schemeClr val="accent3">
                    <a:lumMod val="50000"/>
                  </a:schemeClr>
                </a:solidFill>
              </a:rPr>
              <a:t>}</a:t>
            </a:r>
          </a:p>
        </p:txBody>
      </p:sp>
      <p:sp>
        <p:nvSpPr>
          <p:cNvPr id="6" name="Rectangle 5"/>
          <p:cNvSpPr/>
          <p:nvPr/>
        </p:nvSpPr>
        <p:spPr>
          <a:xfrm>
            <a:off x="6501133" y="1145362"/>
            <a:ext cx="2674835" cy="338554"/>
          </a:xfrm>
          <a:prstGeom prst="rect">
            <a:avLst/>
          </a:prstGeom>
        </p:spPr>
        <p:txBody>
          <a:bodyPr wrap="none">
            <a:spAutoFit/>
          </a:bodyPr>
          <a:lstStyle/>
          <a:p>
            <a:r>
              <a:rPr lang="en-US" sz="1600" dirty="0" smtClean="0">
                <a:solidFill>
                  <a:schemeClr val="tx2"/>
                </a:solidFill>
              </a:rPr>
              <a:t>2. Call </a:t>
            </a:r>
            <a:r>
              <a:rPr lang="en-US" sz="1600" dirty="0">
                <a:solidFill>
                  <a:schemeClr val="tx2"/>
                </a:solidFill>
              </a:rPr>
              <a:t>display part of current</a:t>
            </a:r>
          </a:p>
        </p:txBody>
      </p:sp>
      <p:sp>
        <p:nvSpPr>
          <p:cNvPr id="7" name="Rectangle 6"/>
          <p:cNvSpPr/>
          <p:nvPr/>
        </p:nvSpPr>
        <p:spPr>
          <a:xfrm>
            <a:off x="6580232" y="3429000"/>
            <a:ext cx="2603598" cy="338554"/>
          </a:xfrm>
          <a:prstGeom prst="rect">
            <a:avLst/>
          </a:prstGeom>
        </p:spPr>
        <p:txBody>
          <a:bodyPr wrap="none">
            <a:spAutoFit/>
          </a:bodyPr>
          <a:lstStyle/>
          <a:p>
            <a:r>
              <a:rPr lang="en-US" sz="1600" dirty="0" smtClean="0">
                <a:solidFill>
                  <a:schemeClr val="accent6">
                    <a:lumMod val="50000"/>
                  </a:schemeClr>
                </a:solidFill>
              </a:rPr>
              <a:t>3. Make </a:t>
            </a:r>
            <a:r>
              <a:rPr lang="en-US" sz="1600" dirty="0">
                <a:solidFill>
                  <a:schemeClr val="accent6">
                    <a:lumMod val="50000"/>
                  </a:schemeClr>
                </a:solidFill>
              </a:rPr>
              <a:t>current be next link</a:t>
            </a:r>
          </a:p>
        </p:txBody>
      </p:sp>
      <p:sp>
        <p:nvSpPr>
          <p:cNvPr id="8" name="Rectangle 7"/>
          <p:cNvSpPr/>
          <p:nvPr/>
        </p:nvSpPr>
        <p:spPr>
          <a:xfrm>
            <a:off x="4860032" y="1483916"/>
            <a:ext cx="1484784" cy="936972"/>
          </a:xfrm>
          <a:prstGeom prst="rect">
            <a:avLst/>
          </a:prstGeom>
          <a:solidFill>
            <a:srgbClr val="FF00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2771800" y="1483916"/>
            <a:ext cx="2088232" cy="36090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316246" y="1483916"/>
            <a:ext cx="343986" cy="523508"/>
          </a:xfrm>
          <a:prstGeom prst="straightConnector1">
            <a:avLst/>
          </a:prstGeom>
          <a:ln w="57150">
            <a:solidFill>
              <a:srgbClr val="6633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6316246" y="3068960"/>
            <a:ext cx="263986" cy="529317"/>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831462" y="2492028"/>
            <a:ext cx="1484784" cy="841590"/>
          </a:xfrm>
          <a:prstGeom prst="rect">
            <a:avLst/>
          </a:prstGeom>
          <a:solidFill>
            <a:schemeClr val="accent1">
              <a:lumMod val="50000"/>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9" name="Ink 18"/>
              <p14:cNvContentPartPr/>
              <p14:nvPr/>
            </p14:nvContentPartPr>
            <p14:xfrm>
              <a:off x="411480" y="3855600"/>
              <a:ext cx="2072880" cy="23400"/>
            </p14:xfrm>
          </p:contentPart>
        </mc:Choice>
        <mc:Fallback xmlns="">
          <p:pic>
            <p:nvPicPr>
              <p:cNvPr id="19" name="Ink 18"/>
              <p:cNvPicPr/>
              <p:nvPr/>
            </p:nvPicPr>
            <p:blipFill>
              <a:blip r:embed="rId4"/>
              <a:stretch>
                <a:fillRect/>
              </a:stretch>
            </p:blipFill>
            <p:spPr>
              <a:xfrm>
                <a:off x="395640" y="3792240"/>
                <a:ext cx="21045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p14:cNvContentPartPr/>
              <p14:nvPr/>
            </p14:nvContentPartPr>
            <p14:xfrm>
              <a:off x="434160" y="2979360"/>
              <a:ext cx="2194920" cy="23400"/>
            </p14:xfrm>
          </p:contentPart>
        </mc:Choice>
        <mc:Fallback xmlns="">
          <p:pic>
            <p:nvPicPr>
              <p:cNvPr id="20" name="Ink 19"/>
              <p:cNvPicPr/>
              <p:nvPr/>
            </p:nvPicPr>
            <p:blipFill>
              <a:blip r:embed="rId6"/>
              <a:stretch>
                <a:fillRect/>
              </a:stretch>
            </p:blipFill>
            <p:spPr>
              <a:xfrm>
                <a:off x="418320" y="2916000"/>
                <a:ext cx="22266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p14:cNvContentPartPr/>
              <p14:nvPr/>
            </p14:nvContentPartPr>
            <p14:xfrm>
              <a:off x="457200" y="4107240"/>
              <a:ext cx="2446200" cy="76680"/>
            </p14:xfrm>
          </p:contentPart>
        </mc:Choice>
        <mc:Fallback xmlns="">
          <p:pic>
            <p:nvPicPr>
              <p:cNvPr id="21" name="Ink 20"/>
              <p:cNvPicPr/>
              <p:nvPr/>
            </p:nvPicPr>
            <p:blipFill>
              <a:blip r:embed="rId8"/>
              <a:stretch>
                <a:fillRect/>
              </a:stretch>
            </p:blipFill>
            <p:spPr>
              <a:xfrm>
                <a:off x="441360" y="4043520"/>
                <a:ext cx="2477880" cy="203760"/>
              </a:xfrm>
              <a:prstGeom prst="rect">
                <a:avLst/>
              </a:prstGeom>
            </p:spPr>
          </p:pic>
        </mc:Fallback>
      </mc:AlternateContent>
    </p:spTree>
    <p:extLst>
      <p:ext uri="{BB962C8B-B14F-4D97-AF65-F5344CB8AC3E}">
        <p14:creationId xmlns:p14="http://schemas.microsoft.com/office/powerpoint/2010/main" val="3934011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test our program!!!</a:t>
            </a:r>
          </a:p>
          <a:p>
            <a:endParaRPr lang="en-US" dirty="0" smtClean="0"/>
          </a:p>
          <a:p>
            <a:r>
              <a:rPr lang="en-US" dirty="0" smtClean="0"/>
              <a:t>Oh wait we need a main </a:t>
            </a:r>
            <a:r>
              <a:rPr lang="en-US" dirty="0" smtClean="0">
                <a:sym typeface="Wingdings" pitchFamily="2" charset="2"/>
              </a:rPr>
              <a:t>…main creates objects but for which class?</a:t>
            </a:r>
          </a:p>
          <a:p>
            <a:endParaRPr lang="en-US" dirty="0">
              <a:sym typeface="Wingdings" pitchFamily="2" charset="2"/>
            </a:endParaRPr>
          </a:p>
          <a:p>
            <a:r>
              <a:rPr lang="en-US" dirty="0" smtClean="0">
                <a:sym typeface="Wingdings" pitchFamily="2" charset="2"/>
              </a:rPr>
              <a:t>Because class linked list is creating a link object …. then </a:t>
            </a:r>
            <a:r>
              <a:rPr lang="en-US" dirty="0">
                <a:sym typeface="Wingdings" pitchFamily="2" charset="2"/>
              </a:rPr>
              <a:t>m</a:t>
            </a:r>
            <a:r>
              <a:rPr lang="en-US" dirty="0" smtClean="0">
                <a:sym typeface="Wingdings" pitchFamily="2" charset="2"/>
              </a:rPr>
              <a:t>ain </a:t>
            </a:r>
            <a:r>
              <a:rPr lang="en-US" dirty="0">
                <a:sym typeface="Wingdings" pitchFamily="2" charset="2"/>
              </a:rPr>
              <a:t>will create a linked list object </a:t>
            </a:r>
            <a:r>
              <a:rPr lang="en-US" dirty="0" smtClean="0">
                <a:sym typeface="Wingdings" pitchFamily="2" charset="2"/>
              </a:rPr>
              <a:t></a:t>
            </a:r>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447340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060848"/>
            <a:ext cx="8686800" cy="4019277"/>
          </a:xfrm>
        </p:spPr>
        <p:txBody>
          <a:bodyPr>
            <a:normAutofit/>
          </a:bodyPr>
          <a:lstStyle/>
          <a:p>
            <a:pPr marL="0" indent="0">
              <a:buNone/>
            </a:pPr>
            <a:r>
              <a:rPr lang="en-US" sz="1800" dirty="0" err="1">
                <a:solidFill>
                  <a:srgbClr val="0000FF"/>
                </a:solidFill>
              </a:rPr>
              <a:t>int</a:t>
            </a:r>
            <a:r>
              <a:rPr lang="en-US" sz="1800" dirty="0">
                <a:solidFill>
                  <a:srgbClr val="0000FF"/>
                </a:solidFill>
              </a:rPr>
              <a:t> main()</a:t>
            </a:r>
          </a:p>
          <a:p>
            <a:pPr marL="0" indent="0">
              <a:buNone/>
            </a:pPr>
            <a:r>
              <a:rPr lang="en-US" sz="1800" dirty="0">
                <a:solidFill>
                  <a:srgbClr val="0000FF"/>
                </a:solidFill>
              </a:rPr>
              <a:t>{</a:t>
            </a:r>
          </a:p>
          <a:p>
            <a:pPr marL="0" indent="0">
              <a:buNone/>
            </a:pPr>
            <a:r>
              <a:rPr lang="en-US" sz="1800" dirty="0" err="1">
                <a:solidFill>
                  <a:srgbClr val="0000FF"/>
                </a:solidFill>
              </a:rPr>
              <a:t>LinkList</a:t>
            </a:r>
            <a:r>
              <a:rPr lang="en-US" sz="1800" dirty="0">
                <a:solidFill>
                  <a:srgbClr val="0000FF"/>
                </a:solidFill>
              </a:rPr>
              <a:t> </a:t>
            </a:r>
            <a:r>
              <a:rPr lang="en-US" sz="1800" dirty="0" err="1">
                <a:solidFill>
                  <a:srgbClr val="0000FF"/>
                </a:solidFill>
              </a:rPr>
              <a:t>theList</a:t>
            </a:r>
            <a:r>
              <a:rPr lang="en-US" sz="1800" dirty="0">
                <a:solidFill>
                  <a:srgbClr val="0000FF"/>
                </a:solidFill>
              </a:rPr>
              <a:t>; //make new list</a:t>
            </a:r>
          </a:p>
          <a:p>
            <a:pPr marL="0" indent="0">
              <a:buNone/>
            </a:pPr>
            <a:r>
              <a:rPr lang="en-US" sz="1800" dirty="0" err="1">
                <a:solidFill>
                  <a:srgbClr val="0000FF"/>
                </a:solidFill>
              </a:rPr>
              <a:t>theList.insertFirst</a:t>
            </a:r>
            <a:r>
              <a:rPr lang="en-US" sz="1800" dirty="0">
                <a:solidFill>
                  <a:srgbClr val="0000FF"/>
                </a:solidFill>
              </a:rPr>
              <a:t>("Milk", 50.00); </a:t>
            </a:r>
            <a:endParaRPr lang="en-US" sz="1800" dirty="0" smtClean="0">
              <a:solidFill>
                <a:srgbClr val="0000FF"/>
              </a:solidFill>
            </a:endParaRPr>
          </a:p>
          <a:p>
            <a:pPr marL="0" indent="0">
              <a:buNone/>
            </a:pPr>
            <a:r>
              <a:rPr lang="en-US" sz="1800" dirty="0" err="1" smtClean="0">
                <a:solidFill>
                  <a:srgbClr val="0000FF"/>
                </a:solidFill>
              </a:rPr>
              <a:t>theList.insertFirst</a:t>
            </a:r>
            <a:r>
              <a:rPr lang="en-US" sz="1800" dirty="0">
                <a:solidFill>
                  <a:srgbClr val="0000FF"/>
                </a:solidFill>
              </a:rPr>
              <a:t>("Bread", 70.00);</a:t>
            </a:r>
          </a:p>
          <a:p>
            <a:pPr marL="0" indent="0">
              <a:buNone/>
            </a:pPr>
            <a:r>
              <a:rPr lang="en-US" sz="1800" dirty="0" err="1">
                <a:solidFill>
                  <a:srgbClr val="0000FF"/>
                </a:solidFill>
              </a:rPr>
              <a:t>theList.insertFirst</a:t>
            </a:r>
            <a:r>
              <a:rPr lang="en-US" sz="1800" dirty="0">
                <a:solidFill>
                  <a:srgbClr val="0000FF"/>
                </a:solidFill>
              </a:rPr>
              <a:t>("Sugar", 150.00);</a:t>
            </a:r>
          </a:p>
          <a:p>
            <a:pPr marL="0" indent="0">
              <a:buNone/>
            </a:pPr>
            <a:r>
              <a:rPr lang="en-US" sz="1800" dirty="0" err="1">
                <a:solidFill>
                  <a:srgbClr val="0000FF"/>
                </a:solidFill>
              </a:rPr>
              <a:t>theList.insertFirst</a:t>
            </a:r>
            <a:r>
              <a:rPr lang="en-US" sz="1800" dirty="0">
                <a:solidFill>
                  <a:srgbClr val="0000FF"/>
                </a:solidFill>
              </a:rPr>
              <a:t>("Salt", 10.00);</a:t>
            </a:r>
          </a:p>
          <a:p>
            <a:pPr marL="0" indent="0">
              <a:buNone/>
            </a:pPr>
            <a:r>
              <a:rPr lang="en-US" sz="1800" dirty="0" err="1">
                <a:solidFill>
                  <a:srgbClr val="0000FF"/>
                </a:solidFill>
              </a:rPr>
              <a:t>theList.displayList</a:t>
            </a:r>
            <a:r>
              <a:rPr lang="en-US" sz="1800" dirty="0">
                <a:solidFill>
                  <a:srgbClr val="0000FF"/>
                </a:solidFill>
              </a:rPr>
              <a:t>(); //display list</a:t>
            </a:r>
          </a:p>
          <a:p>
            <a:pPr marL="0" indent="0">
              <a:buNone/>
            </a:pPr>
            <a:endParaRPr lang="en-US" sz="1800" dirty="0">
              <a:solidFill>
                <a:srgbClr val="0000FF"/>
              </a:solidFill>
            </a:endParaRPr>
          </a:p>
          <a:p>
            <a:pPr marL="0" indent="0">
              <a:buNone/>
            </a:pPr>
            <a:r>
              <a:rPr lang="en-US" sz="1800" dirty="0">
                <a:solidFill>
                  <a:srgbClr val="0000FF"/>
                </a:solidFill>
              </a:rPr>
              <a:t>return 0;</a:t>
            </a:r>
          </a:p>
          <a:p>
            <a:pPr marL="0" indent="0">
              <a:buNone/>
            </a:pPr>
            <a:r>
              <a:rPr lang="en-US" sz="1800" dirty="0">
                <a:solidFill>
                  <a:srgbClr val="0000FF"/>
                </a:solidFill>
              </a:rPr>
              <a:t>} //end main()</a:t>
            </a:r>
          </a:p>
          <a:p>
            <a:pPr marL="0" indent="0">
              <a:buNone/>
            </a:pPr>
            <a:endParaRPr lang="en-US" sz="1800"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
        <p:nvSpPr>
          <p:cNvPr id="5" name="TextBox 4"/>
          <p:cNvSpPr txBox="1"/>
          <p:nvPr/>
        </p:nvSpPr>
        <p:spPr>
          <a:xfrm>
            <a:off x="323528" y="1484784"/>
            <a:ext cx="2952328" cy="369332"/>
          </a:xfrm>
          <a:prstGeom prst="rect">
            <a:avLst/>
          </a:prstGeom>
          <a:noFill/>
        </p:spPr>
        <p:txBody>
          <a:bodyPr wrap="square" rtlCol="0">
            <a:spAutoFit/>
          </a:bodyPr>
          <a:lstStyle/>
          <a:p>
            <a:r>
              <a:rPr lang="en-US" dirty="0" err="1" smtClean="0"/>
              <a:t>Main</a:t>
            </a:r>
            <a:r>
              <a:rPr lang="en-US" dirty="0" err="1" smtClean="0">
                <a:sym typeface="Wingdings" pitchFamily="2" charset="2"/>
              </a:rPr>
              <a:t>linkedListlink</a:t>
            </a:r>
            <a:r>
              <a:rPr lang="en-US" dirty="0" smtClean="0">
                <a:sym typeface="Wingdings" pitchFamily="2" charset="2"/>
              </a:rPr>
              <a:t> </a:t>
            </a:r>
            <a:endParaRPr lang="en-US" dirty="0"/>
          </a:p>
        </p:txBody>
      </p:sp>
    </p:spTree>
    <p:extLst>
      <p:ext uri="{BB962C8B-B14F-4D97-AF65-F5344CB8AC3E}">
        <p14:creationId xmlns:p14="http://schemas.microsoft.com/office/powerpoint/2010/main" val="4086519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918" y="1012470"/>
            <a:ext cx="2848747" cy="6186309"/>
          </a:xfrm>
          <a:prstGeom prst="rect">
            <a:avLst/>
          </a:prstGeom>
        </p:spPr>
        <p:txBody>
          <a:bodyPr wrap="square">
            <a:spAutoFit/>
          </a:bodyPr>
          <a:lstStyle/>
          <a:p>
            <a:r>
              <a:rPr lang="en-US" sz="1200" dirty="0">
                <a:solidFill>
                  <a:srgbClr val="0000FF"/>
                </a:solidFill>
              </a:rPr>
              <a:t>#include&lt;</a:t>
            </a:r>
            <a:r>
              <a:rPr lang="en-US" sz="1200" dirty="0" err="1">
                <a:solidFill>
                  <a:srgbClr val="0000FF"/>
                </a:solidFill>
              </a:rPr>
              <a:t>iostream</a:t>
            </a:r>
            <a:r>
              <a:rPr lang="en-US" sz="1200" dirty="0">
                <a:solidFill>
                  <a:srgbClr val="0000FF"/>
                </a:solidFill>
              </a:rPr>
              <a:t>&gt;</a:t>
            </a:r>
          </a:p>
          <a:p>
            <a:r>
              <a:rPr lang="en-US" sz="1200" dirty="0">
                <a:solidFill>
                  <a:srgbClr val="0000FF"/>
                </a:solidFill>
              </a:rPr>
              <a:t>#include&lt;string&gt;</a:t>
            </a:r>
          </a:p>
          <a:p>
            <a:r>
              <a:rPr lang="en-US" sz="1200" dirty="0">
                <a:solidFill>
                  <a:srgbClr val="0000FF"/>
                </a:solidFill>
              </a:rPr>
              <a:t>using namespace </a:t>
            </a:r>
            <a:r>
              <a:rPr lang="en-US" sz="1200" dirty="0" err="1">
                <a:solidFill>
                  <a:srgbClr val="0000FF"/>
                </a:solidFill>
              </a:rPr>
              <a:t>std</a:t>
            </a:r>
            <a:r>
              <a:rPr lang="en-US" sz="1200" dirty="0">
                <a:solidFill>
                  <a:srgbClr val="0000FF"/>
                </a:solidFill>
              </a:rPr>
              <a:t>;</a:t>
            </a:r>
          </a:p>
          <a:p>
            <a:r>
              <a:rPr lang="en-US" sz="1200" dirty="0">
                <a:solidFill>
                  <a:srgbClr val="0000FF"/>
                </a:solidFill>
              </a:rPr>
              <a:t>class Link</a:t>
            </a:r>
          </a:p>
          <a:p>
            <a:r>
              <a:rPr lang="en-US" sz="1200" dirty="0">
                <a:solidFill>
                  <a:srgbClr val="0000FF"/>
                </a:solidFill>
              </a:rPr>
              <a:t>{</a:t>
            </a:r>
          </a:p>
          <a:p>
            <a:r>
              <a:rPr lang="en-US" sz="1200" dirty="0">
                <a:solidFill>
                  <a:srgbClr val="0000FF"/>
                </a:solidFill>
              </a:rPr>
              <a:t>public:</a:t>
            </a:r>
          </a:p>
          <a:p>
            <a:r>
              <a:rPr lang="en-US" sz="1200" dirty="0">
                <a:solidFill>
                  <a:srgbClr val="0000FF"/>
                </a:solidFill>
              </a:rPr>
              <a:t>string item; //data item</a:t>
            </a:r>
          </a:p>
          <a:p>
            <a:r>
              <a:rPr lang="en-US" sz="1200" dirty="0">
                <a:solidFill>
                  <a:srgbClr val="0000FF"/>
                </a:solidFill>
              </a:rPr>
              <a:t>double cost; //data </a:t>
            </a:r>
            <a:r>
              <a:rPr lang="en-US" sz="1200" dirty="0" smtClean="0">
                <a:solidFill>
                  <a:srgbClr val="0000FF"/>
                </a:solidFill>
              </a:rPr>
              <a:t>item</a:t>
            </a:r>
          </a:p>
          <a:p>
            <a:r>
              <a:rPr lang="en-US" sz="1200" dirty="0">
                <a:solidFill>
                  <a:srgbClr val="0000FF"/>
                </a:solidFill>
              </a:rPr>
              <a:t>Link *</a:t>
            </a:r>
            <a:r>
              <a:rPr lang="en-US" sz="1200" dirty="0" err="1">
                <a:solidFill>
                  <a:srgbClr val="0000FF"/>
                </a:solidFill>
              </a:rPr>
              <a:t>pNext</a:t>
            </a:r>
            <a:r>
              <a:rPr lang="en-US" sz="1200">
                <a:solidFill>
                  <a:srgbClr val="0000FF"/>
                </a:solidFill>
              </a:rPr>
              <a:t>;</a:t>
            </a:r>
            <a:endParaRPr lang="en-US" sz="1200" dirty="0">
              <a:solidFill>
                <a:srgbClr val="0000FF"/>
              </a:solidFill>
            </a:endParaRPr>
          </a:p>
          <a:p>
            <a:r>
              <a:rPr lang="en-US" sz="1200" smtClean="0">
                <a:solidFill>
                  <a:srgbClr val="0000FF"/>
                </a:solidFill>
              </a:rPr>
              <a:t>//</a:t>
            </a:r>
            <a:r>
              <a:rPr lang="en-US" sz="1200" dirty="0" err="1">
                <a:solidFill>
                  <a:srgbClr val="0000FF"/>
                </a:solidFill>
              </a:rPr>
              <a:t>ptr</a:t>
            </a:r>
            <a:r>
              <a:rPr lang="en-US" sz="1200" dirty="0">
                <a:solidFill>
                  <a:srgbClr val="0000FF"/>
                </a:solidFill>
              </a:rPr>
              <a:t> to next link in list</a:t>
            </a:r>
          </a:p>
          <a:p>
            <a:endParaRPr lang="en-US" sz="1200" dirty="0">
              <a:solidFill>
                <a:srgbClr val="0000FF"/>
              </a:solidFill>
            </a:endParaRPr>
          </a:p>
          <a:p>
            <a:r>
              <a:rPr lang="en-US" sz="1200" dirty="0">
                <a:solidFill>
                  <a:srgbClr val="0000FF"/>
                </a:solidFill>
              </a:rPr>
              <a:t>Link(string s, double c)  //constructor</a:t>
            </a:r>
          </a:p>
          <a:p>
            <a:r>
              <a:rPr lang="en-US" sz="1200" dirty="0" smtClean="0">
                <a:solidFill>
                  <a:srgbClr val="0000FF"/>
                </a:solidFill>
              </a:rPr>
              <a:t>{ //to insert data</a:t>
            </a:r>
            <a:endParaRPr lang="en-US" sz="1200" dirty="0">
              <a:solidFill>
                <a:srgbClr val="0000FF"/>
              </a:solidFill>
            </a:endParaRPr>
          </a:p>
          <a:p>
            <a:r>
              <a:rPr lang="en-US" sz="1200" dirty="0">
                <a:solidFill>
                  <a:srgbClr val="0000FF"/>
                </a:solidFill>
              </a:rPr>
              <a:t>item=s;</a:t>
            </a:r>
          </a:p>
          <a:p>
            <a:r>
              <a:rPr lang="en-US" sz="1200" dirty="0">
                <a:solidFill>
                  <a:srgbClr val="0000FF"/>
                </a:solidFill>
              </a:rPr>
              <a:t>cost=c;</a:t>
            </a:r>
          </a:p>
          <a:p>
            <a:r>
              <a:rPr lang="en-US" sz="1200" dirty="0" err="1">
                <a:solidFill>
                  <a:srgbClr val="0000FF"/>
                </a:solidFill>
              </a:rPr>
              <a:t>pNext</a:t>
            </a:r>
            <a:r>
              <a:rPr lang="en-US" sz="1200" dirty="0">
                <a:solidFill>
                  <a:srgbClr val="0000FF"/>
                </a:solidFill>
              </a:rPr>
              <a:t>=NULL;</a:t>
            </a:r>
          </a:p>
          <a:p>
            <a:r>
              <a:rPr lang="en-US" sz="1200" dirty="0">
                <a:solidFill>
                  <a:srgbClr val="0000FF"/>
                </a:solidFill>
              </a:rPr>
              <a:t>}</a:t>
            </a:r>
          </a:p>
          <a:p>
            <a:r>
              <a:rPr lang="en-US" sz="1200" dirty="0">
                <a:solidFill>
                  <a:srgbClr val="0000FF"/>
                </a:solidFill>
              </a:rPr>
              <a:t>void </a:t>
            </a:r>
            <a:r>
              <a:rPr lang="en-US" sz="1200" dirty="0" err="1">
                <a:solidFill>
                  <a:srgbClr val="0000FF"/>
                </a:solidFill>
              </a:rPr>
              <a:t>displayLink</a:t>
            </a:r>
            <a:r>
              <a:rPr lang="en-US" sz="1200" dirty="0">
                <a:solidFill>
                  <a:srgbClr val="0000FF"/>
                </a:solidFill>
              </a:rPr>
              <a:t>() </a:t>
            </a:r>
          </a:p>
          <a:p>
            <a:r>
              <a:rPr lang="en-US" sz="1200" dirty="0">
                <a:solidFill>
                  <a:srgbClr val="0000FF"/>
                </a:solidFill>
              </a:rPr>
              <a:t>{</a:t>
            </a:r>
          </a:p>
          <a:p>
            <a:r>
              <a:rPr lang="en-US" sz="1200" dirty="0" err="1">
                <a:solidFill>
                  <a:srgbClr val="0000FF"/>
                </a:solidFill>
              </a:rPr>
              <a:t>cout</a:t>
            </a:r>
            <a:r>
              <a:rPr lang="en-US" sz="1200" dirty="0">
                <a:solidFill>
                  <a:srgbClr val="0000FF"/>
                </a:solidFill>
              </a:rPr>
              <a:t> &lt;&lt; "{" &lt;&lt; item &lt;&lt; ", " &lt;&lt; cost &lt;&lt; "} ";</a:t>
            </a:r>
          </a:p>
          <a:p>
            <a:r>
              <a:rPr lang="en-US" sz="1200" dirty="0">
                <a:solidFill>
                  <a:srgbClr val="0000FF"/>
                </a:solidFill>
              </a:rPr>
              <a:t>}</a:t>
            </a:r>
          </a:p>
          <a:p>
            <a:r>
              <a:rPr lang="en-US" sz="1200" dirty="0" smtClean="0">
                <a:solidFill>
                  <a:srgbClr val="0000FF"/>
                </a:solidFill>
              </a:rPr>
              <a:t>};</a:t>
            </a:r>
          </a:p>
          <a:p>
            <a:r>
              <a:rPr lang="en-US" sz="1200" dirty="0">
                <a:solidFill>
                  <a:srgbClr val="0000FF"/>
                </a:solidFill>
              </a:rPr>
              <a:t>class </a:t>
            </a:r>
            <a:r>
              <a:rPr lang="en-US" sz="1200" dirty="0" err="1">
                <a:solidFill>
                  <a:srgbClr val="0000FF"/>
                </a:solidFill>
              </a:rPr>
              <a:t>LinkList</a:t>
            </a:r>
            <a:endParaRPr lang="en-US" sz="1200" dirty="0">
              <a:solidFill>
                <a:srgbClr val="0000FF"/>
              </a:solidFill>
            </a:endParaRPr>
          </a:p>
          <a:p>
            <a:r>
              <a:rPr lang="en-US" sz="1200" dirty="0">
                <a:solidFill>
                  <a:srgbClr val="0000FF"/>
                </a:solidFill>
              </a:rPr>
              <a:t>{</a:t>
            </a:r>
          </a:p>
          <a:p>
            <a:r>
              <a:rPr lang="en-US" sz="1200" dirty="0">
                <a:solidFill>
                  <a:srgbClr val="0000FF"/>
                </a:solidFill>
              </a:rPr>
              <a:t>private:</a:t>
            </a:r>
          </a:p>
          <a:p>
            <a:r>
              <a:rPr lang="en-US" sz="1200" dirty="0">
                <a:solidFill>
                  <a:srgbClr val="0000FF"/>
                </a:solidFill>
              </a:rPr>
              <a:t>Link* </a:t>
            </a:r>
            <a:r>
              <a:rPr lang="en-US" sz="1200" dirty="0" err="1">
                <a:solidFill>
                  <a:srgbClr val="0000FF"/>
                </a:solidFill>
              </a:rPr>
              <a:t>pFirst</a:t>
            </a:r>
            <a:r>
              <a:rPr lang="en-US" sz="1200" dirty="0">
                <a:solidFill>
                  <a:srgbClr val="0000FF"/>
                </a:solidFill>
              </a:rPr>
              <a:t>; //</a:t>
            </a:r>
            <a:r>
              <a:rPr lang="en-US" sz="1200" dirty="0" err="1">
                <a:solidFill>
                  <a:srgbClr val="0000FF"/>
                </a:solidFill>
              </a:rPr>
              <a:t>ptr</a:t>
            </a:r>
            <a:r>
              <a:rPr lang="en-US" sz="1200" dirty="0">
                <a:solidFill>
                  <a:srgbClr val="0000FF"/>
                </a:solidFill>
              </a:rPr>
              <a:t> to first link on list</a:t>
            </a:r>
          </a:p>
          <a:p>
            <a:r>
              <a:rPr lang="en-US" sz="1200" dirty="0">
                <a:solidFill>
                  <a:srgbClr val="0000FF"/>
                </a:solidFill>
              </a:rPr>
              <a:t>public:</a:t>
            </a:r>
          </a:p>
          <a:p>
            <a:r>
              <a:rPr lang="en-US" sz="1200" dirty="0" err="1" smtClean="0">
                <a:solidFill>
                  <a:srgbClr val="0000FF"/>
                </a:solidFill>
              </a:rPr>
              <a:t>LinkList</a:t>
            </a:r>
            <a:r>
              <a:rPr lang="en-US" sz="1200" dirty="0">
                <a:solidFill>
                  <a:srgbClr val="0000FF"/>
                </a:solidFill>
              </a:rPr>
              <a:t>()  //constructor</a:t>
            </a:r>
          </a:p>
          <a:p>
            <a:r>
              <a:rPr lang="en-US" sz="1200" dirty="0">
                <a:solidFill>
                  <a:srgbClr val="0000FF"/>
                </a:solidFill>
              </a:rPr>
              <a:t>{</a:t>
            </a:r>
          </a:p>
          <a:p>
            <a:r>
              <a:rPr lang="en-US" sz="1200" dirty="0" err="1">
                <a:solidFill>
                  <a:srgbClr val="0000FF"/>
                </a:solidFill>
              </a:rPr>
              <a:t>pFirst</a:t>
            </a:r>
            <a:r>
              <a:rPr lang="en-US" sz="1200" dirty="0">
                <a:solidFill>
                  <a:srgbClr val="0000FF"/>
                </a:solidFill>
              </a:rPr>
              <a:t> = NULL;</a:t>
            </a:r>
          </a:p>
          <a:p>
            <a:r>
              <a:rPr lang="en-US" sz="1200" dirty="0">
                <a:solidFill>
                  <a:srgbClr val="0000FF"/>
                </a:solidFill>
              </a:rPr>
              <a:t> } //(no links on list yet)</a:t>
            </a:r>
          </a:p>
          <a:p>
            <a:endParaRPr lang="en-US" sz="1200" dirty="0">
              <a:solidFill>
                <a:srgbClr val="0000FF"/>
              </a:solidFill>
            </a:endParaRPr>
          </a:p>
          <a:p>
            <a:endParaRPr lang="en-US" sz="1200" dirty="0">
              <a:solidFill>
                <a:srgbClr val="0000FF"/>
              </a:solidFill>
            </a:endParaRPr>
          </a:p>
        </p:txBody>
      </p:sp>
      <p:sp>
        <p:nvSpPr>
          <p:cNvPr id="6" name="Rectangle 5"/>
          <p:cNvSpPr/>
          <p:nvPr/>
        </p:nvSpPr>
        <p:spPr>
          <a:xfrm>
            <a:off x="2771800" y="1027757"/>
            <a:ext cx="2974032" cy="4339650"/>
          </a:xfrm>
          <a:prstGeom prst="rect">
            <a:avLst/>
          </a:prstGeom>
        </p:spPr>
        <p:txBody>
          <a:bodyPr wrap="square">
            <a:spAutoFit/>
          </a:bodyPr>
          <a:lstStyle/>
          <a:p>
            <a:r>
              <a:rPr lang="en-US" sz="1200" dirty="0" smtClean="0">
                <a:solidFill>
                  <a:srgbClr val="FF0000"/>
                </a:solidFill>
              </a:rPr>
              <a:t>//</a:t>
            </a:r>
            <a:r>
              <a:rPr lang="en-US" sz="1200" dirty="0">
                <a:solidFill>
                  <a:srgbClr val="FF0000"/>
                </a:solidFill>
              </a:rPr>
              <a:t>insert at start of list</a:t>
            </a:r>
          </a:p>
          <a:p>
            <a:r>
              <a:rPr lang="en-US" sz="1200" dirty="0">
                <a:solidFill>
                  <a:srgbClr val="FF0000"/>
                </a:solidFill>
              </a:rPr>
              <a:t>void </a:t>
            </a:r>
            <a:r>
              <a:rPr lang="en-US" sz="1200" dirty="0" err="1">
                <a:solidFill>
                  <a:srgbClr val="FF0000"/>
                </a:solidFill>
              </a:rPr>
              <a:t>insertFirst</a:t>
            </a:r>
            <a:r>
              <a:rPr lang="en-US" sz="1200" dirty="0">
                <a:solidFill>
                  <a:srgbClr val="FF0000"/>
                </a:solidFill>
              </a:rPr>
              <a:t>(string i, double c</a:t>
            </a:r>
            <a:r>
              <a:rPr lang="en-US" sz="1200" dirty="0" smtClean="0">
                <a:solidFill>
                  <a:srgbClr val="FF0000"/>
                </a:solidFill>
              </a:rPr>
              <a:t>)</a:t>
            </a:r>
            <a:endParaRPr lang="en-US" sz="1200" dirty="0">
              <a:solidFill>
                <a:srgbClr val="FF0000"/>
              </a:solidFill>
            </a:endParaRPr>
          </a:p>
          <a:p>
            <a:r>
              <a:rPr lang="en-US" sz="1200" dirty="0">
                <a:solidFill>
                  <a:srgbClr val="FF0000"/>
                </a:solidFill>
              </a:rPr>
              <a:t>{ //make new link</a:t>
            </a:r>
          </a:p>
          <a:p>
            <a:r>
              <a:rPr lang="en-US" sz="1200" dirty="0">
                <a:solidFill>
                  <a:srgbClr val="FF0000"/>
                </a:solidFill>
              </a:rPr>
              <a:t>Link* </a:t>
            </a:r>
            <a:r>
              <a:rPr lang="en-US" sz="1200" dirty="0" err="1">
                <a:solidFill>
                  <a:srgbClr val="FF0000"/>
                </a:solidFill>
              </a:rPr>
              <a:t>pNewLink</a:t>
            </a:r>
            <a:r>
              <a:rPr lang="en-US" sz="1200" dirty="0">
                <a:solidFill>
                  <a:srgbClr val="FF0000"/>
                </a:solidFill>
              </a:rPr>
              <a:t> = new Link(i, c); </a:t>
            </a:r>
            <a:endParaRPr lang="en-US" sz="1200" dirty="0" smtClean="0">
              <a:solidFill>
                <a:srgbClr val="FF0000"/>
              </a:solidFill>
            </a:endParaRPr>
          </a:p>
          <a:p>
            <a:r>
              <a:rPr lang="en-US" sz="1200" dirty="0" err="1" smtClean="0">
                <a:solidFill>
                  <a:srgbClr val="FF0000"/>
                </a:solidFill>
              </a:rPr>
              <a:t>pNewLink</a:t>
            </a:r>
            <a:r>
              <a:rPr lang="en-US" sz="1200" dirty="0" smtClean="0">
                <a:solidFill>
                  <a:srgbClr val="FF0000"/>
                </a:solidFill>
              </a:rPr>
              <a:t>-</a:t>
            </a:r>
            <a:r>
              <a:rPr lang="en-US" sz="1200" dirty="0">
                <a:solidFill>
                  <a:srgbClr val="FF0000"/>
                </a:solidFill>
              </a:rPr>
              <a:t>&gt;</a:t>
            </a:r>
            <a:r>
              <a:rPr lang="en-US" sz="1200" dirty="0" err="1">
                <a:solidFill>
                  <a:srgbClr val="FF0000"/>
                </a:solidFill>
              </a:rPr>
              <a:t>pNext</a:t>
            </a:r>
            <a:r>
              <a:rPr lang="en-US" sz="1200" dirty="0">
                <a:solidFill>
                  <a:srgbClr val="FF0000"/>
                </a:solidFill>
              </a:rPr>
              <a:t> = </a:t>
            </a:r>
            <a:r>
              <a:rPr lang="en-US" sz="1200" dirty="0" err="1">
                <a:solidFill>
                  <a:srgbClr val="FF0000"/>
                </a:solidFill>
              </a:rPr>
              <a:t>pFirst</a:t>
            </a:r>
            <a:r>
              <a:rPr lang="en-US" sz="1200" dirty="0">
                <a:solidFill>
                  <a:srgbClr val="FF0000"/>
                </a:solidFill>
              </a:rPr>
              <a:t>; //make pointer </a:t>
            </a:r>
            <a:endParaRPr lang="en-US" sz="1200" dirty="0" smtClean="0">
              <a:solidFill>
                <a:srgbClr val="FF0000"/>
              </a:solidFill>
            </a:endParaRPr>
          </a:p>
          <a:p>
            <a:r>
              <a:rPr lang="en-US" sz="1200" dirty="0" err="1" smtClean="0">
                <a:solidFill>
                  <a:srgbClr val="FF0000"/>
                </a:solidFill>
              </a:rPr>
              <a:t>pFirst</a:t>
            </a:r>
            <a:r>
              <a:rPr lang="en-US" sz="1200" dirty="0" smtClean="0">
                <a:solidFill>
                  <a:srgbClr val="FF0000"/>
                </a:solidFill>
              </a:rPr>
              <a:t> </a:t>
            </a:r>
            <a:r>
              <a:rPr lang="en-US" sz="1200" dirty="0">
                <a:solidFill>
                  <a:srgbClr val="FF0000"/>
                </a:solidFill>
              </a:rPr>
              <a:t>= </a:t>
            </a:r>
            <a:r>
              <a:rPr lang="en-US" sz="1200" dirty="0" err="1">
                <a:solidFill>
                  <a:srgbClr val="FF0000"/>
                </a:solidFill>
              </a:rPr>
              <a:t>pNewLink</a:t>
            </a:r>
            <a:r>
              <a:rPr lang="en-US" sz="1200" dirty="0">
                <a:solidFill>
                  <a:srgbClr val="FF0000"/>
                </a:solidFill>
              </a:rPr>
              <a:t>; </a:t>
            </a:r>
          </a:p>
          <a:p>
            <a:r>
              <a:rPr lang="en-US" sz="1200" dirty="0">
                <a:solidFill>
                  <a:srgbClr val="FF0000"/>
                </a:solidFill>
              </a:rPr>
              <a:t>}</a:t>
            </a:r>
          </a:p>
          <a:p>
            <a:endParaRPr lang="en-US" sz="1200" dirty="0">
              <a:solidFill>
                <a:srgbClr val="0000FF"/>
              </a:solidFill>
            </a:endParaRPr>
          </a:p>
          <a:p>
            <a:endParaRPr lang="en-US" sz="1200" dirty="0">
              <a:solidFill>
                <a:srgbClr val="0000FF"/>
              </a:solidFill>
            </a:endParaRPr>
          </a:p>
          <a:p>
            <a:r>
              <a:rPr lang="en-US" sz="1200" dirty="0">
                <a:solidFill>
                  <a:srgbClr val="9900FF"/>
                </a:solidFill>
              </a:rPr>
              <a:t>void </a:t>
            </a:r>
            <a:r>
              <a:rPr lang="en-US" sz="1200" dirty="0" err="1">
                <a:solidFill>
                  <a:srgbClr val="9900FF"/>
                </a:solidFill>
              </a:rPr>
              <a:t>displayList</a:t>
            </a:r>
            <a:r>
              <a:rPr lang="en-US" sz="1200" dirty="0">
                <a:solidFill>
                  <a:srgbClr val="9900FF"/>
                </a:solidFill>
              </a:rPr>
              <a:t>()</a:t>
            </a:r>
          </a:p>
          <a:p>
            <a:r>
              <a:rPr lang="en-US" sz="1200" dirty="0">
                <a:solidFill>
                  <a:srgbClr val="9900FF"/>
                </a:solidFill>
              </a:rPr>
              <a:t>{</a:t>
            </a:r>
          </a:p>
          <a:p>
            <a:r>
              <a:rPr lang="en-US" sz="1200" dirty="0" err="1">
                <a:solidFill>
                  <a:srgbClr val="9900FF"/>
                </a:solidFill>
              </a:rPr>
              <a:t>cout</a:t>
            </a:r>
            <a:r>
              <a:rPr lang="en-US" sz="1200" dirty="0">
                <a:solidFill>
                  <a:srgbClr val="9900FF"/>
                </a:solidFill>
              </a:rPr>
              <a:t> &lt;&lt; "List (first--&gt;last): ";</a:t>
            </a:r>
          </a:p>
          <a:p>
            <a:r>
              <a:rPr lang="en-US" sz="1200" dirty="0">
                <a:solidFill>
                  <a:srgbClr val="9900FF"/>
                </a:solidFill>
              </a:rPr>
              <a:t>Link* </a:t>
            </a:r>
            <a:r>
              <a:rPr lang="en-US" sz="1200" dirty="0" err="1">
                <a:solidFill>
                  <a:srgbClr val="9900FF"/>
                </a:solidFill>
              </a:rPr>
              <a:t>pCurrent</a:t>
            </a:r>
            <a:r>
              <a:rPr lang="en-US" sz="1200" dirty="0">
                <a:solidFill>
                  <a:srgbClr val="9900FF"/>
                </a:solidFill>
              </a:rPr>
              <a:t> = </a:t>
            </a:r>
            <a:r>
              <a:rPr lang="en-US" sz="1200" dirty="0" err="1">
                <a:solidFill>
                  <a:srgbClr val="9900FF"/>
                </a:solidFill>
              </a:rPr>
              <a:t>pFirst</a:t>
            </a:r>
            <a:r>
              <a:rPr lang="en-US" sz="1200" dirty="0">
                <a:solidFill>
                  <a:srgbClr val="9900FF"/>
                </a:solidFill>
              </a:rPr>
              <a:t>; </a:t>
            </a:r>
          </a:p>
          <a:p>
            <a:r>
              <a:rPr lang="en-US" sz="1200" dirty="0">
                <a:solidFill>
                  <a:srgbClr val="9900FF"/>
                </a:solidFill>
              </a:rPr>
              <a:t>while(</a:t>
            </a:r>
            <a:r>
              <a:rPr lang="en-US" sz="1200" dirty="0" err="1">
                <a:solidFill>
                  <a:srgbClr val="9900FF"/>
                </a:solidFill>
              </a:rPr>
              <a:t>pCurrent</a:t>
            </a:r>
            <a:r>
              <a:rPr lang="en-US" sz="1200" dirty="0">
                <a:solidFill>
                  <a:srgbClr val="9900FF"/>
                </a:solidFill>
              </a:rPr>
              <a:t> != NULL) //until end of list,</a:t>
            </a:r>
          </a:p>
          <a:p>
            <a:r>
              <a:rPr lang="en-US" sz="1200" dirty="0">
                <a:solidFill>
                  <a:srgbClr val="9900FF"/>
                </a:solidFill>
              </a:rPr>
              <a:t>{</a:t>
            </a:r>
          </a:p>
          <a:p>
            <a:r>
              <a:rPr lang="en-US" sz="1200" dirty="0" err="1">
                <a:solidFill>
                  <a:srgbClr val="9900FF"/>
                </a:solidFill>
              </a:rPr>
              <a:t>pCurrent</a:t>
            </a:r>
            <a:r>
              <a:rPr lang="en-US" sz="1200" dirty="0">
                <a:solidFill>
                  <a:srgbClr val="9900FF"/>
                </a:solidFill>
              </a:rPr>
              <a:t>-&gt;</a:t>
            </a:r>
            <a:r>
              <a:rPr lang="en-US" sz="1200" dirty="0" err="1">
                <a:solidFill>
                  <a:srgbClr val="9900FF"/>
                </a:solidFill>
              </a:rPr>
              <a:t>displayLink</a:t>
            </a:r>
            <a:r>
              <a:rPr lang="en-US" sz="1200" dirty="0">
                <a:solidFill>
                  <a:srgbClr val="9900FF"/>
                </a:solidFill>
              </a:rPr>
              <a:t>(); //print data</a:t>
            </a:r>
          </a:p>
          <a:p>
            <a:r>
              <a:rPr lang="en-US" sz="1200" dirty="0" err="1">
                <a:solidFill>
                  <a:srgbClr val="9900FF"/>
                </a:solidFill>
              </a:rPr>
              <a:t>pCurrent</a:t>
            </a:r>
            <a:r>
              <a:rPr lang="en-US" sz="1200" dirty="0">
                <a:solidFill>
                  <a:srgbClr val="9900FF"/>
                </a:solidFill>
              </a:rPr>
              <a:t> = </a:t>
            </a:r>
            <a:r>
              <a:rPr lang="en-US" sz="1200" dirty="0" err="1">
                <a:solidFill>
                  <a:srgbClr val="9900FF"/>
                </a:solidFill>
              </a:rPr>
              <a:t>pCurrent</a:t>
            </a:r>
            <a:r>
              <a:rPr lang="en-US" sz="1200" dirty="0">
                <a:solidFill>
                  <a:srgbClr val="9900FF"/>
                </a:solidFill>
              </a:rPr>
              <a:t>-&gt;</a:t>
            </a:r>
            <a:r>
              <a:rPr lang="en-US" sz="1200" dirty="0" err="1">
                <a:solidFill>
                  <a:srgbClr val="9900FF"/>
                </a:solidFill>
              </a:rPr>
              <a:t>pNext</a:t>
            </a:r>
            <a:r>
              <a:rPr lang="en-US" sz="1200" dirty="0">
                <a:solidFill>
                  <a:srgbClr val="9900FF"/>
                </a:solidFill>
              </a:rPr>
              <a:t>; //</a:t>
            </a:r>
            <a:r>
              <a:rPr lang="en-US" sz="1200" dirty="0" smtClean="0">
                <a:solidFill>
                  <a:srgbClr val="9900FF"/>
                </a:solidFill>
              </a:rPr>
              <a:t>move</a:t>
            </a:r>
          </a:p>
          <a:p>
            <a:r>
              <a:rPr lang="en-US" sz="1200" dirty="0" smtClean="0">
                <a:solidFill>
                  <a:srgbClr val="9900FF"/>
                </a:solidFill>
              </a:rPr>
              <a:t>}</a:t>
            </a:r>
            <a:endParaRPr lang="en-US" sz="1200" dirty="0">
              <a:solidFill>
                <a:srgbClr val="9900FF"/>
              </a:solidFill>
            </a:endParaRPr>
          </a:p>
          <a:p>
            <a:r>
              <a:rPr lang="en-US" sz="1200" dirty="0" err="1">
                <a:solidFill>
                  <a:srgbClr val="9900FF"/>
                </a:solidFill>
              </a:rPr>
              <a:t>cout</a:t>
            </a:r>
            <a:r>
              <a:rPr lang="en-US" sz="1200" dirty="0">
                <a:solidFill>
                  <a:srgbClr val="9900FF"/>
                </a:solidFill>
              </a:rPr>
              <a:t> &lt;&lt; </a:t>
            </a:r>
            <a:r>
              <a:rPr lang="en-US" sz="1200" dirty="0" err="1">
                <a:solidFill>
                  <a:srgbClr val="9900FF"/>
                </a:solidFill>
              </a:rPr>
              <a:t>endl</a:t>
            </a:r>
            <a:r>
              <a:rPr lang="en-US" sz="1200" dirty="0">
                <a:solidFill>
                  <a:srgbClr val="9900FF"/>
                </a:solidFill>
              </a:rPr>
              <a:t>;</a:t>
            </a:r>
          </a:p>
          <a:p>
            <a:r>
              <a:rPr lang="en-US" sz="1200" dirty="0" smtClean="0">
                <a:solidFill>
                  <a:srgbClr val="9900FF"/>
                </a:solidFill>
              </a:rPr>
              <a:t>}</a:t>
            </a:r>
          </a:p>
          <a:p>
            <a:r>
              <a:rPr lang="en-US" sz="1200" dirty="0" smtClean="0">
                <a:solidFill>
                  <a:srgbClr val="0000FF"/>
                </a:solidFill>
              </a:rPr>
              <a:t>}; </a:t>
            </a:r>
            <a:r>
              <a:rPr lang="en-US" sz="1200" dirty="0">
                <a:solidFill>
                  <a:srgbClr val="0000FF"/>
                </a:solidFill>
              </a:rPr>
              <a:t>//end class Link</a:t>
            </a:r>
          </a:p>
          <a:p>
            <a:endParaRPr lang="en-US" sz="1200" dirty="0">
              <a:solidFill>
                <a:srgbClr val="0000FF"/>
              </a:solidFill>
            </a:endParaRPr>
          </a:p>
          <a:p>
            <a:endParaRPr lang="en-US" sz="1200" dirty="0">
              <a:solidFill>
                <a:srgbClr val="0000FF"/>
              </a:solidFill>
            </a:endParaRPr>
          </a:p>
        </p:txBody>
      </p:sp>
      <p:sp>
        <p:nvSpPr>
          <p:cNvPr id="7" name="Rectangle 6"/>
          <p:cNvSpPr/>
          <p:nvPr/>
        </p:nvSpPr>
        <p:spPr>
          <a:xfrm>
            <a:off x="5652120" y="1011500"/>
            <a:ext cx="3744416" cy="2123658"/>
          </a:xfrm>
          <a:prstGeom prst="rect">
            <a:avLst/>
          </a:prstGeom>
        </p:spPr>
        <p:txBody>
          <a:bodyPr wrap="square">
            <a:spAutoFit/>
          </a:bodyPr>
          <a:lstStyle/>
          <a:p>
            <a:r>
              <a:rPr lang="en-US" sz="1200" dirty="0" err="1" smtClean="0">
                <a:solidFill>
                  <a:srgbClr val="0000FF"/>
                </a:solidFill>
              </a:rPr>
              <a:t>int</a:t>
            </a:r>
            <a:r>
              <a:rPr lang="en-US" sz="1200" dirty="0" smtClean="0">
                <a:solidFill>
                  <a:srgbClr val="0000FF"/>
                </a:solidFill>
              </a:rPr>
              <a:t> main()</a:t>
            </a:r>
          </a:p>
          <a:p>
            <a:r>
              <a:rPr lang="en-US" sz="1200" dirty="0" smtClean="0">
                <a:solidFill>
                  <a:srgbClr val="0000FF"/>
                </a:solidFill>
              </a:rPr>
              <a:t>{</a:t>
            </a:r>
          </a:p>
          <a:p>
            <a:r>
              <a:rPr lang="en-US" sz="1200" dirty="0" err="1" smtClean="0">
                <a:solidFill>
                  <a:srgbClr val="0000FF"/>
                </a:solidFill>
              </a:rPr>
              <a:t>LinkList</a:t>
            </a:r>
            <a:r>
              <a:rPr lang="en-US" sz="1200" dirty="0" smtClean="0">
                <a:solidFill>
                  <a:srgbClr val="0000FF"/>
                </a:solidFill>
              </a:rPr>
              <a:t> </a:t>
            </a:r>
            <a:r>
              <a:rPr lang="en-US" sz="1200" dirty="0" err="1" smtClean="0">
                <a:solidFill>
                  <a:srgbClr val="0000FF"/>
                </a:solidFill>
              </a:rPr>
              <a:t>theList</a:t>
            </a:r>
            <a:r>
              <a:rPr lang="en-US" sz="1200" dirty="0" smtClean="0">
                <a:solidFill>
                  <a:srgbClr val="0000FF"/>
                </a:solidFill>
              </a:rPr>
              <a:t>; //make new list</a:t>
            </a:r>
          </a:p>
          <a:p>
            <a:r>
              <a:rPr lang="en-US" sz="1200" dirty="0" err="1" smtClean="0">
                <a:solidFill>
                  <a:srgbClr val="0000FF"/>
                </a:solidFill>
              </a:rPr>
              <a:t>theList.insertFirst</a:t>
            </a:r>
            <a:r>
              <a:rPr lang="en-US" sz="1200" dirty="0" smtClean="0">
                <a:solidFill>
                  <a:srgbClr val="0000FF"/>
                </a:solidFill>
              </a:rPr>
              <a:t>("Milk", 50.00); </a:t>
            </a:r>
            <a:r>
              <a:rPr lang="en-US" sz="1200" dirty="0" err="1" smtClean="0">
                <a:solidFill>
                  <a:srgbClr val="0000FF"/>
                </a:solidFill>
              </a:rPr>
              <a:t>theList.insertFirst</a:t>
            </a:r>
            <a:r>
              <a:rPr lang="en-US" sz="1200" dirty="0" smtClean="0">
                <a:solidFill>
                  <a:srgbClr val="0000FF"/>
                </a:solidFill>
              </a:rPr>
              <a:t>("Bread", 70.00);</a:t>
            </a:r>
          </a:p>
          <a:p>
            <a:r>
              <a:rPr lang="en-US" sz="1200" dirty="0" err="1" smtClean="0">
                <a:solidFill>
                  <a:srgbClr val="0000FF"/>
                </a:solidFill>
              </a:rPr>
              <a:t>theList.insertFirst</a:t>
            </a:r>
            <a:r>
              <a:rPr lang="en-US" sz="1200" dirty="0" smtClean="0">
                <a:solidFill>
                  <a:srgbClr val="0000FF"/>
                </a:solidFill>
              </a:rPr>
              <a:t>("Sugar", 150.00);</a:t>
            </a:r>
          </a:p>
          <a:p>
            <a:r>
              <a:rPr lang="en-US" sz="1200" dirty="0" err="1" smtClean="0">
                <a:solidFill>
                  <a:srgbClr val="0000FF"/>
                </a:solidFill>
              </a:rPr>
              <a:t>theList.insertFirst</a:t>
            </a:r>
            <a:r>
              <a:rPr lang="en-US" sz="1200" dirty="0" smtClean="0">
                <a:solidFill>
                  <a:srgbClr val="0000FF"/>
                </a:solidFill>
              </a:rPr>
              <a:t>("Salt", 10.00);</a:t>
            </a:r>
          </a:p>
          <a:p>
            <a:r>
              <a:rPr lang="en-US" sz="1200" dirty="0" err="1" smtClean="0">
                <a:solidFill>
                  <a:srgbClr val="0000FF"/>
                </a:solidFill>
              </a:rPr>
              <a:t>theList.displayList</a:t>
            </a:r>
            <a:r>
              <a:rPr lang="en-US" sz="1200" dirty="0" smtClean="0">
                <a:solidFill>
                  <a:srgbClr val="0000FF"/>
                </a:solidFill>
              </a:rPr>
              <a:t>(); //display list</a:t>
            </a:r>
          </a:p>
          <a:p>
            <a:endParaRPr lang="en-US" sz="1200" dirty="0" smtClean="0">
              <a:solidFill>
                <a:srgbClr val="0000FF"/>
              </a:solidFill>
            </a:endParaRPr>
          </a:p>
          <a:p>
            <a:r>
              <a:rPr lang="en-US" sz="1200" dirty="0" smtClean="0">
                <a:solidFill>
                  <a:srgbClr val="0000FF"/>
                </a:solidFill>
              </a:rPr>
              <a:t>return 0;</a:t>
            </a:r>
          </a:p>
          <a:p>
            <a:r>
              <a:rPr lang="en-US" sz="1200" dirty="0" smtClean="0">
                <a:solidFill>
                  <a:srgbClr val="0000FF"/>
                </a:solidFill>
              </a:rPr>
              <a:t>} //end main()</a:t>
            </a:r>
            <a:endParaRPr lang="en-US" sz="1200" dirty="0">
              <a:solidFill>
                <a:srgbClr val="0000FF"/>
              </a:solidFill>
            </a:endParaRPr>
          </a:p>
        </p:txBody>
      </p:sp>
      <p:sp>
        <p:nvSpPr>
          <p:cNvPr id="2" name="TextBox 1"/>
          <p:cNvSpPr txBox="1"/>
          <p:nvPr/>
        </p:nvSpPr>
        <p:spPr>
          <a:xfrm>
            <a:off x="5711405" y="3789040"/>
            <a:ext cx="3398168" cy="2123658"/>
          </a:xfrm>
          <a:prstGeom prst="rect">
            <a:avLst/>
          </a:prstGeom>
          <a:solidFill>
            <a:srgbClr val="FFC000"/>
          </a:solidFill>
        </p:spPr>
        <p:txBody>
          <a:bodyPr wrap="square" rtlCol="0">
            <a:spAutoFit/>
          </a:bodyPr>
          <a:lstStyle/>
          <a:p>
            <a:r>
              <a:rPr lang="en-US" sz="1200" dirty="0" smtClean="0"/>
              <a:t>To create a link</a:t>
            </a:r>
          </a:p>
          <a:p>
            <a:r>
              <a:rPr lang="en-US" sz="1200" dirty="0" smtClean="0">
                <a:solidFill>
                  <a:srgbClr val="0000FF"/>
                </a:solidFill>
              </a:rPr>
              <a:t>	Link</a:t>
            </a:r>
            <a:r>
              <a:rPr lang="en-US" sz="1200" dirty="0">
                <a:solidFill>
                  <a:srgbClr val="0000FF"/>
                </a:solidFill>
              </a:rPr>
              <a:t>* </a:t>
            </a:r>
            <a:r>
              <a:rPr lang="en-US" sz="1200" dirty="0" err="1">
                <a:solidFill>
                  <a:srgbClr val="0000FF"/>
                </a:solidFill>
              </a:rPr>
              <a:t>pNewLink</a:t>
            </a:r>
            <a:r>
              <a:rPr lang="en-US" sz="1200" dirty="0">
                <a:solidFill>
                  <a:srgbClr val="0000FF"/>
                </a:solidFill>
              </a:rPr>
              <a:t> = new Link(i, c); </a:t>
            </a:r>
          </a:p>
          <a:p>
            <a:r>
              <a:rPr lang="en-US" sz="1200" dirty="0" smtClean="0"/>
              <a:t>To create a linked list</a:t>
            </a:r>
          </a:p>
          <a:p>
            <a:r>
              <a:rPr lang="en-US" sz="1200" dirty="0" smtClean="0">
                <a:solidFill>
                  <a:srgbClr val="0000FF"/>
                </a:solidFill>
              </a:rPr>
              <a:t>	</a:t>
            </a:r>
            <a:r>
              <a:rPr lang="en-US" sz="1200" dirty="0" err="1" smtClean="0">
                <a:solidFill>
                  <a:srgbClr val="0000FF"/>
                </a:solidFill>
              </a:rPr>
              <a:t>LinkList</a:t>
            </a:r>
            <a:r>
              <a:rPr lang="en-US" sz="1200" dirty="0" smtClean="0">
                <a:solidFill>
                  <a:srgbClr val="0000FF"/>
                </a:solidFill>
              </a:rPr>
              <a:t> </a:t>
            </a:r>
            <a:r>
              <a:rPr lang="en-US" sz="1200" dirty="0" err="1">
                <a:solidFill>
                  <a:srgbClr val="0000FF"/>
                </a:solidFill>
              </a:rPr>
              <a:t>theList</a:t>
            </a:r>
            <a:endParaRPr lang="en-US" sz="1200" dirty="0" smtClean="0"/>
          </a:p>
          <a:p>
            <a:r>
              <a:rPr lang="en-US" sz="1200" dirty="0" smtClean="0"/>
              <a:t>To refer to item in link</a:t>
            </a:r>
          </a:p>
          <a:p>
            <a:r>
              <a:rPr lang="en-US" sz="1200" dirty="0" smtClean="0">
                <a:solidFill>
                  <a:srgbClr val="0000FF"/>
                </a:solidFill>
              </a:rPr>
              <a:t>	</a:t>
            </a:r>
            <a:r>
              <a:rPr lang="en-US" sz="1200" dirty="0" err="1" smtClean="0">
                <a:solidFill>
                  <a:srgbClr val="0000FF"/>
                </a:solidFill>
              </a:rPr>
              <a:t>pNewLink</a:t>
            </a:r>
            <a:r>
              <a:rPr lang="en-US" sz="1200" dirty="0" smtClean="0">
                <a:solidFill>
                  <a:srgbClr val="0000FF"/>
                </a:solidFill>
              </a:rPr>
              <a:t>-</a:t>
            </a:r>
            <a:r>
              <a:rPr lang="en-US" sz="1200" dirty="0">
                <a:solidFill>
                  <a:srgbClr val="0000FF"/>
                </a:solidFill>
              </a:rPr>
              <a:t>&gt;</a:t>
            </a:r>
            <a:r>
              <a:rPr lang="en-US" sz="1200" dirty="0" err="1">
                <a:solidFill>
                  <a:srgbClr val="0000FF"/>
                </a:solidFill>
              </a:rPr>
              <a:t>pNext</a:t>
            </a:r>
            <a:r>
              <a:rPr lang="en-US" sz="1200" dirty="0">
                <a:solidFill>
                  <a:srgbClr val="0000FF"/>
                </a:solidFill>
              </a:rPr>
              <a:t> = </a:t>
            </a:r>
            <a:r>
              <a:rPr lang="en-US" sz="1200" dirty="0" err="1">
                <a:solidFill>
                  <a:srgbClr val="0000FF"/>
                </a:solidFill>
              </a:rPr>
              <a:t>pFirst</a:t>
            </a:r>
            <a:r>
              <a:rPr lang="en-US" sz="1200" dirty="0">
                <a:solidFill>
                  <a:srgbClr val="0000FF"/>
                </a:solidFill>
              </a:rPr>
              <a:t>; </a:t>
            </a:r>
            <a:endParaRPr lang="en-US" sz="1200" dirty="0" smtClean="0"/>
          </a:p>
          <a:p>
            <a:r>
              <a:rPr lang="en-US" sz="1200" dirty="0" smtClean="0">
                <a:solidFill>
                  <a:srgbClr val="0000FF"/>
                </a:solidFill>
              </a:rPr>
              <a:t>	</a:t>
            </a:r>
            <a:r>
              <a:rPr lang="en-US" sz="1200" dirty="0" err="1" smtClean="0">
                <a:solidFill>
                  <a:srgbClr val="0000FF"/>
                </a:solidFill>
              </a:rPr>
              <a:t>pCurrent</a:t>
            </a:r>
            <a:r>
              <a:rPr lang="en-US" sz="1200" dirty="0" smtClean="0">
                <a:solidFill>
                  <a:srgbClr val="0000FF"/>
                </a:solidFill>
              </a:rPr>
              <a:t>-</a:t>
            </a:r>
            <a:r>
              <a:rPr lang="en-US" sz="1200" dirty="0">
                <a:solidFill>
                  <a:srgbClr val="0000FF"/>
                </a:solidFill>
              </a:rPr>
              <a:t>&gt;</a:t>
            </a:r>
            <a:r>
              <a:rPr lang="en-US" sz="1200" dirty="0" err="1">
                <a:solidFill>
                  <a:srgbClr val="0000FF"/>
                </a:solidFill>
              </a:rPr>
              <a:t>displayLink</a:t>
            </a:r>
            <a:r>
              <a:rPr lang="en-US" sz="1200" dirty="0">
                <a:solidFill>
                  <a:srgbClr val="0000FF"/>
                </a:solidFill>
              </a:rPr>
              <a:t>(); </a:t>
            </a:r>
            <a:endParaRPr lang="en-US" sz="1200" dirty="0" smtClean="0">
              <a:solidFill>
                <a:srgbClr val="0000FF"/>
              </a:solidFill>
            </a:endParaRPr>
          </a:p>
          <a:p>
            <a:r>
              <a:rPr lang="en-US" sz="1200" dirty="0" smtClean="0"/>
              <a:t>To move from one link to the next</a:t>
            </a:r>
          </a:p>
          <a:p>
            <a:r>
              <a:rPr lang="en-US" sz="1200" dirty="0" smtClean="0">
                <a:solidFill>
                  <a:srgbClr val="0000FF"/>
                </a:solidFill>
              </a:rPr>
              <a:t>	</a:t>
            </a:r>
            <a:r>
              <a:rPr lang="en-US" sz="1200" dirty="0" err="1" smtClean="0">
                <a:solidFill>
                  <a:srgbClr val="0000FF"/>
                </a:solidFill>
              </a:rPr>
              <a:t>pCurrent</a:t>
            </a:r>
            <a:r>
              <a:rPr lang="en-US" sz="1200" dirty="0" smtClean="0">
                <a:solidFill>
                  <a:srgbClr val="0000FF"/>
                </a:solidFill>
              </a:rPr>
              <a:t> </a:t>
            </a:r>
            <a:r>
              <a:rPr lang="en-US" sz="1200" dirty="0">
                <a:solidFill>
                  <a:srgbClr val="0000FF"/>
                </a:solidFill>
              </a:rPr>
              <a:t>= </a:t>
            </a:r>
            <a:r>
              <a:rPr lang="en-US" sz="1200" dirty="0" err="1" smtClean="0">
                <a:solidFill>
                  <a:srgbClr val="0000FF"/>
                </a:solidFill>
              </a:rPr>
              <a:t>pCurrent</a:t>
            </a:r>
            <a:r>
              <a:rPr lang="en-US" sz="1200" dirty="0" smtClean="0">
                <a:solidFill>
                  <a:srgbClr val="0000FF"/>
                </a:solidFill>
              </a:rPr>
              <a:t>-</a:t>
            </a:r>
            <a:r>
              <a:rPr lang="en-US" sz="1200" dirty="0">
                <a:solidFill>
                  <a:srgbClr val="0000FF"/>
                </a:solidFill>
              </a:rPr>
              <a:t>&gt;</a:t>
            </a:r>
            <a:r>
              <a:rPr lang="en-US" sz="1200" dirty="0" err="1">
                <a:solidFill>
                  <a:srgbClr val="0000FF"/>
                </a:solidFill>
              </a:rPr>
              <a:t>pNext</a:t>
            </a:r>
            <a:r>
              <a:rPr lang="en-US" sz="1200" dirty="0">
                <a:solidFill>
                  <a:srgbClr val="0000FF"/>
                </a:solidFill>
              </a:rPr>
              <a:t>; </a:t>
            </a:r>
          </a:p>
          <a:p>
            <a:r>
              <a:rPr lang="en-US" sz="1200" dirty="0" smtClean="0"/>
              <a:t>To make a link equal to the other</a:t>
            </a:r>
          </a:p>
          <a:p>
            <a:r>
              <a:rPr lang="en-US" sz="1200" dirty="0" smtClean="0">
                <a:solidFill>
                  <a:srgbClr val="0000FF"/>
                </a:solidFill>
              </a:rPr>
              <a:t>	</a:t>
            </a:r>
            <a:r>
              <a:rPr lang="en-US" sz="1200" dirty="0" err="1" smtClean="0">
                <a:solidFill>
                  <a:srgbClr val="0000FF"/>
                </a:solidFill>
              </a:rPr>
              <a:t>pFirst</a:t>
            </a:r>
            <a:r>
              <a:rPr lang="en-US" sz="1200" dirty="0" smtClean="0">
                <a:solidFill>
                  <a:srgbClr val="0000FF"/>
                </a:solidFill>
              </a:rPr>
              <a:t> </a:t>
            </a:r>
            <a:r>
              <a:rPr lang="en-US" sz="1200" dirty="0">
                <a:solidFill>
                  <a:srgbClr val="0000FF"/>
                </a:solidFill>
              </a:rPr>
              <a:t>= </a:t>
            </a:r>
            <a:r>
              <a:rPr lang="en-US" sz="1200" dirty="0" err="1">
                <a:solidFill>
                  <a:srgbClr val="0000FF"/>
                </a:solidFill>
              </a:rPr>
              <a:t>pNewLink</a:t>
            </a:r>
            <a:r>
              <a:rPr lang="en-US" sz="1200" dirty="0">
                <a:solidFill>
                  <a:srgbClr val="0000FF"/>
                </a:solidFill>
              </a:rPr>
              <a:t>; </a:t>
            </a:r>
            <a:endParaRPr lang="en-US" sz="1200" dirty="0"/>
          </a:p>
        </p:txBody>
      </p:sp>
      <p:sp>
        <p:nvSpPr>
          <p:cNvPr id="3" name="TextBox 2"/>
          <p:cNvSpPr txBox="1"/>
          <p:nvPr/>
        </p:nvSpPr>
        <p:spPr>
          <a:xfrm>
            <a:off x="0" y="6550223"/>
            <a:ext cx="9144000" cy="307777"/>
          </a:xfrm>
          <a:prstGeom prst="rect">
            <a:avLst/>
          </a:prstGeom>
          <a:solidFill>
            <a:schemeClr val="bg2">
              <a:lumMod val="25000"/>
            </a:schemeClr>
          </a:solidFill>
        </p:spPr>
        <p:txBody>
          <a:bodyPr wrap="square" rtlCol="0">
            <a:spAutoFit/>
          </a:bodyPr>
          <a:lstStyle/>
          <a:p>
            <a:r>
              <a:rPr lang="en-US" sz="1400" dirty="0" smtClean="0">
                <a:solidFill>
                  <a:schemeClr val="bg1"/>
                </a:solidFill>
              </a:rPr>
              <a:t>Create a linked list that can be used to insert and </a:t>
            </a:r>
            <a:r>
              <a:rPr lang="en-US" sz="1400" smtClean="0">
                <a:solidFill>
                  <a:schemeClr val="bg1"/>
                </a:solidFill>
              </a:rPr>
              <a:t>display the numbers, names and scores </a:t>
            </a:r>
            <a:r>
              <a:rPr lang="en-US" sz="1400" dirty="0" smtClean="0">
                <a:solidFill>
                  <a:schemeClr val="bg1"/>
                </a:solidFill>
              </a:rPr>
              <a:t>for a quiz for 3 students.</a:t>
            </a:r>
            <a:endParaRPr lang="en-US" sz="1400"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872800" y="1706760"/>
              <a:ext cx="2080440" cy="15840"/>
            </p14:xfrm>
          </p:contentPart>
        </mc:Choice>
        <mc:Fallback xmlns="">
          <p:pic>
            <p:nvPicPr>
              <p:cNvPr id="4" name="Ink 3"/>
              <p:cNvPicPr/>
              <p:nvPr/>
            </p:nvPicPr>
            <p:blipFill>
              <a:blip r:embed="rId3" cstate="print"/>
              <a:stretch>
                <a:fillRect/>
              </a:stretch>
            </p:blipFill>
            <p:spPr>
              <a:xfrm>
                <a:off x="2856600" y="1643400"/>
                <a:ext cx="21124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2857320" y="2088000"/>
              <a:ext cx="1242360" cy="360"/>
            </p14:xfrm>
          </p:contentPart>
        </mc:Choice>
        <mc:Fallback xmlns="">
          <p:pic>
            <p:nvPicPr>
              <p:cNvPr id="8" name="Ink 7"/>
              <p:cNvPicPr/>
              <p:nvPr/>
            </p:nvPicPr>
            <p:blipFill>
              <a:blip r:embed="rId5" cstate="print"/>
              <a:stretch>
                <a:fillRect/>
              </a:stretch>
            </p:blipFill>
            <p:spPr>
              <a:xfrm>
                <a:off x="2841480" y="2024280"/>
                <a:ext cx="12740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864880" y="3909240"/>
              <a:ext cx="2324520" cy="23040"/>
            </p14:xfrm>
          </p:contentPart>
        </mc:Choice>
        <mc:Fallback xmlns="">
          <p:pic>
            <p:nvPicPr>
              <p:cNvPr id="9" name="Ink 8"/>
              <p:cNvPicPr/>
              <p:nvPr/>
            </p:nvPicPr>
            <p:blipFill>
              <a:blip r:embed="rId7" cstate="print"/>
              <a:stretch>
                <a:fillRect/>
              </a:stretch>
            </p:blipFill>
            <p:spPr>
              <a:xfrm>
                <a:off x="2849040" y="3845520"/>
                <a:ext cx="23562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p14:cNvContentPartPr/>
              <p14:nvPr/>
            </p14:nvContentPartPr>
            <p14:xfrm>
              <a:off x="2864880" y="4092120"/>
              <a:ext cx="2400840" cy="15480"/>
            </p14:xfrm>
          </p:contentPart>
        </mc:Choice>
        <mc:Fallback xmlns="">
          <p:pic>
            <p:nvPicPr>
              <p:cNvPr id="10" name="Ink 9"/>
              <p:cNvPicPr/>
              <p:nvPr/>
            </p:nvPicPr>
            <p:blipFill>
              <a:blip r:embed="rId9" cstate="print"/>
              <a:stretch>
                <a:fillRect/>
              </a:stretch>
            </p:blipFill>
            <p:spPr>
              <a:xfrm>
                <a:off x="2849040" y="4028400"/>
                <a:ext cx="24325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p14:cNvContentPartPr/>
              <p14:nvPr/>
            </p14:nvContentPartPr>
            <p14:xfrm>
              <a:off x="5722560" y="1508760"/>
              <a:ext cx="2118600" cy="69120"/>
            </p14:xfrm>
          </p:contentPart>
        </mc:Choice>
        <mc:Fallback xmlns="">
          <p:pic>
            <p:nvPicPr>
              <p:cNvPr id="11" name="Ink 10"/>
              <p:cNvPicPr/>
              <p:nvPr/>
            </p:nvPicPr>
            <p:blipFill>
              <a:blip r:embed="rId11" cstate="print"/>
              <a:stretch>
                <a:fillRect/>
              </a:stretch>
            </p:blipFill>
            <p:spPr>
              <a:xfrm>
                <a:off x="5706720" y="1445400"/>
                <a:ext cx="21502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p14:cNvContentPartPr/>
              <p14:nvPr/>
            </p14:nvContentPartPr>
            <p14:xfrm>
              <a:off x="152280" y="1706760"/>
              <a:ext cx="693720" cy="23400"/>
            </p14:xfrm>
          </p:contentPart>
        </mc:Choice>
        <mc:Fallback xmlns="">
          <p:pic>
            <p:nvPicPr>
              <p:cNvPr id="12" name="Ink 11"/>
              <p:cNvPicPr/>
              <p:nvPr/>
            </p:nvPicPr>
            <p:blipFill>
              <a:blip r:embed="rId13"/>
              <a:stretch>
                <a:fillRect/>
              </a:stretch>
            </p:blipFill>
            <p:spPr>
              <a:xfrm>
                <a:off x="136440" y="1643400"/>
                <a:ext cx="7254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p14:cNvContentPartPr/>
              <p14:nvPr/>
            </p14:nvContentPartPr>
            <p14:xfrm>
              <a:off x="137160" y="4983480"/>
              <a:ext cx="945000" cy="30960"/>
            </p14:xfrm>
          </p:contentPart>
        </mc:Choice>
        <mc:Fallback xmlns="">
          <p:pic>
            <p:nvPicPr>
              <p:cNvPr id="13" name="Ink 12"/>
              <p:cNvPicPr/>
              <p:nvPr/>
            </p:nvPicPr>
            <p:blipFill>
              <a:blip r:embed="rId15"/>
              <a:stretch>
                <a:fillRect/>
              </a:stretch>
            </p:blipFill>
            <p:spPr>
              <a:xfrm>
                <a:off x="121320" y="4920120"/>
                <a:ext cx="976680" cy="157680"/>
              </a:xfrm>
              <a:prstGeom prst="rect">
                <a:avLst/>
              </a:prstGeom>
            </p:spPr>
          </p:pic>
        </mc:Fallback>
      </mc:AlternateContent>
    </p:spTree>
    <p:extLst>
      <p:ext uri="{BB962C8B-B14F-4D97-AF65-F5344CB8AC3E}">
        <p14:creationId xmlns:p14="http://schemas.microsoft.com/office/powerpoint/2010/main" val="1687441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088" y="2176463"/>
            <a:ext cx="77438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028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deleting from linked list</a:t>
            </a:r>
            <a:endParaRPr lang="en-US" dirty="0"/>
          </a:p>
        </p:txBody>
      </p:sp>
      <p:sp>
        <p:nvSpPr>
          <p:cNvPr id="3" name="Content Placeholder 2"/>
          <p:cNvSpPr>
            <a:spLocks noGrp="1"/>
          </p:cNvSpPr>
          <p:nvPr>
            <p:ph idx="1"/>
          </p:nvPr>
        </p:nvSpPr>
        <p:spPr>
          <a:xfrm>
            <a:off x="304800" y="1554162"/>
            <a:ext cx="5347320" cy="4525963"/>
          </a:xfrm>
        </p:spPr>
        <p:txBody>
          <a:bodyPr>
            <a:normAutofit/>
          </a:bodyPr>
          <a:lstStyle/>
          <a:p>
            <a:pPr marL="457200" indent="-457200">
              <a:buFont typeface="+mj-lt"/>
              <a:buAutoNum type="arabicPeriod"/>
            </a:pPr>
            <a:r>
              <a:rPr lang="en-US" sz="1800" dirty="0" smtClean="0"/>
              <a:t>Make first point at the next</a:t>
            </a:r>
          </a:p>
          <a:p>
            <a:pPr marL="457200" indent="-457200">
              <a:buFont typeface="+mj-lt"/>
              <a:buAutoNum type="arabicPeriod"/>
            </a:pPr>
            <a:endParaRPr lang="en-US" sz="1800" dirty="0"/>
          </a:p>
          <a:p>
            <a:pPr marL="0" indent="0">
              <a:buNone/>
            </a:pPr>
            <a:r>
              <a:rPr lang="en-US" sz="1800" dirty="0">
                <a:solidFill>
                  <a:srgbClr val="0000FF"/>
                </a:solidFill>
              </a:rPr>
              <a:t>void </a:t>
            </a:r>
            <a:r>
              <a:rPr lang="en-US" sz="1800" dirty="0" err="1">
                <a:solidFill>
                  <a:srgbClr val="0000FF"/>
                </a:solidFill>
              </a:rPr>
              <a:t>removeFirst</a:t>
            </a:r>
            <a:r>
              <a:rPr lang="en-US" sz="1800" dirty="0">
                <a:solidFill>
                  <a:srgbClr val="0000FF"/>
                </a:solidFill>
              </a:rPr>
              <a:t>() //delete at first link</a:t>
            </a:r>
          </a:p>
          <a:p>
            <a:pPr marL="0" indent="0">
              <a:buNone/>
            </a:pPr>
            <a:r>
              <a:rPr lang="en-US" sz="1800" dirty="0">
                <a:solidFill>
                  <a:srgbClr val="0000FF"/>
                </a:solidFill>
              </a:rPr>
              <a:t>{ //(assumes list not empty)</a:t>
            </a:r>
          </a:p>
          <a:p>
            <a:pPr marL="0" indent="0">
              <a:buNone/>
            </a:pPr>
            <a:r>
              <a:rPr lang="en-US" sz="1800" dirty="0" err="1" smtClean="0">
                <a:solidFill>
                  <a:srgbClr val="0000FF"/>
                </a:solidFill>
              </a:rPr>
              <a:t>pFirst</a:t>
            </a:r>
            <a:r>
              <a:rPr lang="en-US" sz="1800" dirty="0" smtClean="0">
                <a:solidFill>
                  <a:srgbClr val="0000FF"/>
                </a:solidFill>
              </a:rPr>
              <a:t> </a:t>
            </a:r>
            <a:r>
              <a:rPr lang="en-US" sz="1800" dirty="0">
                <a:solidFill>
                  <a:srgbClr val="0000FF"/>
                </a:solidFill>
              </a:rPr>
              <a:t>= </a:t>
            </a:r>
            <a:r>
              <a:rPr lang="en-US" sz="1800" dirty="0" err="1">
                <a:solidFill>
                  <a:srgbClr val="0000FF"/>
                </a:solidFill>
              </a:rPr>
              <a:t>pFirst</a:t>
            </a:r>
            <a:r>
              <a:rPr lang="en-US" sz="1800" dirty="0">
                <a:solidFill>
                  <a:srgbClr val="0000FF"/>
                </a:solidFill>
              </a:rPr>
              <a:t>-&gt;</a:t>
            </a:r>
            <a:r>
              <a:rPr lang="en-US" sz="1800" dirty="0" err="1">
                <a:solidFill>
                  <a:srgbClr val="0000FF"/>
                </a:solidFill>
              </a:rPr>
              <a:t>pNext</a:t>
            </a:r>
            <a:r>
              <a:rPr lang="en-US" sz="1800" dirty="0">
                <a:solidFill>
                  <a:srgbClr val="0000FF"/>
                </a:solidFill>
              </a:rPr>
              <a:t>; </a:t>
            </a:r>
          </a:p>
          <a:p>
            <a:pPr marL="0" indent="0">
              <a:buNone/>
            </a:pPr>
            <a:r>
              <a:rPr lang="en-US" sz="1800" dirty="0" smtClean="0">
                <a:solidFill>
                  <a:srgbClr val="0000FF"/>
                </a:solidFill>
              </a:rPr>
              <a:t>}</a:t>
            </a:r>
            <a:endParaRPr lang="en-US" sz="1800" dirty="0">
              <a:solidFill>
                <a:srgbClr val="0000FF"/>
              </a:solidFill>
            </a:endParaRPr>
          </a:p>
          <a:p>
            <a:pPr marL="457200" indent="-457200">
              <a:buFont typeface="+mj-lt"/>
              <a:buAutoNum type="arabicPeriod"/>
            </a:pPr>
            <a:endParaRPr lang="en-US" sz="1800"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268760"/>
            <a:ext cx="442798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262" r="29700"/>
          <a:stretch/>
        </p:blipFill>
        <p:spPr bwMode="auto">
          <a:xfrm>
            <a:off x="395536" y="3933056"/>
            <a:ext cx="2790701" cy="249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30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1600" dirty="0"/>
              <a:t>w</a:t>
            </a:r>
            <a:r>
              <a:rPr lang="en-US" sz="1600" dirty="0" smtClean="0"/>
              <a:t>e </a:t>
            </a:r>
            <a:r>
              <a:rPr lang="en-US" sz="1600" dirty="0"/>
              <a:t>saw </a:t>
            </a:r>
            <a:r>
              <a:rPr lang="en-US" sz="1600" dirty="0">
                <a:solidFill>
                  <a:srgbClr val="0000FF"/>
                </a:solidFill>
              </a:rPr>
              <a:t>that arrays had </a:t>
            </a:r>
            <a:r>
              <a:rPr lang="en-US" sz="1600" dirty="0" smtClean="0">
                <a:solidFill>
                  <a:srgbClr val="0000FF"/>
                </a:solidFill>
              </a:rPr>
              <a:t>certain disadvantages </a:t>
            </a:r>
            <a:r>
              <a:rPr lang="en-US" sz="1600" dirty="0"/>
              <a:t>as data storage structures. In an </a:t>
            </a:r>
            <a:r>
              <a:rPr lang="en-US" sz="1600" dirty="0">
                <a:solidFill>
                  <a:srgbClr val="FF0000"/>
                </a:solidFill>
              </a:rPr>
              <a:t>unordered array, </a:t>
            </a:r>
            <a:r>
              <a:rPr lang="en-US" sz="1600" dirty="0" smtClean="0">
                <a:solidFill>
                  <a:srgbClr val="FF0000"/>
                </a:solidFill>
              </a:rPr>
              <a:t>searching is </a:t>
            </a:r>
            <a:r>
              <a:rPr lang="en-US" sz="1600" dirty="0">
                <a:solidFill>
                  <a:srgbClr val="FF0000"/>
                </a:solidFill>
              </a:rPr>
              <a:t>slow</a:t>
            </a:r>
            <a:r>
              <a:rPr lang="en-US" sz="1600" dirty="0"/>
              <a:t>, whereas in an </a:t>
            </a:r>
            <a:r>
              <a:rPr lang="en-US" sz="1600" dirty="0">
                <a:solidFill>
                  <a:srgbClr val="FF0000"/>
                </a:solidFill>
              </a:rPr>
              <a:t>ordered array, insertion is slow</a:t>
            </a:r>
            <a:r>
              <a:rPr lang="en-US" sz="1600" dirty="0"/>
              <a:t>. In </a:t>
            </a:r>
            <a:r>
              <a:rPr lang="en-US" sz="1600" dirty="0">
                <a:solidFill>
                  <a:srgbClr val="FF0000"/>
                </a:solidFill>
              </a:rPr>
              <a:t>both kinds </a:t>
            </a:r>
            <a:r>
              <a:rPr lang="en-US" sz="1600" dirty="0" smtClean="0">
                <a:solidFill>
                  <a:srgbClr val="FF0000"/>
                </a:solidFill>
              </a:rPr>
              <a:t>of arrays </a:t>
            </a:r>
            <a:r>
              <a:rPr lang="en-US" sz="1600" dirty="0">
                <a:solidFill>
                  <a:srgbClr val="FF0000"/>
                </a:solidFill>
              </a:rPr>
              <a:t>deletion is slow</a:t>
            </a:r>
            <a:r>
              <a:rPr lang="en-US" sz="1600" dirty="0"/>
              <a:t>. </a:t>
            </a:r>
            <a:r>
              <a:rPr lang="en-US" sz="1600" dirty="0" smtClean="0"/>
              <a:t>Also, the size of an </a:t>
            </a:r>
            <a:r>
              <a:rPr lang="en-US" sz="1600" dirty="0" smtClean="0">
                <a:solidFill>
                  <a:srgbClr val="CC00FF"/>
                </a:solidFill>
              </a:rPr>
              <a:t>array can’t be changed </a:t>
            </a:r>
            <a:r>
              <a:rPr lang="en-US" sz="1600" dirty="0" smtClean="0"/>
              <a:t>after it’s created (although it can be changed in a vector).</a:t>
            </a:r>
          </a:p>
          <a:p>
            <a:endParaRPr lang="en-US" sz="1600" dirty="0" smtClean="0"/>
          </a:p>
          <a:p>
            <a:r>
              <a:rPr lang="en-US" sz="1600" dirty="0" smtClean="0"/>
              <a:t>The </a:t>
            </a:r>
            <a:r>
              <a:rPr lang="en-US" sz="1600" dirty="0" smtClean="0">
                <a:solidFill>
                  <a:srgbClr val="0000FF"/>
                </a:solidFill>
              </a:rPr>
              <a:t>linked list solves some of these problems</a:t>
            </a:r>
            <a:r>
              <a:rPr lang="en-US" sz="1600" dirty="0" smtClean="0"/>
              <a:t>. It performs </a:t>
            </a:r>
            <a:r>
              <a:rPr lang="en-US" sz="1600" dirty="0"/>
              <a:t>better than arrays  </a:t>
            </a:r>
            <a:r>
              <a:rPr lang="en-US" sz="1600" dirty="0" smtClean="0"/>
              <a:t>for insertion </a:t>
            </a:r>
            <a:r>
              <a:rPr lang="en-US" sz="1600" dirty="0"/>
              <a:t>and </a:t>
            </a:r>
            <a:r>
              <a:rPr lang="en-US" sz="1600" dirty="0" smtClean="0"/>
              <a:t>deletion. </a:t>
            </a:r>
          </a:p>
          <a:p>
            <a:endParaRPr lang="en-US" sz="1600" dirty="0" smtClean="0"/>
          </a:p>
          <a:p>
            <a:r>
              <a:rPr lang="en-US" sz="1600" dirty="0" smtClean="0"/>
              <a:t>It can also be used </a:t>
            </a:r>
            <a:r>
              <a:rPr lang="en-US" sz="1600" dirty="0" smtClean="0">
                <a:solidFill>
                  <a:srgbClr val="0000FF"/>
                </a:solidFill>
              </a:rPr>
              <a:t>to implement abstract data  </a:t>
            </a:r>
            <a:r>
              <a:rPr lang="en-US" sz="1600" dirty="0">
                <a:solidFill>
                  <a:srgbClr val="0000FF"/>
                </a:solidFill>
              </a:rPr>
              <a:t>structures such as stacks and </a:t>
            </a:r>
            <a:r>
              <a:rPr lang="en-US" sz="1600" dirty="0" smtClean="0">
                <a:solidFill>
                  <a:srgbClr val="0000FF"/>
                </a:solidFill>
              </a:rPr>
              <a:t>queues</a:t>
            </a:r>
            <a:r>
              <a:rPr lang="en-US" sz="1600" dirty="0" smtClean="0"/>
              <a:t>. </a:t>
            </a:r>
          </a:p>
          <a:p>
            <a:endParaRPr lang="en-US" sz="1600" dirty="0" smtClean="0"/>
          </a:p>
          <a:p>
            <a:r>
              <a:rPr lang="en-US" sz="1600" dirty="0" smtClean="0"/>
              <a:t>In a linked list </a:t>
            </a:r>
            <a:r>
              <a:rPr lang="en-US" sz="1600" dirty="0" smtClean="0">
                <a:solidFill>
                  <a:srgbClr val="0000FF"/>
                </a:solidFill>
              </a:rPr>
              <a:t>data is stored in an object</a:t>
            </a:r>
            <a:r>
              <a:rPr lang="en-US" sz="1600" dirty="0" smtClean="0"/>
              <a:t>. </a:t>
            </a:r>
            <a:endParaRPr lang="en-US" sz="1600"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105996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7200" smtClean="0">
                <a:solidFill>
                  <a:srgbClr val="FF0000"/>
                </a:solidFill>
                <a:latin typeface="Comic Sans MS" panose="030F0702030302020204" pitchFamily="66" charset="0"/>
              </a:rPr>
              <a:t>FILO</a:t>
            </a:r>
            <a:r>
              <a:rPr lang="en-US" sz="7200" dirty="0" smtClean="0">
                <a:solidFill>
                  <a:srgbClr val="FF0000"/>
                </a:solidFill>
                <a:latin typeface="Comic Sans MS" panose="030F0702030302020204" pitchFamily="66" charset="0"/>
                <a:sym typeface="Wingdings" panose="05000000000000000000" pitchFamily="2" charset="2"/>
              </a:rPr>
              <a:t> STACK!!!</a:t>
            </a:r>
            <a:endParaRPr lang="en-US" sz="7200" dirty="0">
              <a:solidFill>
                <a:srgbClr val="FF0000"/>
              </a:solidFill>
              <a:latin typeface="Comic Sans MS" panose="030F0702030302020204" pitchFamily="66" charset="0"/>
            </a:endParaRP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2476087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276" y="1027757"/>
            <a:ext cx="2848747" cy="6001643"/>
          </a:xfrm>
          <a:prstGeom prst="rect">
            <a:avLst/>
          </a:prstGeom>
        </p:spPr>
        <p:txBody>
          <a:bodyPr wrap="square">
            <a:spAutoFit/>
          </a:bodyPr>
          <a:lstStyle/>
          <a:p>
            <a:r>
              <a:rPr lang="en-US" sz="1200" dirty="0">
                <a:solidFill>
                  <a:srgbClr val="0000FF"/>
                </a:solidFill>
              </a:rPr>
              <a:t>#include&lt;</a:t>
            </a:r>
            <a:r>
              <a:rPr lang="en-US" sz="1200" dirty="0" err="1">
                <a:solidFill>
                  <a:srgbClr val="0000FF"/>
                </a:solidFill>
              </a:rPr>
              <a:t>iostream</a:t>
            </a:r>
            <a:r>
              <a:rPr lang="en-US" sz="1200" dirty="0">
                <a:solidFill>
                  <a:srgbClr val="0000FF"/>
                </a:solidFill>
              </a:rPr>
              <a:t>&gt;</a:t>
            </a:r>
          </a:p>
          <a:p>
            <a:r>
              <a:rPr lang="en-US" sz="1200" dirty="0">
                <a:solidFill>
                  <a:srgbClr val="0000FF"/>
                </a:solidFill>
              </a:rPr>
              <a:t>#include&lt;string&gt;</a:t>
            </a:r>
          </a:p>
          <a:p>
            <a:r>
              <a:rPr lang="en-US" sz="1200" dirty="0">
                <a:solidFill>
                  <a:srgbClr val="0000FF"/>
                </a:solidFill>
              </a:rPr>
              <a:t>using namespace </a:t>
            </a:r>
            <a:r>
              <a:rPr lang="en-US" sz="1200" dirty="0" err="1">
                <a:solidFill>
                  <a:srgbClr val="0000FF"/>
                </a:solidFill>
              </a:rPr>
              <a:t>std</a:t>
            </a:r>
            <a:r>
              <a:rPr lang="en-US" sz="1200" dirty="0">
                <a:solidFill>
                  <a:srgbClr val="0000FF"/>
                </a:solidFill>
              </a:rPr>
              <a:t>;</a:t>
            </a:r>
          </a:p>
          <a:p>
            <a:r>
              <a:rPr lang="en-US" sz="1200" dirty="0">
                <a:solidFill>
                  <a:srgbClr val="0000FF"/>
                </a:solidFill>
              </a:rPr>
              <a:t>class Link</a:t>
            </a:r>
          </a:p>
          <a:p>
            <a:r>
              <a:rPr lang="en-US" sz="1200" dirty="0">
                <a:solidFill>
                  <a:srgbClr val="0000FF"/>
                </a:solidFill>
              </a:rPr>
              <a:t>{</a:t>
            </a:r>
          </a:p>
          <a:p>
            <a:r>
              <a:rPr lang="en-US" sz="1200" dirty="0">
                <a:solidFill>
                  <a:srgbClr val="0000FF"/>
                </a:solidFill>
              </a:rPr>
              <a:t>public:</a:t>
            </a:r>
          </a:p>
          <a:p>
            <a:r>
              <a:rPr lang="en-US" sz="1200" dirty="0">
                <a:solidFill>
                  <a:srgbClr val="0000FF"/>
                </a:solidFill>
              </a:rPr>
              <a:t>string item; //data item</a:t>
            </a:r>
          </a:p>
          <a:p>
            <a:r>
              <a:rPr lang="en-US" sz="1200" dirty="0">
                <a:solidFill>
                  <a:srgbClr val="0000FF"/>
                </a:solidFill>
              </a:rPr>
              <a:t>double cost; //data item</a:t>
            </a:r>
          </a:p>
          <a:p>
            <a:r>
              <a:rPr lang="en-US" sz="1200" dirty="0">
                <a:solidFill>
                  <a:srgbClr val="0000FF"/>
                </a:solidFill>
              </a:rPr>
              <a:t>Link* </a:t>
            </a:r>
            <a:r>
              <a:rPr lang="en-US" sz="1200" dirty="0" err="1">
                <a:solidFill>
                  <a:srgbClr val="0000FF"/>
                </a:solidFill>
              </a:rPr>
              <a:t>pNext</a:t>
            </a:r>
            <a:r>
              <a:rPr lang="en-US" sz="1200" dirty="0">
                <a:solidFill>
                  <a:srgbClr val="0000FF"/>
                </a:solidFill>
              </a:rPr>
              <a:t>; //</a:t>
            </a:r>
            <a:r>
              <a:rPr lang="en-US" sz="1200" dirty="0" err="1">
                <a:solidFill>
                  <a:srgbClr val="0000FF"/>
                </a:solidFill>
              </a:rPr>
              <a:t>ptr</a:t>
            </a:r>
            <a:r>
              <a:rPr lang="en-US" sz="1200" dirty="0">
                <a:solidFill>
                  <a:srgbClr val="0000FF"/>
                </a:solidFill>
              </a:rPr>
              <a:t> to next link in list</a:t>
            </a:r>
          </a:p>
          <a:p>
            <a:endParaRPr lang="en-US" sz="1200" dirty="0">
              <a:solidFill>
                <a:srgbClr val="0000FF"/>
              </a:solidFill>
            </a:endParaRPr>
          </a:p>
          <a:p>
            <a:r>
              <a:rPr lang="en-US" sz="1200" dirty="0">
                <a:solidFill>
                  <a:srgbClr val="0000FF"/>
                </a:solidFill>
              </a:rPr>
              <a:t>Link(string s, double c)  //constructor</a:t>
            </a:r>
          </a:p>
          <a:p>
            <a:r>
              <a:rPr lang="en-US" sz="1200" dirty="0">
                <a:solidFill>
                  <a:srgbClr val="0000FF"/>
                </a:solidFill>
              </a:rPr>
              <a:t>{</a:t>
            </a:r>
          </a:p>
          <a:p>
            <a:r>
              <a:rPr lang="en-US" sz="1200" dirty="0">
                <a:solidFill>
                  <a:srgbClr val="0000FF"/>
                </a:solidFill>
              </a:rPr>
              <a:t>item=s;</a:t>
            </a:r>
          </a:p>
          <a:p>
            <a:r>
              <a:rPr lang="en-US" sz="1200" dirty="0">
                <a:solidFill>
                  <a:srgbClr val="0000FF"/>
                </a:solidFill>
              </a:rPr>
              <a:t>cost=c;</a:t>
            </a:r>
          </a:p>
          <a:p>
            <a:r>
              <a:rPr lang="en-US" sz="1200" dirty="0" err="1">
                <a:solidFill>
                  <a:srgbClr val="0000FF"/>
                </a:solidFill>
              </a:rPr>
              <a:t>pNext</a:t>
            </a:r>
            <a:r>
              <a:rPr lang="en-US" sz="1200" dirty="0">
                <a:solidFill>
                  <a:srgbClr val="0000FF"/>
                </a:solidFill>
              </a:rPr>
              <a:t>=NULL;</a:t>
            </a:r>
          </a:p>
          <a:p>
            <a:r>
              <a:rPr lang="en-US" sz="1200" dirty="0">
                <a:solidFill>
                  <a:srgbClr val="0000FF"/>
                </a:solidFill>
              </a:rPr>
              <a:t>}</a:t>
            </a:r>
          </a:p>
          <a:p>
            <a:r>
              <a:rPr lang="en-US" sz="1200" dirty="0">
                <a:solidFill>
                  <a:srgbClr val="0000FF"/>
                </a:solidFill>
              </a:rPr>
              <a:t>void </a:t>
            </a:r>
            <a:r>
              <a:rPr lang="en-US" sz="1200" dirty="0" err="1">
                <a:solidFill>
                  <a:srgbClr val="0000FF"/>
                </a:solidFill>
              </a:rPr>
              <a:t>displayLink</a:t>
            </a:r>
            <a:r>
              <a:rPr lang="en-US" sz="1200" dirty="0">
                <a:solidFill>
                  <a:srgbClr val="0000FF"/>
                </a:solidFill>
              </a:rPr>
              <a:t>() </a:t>
            </a:r>
          </a:p>
          <a:p>
            <a:r>
              <a:rPr lang="en-US" sz="1200" dirty="0">
                <a:solidFill>
                  <a:srgbClr val="0000FF"/>
                </a:solidFill>
              </a:rPr>
              <a:t>{</a:t>
            </a:r>
          </a:p>
          <a:p>
            <a:r>
              <a:rPr lang="en-US" sz="1200" dirty="0" err="1">
                <a:solidFill>
                  <a:srgbClr val="0000FF"/>
                </a:solidFill>
              </a:rPr>
              <a:t>cout</a:t>
            </a:r>
            <a:r>
              <a:rPr lang="en-US" sz="1200" dirty="0">
                <a:solidFill>
                  <a:srgbClr val="0000FF"/>
                </a:solidFill>
              </a:rPr>
              <a:t> &lt;&lt; "{" &lt;&lt; item &lt;&lt; ", " &lt;&lt; cost &lt;&lt; "} ";</a:t>
            </a:r>
          </a:p>
          <a:p>
            <a:r>
              <a:rPr lang="en-US" sz="1200" dirty="0">
                <a:solidFill>
                  <a:srgbClr val="0000FF"/>
                </a:solidFill>
              </a:rPr>
              <a:t>}</a:t>
            </a:r>
          </a:p>
          <a:p>
            <a:r>
              <a:rPr lang="en-US" sz="1200" dirty="0" smtClean="0">
                <a:solidFill>
                  <a:srgbClr val="0000FF"/>
                </a:solidFill>
              </a:rPr>
              <a:t>};</a:t>
            </a:r>
          </a:p>
          <a:p>
            <a:r>
              <a:rPr lang="en-US" sz="1200" dirty="0">
                <a:solidFill>
                  <a:srgbClr val="0000FF"/>
                </a:solidFill>
              </a:rPr>
              <a:t>class </a:t>
            </a:r>
            <a:r>
              <a:rPr lang="en-US" sz="1200" dirty="0" err="1">
                <a:solidFill>
                  <a:srgbClr val="0000FF"/>
                </a:solidFill>
              </a:rPr>
              <a:t>LinkList</a:t>
            </a:r>
            <a:endParaRPr lang="en-US" sz="1200" dirty="0">
              <a:solidFill>
                <a:srgbClr val="0000FF"/>
              </a:solidFill>
            </a:endParaRPr>
          </a:p>
          <a:p>
            <a:r>
              <a:rPr lang="en-US" sz="1200" dirty="0">
                <a:solidFill>
                  <a:srgbClr val="0000FF"/>
                </a:solidFill>
              </a:rPr>
              <a:t>{</a:t>
            </a:r>
          </a:p>
          <a:p>
            <a:r>
              <a:rPr lang="en-US" sz="1200" dirty="0">
                <a:solidFill>
                  <a:srgbClr val="0000FF"/>
                </a:solidFill>
              </a:rPr>
              <a:t>private:</a:t>
            </a:r>
          </a:p>
          <a:p>
            <a:r>
              <a:rPr lang="en-US" sz="1200" dirty="0">
                <a:solidFill>
                  <a:srgbClr val="0000FF"/>
                </a:solidFill>
              </a:rPr>
              <a:t>Link* </a:t>
            </a:r>
            <a:r>
              <a:rPr lang="en-US" sz="1200" dirty="0" err="1">
                <a:solidFill>
                  <a:srgbClr val="0000FF"/>
                </a:solidFill>
              </a:rPr>
              <a:t>pFirst</a:t>
            </a:r>
            <a:r>
              <a:rPr lang="en-US" sz="1200" dirty="0">
                <a:solidFill>
                  <a:srgbClr val="0000FF"/>
                </a:solidFill>
              </a:rPr>
              <a:t>; //</a:t>
            </a:r>
            <a:r>
              <a:rPr lang="en-US" sz="1200" dirty="0" err="1">
                <a:solidFill>
                  <a:srgbClr val="0000FF"/>
                </a:solidFill>
              </a:rPr>
              <a:t>ptr</a:t>
            </a:r>
            <a:r>
              <a:rPr lang="en-US" sz="1200" dirty="0">
                <a:solidFill>
                  <a:srgbClr val="0000FF"/>
                </a:solidFill>
              </a:rPr>
              <a:t> to first link on list</a:t>
            </a:r>
          </a:p>
          <a:p>
            <a:r>
              <a:rPr lang="en-US" sz="1200" dirty="0">
                <a:solidFill>
                  <a:srgbClr val="0000FF"/>
                </a:solidFill>
              </a:rPr>
              <a:t>public:</a:t>
            </a:r>
          </a:p>
          <a:p>
            <a:r>
              <a:rPr lang="en-US" sz="1200" dirty="0" err="1" smtClean="0">
                <a:solidFill>
                  <a:srgbClr val="0000FF"/>
                </a:solidFill>
              </a:rPr>
              <a:t>LinkList</a:t>
            </a:r>
            <a:r>
              <a:rPr lang="en-US" sz="1200" dirty="0">
                <a:solidFill>
                  <a:srgbClr val="0000FF"/>
                </a:solidFill>
              </a:rPr>
              <a:t>()  //constructor</a:t>
            </a:r>
          </a:p>
          <a:p>
            <a:r>
              <a:rPr lang="en-US" sz="1200" dirty="0">
                <a:solidFill>
                  <a:srgbClr val="0000FF"/>
                </a:solidFill>
              </a:rPr>
              <a:t>{</a:t>
            </a:r>
          </a:p>
          <a:p>
            <a:r>
              <a:rPr lang="en-US" sz="1200" dirty="0" err="1">
                <a:solidFill>
                  <a:srgbClr val="0000FF"/>
                </a:solidFill>
              </a:rPr>
              <a:t>pFirst</a:t>
            </a:r>
            <a:r>
              <a:rPr lang="en-US" sz="1200" dirty="0">
                <a:solidFill>
                  <a:srgbClr val="0000FF"/>
                </a:solidFill>
              </a:rPr>
              <a:t> = NULL;</a:t>
            </a:r>
          </a:p>
          <a:p>
            <a:r>
              <a:rPr lang="en-US" sz="1200" dirty="0">
                <a:solidFill>
                  <a:srgbClr val="0000FF"/>
                </a:solidFill>
              </a:rPr>
              <a:t> } //(no links on list yet)</a:t>
            </a:r>
          </a:p>
          <a:p>
            <a:endParaRPr lang="en-US" sz="1200" dirty="0">
              <a:solidFill>
                <a:srgbClr val="0000FF"/>
              </a:solidFill>
            </a:endParaRPr>
          </a:p>
          <a:p>
            <a:endParaRPr lang="en-US" sz="1200" dirty="0">
              <a:solidFill>
                <a:srgbClr val="0000FF"/>
              </a:solidFill>
            </a:endParaRPr>
          </a:p>
        </p:txBody>
      </p:sp>
      <p:sp>
        <p:nvSpPr>
          <p:cNvPr id="6" name="Rectangle 5"/>
          <p:cNvSpPr/>
          <p:nvPr/>
        </p:nvSpPr>
        <p:spPr>
          <a:xfrm>
            <a:off x="2771800" y="1027757"/>
            <a:ext cx="2974032" cy="5078313"/>
          </a:xfrm>
          <a:prstGeom prst="rect">
            <a:avLst/>
          </a:prstGeom>
        </p:spPr>
        <p:txBody>
          <a:bodyPr wrap="square">
            <a:spAutoFit/>
          </a:bodyPr>
          <a:lstStyle/>
          <a:p>
            <a:r>
              <a:rPr lang="en-US" sz="1200" dirty="0" smtClean="0">
                <a:solidFill>
                  <a:srgbClr val="FF0000"/>
                </a:solidFill>
              </a:rPr>
              <a:t>void </a:t>
            </a:r>
            <a:r>
              <a:rPr lang="en-US" sz="1200" dirty="0" err="1">
                <a:solidFill>
                  <a:srgbClr val="FF0000"/>
                </a:solidFill>
              </a:rPr>
              <a:t>insertFirst</a:t>
            </a:r>
            <a:r>
              <a:rPr lang="en-US" sz="1200" dirty="0">
                <a:solidFill>
                  <a:srgbClr val="FF0000"/>
                </a:solidFill>
              </a:rPr>
              <a:t>(string i, double c</a:t>
            </a:r>
            <a:r>
              <a:rPr lang="en-US" sz="1200" dirty="0" smtClean="0">
                <a:solidFill>
                  <a:srgbClr val="FF0000"/>
                </a:solidFill>
              </a:rPr>
              <a:t>)</a:t>
            </a:r>
            <a:endParaRPr lang="en-US" sz="1200" dirty="0">
              <a:solidFill>
                <a:srgbClr val="FF0000"/>
              </a:solidFill>
            </a:endParaRPr>
          </a:p>
          <a:p>
            <a:r>
              <a:rPr lang="en-US" sz="1200" dirty="0">
                <a:solidFill>
                  <a:srgbClr val="FF0000"/>
                </a:solidFill>
              </a:rPr>
              <a:t>{ //make new link</a:t>
            </a:r>
          </a:p>
          <a:p>
            <a:r>
              <a:rPr lang="en-US" sz="1200" dirty="0">
                <a:solidFill>
                  <a:srgbClr val="FF0000"/>
                </a:solidFill>
              </a:rPr>
              <a:t>Link* </a:t>
            </a:r>
            <a:r>
              <a:rPr lang="en-US" sz="1200" dirty="0" err="1">
                <a:solidFill>
                  <a:srgbClr val="FF0000"/>
                </a:solidFill>
              </a:rPr>
              <a:t>pNewLink</a:t>
            </a:r>
            <a:r>
              <a:rPr lang="en-US" sz="1200" dirty="0">
                <a:solidFill>
                  <a:srgbClr val="FF0000"/>
                </a:solidFill>
              </a:rPr>
              <a:t> = new Link(i, c); </a:t>
            </a:r>
            <a:endParaRPr lang="en-US" sz="1200" dirty="0" smtClean="0">
              <a:solidFill>
                <a:srgbClr val="FF0000"/>
              </a:solidFill>
            </a:endParaRPr>
          </a:p>
          <a:p>
            <a:r>
              <a:rPr lang="en-US" sz="1200" dirty="0" err="1" smtClean="0">
                <a:solidFill>
                  <a:srgbClr val="FF0000"/>
                </a:solidFill>
              </a:rPr>
              <a:t>pNewLink</a:t>
            </a:r>
            <a:r>
              <a:rPr lang="en-US" sz="1200" dirty="0" smtClean="0">
                <a:solidFill>
                  <a:srgbClr val="FF0000"/>
                </a:solidFill>
              </a:rPr>
              <a:t>-</a:t>
            </a:r>
            <a:r>
              <a:rPr lang="en-US" sz="1200" dirty="0">
                <a:solidFill>
                  <a:srgbClr val="FF0000"/>
                </a:solidFill>
              </a:rPr>
              <a:t>&gt;</a:t>
            </a:r>
            <a:r>
              <a:rPr lang="en-US" sz="1200" dirty="0" err="1">
                <a:solidFill>
                  <a:srgbClr val="FF0000"/>
                </a:solidFill>
              </a:rPr>
              <a:t>pNext</a:t>
            </a:r>
            <a:r>
              <a:rPr lang="en-US" sz="1200" dirty="0">
                <a:solidFill>
                  <a:srgbClr val="FF0000"/>
                </a:solidFill>
              </a:rPr>
              <a:t> = </a:t>
            </a:r>
            <a:r>
              <a:rPr lang="en-US" sz="1200" dirty="0" err="1">
                <a:solidFill>
                  <a:srgbClr val="FF0000"/>
                </a:solidFill>
              </a:rPr>
              <a:t>pFirst</a:t>
            </a:r>
            <a:r>
              <a:rPr lang="en-US" sz="1200" dirty="0">
                <a:solidFill>
                  <a:srgbClr val="FF0000"/>
                </a:solidFill>
              </a:rPr>
              <a:t>; //make pointer </a:t>
            </a:r>
            <a:endParaRPr lang="en-US" sz="1200" dirty="0" smtClean="0">
              <a:solidFill>
                <a:srgbClr val="FF0000"/>
              </a:solidFill>
            </a:endParaRPr>
          </a:p>
          <a:p>
            <a:r>
              <a:rPr lang="en-US" sz="1200" dirty="0" err="1" smtClean="0">
                <a:solidFill>
                  <a:srgbClr val="FF0000"/>
                </a:solidFill>
              </a:rPr>
              <a:t>pFirst</a:t>
            </a:r>
            <a:r>
              <a:rPr lang="en-US" sz="1200" dirty="0" smtClean="0">
                <a:solidFill>
                  <a:srgbClr val="FF0000"/>
                </a:solidFill>
              </a:rPr>
              <a:t> </a:t>
            </a:r>
            <a:r>
              <a:rPr lang="en-US" sz="1200" dirty="0">
                <a:solidFill>
                  <a:srgbClr val="FF0000"/>
                </a:solidFill>
              </a:rPr>
              <a:t>= </a:t>
            </a:r>
            <a:r>
              <a:rPr lang="en-US" sz="1200" dirty="0" err="1">
                <a:solidFill>
                  <a:srgbClr val="FF0000"/>
                </a:solidFill>
              </a:rPr>
              <a:t>pNewLink</a:t>
            </a:r>
            <a:r>
              <a:rPr lang="en-US" sz="1200" dirty="0">
                <a:solidFill>
                  <a:srgbClr val="FF0000"/>
                </a:solidFill>
              </a:rPr>
              <a:t>; </a:t>
            </a:r>
          </a:p>
          <a:p>
            <a:r>
              <a:rPr lang="en-US" sz="1200" dirty="0">
                <a:solidFill>
                  <a:srgbClr val="FF0000"/>
                </a:solidFill>
              </a:rPr>
              <a:t>}</a:t>
            </a:r>
          </a:p>
          <a:p>
            <a:endParaRPr lang="en-US" sz="1200" dirty="0">
              <a:solidFill>
                <a:srgbClr val="0000FF"/>
              </a:solidFill>
            </a:endParaRPr>
          </a:p>
          <a:p>
            <a:r>
              <a:rPr lang="en-US" sz="1200" dirty="0">
                <a:solidFill>
                  <a:srgbClr val="9900FF"/>
                </a:solidFill>
              </a:rPr>
              <a:t>void </a:t>
            </a:r>
            <a:r>
              <a:rPr lang="en-US" sz="1200" dirty="0" err="1">
                <a:solidFill>
                  <a:srgbClr val="9900FF"/>
                </a:solidFill>
              </a:rPr>
              <a:t>displayList</a:t>
            </a:r>
            <a:r>
              <a:rPr lang="en-US" sz="1200" dirty="0">
                <a:solidFill>
                  <a:srgbClr val="9900FF"/>
                </a:solidFill>
              </a:rPr>
              <a:t>()</a:t>
            </a:r>
          </a:p>
          <a:p>
            <a:r>
              <a:rPr lang="en-US" sz="1200" dirty="0">
                <a:solidFill>
                  <a:srgbClr val="9900FF"/>
                </a:solidFill>
              </a:rPr>
              <a:t>{</a:t>
            </a:r>
          </a:p>
          <a:p>
            <a:r>
              <a:rPr lang="en-US" sz="1200" dirty="0" err="1">
                <a:solidFill>
                  <a:srgbClr val="9900FF"/>
                </a:solidFill>
              </a:rPr>
              <a:t>cout</a:t>
            </a:r>
            <a:r>
              <a:rPr lang="en-US" sz="1200" dirty="0">
                <a:solidFill>
                  <a:srgbClr val="9900FF"/>
                </a:solidFill>
              </a:rPr>
              <a:t> &lt;&lt; "List (first--&gt;last): ";</a:t>
            </a:r>
          </a:p>
          <a:p>
            <a:r>
              <a:rPr lang="en-US" sz="1200" dirty="0">
                <a:solidFill>
                  <a:srgbClr val="9900FF"/>
                </a:solidFill>
              </a:rPr>
              <a:t>Link* </a:t>
            </a:r>
            <a:r>
              <a:rPr lang="en-US" sz="1200" dirty="0" err="1">
                <a:solidFill>
                  <a:srgbClr val="9900FF"/>
                </a:solidFill>
              </a:rPr>
              <a:t>pCurrent</a:t>
            </a:r>
            <a:r>
              <a:rPr lang="en-US" sz="1200" dirty="0">
                <a:solidFill>
                  <a:srgbClr val="9900FF"/>
                </a:solidFill>
              </a:rPr>
              <a:t> = </a:t>
            </a:r>
            <a:r>
              <a:rPr lang="en-US" sz="1200" dirty="0" err="1">
                <a:solidFill>
                  <a:srgbClr val="9900FF"/>
                </a:solidFill>
              </a:rPr>
              <a:t>pFirst</a:t>
            </a:r>
            <a:r>
              <a:rPr lang="en-US" sz="1200" dirty="0">
                <a:solidFill>
                  <a:srgbClr val="9900FF"/>
                </a:solidFill>
              </a:rPr>
              <a:t>; </a:t>
            </a:r>
          </a:p>
          <a:p>
            <a:r>
              <a:rPr lang="en-US" sz="1200" dirty="0">
                <a:solidFill>
                  <a:srgbClr val="9900FF"/>
                </a:solidFill>
              </a:rPr>
              <a:t>while(</a:t>
            </a:r>
            <a:r>
              <a:rPr lang="en-US" sz="1200" dirty="0" err="1">
                <a:solidFill>
                  <a:srgbClr val="9900FF"/>
                </a:solidFill>
              </a:rPr>
              <a:t>pCurrent</a:t>
            </a:r>
            <a:r>
              <a:rPr lang="en-US" sz="1200" dirty="0">
                <a:solidFill>
                  <a:srgbClr val="9900FF"/>
                </a:solidFill>
              </a:rPr>
              <a:t> != NULL) //until end of list,</a:t>
            </a:r>
          </a:p>
          <a:p>
            <a:r>
              <a:rPr lang="en-US" sz="1200" dirty="0">
                <a:solidFill>
                  <a:srgbClr val="9900FF"/>
                </a:solidFill>
              </a:rPr>
              <a:t>{</a:t>
            </a:r>
          </a:p>
          <a:p>
            <a:r>
              <a:rPr lang="en-US" sz="1200" dirty="0" err="1">
                <a:solidFill>
                  <a:srgbClr val="9900FF"/>
                </a:solidFill>
              </a:rPr>
              <a:t>pCurrent</a:t>
            </a:r>
            <a:r>
              <a:rPr lang="en-US" sz="1200" dirty="0">
                <a:solidFill>
                  <a:srgbClr val="9900FF"/>
                </a:solidFill>
              </a:rPr>
              <a:t>-&gt;</a:t>
            </a:r>
            <a:r>
              <a:rPr lang="en-US" sz="1200" dirty="0" err="1">
                <a:solidFill>
                  <a:srgbClr val="9900FF"/>
                </a:solidFill>
              </a:rPr>
              <a:t>displayLink</a:t>
            </a:r>
            <a:r>
              <a:rPr lang="en-US" sz="1200" dirty="0">
                <a:solidFill>
                  <a:srgbClr val="9900FF"/>
                </a:solidFill>
              </a:rPr>
              <a:t>(); //print data</a:t>
            </a:r>
          </a:p>
          <a:p>
            <a:r>
              <a:rPr lang="en-US" sz="1200" dirty="0" err="1">
                <a:solidFill>
                  <a:srgbClr val="9900FF"/>
                </a:solidFill>
              </a:rPr>
              <a:t>pCurrent</a:t>
            </a:r>
            <a:r>
              <a:rPr lang="en-US" sz="1200" dirty="0">
                <a:solidFill>
                  <a:srgbClr val="9900FF"/>
                </a:solidFill>
              </a:rPr>
              <a:t> = </a:t>
            </a:r>
            <a:r>
              <a:rPr lang="en-US" sz="1200" dirty="0" err="1">
                <a:solidFill>
                  <a:srgbClr val="9900FF"/>
                </a:solidFill>
              </a:rPr>
              <a:t>pCurrent</a:t>
            </a:r>
            <a:r>
              <a:rPr lang="en-US" sz="1200" dirty="0">
                <a:solidFill>
                  <a:srgbClr val="9900FF"/>
                </a:solidFill>
              </a:rPr>
              <a:t>-&gt;</a:t>
            </a:r>
            <a:r>
              <a:rPr lang="en-US" sz="1200" dirty="0" err="1">
                <a:solidFill>
                  <a:srgbClr val="9900FF"/>
                </a:solidFill>
              </a:rPr>
              <a:t>pNext</a:t>
            </a:r>
            <a:r>
              <a:rPr lang="en-US" sz="1200" dirty="0">
                <a:solidFill>
                  <a:srgbClr val="9900FF"/>
                </a:solidFill>
              </a:rPr>
              <a:t>; //</a:t>
            </a:r>
            <a:r>
              <a:rPr lang="en-US" sz="1200" dirty="0" smtClean="0">
                <a:solidFill>
                  <a:srgbClr val="9900FF"/>
                </a:solidFill>
              </a:rPr>
              <a:t>move</a:t>
            </a:r>
          </a:p>
          <a:p>
            <a:r>
              <a:rPr lang="en-US" sz="1200" dirty="0" smtClean="0">
                <a:solidFill>
                  <a:srgbClr val="9900FF"/>
                </a:solidFill>
              </a:rPr>
              <a:t>}</a:t>
            </a:r>
            <a:endParaRPr lang="en-US" sz="1200" dirty="0">
              <a:solidFill>
                <a:srgbClr val="9900FF"/>
              </a:solidFill>
            </a:endParaRPr>
          </a:p>
          <a:p>
            <a:r>
              <a:rPr lang="en-US" sz="1200" dirty="0" err="1">
                <a:solidFill>
                  <a:srgbClr val="9900FF"/>
                </a:solidFill>
              </a:rPr>
              <a:t>cout</a:t>
            </a:r>
            <a:r>
              <a:rPr lang="en-US" sz="1200" dirty="0">
                <a:solidFill>
                  <a:srgbClr val="9900FF"/>
                </a:solidFill>
              </a:rPr>
              <a:t> &lt;&lt; </a:t>
            </a:r>
            <a:r>
              <a:rPr lang="en-US" sz="1200" dirty="0" err="1">
                <a:solidFill>
                  <a:srgbClr val="9900FF"/>
                </a:solidFill>
              </a:rPr>
              <a:t>endl</a:t>
            </a:r>
            <a:r>
              <a:rPr lang="en-US" sz="1200" dirty="0">
                <a:solidFill>
                  <a:srgbClr val="9900FF"/>
                </a:solidFill>
              </a:rPr>
              <a:t>;</a:t>
            </a:r>
          </a:p>
          <a:p>
            <a:r>
              <a:rPr lang="en-US" sz="1200" dirty="0" smtClean="0">
                <a:solidFill>
                  <a:srgbClr val="9900FF"/>
                </a:solidFill>
              </a:rPr>
              <a:t>}</a:t>
            </a:r>
          </a:p>
          <a:p>
            <a:endParaRPr lang="en-US" sz="1200" dirty="0">
              <a:solidFill>
                <a:srgbClr val="0000FF"/>
              </a:solidFill>
            </a:endParaRPr>
          </a:p>
          <a:p>
            <a:r>
              <a:rPr lang="en-US" sz="1200" dirty="0">
                <a:solidFill>
                  <a:schemeClr val="accent6">
                    <a:lumMod val="50000"/>
                  </a:schemeClr>
                </a:solidFill>
              </a:rPr>
              <a:t>void </a:t>
            </a:r>
            <a:r>
              <a:rPr lang="en-US" sz="1200" dirty="0" err="1">
                <a:solidFill>
                  <a:schemeClr val="accent6">
                    <a:lumMod val="50000"/>
                  </a:schemeClr>
                </a:solidFill>
              </a:rPr>
              <a:t>removeFirst</a:t>
            </a:r>
            <a:r>
              <a:rPr lang="en-US" sz="1200" dirty="0">
                <a:solidFill>
                  <a:schemeClr val="accent6">
                    <a:lumMod val="50000"/>
                  </a:schemeClr>
                </a:solidFill>
              </a:rPr>
              <a:t>() //delete at first link</a:t>
            </a:r>
          </a:p>
          <a:p>
            <a:r>
              <a:rPr lang="en-US" sz="1200" dirty="0">
                <a:solidFill>
                  <a:schemeClr val="accent6">
                    <a:lumMod val="50000"/>
                  </a:schemeClr>
                </a:solidFill>
              </a:rPr>
              <a:t>{ //(assumes list not empty)</a:t>
            </a:r>
          </a:p>
          <a:p>
            <a:r>
              <a:rPr lang="en-US" sz="1200" dirty="0" err="1">
                <a:solidFill>
                  <a:schemeClr val="accent6">
                    <a:lumMod val="50000"/>
                  </a:schemeClr>
                </a:solidFill>
              </a:rPr>
              <a:t>pFirst</a:t>
            </a:r>
            <a:r>
              <a:rPr lang="en-US" sz="1200" dirty="0">
                <a:solidFill>
                  <a:schemeClr val="accent6">
                    <a:lumMod val="50000"/>
                  </a:schemeClr>
                </a:solidFill>
              </a:rPr>
              <a:t> = </a:t>
            </a:r>
            <a:r>
              <a:rPr lang="en-US" sz="1200" dirty="0" err="1">
                <a:solidFill>
                  <a:schemeClr val="accent6">
                    <a:lumMod val="50000"/>
                  </a:schemeClr>
                </a:solidFill>
              </a:rPr>
              <a:t>pFirst</a:t>
            </a:r>
            <a:r>
              <a:rPr lang="en-US" sz="1200" dirty="0">
                <a:solidFill>
                  <a:schemeClr val="accent6">
                    <a:lumMod val="50000"/>
                  </a:schemeClr>
                </a:solidFill>
              </a:rPr>
              <a:t>-&gt;</a:t>
            </a:r>
            <a:r>
              <a:rPr lang="en-US" sz="1200" dirty="0" err="1">
                <a:solidFill>
                  <a:schemeClr val="accent6">
                    <a:lumMod val="50000"/>
                  </a:schemeClr>
                </a:solidFill>
              </a:rPr>
              <a:t>pNext</a:t>
            </a:r>
            <a:r>
              <a:rPr lang="en-US" sz="1200" dirty="0">
                <a:solidFill>
                  <a:schemeClr val="accent6">
                    <a:lumMod val="50000"/>
                  </a:schemeClr>
                </a:solidFill>
              </a:rPr>
              <a:t>; </a:t>
            </a:r>
          </a:p>
          <a:p>
            <a:r>
              <a:rPr lang="en-US" sz="1200" dirty="0">
                <a:solidFill>
                  <a:schemeClr val="accent6">
                    <a:lumMod val="50000"/>
                  </a:schemeClr>
                </a:solidFill>
              </a:rPr>
              <a:t>}</a:t>
            </a:r>
          </a:p>
          <a:p>
            <a:endParaRPr lang="en-US" sz="1200" dirty="0" smtClean="0">
              <a:solidFill>
                <a:srgbClr val="9900FF"/>
              </a:solidFill>
            </a:endParaRPr>
          </a:p>
          <a:p>
            <a:r>
              <a:rPr lang="en-US" sz="1200" dirty="0" smtClean="0">
                <a:solidFill>
                  <a:srgbClr val="0000FF"/>
                </a:solidFill>
              </a:rPr>
              <a:t>}; </a:t>
            </a:r>
            <a:r>
              <a:rPr lang="en-US" sz="1200" dirty="0">
                <a:solidFill>
                  <a:srgbClr val="0000FF"/>
                </a:solidFill>
              </a:rPr>
              <a:t>//end class Link</a:t>
            </a:r>
          </a:p>
          <a:p>
            <a:endParaRPr lang="en-US" sz="1200" dirty="0">
              <a:solidFill>
                <a:srgbClr val="0000FF"/>
              </a:solidFill>
            </a:endParaRPr>
          </a:p>
          <a:p>
            <a:endParaRPr lang="en-US" sz="1200" dirty="0">
              <a:solidFill>
                <a:srgbClr val="0000FF"/>
              </a:solidFill>
            </a:endParaRPr>
          </a:p>
        </p:txBody>
      </p:sp>
      <p:sp>
        <p:nvSpPr>
          <p:cNvPr id="7" name="Rectangle 6"/>
          <p:cNvSpPr/>
          <p:nvPr/>
        </p:nvSpPr>
        <p:spPr>
          <a:xfrm>
            <a:off x="5652120" y="1011500"/>
            <a:ext cx="3744416" cy="2677656"/>
          </a:xfrm>
          <a:prstGeom prst="rect">
            <a:avLst/>
          </a:prstGeom>
        </p:spPr>
        <p:txBody>
          <a:bodyPr wrap="square">
            <a:spAutoFit/>
          </a:bodyPr>
          <a:lstStyle/>
          <a:p>
            <a:r>
              <a:rPr lang="en-US" sz="1200" dirty="0" err="1" smtClean="0">
                <a:solidFill>
                  <a:srgbClr val="0000FF"/>
                </a:solidFill>
              </a:rPr>
              <a:t>int</a:t>
            </a:r>
            <a:r>
              <a:rPr lang="en-US" sz="1200" dirty="0" smtClean="0">
                <a:solidFill>
                  <a:srgbClr val="0000FF"/>
                </a:solidFill>
              </a:rPr>
              <a:t> </a:t>
            </a:r>
            <a:r>
              <a:rPr lang="en-US" sz="1200" dirty="0">
                <a:solidFill>
                  <a:srgbClr val="0000FF"/>
                </a:solidFill>
              </a:rPr>
              <a:t>main()</a:t>
            </a:r>
          </a:p>
          <a:p>
            <a:r>
              <a:rPr lang="en-US" sz="1200" dirty="0">
                <a:solidFill>
                  <a:srgbClr val="0000FF"/>
                </a:solidFill>
              </a:rPr>
              <a:t>{</a:t>
            </a:r>
          </a:p>
          <a:p>
            <a:r>
              <a:rPr lang="en-US" sz="1200" dirty="0" err="1">
                <a:solidFill>
                  <a:srgbClr val="0000FF"/>
                </a:solidFill>
              </a:rPr>
              <a:t>LinkList</a:t>
            </a:r>
            <a:r>
              <a:rPr lang="en-US" sz="1200" dirty="0">
                <a:solidFill>
                  <a:srgbClr val="0000FF"/>
                </a:solidFill>
              </a:rPr>
              <a:t> </a:t>
            </a:r>
            <a:r>
              <a:rPr lang="en-US" sz="1200" dirty="0" err="1">
                <a:solidFill>
                  <a:srgbClr val="0000FF"/>
                </a:solidFill>
              </a:rPr>
              <a:t>theList</a:t>
            </a:r>
            <a:r>
              <a:rPr lang="en-US" sz="1200" dirty="0">
                <a:solidFill>
                  <a:srgbClr val="0000FF"/>
                </a:solidFill>
              </a:rPr>
              <a:t>; //make new list</a:t>
            </a:r>
          </a:p>
          <a:p>
            <a:r>
              <a:rPr lang="en-US" sz="1200" dirty="0" err="1">
                <a:solidFill>
                  <a:srgbClr val="0000FF"/>
                </a:solidFill>
              </a:rPr>
              <a:t>theList.insertFirst</a:t>
            </a:r>
            <a:r>
              <a:rPr lang="en-US" sz="1200" dirty="0">
                <a:solidFill>
                  <a:srgbClr val="0000FF"/>
                </a:solidFill>
              </a:rPr>
              <a:t>("Milk", 50.00); </a:t>
            </a:r>
            <a:r>
              <a:rPr lang="en-US" sz="1200" dirty="0" err="1" smtClean="0">
                <a:solidFill>
                  <a:srgbClr val="0000FF"/>
                </a:solidFill>
              </a:rPr>
              <a:t>theList.insertFirst</a:t>
            </a:r>
            <a:r>
              <a:rPr lang="en-US" sz="1200" dirty="0">
                <a:solidFill>
                  <a:srgbClr val="0000FF"/>
                </a:solidFill>
              </a:rPr>
              <a:t>("Bread", 70.00);</a:t>
            </a:r>
          </a:p>
          <a:p>
            <a:r>
              <a:rPr lang="en-US" sz="1200" dirty="0" err="1">
                <a:solidFill>
                  <a:srgbClr val="0000FF"/>
                </a:solidFill>
              </a:rPr>
              <a:t>theList.insertFirst</a:t>
            </a:r>
            <a:r>
              <a:rPr lang="en-US" sz="1200" dirty="0">
                <a:solidFill>
                  <a:srgbClr val="0000FF"/>
                </a:solidFill>
              </a:rPr>
              <a:t>("Sugar", 150.00);</a:t>
            </a:r>
          </a:p>
          <a:p>
            <a:r>
              <a:rPr lang="en-US" sz="1200" dirty="0" err="1">
                <a:solidFill>
                  <a:srgbClr val="0000FF"/>
                </a:solidFill>
              </a:rPr>
              <a:t>theList.insertFirst</a:t>
            </a:r>
            <a:r>
              <a:rPr lang="en-US" sz="1200" dirty="0">
                <a:solidFill>
                  <a:srgbClr val="0000FF"/>
                </a:solidFill>
              </a:rPr>
              <a:t>("Salt", 10.00);</a:t>
            </a:r>
          </a:p>
          <a:p>
            <a:r>
              <a:rPr lang="en-US" sz="1200" dirty="0" err="1">
                <a:solidFill>
                  <a:srgbClr val="0000FF"/>
                </a:solidFill>
              </a:rPr>
              <a:t>theList.displayList</a:t>
            </a:r>
            <a:r>
              <a:rPr lang="en-US" sz="1200" dirty="0">
                <a:solidFill>
                  <a:srgbClr val="0000FF"/>
                </a:solidFill>
              </a:rPr>
              <a:t>(); //display list</a:t>
            </a:r>
          </a:p>
          <a:p>
            <a:r>
              <a:rPr lang="en-US" sz="1200" dirty="0" err="1" smtClean="0">
                <a:solidFill>
                  <a:srgbClr val="0000FF"/>
                </a:solidFill>
              </a:rPr>
              <a:t>theList.removeFirst</a:t>
            </a:r>
            <a:r>
              <a:rPr lang="en-US" sz="1200" dirty="0">
                <a:solidFill>
                  <a:srgbClr val="0000FF"/>
                </a:solidFill>
              </a:rPr>
              <a:t>(); //remove it</a:t>
            </a:r>
          </a:p>
          <a:p>
            <a:endParaRPr lang="en-US" sz="1200" dirty="0">
              <a:solidFill>
                <a:srgbClr val="0000FF"/>
              </a:solidFill>
            </a:endParaRPr>
          </a:p>
          <a:p>
            <a:r>
              <a:rPr lang="en-US" sz="1200" dirty="0" err="1">
                <a:solidFill>
                  <a:srgbClr val="0000FF"/>
                </a:solidFill>
              </a:rPr>
              <a:t>theList.displayList</a:t>
            </a:r>
            <a:r>
              <a:rPr lang="en-US" sz="1200" dirty="0">
                <a:solidFill>
                  <a:srgbClr val="0000FF"/>
                </a:solidFill>
              </a:rPr>
              <a:t>(); //display empty list</a:t>
            </a:r>
          </a:p>
          <a:p>
            <a:endParaRPr lang="en-US" sz="1200" dirty="0">
              <a:solidFill>
                <a:srgbClr val="0000FF"/>
              </a:solidFill>
            </a:endParaRPr>
          </a:p>
          <a:p>
            <a:r>
              <a:rPr lang="en-US" sz="1200" dirty="0">
                <a:solidFill>
                  <a:srgbClr val="0000FF"/>
                </a:solidFill>
              </a:rPr>
              <a:t>return 0;</a:t>
            </a:r>
          </a:p>
          <a:p>
            <a:r>
              <a:rPr lang="en-US" sz="1200" dirty="0">
                <a:solidFill>
                  <a:srgbClr val="0000FF"/>
                </a:solidFill>
              </a:rPr>
              <a:t>} //end main()</a:t>
            </a:r>
          </a:p>
        </p:txBody>
      </p:sp>
      <p:sp>
        <p:nvSpPr>
          <p:cNvPr id="2" name="TextBox 1"/>
          <p:cNvSpPr txBox="1"/>
          <p:nvPr/>
        </p:nvSpPr>
        <p:spPr>
          <a:xfrm>
            <a:off x="5616654" y="4028578"/>
            <a:ext cx="3398168" cy="2123658"/>
          </a:xfrm>
          <a:prstGeom prst="rect">
            <a:avLst/>
          </a:prstGeom>
          <a:solidFill>
            <a:srgbClr val="FFC000"/>
          </a:solidFill>
        </p:spPr>
        <p:txBody>
          <a:bodyPr wrap="square" rtlCol="0">
            <a:spAutoFit/>
          </a:bodyPr>
          <a:lstStyle/>
          <a:p>
            <a:r>
              <a:rPr lang="en-US" sz="1200" dirty="0" smtClean="0"/>
              <a:t>To create a link</a:t>
            </a:r>
          </a:p>
          <a:p>
            <a:r>
              <a:rPr lang="en-US" sz="1200" dirty="0" smtClean="0">
                <a:solidFill>
                  <a:srgbClr val="0000FF"/>
                </a:solidFill>
              </a:rPr>
              <a:t>	Link</a:t>
            </a:r>
            <a:r>
              <a:rPr lang="en-US" sz="1200" dirty="0">
                <a:solidFill>
                  <a:srgbClr val="0000FF"/>
                </a:solidFill>
              </a:rPr>
              <a:t>* </a:t>
            </a:r>
            <a:r>
              <a:rPr lang="en-US" sz="1200" dirty="0" err="1">
                <a:solidFill>
                  <a:srgbClr val="0000FF"/>
                </a:solidFill>
              </a:rPr>
              <a:t>pNewLink</a:t>
            </a:r>
            <a:r>
              <a:rPr lang="en-US" sz="1200" dirty="0">
                <a:solidFill>
                  <a:srgbClr val="0000FF"/>
                </a:solidFill>
              </a:rPr>
              <a:t> = new Link(i, c); </a:t>
            </a:r>
          </a:p>
          <a:p>
            <a:r>
              <a:rPr lang="en-US" sz="1200" dirty="0" smtClean="0"/>
              <a:t>To create a linked list</a:t>
            </a:r>
          </a:p>
          <a:p>
            <a:r>
              <a:rPr lang="en-US" sz="1200" dirty="0" smtClean="0">
                <a:solidFill>
                  <a:srgbClr val="0000FF"/>
                </a:solidFill>
              </a:rPr>
              <a:t>	</a:t>
            </a:r>
            <a:r>
              <a:rPr lang="en-US" sz="1200" dirty="0" err="1" smtClean="0">
                <a:solidFill>
                  <a:srgbClr val="0000FF"/>
                </a:solidFill>
              </a:rPr>
              <a:t>LinkList</a:t>
            </a:r>
            <a:r>
              <a:rPr lang="en-US" sz="1200" dirty="0" smtClean="0">
                <a:solidFill>
                  <a:srgbClr val="0000FF"/>
                </a:solidFill>
              </a:rPr>
              <a:t> </a:t>
            </a:r>
            <a:r>
              <a:rPr lang="en-US" sz="1200" dirty="0" err="1">
                <a:solidFill>
                  <a:srgbClr val="0000FF"/>
                </a:solidFill>
              </a:rPr>
              <a:t>theList</a:t>
            </a:r>
            <a:endParaRPr lang="en-US" sz="1200" dirty="0" smtClean="0"/>
          </a:p>
          <a:p>
            <a:r>
              <a:rPr lang="en-US" sz="1200" dirty="0" smtClean="0"/>
              <a:t>To refer to item in link</a:t>
            </a:r>
          </a:p>
          <a:p>
            <a:r>
              <a:rPr lang="en-US" sz="1200" dirty="0" smtClean="0">
                <a:solidFill>
                  <a:srgbClr val="0000FF"/>
                </a:solidFill>
              </a:rPr>
              <a:t>	</a:t>
            </a:r>
            <a:r>
              <a:rPr lang="en-US" sz="1200" dirty="0" err="1" smtClean="0">
                <a:solidFill>
                  <a:srgbClr val="0000FF"/>
                </a:solidFill>
              </a:rPr>
              <a:t>pNewLink</a:t>
            </a:r>
            <a:r>
              <a:rPr lang="en-US" sz="1200" dirty="0" smtClean="0">
                <a:solidFill>
                  <a:srgbClr val="0000FF"/>
                </a:solidFill>
              </a:rPr>
              <a:t>-</a:t>
            </a:r>
            <a:r>
              <a:rPr lang="en-US" sz="1200" dirty="0">
                <a:solidFill>
                  <a:srgbClr val="0000FF"/>
                </a:solidFill>
              </a:rPr>
              <a:t>&gt;</a:t>
            </a:r>
            <a:r>
              <a:rPr lang="en-US" sz="1200" dirty="0" err="1">
                <a:solidFill>
                  <a:srgbClr val="0000FF"/>
                </a:solidFill>
              </a:rPr>
              <a:t>pNext</a:t>
            </a:r>
            <a:r>
              <a:rPr lang="en-US" sz="1200" dirty="0">
                <a:solidFill>
                  <a:srgbClr val="0000FF"/>
                </a:solidFill>
              </a:rPr>
              <a:t> = </a:t>
            </a:r>
            <a:r>
              <a:rPr lang="en-US" sz="1200" dirty="0" err="1">
                <a:solidFill>
                  <a:srgbClr val="0000FF"/>
                </a:solidFill>
              </a:rPr>
              <a:t>pFirst</a:t>
            </a:r>
            <a:r>
              <a:rPr lang="en-US" sz="1200" dirty="0">
                <a:solidFill>
                  <a:srgbClr val="0000FF"/>
                </a:solidFill>
              </a:rPr>
              <a:t>; </a:t>
            </a:r>
            <a:endParaRPr lang="en-US" sz="1200" dirty="0" smtClean="0"/>
          </a:p>
          <a:p>
            <a:r>
              <a:rPr lang="en-US" sz="1200" dirty="0" smtClean="0">
                <a:solidFill>
                  <a:srgbClr val="0000FF"/>
                </a:solidFill>
              </a:rPr>
              <a:t>	</a:t>
            </a:r>
            <a:r>
              <a:rPr lang="en-US" sz="1200" dirty="0" err="1" smtClean="0">
                <a:solidFill>
                  <a:srgbClr val="0000FF"/>
                </a:solidFill>
              </a:rPr>
              <a:t>pCurrent</a:t>
            </a:r>
            <a:r>
              <a:rPr lang="en-US" sz="1200" dirty="0" smtClean="0">
                <a:solidFill>
                  <a:srgbClr val="0000FF"/>
                </a:solidFill>
              </a:rPr>
              <a:t>-</a:t>
            </a:r>
            <a:r>
              <a:rPr lang="en-US" sz="1200" dirty="0">
                <a:solidFill>
                  <a:srgbClr val="0000FF"/>
                </a:solidFill>
              </a:rPr>
              <a:t>&gt;</a:t>
            </a:r>
            <a:r>
              <a:rPr lang="en-US" sz="1200" dirty="0" err="1">
                <a:solidFill>
                  <a:srgbClr val="0000FF"/>
                </a:solidFill>
              </a:rPr>
              <a:t>displayLink</a:t>
            </a:r>
            <a:r>
              <a:rPr lang="en-US" sz="1200" dirty="0">
                <a:solidFill>
                  <a:srgbClr val="0000FF"/>
                </a:solidFill>
              </a:rPr>
              <a:t>(); </a:t>
            </a:r>
            <a:endParaRPr lang="en-US" sz="1200" dirty="0" smtClean="0">
              <a:solidFill>
                <a:srgbClr val="0000FF"/>
              </a:solidFill>
            </a:endParaRPr>
          </a:p>
          <a:p>
            <a:r>
              <a:rPr lang="en-US" sz="1200" dirty="0" smtClean="0"/>
              <a:t>To move from one link to the next</a:t>
            </a:r>
          </a:p>
          <a:p>
            <a:r>
              <a:rPr lang="en-US" sz="1200" dirty="0" smtClean="0">
                <a:solidFill>
                  <a:srgbClr val="0000FF"/>
                </a:solidFill>
              </a:rPr>
              <a:t>	</a:t>
            </a:r>
            <a:r>
              <a:rPr lang="en-US" sz="1200" dirty="0" err="1">
                <a:solidFill>
                  <a:srgbClr val="0000FF"/>
                </a:solidFill>
              </a:rPr>
              <a:t>pCurrent</a:t>
            </a:r>
            <a:r>
              <a:rPr lang="en-US" sz="1200" dirty="0">
                <a:solidFill>
                  <a:srgbClr val="0000FF"/>
                </a:solidFill>
              </a:rPr>
              <a:t> = </a:t>
            </a:r>
            <a:r>
              <a:rPr lang="en-US" sz="1200" dirty="0" err="1">
                <a:solidFill>
                  <a:srgbClr val="0000FF"/>
                </a:solidFill>
              </a:rPr>
              <a:t>pCurrent</a:t>
            </a:r>
            <a:r>
              <a:rPr lang="en-US" sz="1200" dirty="0">
                <a:solidFill>
                  <a:srgbClr val="0000FF"/>
                </a:solidFill>
              </a:rPr>
              <a:t>-&gt;</a:t>
            </a:r>
            <a:r>
              <a:rPr lang="en-US" sz="1200" dirty="0" err="1">
                <a:solidFill>
                  <a:srgbClr val="0000FF"/>
                </a:solidFill>
              </a:rPr>
              <a:t>pNext</a:t>
            </a:r>
            <a:r>
              <a:rPr lang="en-US" sz="1200" dirty="0">
                <a:solidFill>
                  <a:srgbClr val="0000FF"/>
                </a:solidFill>
              </a:rPr>
              <a:t>; </a:t>
            </a:r>
          </a:p>
          <a:p>
            <a:r>
              <a:rPr lang="en-US" sz="1200" dirty="0" smtClean="0"/>
              <a:t>To make a link equal to the other</a:t>
            </a:r>
          </a:p>
          <a:p>
            <a:r>
              <a:rPr lang="en-US" sz="1200" dirty="0" smtClean="0">
                <a:solidFill>
                  <a:srgbClr val="0000FF"/>
                </a:solidFill>
              </a:rPr>
              <a:t>	</a:t>
            </a:r>
            <a:r>
              <a:rPr lang="en-US" sz="1200" dirty="0" err="1" smtClean="0">
                <a:solidFill>
                  <a:srgbClr val="0000FF"/>
                </a:solidFill>
              </a:rPr>
              <a:t>pFirst</a:t>
            </a:r>
            <a:r>
              <a:rPr lang="en-US" sz="1200" dirty="0" smtClean="0">
                <a:solidFill>
                  <a:srgbClr val="0000FF"/>
                </a:solidFill>
              </a:rPr>
              <a:t> </a:t>
            </a:r>
            <a:r>
              <a:rPr lang="en-US" sz="1200" dirty="0">
                <a:solidFill>
                  <a:srgbClr val="0000FF"/>
                </a:solidFill>
              </a:rPr>
              <a:t>= </a:t>
            </a:r>
            <a:r>
              <a:rPr lang="en-US" sz="1200" dirty="0" err="1">
                <a:solidFill>
                  <a:srgbClr val="0000FF"/>
                </a:solidFill>
              </a:rPr>
              <a:t>pNewLink</a:t>
            </a:r>
            <a:r>
              <a:rPr lang="en-US" sz="1200" dirty="0">
                <a:solidFill>
                  <a:srgbClr val="0000FF"/>
                </a:solidFill>
              </a:rPr>
              <a:t>; </a:t>
            </a:r>
            <a:endParaRPr lang="en-US" sz="1200" dirty="0"/>
          </a:p>
        </p:txBody>
      </p:sp>
    </p:spTree>
    <p:extLst>
      <p:ext uri="{BB962C8B-B14F-4D97-AF65-F5344CB8AC3E}">
        <p14:creationId xmlns:p14="http://schemas.microsoft.com/office/powerpoint/2010/main" val="1853207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solidFill>
                  <a:schemeClr val="accent1">
                    <a:lumMod val="75000"/>
                  </a:schemeClr>
                </a:solidFill>
              </a:rPr>
              <a:t>Exercise:</a:t>
            </a:r>
          </a:p>
          <a:p>
            <a:r>
              <a:rPr lang="en-US" dirty="0" smtClean="0"/>
              <a:t>Suppose </a:t>
            </a:r>
            <a:r>
              <a:rPr lang="en-US" dirty="0"/>
              <a:t>cursor points to a node in a linked list (using the node definition with member functions called data and link). What statement changes cursor so that it points to the next node? </a:t>
            </a:r>
            <a:endParaRPr lang="en-US" dirty="0" smtClean="0"/>
          </a:p>
          <a:p>
            <a:r>
              <a:rPr lang="en-US" dirty="0" smtClean="0"/>
              <a:t>A</a:t>
            </a:r>
            <a:r>
              <a:rPr lang="en-US" dirty="0"/>
              <a:t>. cursor++; </a:t>
            </a:r>
          </a:p>
          <a:p>
            <a:r>
              <a:rPr lang="en-US" dirty="0"/>
              <a:t>B. cursor = </a:t>
            </a:r>
            <a:r>
              <a:rPr lang="en-US" dirty="0" smtClean="0"/>
              <a:t>link; </a:t>
            </a:r>
            <a:endParaRPr lang="en-US" dirty="0"/>
          </a:p>
          <a:p>
            <a:r>
              <a:rPr lang="en-US" dirty="0"/>
              <a:t>C. </a:t>
            </a:r>
            <a:r>
              <a:rPr lang="en-US" dirty="0" smtClean="0"/>
              <a:t>cursor-&gt;link =cursor; </a:t>
            </a:r>
            <a:endParaRPr lang="en-US" dirty="0"/>
          </a:p>
          <a:p>
            <a:r>
              <a:rPr lang="en-US" dirty="0"/>
              <a:t>D. </a:t>
            </a:r>
            <a:r>
              <a:rPr lang="en-US" dirty="0" smtClean="0"/>
              <a:t>cursor </a:t>
            </a:r>
            <a:r>
              <a:rPr lang="en-US" dirty="0"/>
              <a:t>= cursor-&gt;</a:t>
            </a:r>
            <a:r>
              <a:rPr lang="en-US" dirty="0" smtClean="0"/>
              <a:t>link; </a:t>
            </a:r>
          </a:p>
          <a:p>
            <a:endParaRPr lang="en-US" dirty="0"/>
          </a:p>
          <a:p>
            <a:r>
              <a:rPr lang="en-US" dirty="0"/>
              <a:t>Suppose cursor points to a node in a linked list (using the node definition with member functions called data and link). What Boolean expression will be true when cursor points to the tail node of the list? </a:t>
            </a:r>
            <a:endParaRPr lang="en-US" dirty="0" smtClean="0"/>
          </a:p>
          <a:p>
            <a:r>
              <a:rPr lang="en-US" dirty="0" smtClean="0"/>
              <a:t>A</a:t>
            </a:r>
            <a:r>
              <a:rPr lang="en-US" dirty="0"/>
              <a:t>. (cursor == NULL) </a:t>
            </a:r>
          </a:p>
          <a:p>
            <a:r>
              <a:rPr lang="en-US" dirty="0"/>
              <a:t>B. (cursor-&gt;</a:t>
            </a:r>
            <a:r>
              <a:rPr lang="en-US" dirty="0" smtClean="0"/>
              <a:t>link </a:t>
            </a:r>
            <a:r>
              <a:rPr lang="en-US" dirty="0"/>
              <a:t>== NULL) </a:t>
            </a:r>
          </a:p>
          <a:p>
            <a:r>
              <a:rPr lang="en-US" dirty="0"/>
              <a:t>C. (cursor-&gt;</a:t>
            </a:r>
            <a:r>
              <a:rPr lang="en-US" dirty="0" smtClean="0"/>
              <a:t>data </a:t>
            </a:r>
            <a:r>
              <a:rPr lang="en-US" dirty="0"/>
              <a:t>== NULL) </a:t>
            </a:r>
          </a:p>
          <a:p>
            <a:r>
              <a:rPr lang="en-US" dirty="0"/>
              <a:t>D. (cursor-</a:t>
            </a:r>
            <a:r>
              <a:rPr lang="en-US"/>
              <a:t>&gt;</a:t>
            </a:r>
            <a:r>
              <a:rPr lang="en-US" smtClean="0"/>
              <a:t>data </a:t>
            </a:r>
            <a:r>
              <a:rPr lang="en-US" dirty="0"/>
              <a:t>== 0.0) </a:t>
            </a:r>
          </a:p>
          <a:p>
            <a:r>
              <a:rPr lang="en-US" dirty="0"/>
              <a:t>E. None of the above</a:t>
            </a:r>
          </a:p>
          <a:p>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103599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2656"/>
            <a:ext cx="8686800" cy="838200"/>
          </a:xfrm>
        </p:spPr>
        <p:txBody>
          <a:bodyPr/>
          <a:lstStyle/>
          <a:p>
            <a:r>
              <a:rPr lang="en-US" b="1" dirty="0"/>
              <a:t>Finding </a:t>
            </a:r>
            <a:r>
              <a:rPr lang="en-US" b="1" dirty="0" smtClean="0"/>
              <a:t>a </a:t>
            </a:r>
            <a:r>
              <a:rPr lang="en-US" b="1" dirty="0"/>
              <a:t>Specified Links</a:t>
            </a:r>
            <a:endParaRPr lang="en-US" dirty="0"/>
          </a:p>
        </p:txBody>
      </p:sp>
      <p:sp>
        <p:nvSpPr>
          <p:cNvPr id="3" name="Content Placeholder 2"/>
          <p:cNvSpPr>
            <a:spLocks noGrp="1"/>
          </p:cNvSpPr>
          <p:nvPr>
            <p:ph idx="1"/>
          </p:nvPr>
        </p:nvSpPr>
        <p:spPr>
          <a:xfrm>
            <a:off x="179512" y="1052736"/>
            <a:ext cx="6192688" cy="5544616"/>
          </a:xfrm>
        </p:spPr>
        <p:txBody>
          <a:bodyPr>
            <a:noAutofit/>
          </a:bodyPr>
          <a:lstStyle/>
          <a:p>
            <a:pPr>
              <a:buFont typeface="+mj-lt"/>
              <a:buAutoNum type="arabicPeriod"/>
            </a:pPr>
            <a:r>
              <a:rPr lang="en-US" sz="1400" dirty="0" smtClean="0">
                <a:solidFill>
                  <a:srgbClr val="FF0000"/>
                </a:solidFill>
              </a:rPr>
              <a:t>Create a current link and make it have contents of first link</a:t>
            </a:r>
          </a:p>
          <a:p>
            <a:pPr>
              <a:buFont typeface="+mj-lt"/>
              <a:buAutoNum type="arabicPeriod"/>
            </a:pPr>
            <a:r>
              <a:rPr lang="en-US" sz="1400" dirty="0" smtClean="0">
                <a:solidFill>
                  <a:schemeClr val="accent6">
                    <a:lumMod val="75000"/>
                  </a:schemeClr>
                </a:solidFill>
              </a:rPr>
              <a:t>Compare current data with key</a:t>
            </a:r>
          </a:p>
          <a:p>
            <a:pPr>
              <a:buFont typeface="+mj-lt"/>
              <a:buAutoNum type="arabicPeriod"/>
            </a:pPr>
            <a:r>
              <a:rPr lang="en-US" sz="1400" dirty="0" smtClean="0">
                <a:solidFill>
                  <a:schemeClr val="accent3">
                    <a:lumMod val="50000"/>
                  </a:schemeClr>
                </a:solidFill>
              </a:rPr>
              <a:t>If not equal move -</a:t>
            </a:r>
            <a:r>
              <a:rPr lang="en-US" sz="1400" dirty="0">
                <a:solidFill>
                  <a:schemeClr val="accent3">
                    <a:lumMod val="50000"/>
                  </a:schemeClr>
                </a:solidFill>
              </a:rPr>
              <a:t> </a:t>
            </a:r>
            <a:r>
              <a:rPr lang="en-US" sz="1400" dirty="0" smtClean="0">
                <a:solidFill>
                  <a:schemeClr val="accent3">
                    <a:lumMod val="50000"/>
                  </a:schemeClr>
                </a:solidFill>
              </a:rPr>
              <a:t>make current equal to next</a:t>
            </a:r>
          </a:p>
          <a:p>
            <a:endParaRPr lang="en-US" sz="1400" dirty="0"/>
          </a:p>
          <a:p>
            <a:pPr marL="0" indent="0">
              <a:buNone/>
            </a:pPr>
            <a:r>
              <a:rPr lang="en-US" sz="1400" dirty="0" err="1">
                <a:solidFill>
                  <a:srgbClr val="0000FF"/>
                </a:solidFill>
              </a:rPr>
              <a:t>int</a:t>
            </a:r>
            <a:r>
              <a:rPr lang="en-US" sz="1400" dirty="0">
                <a:solidFill>
                  <a:srgbClr val="0000FF"/>
                </a:solidFill>
              </a:rPr>
              <a:t> find(string key) //find link with given key</a:t>
            </a:r>
          </a:p>
          <a:p>
            <a:pPr marL="0" indent="0">
              <a:buNone/>
            </a:pPr>
            <a:r>
              <a:rPr lang="en-US" sz="1400" dirty="0">
                <a:solidFill>
                  <a:srgbClr val="0000FF"/>
                </a:solidFill>
              </a:rPr>
              <a:t>{ //(assumes non-empty list)</a:t>
            </a:r>
          </a:p>
          <a:p>
            <a:pPr marL="0" indent="0">
              <a:buNone/>
            </a:pPr>
            <a:r>
              <a:rPr lang="en-US" sz="1400" dirty="0">
                <a:solidFill>
                  <a:srgbClr val="FF0000"/>
                </a:solidFill>
              </a:rPr>
              <a:t>Link* </a:t>
            </a:r>
            <a:r>
              <a:rPr lang="en-US" sz="1400" dirty="0" err="1">
                <a:solidFill>
                  <a:srgbClr val="FF0000"/>
                </a:solidFill>
              </a:rPr>
              <a:t>pCurrent</a:t>
            </a:r>
            <a:r>
              <a:rPr lang="en-US" sz="1400" dirty="0">
                <a:solidFill>
                  <a:srgbClr val="FF0000"/>
                </a:solidFill>
              </a:rPr>
              <a:t> = </a:t>
            </a:r>
            <a:r>
              <a:rPr lang="en-US" sz="1400" dirty="0" err="1">
                <a:solidFill>
                  <a:srgbClr val="FF0000"/>
                </a:solidFill>
              </a:rPr>
              <a:t>pFirst</a:t>
            </a:r>
            <a:r>
              <a:rPr lang="en-US" sz="1400" dirty="0">
                <a:solidFill>
                  <a:srgbClr val="FF0000"/>
                </a:solidFill>
              </a:rPr>
              <a:t>; //start at ‘first’</a:t>
            </a:r>
          </a:p>
          <a:p>
            <a:pPr marL="0" indent="0">
              <a:buNone/>
            </a:pPr>
            <a:endParaRPr lang="en-US" sz="1400" dirty="0">
              <a:solidFill>
                <a:srgbClr val="0000FF"/>
              </a:solidFill>
            </a:endParaRPr>
          </a:p>
          <a:p>
            <a:pPr marL="0" indent="0">
              <a:buNone/>
            </a:pPr>
            <a:r>
              <a:rPr lang="en-US" sz="1400" dirty="0">
                <a:solidFill>
                  <a:schemeClr val="accent6">
                    <a:lumMod val="75000"/>
                  </a:schemeClr>
                </a:solidFill>
              </a:rPr>
              <a:t>while(</a:t>
            </a:r>
            <a:r>
              <a:rPr lang="en-US" sz="1400" dirty="0" err="1">
                <a:solidFill>
                  <a:schemeClr val="accent6">
                    <a:lumMod val="75000"/>
                  </a:schemeClr>
                </a:solidFill>
              </a:rPr>
              <a:t>pCurrent</a:t>
            </a:r>
            <a:r>
              <a:rPr lang="en-US" sz="1400" dirty="0">
                <a:solidFill>
                  <a:schemeClr val="accent6">
                    <a:lumMod val="75000"/>
                  </a:schemeClr>
                </a:solidFill>
              </a:rPr>
              <a:t>-&gt;item != key) </a:t>
            </a:r>
            <a:r>
              <a:rPr lang="en-US" sz="1400" dirty="0">
                <a:solidFill>
                  <a:srgbClr val="0000FF"/>
                </a:solidFill>
              </a:rPr>
              <a:t>//while no match,</a:t>
            </a:r>
          </a:p>
          <a:p>
            <a:pPr marL="0" indent="0">
              <a:buNone/>
            </a:pPr>
            <a:r>
              <a:rPr lang="en-US" sz="1400" dirty="0" smtClean="0">
                <a:solidFill>
                  <a:srgbClr val="0000FF"/>
                </a:solidFill>
              </a:rPr>
              <a:t>{if(</a:t>
            </a:r>
            <a:r>
              <a:rPr lang="en-US" sz="1400" dirty="0" err="1" smtClean="0">
                <a:solidFill>
                  <a:srgbClr val="0000FF"/>
                </a:solidFill>
              </a:rPr>
              <a:t>pCurrent</a:t>
            </a:r>
            <a:r>
              <a:rPr lang="en-US" sz="1400" dirty="0" smtClean="0">
                <a:solidFill>
                  <a:srgbClr val="0000FF"/>
                </a:solidFill>
              </a:rPr>
              <a:t>-</a:t>
            </a:r>
            <a:r>
              <a:rPr lang="en-US" sz="1400" dirty="0">
                <a:solidFill>
                  <a:srgbClr val="0000FF"/>
                </a:solidFill>
              </a:rPr>
              <a:t>&gt;</a:t>
            </a:r>
            <a:r>
              <a:rPr lang="en-US" sz="1400" dirty="0" err="1">
                <a:solidFill>
                  <a:srgbClr val="0000FF"/>
                </a:solidFill>
              </a:rPr>
              <a:t>pNext</a:t>
            </a:r>
            <a:r>
              <a:rPr lang="en-US" sz="1400" dirty="0">
                <a:solidFill>
                  <a:srgbClr val="0000FF"/>
                </a:solidFill>
              </a:rPr>
              <a:t> == NULL) //if end of list,</a:t>
            </a:r>
          </a:p>
          <a:p>
            <a:pPr marL="0" indent="0">
              <a:buNone/>
            </a:pPr>
            <a:r>
              <a:rPr lang="en-US" sz="1400" dirty="0" smtClean="0">
                <a:solidFill>
                  <a:srgbClr val="0000FF"/>
                </a:solidFill>
              </a:rPr>
              <a:t>{</a:t>
            </a:r>
            <a:r>
              <a:rPr lang="en-US" sz="1400" dirty="0" err="1" smtClean="0">
                <a:solidFill>
                  <a:srgbClr val="0000FF"/>
                </a:solidFill>
              </a:rPr>
              <a:t>cout</a:t>
            </a:r>
            <a:r>
              <a:rPr lang="en-US" sz="1400" dirty="0">
                <a:solidFill>
                  <a:srgbClr val="0000FF"/>
                </a:solidFill>
              </a:rPr>
              <a:t>&lt;&lt;"Not Found"&lt;&lt;</a:t>
            </a:r>
            <a:r>
              <a:rPr lang="en-US" sz="1400" dirty="0" err="1">
                <a:solidFill>
                  <a:srgbClr val="0000FF"/>
                </a:solidFill>
              </a:rPr>
              <a:t>endl</a:t>
            </a:r>
            <a:r>
              <a:rPr lang="en-US" sz="1400" dirty="0">
                <a:solidFill>
                  <a:srgbClr val="0000FF"/>
                </a:solidFill>
              </a:rPr>
              <a:t>;</a:t>
            </a:r>
          </a:p>
          <a:p>
            <a:pPr marL="0" indent="0">
              <a:buNone/>
            </a:pPr>
            <a:r>
              <a:rPr lang="en-US" sz="1400" dirty="0" smtClean="0">
                <a:solidFill>
                  <a:srgbClr val="0000FF"/>
                </a:solidFill>
              </a:rPr>
              <a:t>return </a:t>
            </a:r>
            <a:r>
              <a:rPr lang="en-US" sz="1400" dirty="0">
                <a:solidFill>
                  <a:srgbClr val="0000FF"/>
                </a:solidFill>
              </a:rPr>
              <a:t>0;</a:t>
            </a:r>
          </a:p>
          <a:p>
            <a:pPr marL="0" indent="0">
              <a:buNone/>
            </a:pPr>
            <a:r>
              <a:rPr lang="en-US" sz="1400" dirty="0">
                <a:solidFill>
                  <a:srgbClr val="0000FF"/>
                </a:solidFill>
              </a:rPr>
              <a:t>}</a:t>
            </a:r>
          </a:p>
          <a:p>
            <a:pPr marL="0" indent="0">
              <a:buNone/>
            </a:pPr>
            <a:r>
              <a:rPr lang="en-US" sz="1400" dirty="0">
                <a:solidFill>
                  <a:srgbClr val="0000FF"/>
                </a:solidFill>
              </a:rPr>
              <a:t>else //not end of list,</a:t>
            </a:r>
          </a:p>
          <a:p>
            <a:pPr marL="0" indent="0">
              <a:buNone/>
            </a:pPr>
            <a:r>
              <a:rPr lang="en-US" sz="1400" dirty="0" smtClean="0">
                <a:solidFill>
                  <a:srgbClr val="0000FF"/>
                </a:solidFill>
              </a:rPr>
              <a:t>{</a:t>
            </a:r>
            <a:r>
              <a:rPr lang="en-US" sz="1400" dirty="0" err="1" smtClean="0">
                <a:solidFill>
                  <a:schemeClr val="accent3">
                    <a:lumMod val="50000"/>
                  </a:schemeClr>
                </a:solidFill>
              </a:rPr>
              <a:t>pCurrent</a:t>
            </a:r>
            <a:r>
              <a:rPr lang="en-US" sz="1400" dirty="0" smtClean="0">
                <a:solidFill>
                  <a:schemeClr val="accent3">
                    <a:lumMod val="50000"/>
                  </a:schemeClr>
                </a:solidFill>
              </a:rPr>
              <a:t> </a:t>
            </a:r>
            <a:r>
              <a:rPr lang="en-US" sz="1400" dirty="0">
                <a:solidFill>
                  <a:schemeClr val="accent3">
                    <a:lumMod val="50000"/>
                  </a:schemeClr>
                </a:solidFill>
              </a:rPr>
              <a:t>= </a:t>
            </a:r>
            <a:r>
              <a:rPr lang="en-US" sz="1400" dirty="0" err="1">
                <a:solidFill>
                  <a:schemeClr val="accent3">
                    <a:lumMod val="50000"/>
                  </a:schemeClr>
                </a:solidFill>
              </a:rPr>
              <a:t>pCurrent</a:t>
            </a:r>
            <a:r>
              <a:rPr lang="en-US" sz="1400" dirty="0">
                <a:solidFill>
                  <a:schemeClr val="accent3">
                    <a:lumMod val="50000"/>
                  </a:schemeClr>
                </a:solidFill>
              </a:rPr>
              <a:t>-&gt;</a:t>
            </a:r>
            <a:r>
              <a:rPr lang="en-US" sz="1400" dirty="0" err="1">
                <a:solidFill>
                  <a:schemeClr val="accent3">
                    <a:lumMod val="50000"/>
                  </a:schemeClr>
                </a:solidFill>
              </a:rPr>
              <a:t>pNext</a:t>
            </a:r>
            <a:r>
              <a:rPr lang="en-US" sz="1400" dirty="0">
                <a:solidFill>
                  <a:srgbClr val="0000FF"/>
                </a:solidFill>
              </a:rPr>
              <a:t>; //go to next link</a:t>
            </a:r>
          </a:p>
          <a:p>
            <a:pPr marL="0" indent="0">
              <a:buNone/>
            </a:pPr>
            <a:r>
              <a:rPr lang="en-US" sz="1400" dirty="0" smtClean="0">
                <a:solidFill>
                  <a:srgbClr val="0000FF"/>
                </a:solidFill>
              </a:rPr>
              <a:t>}}</a:t>
            </a:r>
            <a:endParaRPr lang="en-US" sz="1400" dirty="0">
              <a:solidFill>
                <a:srgbClr val="0000FF"/>
              </a:solidFill>
            </a:endParaRPr>
          </a:p>
          <a:p>
            <a:pPr marL="0" indent="0">
              <a:buNone/>
            </a:pPr>
            <a:r>
              <a:rPr lang="en-US" sz="1400" dirty="0" err="1" smtClean="0">
                <a:solidFill>
                  <a:srgbClr val="0000FF"/>
                </a:solidFill>
              </a:rPr>
              <a:t>cout</a:t>
            </a:r>
            <a:r>
              <a:rPr lang="en-US" sz="1400" dirty="0">
                <a:solidFill>
                  <a:srgbClr val="0000FF"/>
                </a:solidFill>
              </a:rPr>
              <a:t>&lt;&lt;"Found "&lt;&lt;key&lt;&lt;</a:t>
            </a:r>
            <a:r>
              <a:rPr lang="en-US" sz="1400" dirty="0" err="1">
                <a:solidFill>
                  <a:srgbClr val="0000FF"/>
                </a:solidFill>
              </a:rPr>
              <a:t>endl</a:t>
            </a:r>
            <a:r>
              <a:rPr lang="en-US" sz="1400" dirty="0">
                <a:solidFill>
                  <a:srgbClr val="0000FF"/>
                </a:solidFill>
              </a:rPr>
              <a:t>;</a:t>
            </a:r>
          </a:p>
          <a:p>
            <a:pPr marL="0" indent="0">
              <a:buNone/>
            </a:pPr>
            <a:r>
              <a:rPr lang="en-US" sz="1400" dirty="0">
                <a:solidFill>
                  <a:srgbClr val="0000FF"/>
                </a:solidFill>
              </a:rPr>
              <a:t>return 0; //found it</a:t>
            </a:r>
          </a:p>
          <a:p>
            <a:pPr marL="0" indent="0">
              <a:buNone/>
            </a:pPr>
            <a:r>
              <a:rPr lang="en-US" sz="1400" dirty="0">
                <a:solidFill>
                  <a:srgbClr val="0000FF"/>
                </a:solidFill>
              </a:rPr>
              <a:t>}</a:t>
            </a:r>
          </a:p>
        </p:txBody>
      </p:sp>
      <p:sp>
        <p:nvSpPr>
          <p:cNvPr id="4" name="TextBox 3"/>
          <p:cNvSpPr txBox="1"/>
          <p:nvPr/>
        </p:nvSpPr>
        <p:spPr>
          <a:xfrm>
            <a:off x="0" y="6362164"/>
            <a:ext cx="9144000" cy="523220"/>
          </a:xfrm>
          <a:prstGeom prst="rect">
            <a:avLst/>
          </a:prstGeom>
          <a:solidFill>
            <a:schemeClr val="bg2">
              <a:lumMod val="25000"/>
            </a:schemeClr>
          </a:solidFill>
        </p:spPr>
        <p:txBody>
          <a:bodyPr wrap="square" rtlCol="0">
            <a:spAutoFit/>
          </a:bodyPr>
          <a:lstStyle/>
          <a:p>
            <a:r>
              <a:rPr lang="en-US" sz="1400" dirty="0" smtClean="0">
                <a:solidFill>
                  <a:schemeClr val="bg1"/>
                </a:solidFill>
              </a:rPr>
              <a:t>Exercise: 	Add this function to your program</a:t>
            </a:r>
          </a:p>
          <a:p>
            <a:r>
              <a:rPr lang="en-US" sz="1400" dirty="0" smtClean="0">
                <a:solidFill>
                  <a:schemeClr val="bg1"/>
                </a:solidFill>
              </a:rPr>
              <a:t>	Modify method insert to insert a specified link</a:t>
            </a:r>
            <a:endParaRPr lang="en-US" sz="1400" dirty="0">
              <a:solidFill>
                <a:schemeClr val="bg1"/>
              </a:solidFill>
            </a:endParaRPr>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262" r="29700"/>
          <a:stretch/>
        </p:blipFill>
        <p:spPr bwMode="auto">
          <a:xfrm>
            <a:off x="5652120" y="2204864"/>
            <a:ext cx="2790701" cy="249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290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Exercises:</a:t>
            </a:r>
          </a:p>
          <a:p>
            <a:pPr marL="514350" indent="-514350">
              <a:buFont typeface="+mj-lt"/>
              <a:buAutoNum type="arabicPeriod"/>
            </a:pPr>
            <a:r>
              <a:rPr lang="en-US" dirty="0" smtClean="0">
                <a:solidFill>
                  <a:schemeClr val="accent1">
                    <a:lumMod val="50000"/>
                  </a:schemeClr>
                </a:solidFill>
              </a:rPr>
              <a:t>write </a:t>
            </a:r>
            <a:r>
              <a:rPr lang="en-US" dirty="0">
                <a:solidFill>
                  <a:schemeClr val="accent1">
                    <a:lumMod val="50000"/>
                  </a:schemeClr>
                </a:solidFill>
              </a:rPr>
              <a:t>a function that can be used to get the total of all items on a linked list</a:t>
            </a:r>
          </a:p>
          <a:p>
            <a:pPr marL="514350" indent="-514350">
              <a:buFont typeface="+mj-lt"/>
              <a:buAutoNum type="arabicPeriod"/>
            </a:pPr>
            <a:r>
              <a:rPr lang="en-US" dirty="0">
                <a:solidFill>
                  <a:schemeClr val="accent1">
                    <a:lumMod val="50000"/>
                  </a:schemeClr>
                </a:solidFill>
              </a:rPr>
              <a:t>write a function that can be used to display any items on the linked list that cost more than </a:t>
            </a:r>
            <a:r>
              <a:rPr lang="en-US" dirty="0" smtClean="0">
                <a:solidFill>
                  <a:schemeClr val="accent1">
                    <a:lumMod val="50000"/>
                  </a:schemeClr>
                </a:solidFill>
              </a:rPr>
              <a:t>50.00</a:t>
            </a:r>
            <a:endParaRPr lang="en-US" dirty="0">
              <a:solidFill>
                <a:schemeClr val="accent1">
                  <a:lumMod val="50000"/>
                </a:schemeClr>
              </a:solidFill>
            </a:endParaRP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3695420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Write </a:t>
            </a:r>
            <a:r>
              <a:rPr lang="en-US" dirty="0"/>
              <a:t>a program that can be used to implement </a:t>
            </a:r>
            <a:r>
              <a:rPr lang="en-US" dirty="0" smtClean="0"/>
              <a:t>the </a:t>
            </a:r>
            <a:r>
              <a:rPr lang="en-US" dirty="0"/>
              <a:t>following </a:t>
            </a:r>
            <a:r>
              <a:rPr lang="en-US" dirty="0" smtClean="0"/>
              <a:t>functions:</a:t>
            </a:r>
          </a:p>
          <a:p>
            <a:r>
              <a:rPr lang="en-US" dirty="0" smtClean="0">
                <a:solidFill>
                  <a:schemeClr val="accent1">
                    <a:lumMod val="50000"/>
                  </a:schemeClr>
                </a:solidFill>
              </a:rPr>
              <a:t>Delete </a:t>
            </a:r>
            <a:r>
              <a:rPr lang="en-US" dirty="0">
                <a:solidFill>
                  <a:schemeClr val="accent1">
                    <a:lumMod val="50000"/>
                  </a:schemeClr>
                </a:solidFill>
              </a:rPr>
              <a:t>specified link</a:t>
            </a:r>
          </a:p>
          <a:p>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179089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a specified link</a:t>
            </a:r>
            <a:endParaRPr lang="en-US" dirty="0"/>
          </a:p>
        </p:txBody>
      </p:sp>
      <p:sp>
        <p:nvSpPr>
          <p:cNvPr id="3" name="Content Placeholder 2"/>
          <p:cNvSpPr>
            <a:spLocks noGrp="1"/>
          </p:cNvSpPr>
          <p:nvPr>
            <p:ph idx="1"/>
          </p:nvPr>
        </p:nvSpPr>
        <p:spPr>
          <a:xfrm>
            <a:off x="251520" y="1268760"/>
            <a:ext cx="4314542" cy="4525963"/>
          </a:xfrm>
        </p:spPr>
        <p:txBody>
          <a:bodyPr>
            <a:noAutofit/>
          </a:bodyPr>
          <a:lstStyle/>
          <a:p>
            <a:pPr>
              <a:buFont typeface="+mj-lt"/>
              <a:buAutoNum type="arabicPeriod"/>
            </a:pPr>
            <a:r>
              <a:rPr lang="en-US" sz="1000" dirty="0"/>
              <a:t>Create a link and make it point at first</a:t>
            </a:r>
          </a:p>
          <a:p>
            <a:pPr>
              <a:buFont typeface="+mj-lt"/>
              <a:buAutoNum type="arabicPeriod"/>
            </a:pPr>
            <a:r>
              <a:rPr lang="en-US" sz="1000" dirty="0"/>
              <a:t>Compare data with key  </a:t>
            </a:r>
            <a:endParaRPr lang="en-US" sz="1000" dirty="0" smtClean="0"/>
          </a:p>
          <a:p>
            <a:pPr>
              <a:buFont typeface="+mj-lt"/>
              <a:buAutoNum type="arabicPeriod"/>
            </a:pPr>
            <a:r>
              <a:rPr lang="en-US" sz="1000" dirty="0" smtClean="0"/>
              <a:t>If </a:t>
            </a:r>
            <a:r>
              <a:rPr lang="en-US" sz="1000" dirty="0"/>
              <a:t>not equal </a:t>
            </a:r>
            <a:r>
              <a:rPr lang="en-US" sz="1000" dirty="0" smtClean="0"/>
              <a:t>move-make current </a:t>
            </a:r>
            <a:r>
              <a:rPr lang="en-US" sz="1000" dirty="0"/>
              <a:t>equal to </a:t>
            </a:r>
            <a:r>
              <a:rPr lang="en-US" sz="1000" dirty="0" smtClean="0"/>
              <a:t>next</a:t>
            </a:r>
          </a:p>
          <a:p>
            <a:pPr>
              <a:buFont typeface="+mj-lt"/>
              <a:buAutoNum type="arabicPeriod"/>
            </a:pPr>
            <a:r>
              <a:rPr lang="en-US" sz="1000" dirty="0" smtClean="0"/>
              <a:t>If equal delete by ignoring current</a:t>
            </a:r>
            <a:endParaRPr lang="en-US" sz="1000" dirty="0"/>
          </a:p>
        </p:txBody>
      </p:sp>
      <p:sp>
        <p:nvSpPr>
          <p:cNvPr id="4" name="Rectangle 3"/>
          <p:cNvSpPr/>
          <p:nvPr/>
        </p:nvSpPr>
        <p:spPr>
          <a:xfrm>
            <a:off x="683568" y="2060848"/>
            <a:ext cx="5688632" cy="4662815"/>
          </a:xfrm>
          <a:prstGeom prst="rect">
            <a:avLst/>
          </a:prstGeom>
        </p:spPr>
        <p:txBody>
          <a:bodyPr wrap="square">
            <a:spAutoFit/>
          </a:bodyPr>
          <a:lstStyle/>
          <a:p>
            <a:r>
              <a:rPr lang="en-US" sz="1100" dirty="0" err="1">
                <a:solidFill>
                  <a:srgbClr val="0000FF"/>
                </a:solidFill>
              </a:rPr>
              <a:t>int</a:t>
            </a:r>
            <a:r>
              <a:rPr lang="en-US" sz="1100" dirty="0">
                <a:solidFill>
                  <a:srgbClr val="0000FF"/>
                </a:solidFill>
              </a:rPr>
              <a:t> remove(string key) //delete at first link</a:t>
            </a:r>
          </a:p>
          <a:p>
            <a:r>
              <a:rPr lang="en-US" sz="1100" dirty="0">
                <a:solidFill>
                  <a:srgbClr val="0000FF"/>
                </a:solidFill>
              </a:rPr>
              <a:t>{ //(assumes list not empty)</a:t>
            </a:r>
          </a:p>
          <a:p>
            <a:endParaRPr lang="en-US" sz="1100" dirty="0">
              <a:solidFill>
                <a:srgbClr val="FF0000"/>
              </a:solidFill>
            </a:endParaRPr>
          </a:p>
          <a:p>
            <a:r>
              <a:rPr lang="en-US" sz="1100" dirty="0">
                <a:solidFill>
                  <a:srgbClr val="FF0000"/>
                </a:solidFill>
              </a:rPr>
              <a:t>Link* </a:t>
            </a:r>
            <a:r>
              <a:rPr lang="en-US" sz="1100" dirty="0" err="1">
                <a:solidFill>
                  <a:srgbClr val="FF0000"/>
                </a:solidFill>
              </a:rPr>
              <a:t>pCurrent</a:t>
            </a:r>
            <a:r>
              <a:rPr lang="en-US" sz="1100" dirty="0">
                <a:solidFill>
                  <a:srgbClr val="FF0000"/>
                </a:solidFill>
              </a:rPr>
              <a:t> = </a:t>
            </a:r>
            <a:r>
              <a:rPr lang="en-US" sz="1100" dirty="0" err="1">
                <a:solidFill>
                  <a:srgbClr val="FF0000"/>
                </a:solidFill>
              </a:rPr>
              <a:t>pFirst</a:t>
            </a:r>
            <a:r>
              <a:rPr lang="en-US" sz="1100" dirty="0">
                <a:solidFill>
                  <a:srgbClr val="FF0000"/>
                </a:solidFill>
              </a:rPr>
              <a:t>; //start at ‘first’</a:t>
            </a:r>
          </a:p>
          <a:p>
            <a:r>
              <a:rPr lang="en-US" sz="1100" dirty="0">
                <a:solidFill>
                  <a:schemeClr val="accent6">
                    <a:lumMod val="50000"/>
                  </a:schemeClr>
                </a:solidFill>
              </a:rPr>
              <a:t>Link* </a:t>
            </a:r>
            <a:r>
              <a:rPr lang="en-US" sz="1100" dirty="0" err="1">
                <a:solidFill>
                  <a:schemeClr val="accent6">
                    <a:lumMod val="50000"/>
                  </a:schemeClr>
                </a:solidFill>
              </a:rPr>
              <a:t>pPrevious</a:t>
            </a:r>
            <a:r>
              <a:rPr lang="en-US" sz="1100" dirty="0">
                <a:solidFill>
                  <a:schemeClr val="accent6">
                    <a:lumMod val="50000"/>
                  </a:schemeClr>
                </a:solidFill>
              </a:rPr>
              <a:t> = </a:t>
            </a:r>
            <a:r>
              <a:rPr lang="en-US" sz="1100" dirty="0" err="1">
                <a:solidFill>
                  <a:schemeClr val="accent6">
                    <a:lumMod val="50000"/>
                  </a:schemeClr>
                </a:solidFill>
              </a:rPr>
              <a:t>pFirst</a:t>
            </a:r>
            <a:r>
              <a:rPr lang="en-US" sz="1100" dirty="0">
                <a:solidFill>
                  <a:schemeClr val="accent6">
                    <a:lumMod val="50000"/>
                  </a:schemeClr>
                </a:solidFill>
              </a:rPr>
              <a:t>;</a:t>
            </a:r>
          </a:p>
          <a:p>
            <a:endParaRPr lang="en-US" sz="1100" dirty="0">
              <a:solidFill>
                <a:srgbClr val="FF0000"/>
              </a:solidFill>
            </a:endParaRPr>
          </a:p>
          <a:p>
            <a:r>
              <a:rPr lang="en-US" sz="1100" dirty="0">
                <a:solidFill>
                  <a:srgbClr val="FF0000"/>
                </a:solidFill>
              </a:rPr>
              <a:t>while(</a:t>
            </a:r>
            <a:r>
              <a:rPr lang="en-US" sz="1100" dirty="0" err="1">
                <a:solidFill>
                  <a:srgbClr val="FF0000"/>
                </a:solidFill>
              </a:rPr>
              <a:t>pCurrent</a:t>
            </a:r>
            <a:r>
              <a:rPr lang="en-US" sz="1100" dirty="0">
                <a:solidFill>
                  <a:srgbClr val="FF0000"/>
                </a:solidFill>
              </a:rPr>
              <a:t>-&gt;item != key) //while no match,</a:t>
            </a:r>
          </a:p>
          <a:p>
            <a:r>
              <a:rPr lang="en-US" sz="1100" dirty="0">
                <a:solidFill>
                  <a:srgbClr val="FF0000"/>
                </a:solidFill>
              </a:rPr>
              <a:t>{</a:t>
            </a:r>
          </a:p>
          <a:p>
            <a:endParaRPr lang="en-US" sz="1100" dirty="0">
              <a:solidFill>
                <a:srgbClr val="FF0000"/>
              </a:solidFill>
            </a:endParaRPr>
          </a:p>
          <a:p>
            <a:r>
              <a:rPr lang="en-US" sz="1100" dirty="0">
                <a:solidFill>
                  <a:srgbClr val="FF0000"/>
                </a:solidFill>
              </a:rPr>
              <a:t>if(</a:t>
            </a:r>
            <a:r>
              <a:rPr lang="en-US" sz="1100" dirty="0" err="1">
                <a:solidFill>
                  <a:srgbClr val="FF0000"/>
                </a:solidFill>
              </a:rPr>
              <a:t>pCurrent</a:t>
            </a:r>
            <a:r>
              <a:rPr lang="en-US" sz="1100" dirty="0">
                <a:solidFill>
                  <a:srgbClr val="FF0000"/>
                </a:solidFill>
              </a:rPr>
              <a:t>-&gt;</a:t>
            </a:r>
            <a:r>
              <a:rPr lang="en-US" sz="1100" dirty="0" err="1">
                <a:solidFill>
                  <a:srgbClr val="FF0000"/>
                </a:solidFill>
              </a:rPr>
              <a:t>pNext</a:t>
            </a:r>
            <a:r>
              <a:rPr lang="en-US" sz="1100" dirty="0">
                <a:solidFill>
                  <a:srgbClr val="FF0000"/>
                </a:solidFill>
              </a:rPr>
              <a:t> == NULL) //if end of list,</a:t>
            </a:r>
          </a:p>
          <a:p>
            <a:r>
              <a:rPr lang="en-US" sz="1100" dirty="0" smtClean="0">
                <a:solidFill>
                  <a:srgbClr val="FF0000"/>
                </a:solidFill>
              </a:rPr>
              <a:t>{</a:t>
            </a:r>
            <a:r>
              <a:rPr lang="en-US" sz="1100" dirty="0">
                <a:solidFill>
                  <a:srgbClr val="FF0000"/>
                </a:solidFill>
              </a:rPr>
              <a:t>	</a:t>
            </a:r>
            <a:r>
              <a:rPr lang="en-US" sz="1100" dirty="0" err="1">
                <a:solidFill>
                  <a:srgbClr val="FF0000"/>
                </a:solidFill>
              </a:rPr>
              <a:t>cout</a:t>
            </a:r>
            <a:r>
              <a:rPr lang="en-US" sz="1100" dirty="0">
                <a:solidFill>
                  <a:srgbClr val="FF0000"/>
                </a:solidFill>
              </a:rPr>
              <a:t>&lt;&lt;"Not Found"&lt;&lt;</a:t>
            </a:r>
            <a:r>
              <a:rPr lang="en-US" sz="1100" dirty="0" err="1">
                <a:solidFill>
                  <a:srgbClr val="FF0000"/>
                </a:solidFill>
              </a:rPr>
              <a:t>endl</a:t>
            </a:r>
            <a:r>
              <a:rPr lang="en-US" sz="1100" dirty="0">
                <a:solidFill>
                  <a:srgbClr val="FF0000"/>
                </a:solidFill>
              </a:rPr>
              <a:t>;</a:t>
            </a:r>
          </a:p>
          <a:p>
            <a:r>
              <a:rPr lang="en-US" sz="1100" dirty="0">
                <a:solidFill>
                  <a:srgbClr val="FF0000"/>
                </a:solidFill>
              </a:rPr>
              <a:t>	return 0;</a:t>
            </a:r>
          </a:p>
          <a:p>
            <a:r>
              <a:rPr lang="en-US" sz="1100" dirty="0">
                <a:solidFill>
                  <a:srgbClr val="FF0000"/>
                </a:solidFill>
              </a:rPr>
              <a:t>}</a:t>
            </a:r>
          </a:p>
          <a:p>
            <a:r>
              <a:rPr lang="en-US" sz="1100" dirty="0">
                <a:solidFill>
                  <a:srgbClr val="FF0000"/>
                </a:solidFill>
              </a:rPr>
              <a:t>else //not end of list,</a:t>
            </a:r>
          </a:p>
          <a:p>
            <a:r>
              <a:rPr lang="en-US" sz="1100" dirty="0">
                <a:solidFill>
                  <a:srgbClr val="FF0000"/>
                </a:solidFill>
              </a:rPr>
              <a:t>{</a:t>
            </a:r>
          </a:p>
          <a:p>
            <a:r>
              <a:rPr lang="en-US" sz="1100" dirty="0" err="1">
                <a:solidFill>
                  <a:schemeClr val="accent6">
                    <a:lumMod val="50000"/>
                  </a:schemeClr>
                </a:solidFill>
              </a:rPr>
              <a:t>pPrevious</a:t>
            </a:r>
            <a:r>
              <a:rPr lang="en-US" sz="1100" dirty="0">
                <a:solidFill>
                  <a:schemeClr val="accent6">
                    <a:lumMod val="50000"/>
                  </a:schemeClr>
                </a:solidFill>
              </a:rPr>
              <a:t> = </a:t>
            </a:r>
            <a:r>
              <a:rPr lang="en-US" sz="1100" dirty="0" err="1">
                <a:solidFill>
                  <a:schemeClr val="accent6">
                    <a:lumMod val="50000"/>
                  </a:schemeClr>
                </a:solidFill>
              </a:rPr>
              <a:t>pCurrent</a:t>
            </a:r>
            <a:r>
              <a:rPr lang="en-US" sz="1100" dirty="0">
                <a:solidFill>
                  <a:schemeClr val="accent6">
                    <a:lumMod val="50000"/>
                  </a:schemeClr>
                </a:solidFill>
              </a:rPr>
              <a:t>; //update previous</a:t>
            </a:r>
          </a:p>
          <a:p>
            <a:r>
              <a:rPr lang="en-US" sz="1100" dirty="0" err="1">
                <a:solidFill>
                  <a:srgbClr val="FF0000"/>
                </a:solidFill>
              </a:rPr>
              <a:t>pCurrent</a:t>
            </a:r>
            <a:r>
              <a:rPr lang="en-US" sz="1100" dirty="0">
                <a:solidFill>
                  <a:srgbClr val="FF0000"/>
                </a:solidFill>
              </a:rPr>
              <a:t> = </a:t>
            </a:r>
            <a:r>
              <a:rPr lang="en-US" sz="1100" dirty="0" err="1">
                <a:solidFill>
                  <a:srgbClr val="FF0000"/>
                </a:solidFill>
              </a:rPr>
              <a:t>pCurrent</a:t>
            </a:r>
            <a:r>
              <a:rPr lang="en-US" sz="1100" dirty="0">
                <a:solidFill>
                  <a:srgbClr val="FF0000"/>
                </a:solidFill>
              </a:rPr>
              <a:t>-&gt;</a:t>
            </a:r>
            <a:r>
              <a:rPr lang="en-US" sz="1100" dirty="0" err="1">
                <a:solidFill>
                  <a:srgbClr val="FF0000"/>
                </a:solidFill>
              </a:rPr>
              <a:t>pNext</a:t>
            </a:r>
            <a:r>
              <a:rPr lang="en-US" sz="1100" dirty="0">
                <a:solidFill>
                  <a:srgbClr val="FF0000"/>
                </a:solidFill>
              </a:rPr>
              <a:t>; //go to next link</a:t>
            </a:r>
          </a:p>
          <a:p>
            <a:r>
              <a:rPr lang="en-US" sz="1100" dirty="0">
                <a:solidFill>
                  <a:srgbClr val="FF0000"/>
                </a:solidFill>
              </a:rPr>
              <a:t>}}//end while</a:t>
            </a:r>
          </a:p>
          <a:p>
            <a:r>
              <a:rPr lang="en-US" sz="1100" dirty="0">
                <a:solidFill>
                  <a:srgbClr val="FF0000"/>
                </a:solidFill>
              </a:rPr>
              <a:t>//if match...we delete</a:t>
            </a:r>
          </a:p>
          <a:p>
            <a:r>
              <a:rPr lang="en-US" sz="1100" dirty="0">
                <a:solidFill>
                  <a:srgbClr val="FF0000"/>
                </a:solidFill>
              </a:rPr>
              <a:t>if(</a:t>
            </a:r>
            <a:r>
              <a:rPr lang="en-US" sz="1100" dirty="0" err="1">
                <a:solidFill>
                  <a:srgbClr val="FF0000"/>
                </a:solidFill>
              </a:rPr>
              <a:t>pCurrent</a:t>
            </a:r>
            <a:r>
              <a:rPr lang="en-US" sz="1100" dirty="0">
                <a:solidFill>
                  <a:srgbClr val="FF0000"/>
                </a:solidFill>
              </a:rPr>
              <a:t> == </a:t>
            </a:r>
            <a:r>
              <a:rPr lang="en-US" sz="1100" dirty="0" err="1">
                <a:solidFill>
                  <a:srgbClr val="FF0000"/>
                </a:solidFill>
              </a:rPr>
              <a:t>pFirst</a:t>
            </a:r>
            <a:r>
              <a:rPr lang="en-US" sz="1100" dirty="0">
                <a:solidFill>
                  <a:srgbClr val="FF0000"/>
                </a:solidFill>
              </a:rPr>
              <a:t>) //if first link,</a:t>
            </a:r>
          </a:p>
          <a:p>
            <a:r>
              <a:rPr lang="en-US" sz="1100" dirty="0" err="1">
                <a:solidFill>
                  <a:srgbClr val="9900FF"/>
                </a:solidFill>
              </a:rPr>
              <a:t>pFirst</a:t>
            </a:r>
            <a:r>
              <a:rPr lang="en-US" sz="1100" dirty="0">
                <a:solidFill>
                  <a:srgbClr val="9900FF"/>
                </a:solidFill>
              </a:rPr>
              <a:t> = </a:t>
            </a:r>
            <a:r>
              <a:rPr lang="en-US" sz="1100" dirty="0" err="1">
                <a:solidFill>
                  <a:srgbClr val="9900FF"/>
                </a:solidFill>
              </a:rPr>
              <a:t>pFirst</a:t>
            </a:r>
            <a:r>
              <a:rPr lang="en-US" sz="1100" dirty="0">
                <a:solidFill>
                  <a:srgbClr val="9900FF"/>
                </a:solidFill>
              </a:rPr>
              <a:t>-&gt;</a:t>
            </a:r>
            <a:r>
              <a:rPr lang="en-US" sz="1100" dirty="0" err="1">
                <a:solidFill>
                  <a:srgbClr val="9900FF"/>
                </a:solidFill>
              </a:rPr>
              <a:t>pNext</a:t>
            </a:r>
            <a:r>
              <a:rPr lang="en-US" sz="1100" dirty="0">
                <a:solidFill>
                  <a:srgbClr val="9900FF"/>
                </a:solidFill>
              </a:rPr>
              <a:t>; //change first to next hence ignoring first</a:t>
            </a:r>
          </a:p>
          <a:p>
            <a:r>
              <a:rPr lang="en-US" sz="1100" dirty="0">
                <a:solidFill>
                  <a:srgbClr val="FF0000"/>
                </a:solidFill>
              </a:rPr>
              <a:t>else //otherwise,</a:t>
            </a:r>
          </a:p>
          <a:p>
            <a:r>
              <a:rPr lang="en-US" sz="1100" dirty="0" err="1">
                <a:solidFill>
                  <a:srgbClr val="9900FF"/>
                </a:solidFill>
              </a:rPr>
              <a:t>pPrevious</a:t>
            </a:r>
            <a:r>
              <a:rPr lang="en-US" sz="1100" dirty="0">
                <a:solidFill>
                  <a:srgbClr val="9900FF"/>
                </a:solidFill>
              </a:rPr>
              <a:t>-&gt;</a:t>
            </a:r>
            <a:r>
              <a:rPr lang="en-US" sz="1100" dirty="0" err="1">
                <a:solidFill>
                  <a:srgbClr val="9900FF"/>
                </a:solidFill>
              </a:rPr>
              <a:t>pNext</a:t>
            </a:r>
            <a:r>
              <a:rPr lang="en-US" sz="1100" dirty="0">
                <a:solidFill>
                  <a:srgbClr val="9900FF"/>
                </a:solidFill>
              </a:rPr>
              <a:t> = </a:t>
            </a:r>
            <a:r>
              <a:rPr lang="en-US" sz="1100" dirty="0" err="1">
                <a:solidFill>
                  <a:srgbClr val="9900FF"/>
                </a:solidFill>
              </a:rPr>
              <a:t>pCurrent</a:t>
            </a:r>
            <a:r>
              <a:rPr lang="en-US" sz="1100" dirty="0">
                <a:solidFill>
                  <a:srgbClr val="9900FF"/>
                </a:solidFill>
              </a:rPr>
              <a:t>-&gt;</a:t>
            </a:r>
            <a:r>
              <a:rPr lang="en-US" sz="1100" dirty="0" err="1">
                <a:solidFill>
                  <a:srgbClr val="9900FF"/>
                </a:solidFill>
              </a:rPr>
              <a:t>pNext</a:t>
            </a:r>
            <a:r>
              <a:rPr lang="en-US" sz="1100" dirty="0">
                <a:solidFill>
                  <a:srgbClr val="9900FF"/>
                </a:solidFill>
              </a:rPr>
              <a:t>; //change previous to next hence ignoring current</a:t>
            </a:r>
          </a:p>
          <a:p>
            <a:r>
              <a:rPr lang="en-US" sz="1100" dirty="0">
                <a:solidFill>
                  <a:srgbClr val="663300"/>
                </a:solidFill>
              </a:rPr>
              <a:t>delete </a:t>
            </a:r>
            <a:r>
              <a:rPr lang="en-US" sz="1100" dirty="0" err="1">
                <a:solidFill>
                  <a:srgbClr val="663300"/>
                </a:solidFill>
              </a:rPr>
              <a:t>pCurrent</a:t>
            </a:r>
            <a:r>
              <a:rPr lang="en-US" sz="1100" dirty="0">
                <a:solidFill>
                  <a:srgbClr val="663300"/>
                </a:solidFill>
              </a:rPr>
              <a:t>; //link is still in memory, this code deletes link</a:t>
            </a:r>
          </a:p>
          <a:p>
            <a:r>
              <a:rPr lang="en-US" sz="1100" dirty="0" err="1">
                <a:solidFill>
                  <a:srgbClr val="FF0000"/>
                </a:solidFill>
              </a:rPr>
              <a:t>cout</a:t>
            </a:r>
            <a:r>
              <a:rPr lang="en-US" sz="1100" dirty="0" smtClean="0">
                <a:solidFill>
                  <a:srgbClr val="FF0000"/>
                </a:solidFill>
              </a:rPr>
              <a:t>&lt;&lt;“Deleted </a:t>
            </a:r>
            <a:r>
              <a:rPr lang="en-US" sz="1100" dirty="0">
                <a:solidFill>
                  <a:srgbClr val="FF0000"/>
                </a:solidFill>
              </a:rPr>
              <a:t>"&lt;&lt;key&lt;&lt;</a:t>
            </a:r>
            <a:r>
              <a:rPr lang="en-US" sz="1100" dirty="0" err="1">
                <a:solidFill>
                  <a:srgbClr val="FF0000"/>
                </a:solidFill>
              </a:rPr>
              <a:t>endl</a:t>
            </a:r>
            <a:r>
              <a:rPr lang="en-US" sz="1100" dirty="0">
                <a:solidFill>
                  <a:srgbClr val="FF0000"/>
                </a:solidFill>
              </a:rPr>
              <a:t>;</a:t>
            </a:r>
          </a:p>
          <a:p>
            <a:r>
              <a:rPr lang="en-US" sz="1100" dirty="0">
                <a:solidFill>
                  <a:srgbClr val="FF0000"/>
                </a:solidFill>
              </a:rPr>
              <a:t>return 0; //found it</a:t>
            </a:r>
          </a:p>
          <a:p>
            <a:r>
              <a:rPr lang="en-US" sz="1100" dirty="0">
                <a:solidFill>
                  <a:srgbClr val="0000FF"/>
                </a:solidFill>
              </a:rPr>
              <a:t>}</a:t>
            </a:r>
          </a:p>
        </p:txBody>
      </p:sp>
    </p:spTree>
    <p:extLst>
      <p:ext uri="{BB962C8B-B14F-4D97-AF65-F5344CB8AC3E}">
        <p14:creationId xmlns:p14="http://schemas.microsoft.com/office/powerpoint/2010/main" val="1920170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Efficiency of Linked Lists</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solidFill>
                  <a:srgbClr val="0000FF"/>
                </a:solidFill>
              </a:rPr>
              <a:t>Insertion </a:t>
            </a:r>
            <a:r>
              <a:rPr lang="en-US" dirty="0">
                <a:solidFill>
                  <a:srgbClr val="0000FF"/>
                </a:solidFill>
              </a:rPr>
              <a:t>and deletion at the beginning of a linked list </a:t>
            </a:r>
            <a:r>
              <a:rPr lang="en-US" dirty="0"/>
              <a:t>are very fast. They involve </a:t>
            </a:r>
            <a:r>
              <a:rPr lang="en-US" dirty="0" smtClean="0"/>
              <a:t>changing only </a:t>
            </a:r>
            <a:r>
              <a:rPr lang="en-US" dirty="0"/>
              <a:t>one or two pointers, which takes </a:t>
            </a:r>
            <a:r>
              <a:rPr lang="en-US" dirty="0">
                <a:solidFill>
                  <a:srgbClr val="0000FF"/>
                </a:solidFill>
              </a:rPr>
              <a:t>O(1) </a:t>
            </a:r>
            <a:r>
              <a:rPr lang="en-US" dirty="0"/>
              <a:t>time</a:t>
            </a:r>
            <a:r>
              <a:rPr lang="en-US" dirty="0" smtClean="0"/>
              <a:t>.</a:t>
            </a:r>
          </a:p>
          <a:p>
            <a:endParaRPr lang="en-US" dirty="0"/>
          </a:p>
          <a:p>
            <a:r>
              <a:rPr lang="en-US" dirty="0">
                <a:solidFill>
                  <a:srgbClr val="0000FF"/>
                </a:solidFill>
              </a:rPr>
              <a:t>Finding or deleting a specified item</a:t>
            </a:r>
            <a:r>
              <a:rPr lang="en-US" dirty="0"/>
              <a:t> requires searching through, on the average, half </a:t>
            </a:r>
            <a:r>
              <a:rPr lang="en-US" dirty="0" smtClean="0"/>
              <a:t>the items </a:t>
            </a:r>
            <a:r>
              <a:rPr lang="en-US" dirty="0"/>
              <a:t>in the list. This requires </a:t>
            </a:r>
            <a:r>
              <a:rPr lang="en-US" dirty="0">
                <a:solidFill>
                  <a:srgbClr val="0000FF"/>
                </a:solidFill>
              </a:rPr>
              <a:t>O(N) </a:t>
            </a:r>
            <a:r>
              <a:rPr lang="en-US" dirty="0"/>
              <a:t>comparisons. </a:t>
            </a:r>
            <a:r>
              <a:rPr lang="en-US" dirty="0">
                <a:solidFill>
                  <a:srgbClr val="0000FF"/>
                </a:solidFill>
              </a:rPr>
              <a:t>An array is also O(N) </a:t>
            </a:r>
            <a:r>
              <a:rPr lang="en-US" dirty="0"/>
              <a:t>for these </a:t>
            </a:r>
            <a:r>
              <a:rPr lang="en-US" dirty="0" smtClean="0"/>
              <a:t>operations, but </a:t>
            </a:r>
            <a:r>
              <a:rPr lang="en-US" dirty="0"/>
              <a:t>the </a:t>
            </a:r>
            <a:r>
              <a:rPr lang="en-US" dirty="0">
                <a:solidFill>
                  <a:srgbClr val="FF0000"/>
                </a:solidFill>
              </a:rPr>
              <a:t>linked list is nevertheless faster </a:t>
            </a:r>
            <a:r>
              <a:rPr lang="en-US" dirty="0"/>
              <a:t>because nothing needs to be moved </a:t>
            </a:r>
            <a:r>
              <a:rPr lang="en-US" dirty="0" smtClean="0"/>
              <a:t>when an </a:t>
            </a:r>
            <a:r>
              <a:rPr lang="en-US" dirty="0"/>
              <a:t>item is inserted or removed. </a:t>
            </a:r>
            <a:endParaRPr lang="en-US" dirty="0" smtClean="0"/>
          </a:p>
          <a:p>
            <a:endParaRPr lang="en-US" dirty="0" smtClean="0"/>
          </a:p>
          <a:p>
            <a:r>
              <a:rPr lang="en-US" dirty="0" smtClean="0"/>
              <a:t>The </a:t>
            </a:r>
            <a:r>
              <a:rPr lang="en-US" dirty="0">
                <a:solidFill>
                  <a:srgbClr val="FF0000"/>
                </a:solidFill>
              </a:rPr>
              <a:t>linked </a:t>
            </a:r>
            <a:r>
              <a:rPr lang="en-US" dirty="0" smtClean="0">
                <a:solidFill>
                  <a:srgbClr val="FF0000"/>
                </a:solidFill>
              </a:rPr>
              <a:t>list uses only </a:t>
            </a:r>
            <a:r>
              <a:rPr lang="en-US" dirty="0">
                <a:solidFill>
                  <a:srgbClr val="FF0000"/>
                </a:solidFill>
              </a:rPr>
              <a:t>as much memory </a:t>
            </a:r>
            <a:r>
              <a:rPr lang="en-US" dirty="0"/>
              <a:t>as it needs, and can expand to fill all available </a:t>
            </a:r>
            <a:r>
              <a:rPr lang="en-US" dirty="0" smtClean="0"/>
              <a:t>memory. The </a:t>
            </a:r>
            <a:r>
              <a:rPr lang="en-US" dirty="0"/>
              <a:t>size of an array is fixed when it’s created; this usually leads to inefficiency </a:t>
            </a:r>
            <a:r>
              <a:rPr lang="en-US" dirty="0" smtClean="0"/>
              <a:t>if the declared space is </a:t>
            </a:r>
            <a:r>
              <a:rPr lang="en-US" dirty="0"/>
              <a:t>too large, or </a:t>
            </a:r>
            <a:r>
              <a:rPr lang="en-US" dirty="0" smtClean="0"/>
              <a:t>too </a:t>
            </a:r>
            <a:r>
              <a:rPr lang="en-US" dirty="0"/>
              <a:t>small. </a:t>
            </a:r>
            <a:r>
              <a:rPr lang="en-US" dirty="0" smtClean="0"/>
              <a:t>Vectors, which </a:t>
            </a:r>
            <a:r>
              <a:rPr lang="en-US" dirty="0"/>
              <a:t>are expandable arrays, might solve this problem to some extent, but they </a:t>
            </a:r>
            <a:r>
              <a:rPr lang="en-US" dirty="0" smtClean="0"/>
              <a:t>usually expand </a:t>
            </a:r>
            <a:r>
              <a:rPr lang="en-US" dirty="0"/>
              <a:t>in fixed-sized increments (such as doubling the size of the array whenever </a:t>
            </a:r>
            <a:r>
              <a:rPr lang="en-US" dirty="0" smtClean="0"/>
              <a:t>it’s about </a:t>
            </a:r>
            <a:r>
              <a:rPr lang="en-US" dirty="0"/>
              <a:t>to overflow). This use of memory is still not as efficient as a linked list.</a:t>
            </a: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1533192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Avoiding Memory Leaks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To create a linked list, </a:t>
            </a:r>
            <a:r>
              <a:rPr lang="en-US" dirty="0" smtClean="0"/>
              <a:t>the program </a:t>
            </a:r>
            <a:r>
              <a:rPr lang="en-US" dirty="0"/>
              <a:t>creates a </a:t>
            </a:r>
            <a:r>
              <a:rPr lang="en-US" dirty="0" smtClean="0"/>
              <a:t>list of object</a:t>
            </a:r>
            <a:r>
              <a:rPr lang="en-US" dirty="0"/>
              <a:t>. </a:t>
            </a:r>
            <a:r>
              <a:rPr lang="en-US" dirty="0" smtClean="0"/>
              <a:t>When a program terminates the </a:t>
            </a:r>
            <a:r>
              <a:rPr lang="en-US" dirty="0"/>
              <a:t>Link objects that </a:t>
            </a:r>
            <a:r>
              <a:rPr lang="en-US" dirty="0" smtClean="0"/>
              <a:t>have been </a:t>
            </a:r>
            <a:r>
              <a:rPr lang="en-US" dirty="0"/>
              <a:t>created will remain in memory unless we take steps to delete them</a:t>
            </a:r>
            <a:r>
              <a:rPr lang="en-US" dirty="0" smtClean="0"/>
              <a:t>.</a:t>
            </a:r>
          </a:p>
          <a:p>
            <a:endParaRPr lang="en-US" dirty="0" smtClean="0"/>
          </a:p>
          <a:p>
            <a:r>
              <a:rPr lang="en-US" dirty="0" smtClean="0"/>
              <a:t>A </a:t>
            </a:r>
            <a:r>
              <a:rPr lang="en-US" b="1" dirty="0"/>
              <a:t>destructor</a:t>
            </a:r>
            <a:r>
              <a:rPr lang="en-US" dirty="0"/>
              <a:t> is a special member function of a class that is executed whenever </a:t>
            </a:r>
            <a:r>
              <a:rPr lang="en-US" dirty="0" smtClean="0"/>
              <a:t>a program terminates or the keyword delete is </a:t>
            </a:r>
            <a:r>
              <a:rPr lang="en-US" dirty="0"/>
              <a:t>applied to a pointer to the object of that class</a:t>
            </a:r>
            <a:r>
              <a:rPr lang="en-US" dirty="0" smtClean="0"/>
              <a:t>.</a:t>
            </a:r>
          </a:p>
          <a:p>
            <a:endParaRPr lang="en-US" dirty="0"/>
          </a:p>
          <a:p>
            <a:r>
              <a:rPr lang="en-US" dirty="0"/>
              <a:t>A destructor will have </a:t>
            </a:r>
            <a:r>
              <a:rPr lang="en-US" dirty="0">
                <a:solidFill>
                  <a:srgbClr val="0000FF"/>
                </a:solidFill>
              </a:rPr>
              <a:t>exact same name as the class prefixed with a tilde (~) </a:t>
            </a:r>
            <a:r>
              <a:rPr lang="en-US" dirty="0"/>
              <a:t>and it can neither return a value nor can it take any parameters. Destructor can be very useful for releasing resources before coming out of the program like closing files, releasing memories etc</a:t>
            </a:r>
            <a:r>
              <a:rPr lang="en-US" dirty="0" smtClean="0"/>
              <a:t>.</a:t>
            </a:r>
          </a:p>
          <a:p>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4250464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800" dirty="0"/>
              <a:t>We can modify our linked list program as illustrated next to avoid memory </a:t>
            </a:r>
            <a:r>
              <a:rPr lang="en-US" sz="1800" dirty="0" smtClean="0"/>
              <a:t>leaks</a:t>
            </a:r>
          </a:p>
          <a:p>
            <a:endParaRPr lang="en-US" sz="1800" dirty="0"/>
          </a:p>
          <a:p>
            <a:r>
              <a:rPr lang="en-US" sz="1800" dirty="0" smtClean="0"/>
              <a:t>Add a destructor in class </a:t>
            </a:r>
            <a:r>
              <a:rPr lang="en-US" sz="1800" dirty="0" err="1" smtClean="0"/>
              <a:t>LinkedList</a:t>
            </a:r>
            <a:endParaRPr lang="en-US" sz="1800" dirty="0" smtClean="0"/>
          </a:p>
          <a:p>
            <a:endParaRPr lang="en-US" sz="1800" dirty="0" smtClean="0"/>
          </a:p>
          <a:p>
            <a:pPr marL="400050" lvl="1" indent="0">
              <a:buNone/>
            </a:pPr>
            <a:r>
              <a:rPr lang="en-US" sz="1800" dirty="0">
                <a:solidFill>
                  <a:srgbClr val="0000FF"/>
                </a:solidFill>
              </a:rPr>
              <a:t>~</a:t>
            </a:r>
            <a:r>
              <a:rPr lang="en-US" sz="1800" dirty="0" err="1">
                <a:solidFill>
                  <a:srgbClr val="0000FF"/>
                </a:solidFill>
              </a:rPr>
              <a:t>LinkList</a:t>
            </a:r>
            <a:r>
              <a:rPr lang="en-US" sz="1800" dirty="0">
                <a:solidFill>
                  <a:srgbClr val="0000FF"/>
                </a:solidFill>
              </a:rPr>
              <a:t>() //destructor (deletes links)</a:t>
            </a:r>
          </a:p>
          <a:p>
            <a:pPr marL="400050" lvl="1" indent="0">
              <a:buNone/>
            </a:pPr>
            <a:r>
              <a:rPr lang="en-US" sz="1800" dirty="0">
                <a:solidFill>
                  <a:srgbClr val="0000FF"/>
                </a:solidFill>
              </a:rPr>
              <a:t>{</a:t>
            </a:r>
          </a:p>
          <a:p>
            <a:pPr marL="400050" lvl="1" indent="0">
              <a:buNone/>
            </a:pPr>
            <a:r>
              <a:rPr lang="en-US" sz="1800" dirty="0">
                <a:solidFill>
                  <a:srgbClr val="0000FF"/>
                </a:solidFill>
              </a:rPr>
              <a:t>Link* </a:t>
            </a:r>
            <a:r>
              <a:rPr lang="en-US" sz="1800" dirty="0" err="1">
                <a:solidFill>
                  <a:srgbClr val="0000FF"/>
                </a:solidFill>
              </a:rPr>
              <a:t>pCurrent</a:t>
            </a:r>
            <a:r>
              <a:rPr lang="en-US" sz="1800" dirty="0">
                <a:solidFill>
                  <a:srgbClr val="0000FF"/>
                </a:solidFill>
              </a:rPr>
              <a:t> = </a:t>
            </a:r>
            <a:r>
              <a:rPr lang="en-US" sz="1800" dirty="0" err="1">
                <a:solidFill>
                  <a:srgbClr val="0000FF"/>
                </a:solidFill>
              </a:rPr>
              <a:t>pFirst</a:t>
            </a:r>
            <a:r>
              <a:rPr lang="en-US" sz="1800" dirty="0">
                <a:solidFill>
                  <a:srgbClr val="0000FF"/>
                </a:solidFill>
              </a:rPr>
              <a:t>; //start at beginning of list</a:t>
            </a:r>
          </a:p>
          <a:p>
            <a:pPr marL="400050" lvl="1" indent="0">
              <a:buNone/>
            </a:pPr>
            <a:r>
              <a:rPr lang="en-US" sz="1800" dirty="0">
                <a:solidFill>
                  <a:srgbClr val="0000FF"/>
                </a:solidFill>
              </a:rPr>
              <a:t>while(</a:t>
            </a:r>
            <a:r>
              <a:rPr lang="en-US" sz="1800" dirty="0" err="1">
                <a:solidFill>
                  <a:srgbClr val="0000FF"/>
                </a:solidFill>
              </a:rPr>
              <a:t>pCurrent</a:t>
            </a:r>
            <a:r>
              <a:rPr lang="en-US" sz="1800" dirty="0">
                <a:solidFill>
                  <a:srgbClr val="0000FF"/>
                </a:solidFill>
              </a:rPr>
              <a:t> != NULL) //until end of list,</a:t>
            </a:r>
          </a:p>
          <a:p>
            <a:pPr marL="400050" lvl="1" indent="0">
              <a:buNone/>
            </a:pPr>
            <a:r>
              <a:rPr lang="en-US" sz="1800" dirty="0">
                <a:solidFill>
                  <a:srgbClr val="0000FF"/>
                </a:solidFill>
              </a:rPr>
              <a:t>{</a:t>
            </a:r>
          </a:p>
          <a:p>
            <a:pPr marL="400050" lvl="1" indent="0">
              <a:buNone/>
            </a:pPr>
            <a:r>
              <a:rPr lang="en-US" sz="1800" dirty="0">
                <a:solidFill>
                  <a:srgbClr val="0000FF"/>
                </a:solidFill>
              </a:rPr>
              <a:t>Link* </a:t>
            </a:r>
            <a:r>
              <a:rPr lang="en-US" sz="1800" dirty="0" err="1">
                <a:solidFill>
                  <a:srgbClr val="0000FF"/>
                </a:solidFill>
              </a:rPr>
              <a:t>pOldCur</a:t>
            </a:r>
            <a:r>
              <a:rPr lang="en-US" sz="1800" dirty="0">
                <a:solidFill>
                  <a:srgbClr val="0000FF"/>
                </a:solidFill>
              </a:rPr>
              <a:t> = </a:t>
            </a:r>
            <a:r>
              <a:rPr lang="en-US" sz="1800" dirty="0" err="1">
                <a:solidFill>
                  <a:srgbClr val="0000FF"/>
                </a:solidFill>
              </a:rPr>
              <a:t>pCurrent</a:t>
            </a:r>
            <a:r>
              <a:rPr lang="en-US" sz="1800" dirty="0">
                <a:solidFill>
                  <a:srgbClr val="0000FF"/>
                </a:solidFill>
              </a:rPr>
              <a:t>; //save current link</a:t>
            </a:r>
          </a:p>
          <a:p>
            <a:pPr marL="400050" lvl="1" indent="0">
              <a:buNone/>
            </a:pPr>
            <a:r>
              <a:rPr lang="en-US" sz="1800" dirty="0" err="1">
                <a:solidFill>
                  <a:srgbClr val="0000FF"/>
                </a:solidFill>
              </a:rPr>
              <a:t>pCurrent</a:t>
            </a:r>
            <a:r>
              <a:rPr lang="en-US" sz="1800" dirty="0">
                <a:solidFill>
                  <a:srgbClr val="0000FF"/>
                </a:solidFill>
              </a:rPr>
              <a:t> = </a:t>
            </a:r>
            <a:r>
              <a:rPr lang="en-US" sz="1800" dirty="0" err="1">
                <a:solidFill>
                  <a:srgbClr val="0000FF"/>
                </a:solidFill>
              </a:rPr>
              <a:t>pCurrent</a:t>
            </a:r>
            <a:r>
              <a:rPr lang="en-US" sz="1800" dirty="0">
                <a:solidFill>
                  <a:srgbClr val="0000FF"/>
                </a:solidFill>
              </a:rPr>
              <a:t>-&gt;</a:t>
            </a:r>
            <a:r>
              <a:rPr lang="en-US" sz="1800" dirty="0" err="1">
                <a:solidFill>
                  <a:srgbClr val="0000FF"/>
                </a:solidFill>
              </a:rPr>
              <a:t>pNext</a:t>
            </a:r>
            <a:r>
              <a:rPr lang="en-US" sz="1800" dirty="0">
                <a:solidFill>
                  <a:srgbClr val="0000FF"/>
                </a:solidFill>
              </a:rPr>
              <a:t>; //move to next link</a:t>
            </a:r>
          </a:p>
          <a:p>
            <a:pPr marL="400050" lvl="1" indent="0">
              <a:buNone/>
            </a:pPr>
            <a:r>
              <a:rPr lang="en-US" sz="1800" dirty="0">
                <a:solidFill>
                  <a:srgbClr val="FF0000"/>
                </a:solidFill>
              </a:rPr>
              <a:t>delete </a:t>
            </a:r>
            <a:r>
              <a:rPr lang="en-US" sz="1800" dirty="0" err="1">
                <a:solidFill>
                  <a:srgbClr val="FF0000"/>
                </a:solidFill>
              </a:rPr>
              <a:t>pOldCur</a:t>
            </a:r>
            <a:r>
              <a:rPr lang="en-US" sz="1800" dirty="0">
                <a:solidFill>
                  <a:srgbClr val="FF0000"/>
                </a:solidFill>
              </a:rPr>
              <a:t>; //delete old current</a:t>
            </a:r>
          </a:p>
          <a:p>
            <a:pPr marL="400050" lvl="1" indent="0">
              <a:buNone/>
            </a:pPr>
            <a:r>
              <a:rPr lang="en-US" sz="1800" dirty="0">
                <a:solidFill>
                  <a:srgbClr val="0000FF"/>
                </a:solidFill>
              </a:rPr>
              <a:t>}</a:t>
            </a:r>
          </a:p>
          <a:p>
            <a:pPr marL="400050" lvl="1" indent="0">
              <a:buNone/>
            </a:pPr>
            <a:r>
              <a:rPr lang="en-US" sz="1800" dirty="0">
                <a:solidFill>
                  <a:srgbClr val="0000FF"/>
                </a:solidFill>
              </a:rPr>
              <a:t>}</a:t>
            </a:r>
          </a:p>
        </p:txBody>
      </p:sp>
    </p:spTree>
    <p:extLst>
      <p:ext uri="{BB962C8B-B14F-4D97-AF65-F5344CB8AC3E}">
        <p14:creationId xmlns:p14="http://schemas.microsoft.com/office/powerpoint/2010/main" val="1767225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objects</a:t>
            </a:r>
            <a:endParaRPr lang="en-US" dirty="0"/>
          </a:p>
        </p:txBody>
      </p:sp>
      <p:sp>
        <p:nvSpPr>
          <p:cNvPr id="3" name="Content Placeholder 2"/>
          <p:cNvSpPr>
            <a:spLocks noGrp="1"/>
          </p:cNvSpPr>
          <p:nvPr>
            <p:ph idx="1"/>
          </p:nvPr>
        </p:nvSpPr>
        <p:spPr/>
        <p:txBody>
          <a:bodyPr>
            <a:normAutofit fontScale="92500" lnSpcReduction="20000"/>
          </a:bodyPr>
          <a:lstStyle/>
          <a:p>
            <a:r>
              <a:rPr lang="en-US" sz="1800" dirty="0" smtClean="0"/>
              <a:t>Linked lists make use of objects to store several pieces of information instead of arrays.</a:t>
            </a:r>
          </a:p>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r>
              <a:rPr lang="en-US" sz="1800" dirty="0" smtClean="0"/>
              <a:t>Recall to create an object:</a:t>
            </a:r>
          </a:p>
          <a:p>
            <a:r>
              <a:rPr lang="en-US" sz="1800" dirty="0" smtClean="0">
                <a:solidFill>
                  <a:srgbClr val="FF0000"/>
                </a:solidFill>
              </a:rPr>
              <a:t>1. First declare its properties by defining a class as follows</a:t>
            </a:r>
          </a:p>
          <a:p>
            <a:pPr marL="0" indent="0">
              <a:buNone/>
            </a:pPr>
            <a:r>
              <a:rPr lang="en-US" sz="1800" dirty="0">
                <a:solidFill>
                  <a:srgbClr val="0000FF"/>
                </a:solidFill>
              </a:rPr>
              <a:t>public  class  </a:t>
            </a:r>
            <a:r>
              <a:rPr lang="en-US" sz="1800" dirty="0" err="1">
                <a:solidFill>
                  <a:srgbClr val="0000FF"/>
                </a:solidFill>
              </a:rPr>
              <a:t>className</a:t>
            </a:r>
            <a:endParaRPr lang="en-US" sz="1800" dirty="0">
              <a:solidFill>
                <a:srgbClr val="0000FF"/>
              </a:solidFill>
            </a:endParaRPr>
          </a:p>
          <a:p>
            <a:pPr marL="0" indent="0">
              <a:buNone/>
            </a:pPr>
            <a:r>
              <a:rPr lang="en-US" sz="1800" dirty="0">
                <a:solidFill>
                  <a:srgbClr val="0000FF"/>
                </a:solidFill>
              </a:rPr>
              <a:t>               {</a:t>
            </a:r>
          </a:p>
          <a:p>
            <a:pPr marL="0" indent="0">
              <a:buNone/>
            </a:pPr>
            <a:r>
              <a:rPr lang="en-US" sz="1800" dirty="0">
                <a:solidFill>
                  <a:srgbClr val="0000FF"/>
                </a:solidFill>
              </a:rPr>
              <a:t>                      </a:t>
            </a:r>
            <a:r>
              <a:rPr lang="en-US" sz="1800" dirty="0">
                <a:solidFill>
                  <a:srgbClr val="9900FF"/>
                </a:solidFill>
              </a:rPr>
              <a:t>variable declaration;</a:t>
            </a:r>
          </a:p>
          <a:p>
            <a:pPr marL="0" indent="0">
              <a:buNone/>
            </a:pPr>
            <a:r>
              <a:rPr lang="en-US" sz="1800" dirty="0">
                <a:solidFill>
                  <a:srgbClr val="0000FF"/>
                </a:solidFill>
              </a:rPr>
              <a:t>                     </a:t>
            </a:r>
            <a:r>
              <a:rPr lang="en-US" sz="1800" dirty="0">
                <a:solidFill>
                  <a:srgbClr val="663300"/>
                </a:solidFill>
              </a:rPr>
              <a:t> </a:t>
            </a:r>
            <a:r>
              <a:rPr lang="en-US" sz="1800" dirty="0" smtClean="0">
                <a:solidFill>
                  <a:srgbClr val="663300"/>
                </a:solidFill>
              </a:rPr>
              <a:t>function </a:t>
            </a:r>
            <a:r>
              <a:rPr lang="en-US" sz="1800" dirty="0">
                <a:solidFill>
                  <a:srgbClr val="663300"/>
                </a:solidFill>
              </a:rPr>
              <a:t>declaration; </a:t>
            </a:r>
          </a:p>
          <a:p>
            <a:pPr marL="0" indent="0">
              <a:buNone/>
            </a:pPr>
            <a:r>
              <a:rPr lang="en-US" sz="1800" dirty="0">
                <a:solidFill>
                  <a:srgbClr val="0000FF"/>
                </a:solidFill>
              </a:rPr>
              <a:t>               </a:t>
            </a:r>
            <a:r>
              <a:rPr lang="en-US" sz="1800" dirty="0" smtClean="0">
                <a:solidFill>
                  <a:srgbClr val="0000FF"/>
                </a:solidFill>
              </a:rPr>
              <a:t>}</a:t>
            </a:r>
          </a:p>
          <a:p>
            <a:r>
              <a:rPr lang="en-US" sz="1800" dirty="0" smtClean="0">
                <a:solidFill>
                  <a:srgbClr val="FF0000"/>
                </a:solidFill>
              </a:rPr>
              <a:t>2. Then create the object as follows:</a:t>
            </a:r>
          </a:p>
          <a:p>
            <a:pPr marL="0" indent="0">
              <a:buNone/>
            </a:pPr>
            <a:r>
              <a:rPr lang="en-US" sz="1800" dirty="0" err="1" smtClean="0">
                <a:solidFill>
                  <a:schemeClr val="accent6">
                    <a:lumMod val="50000"/>
                  </a:schemeClr>
                </a:solidFill>
              </a:rPr>
              <a:t>ClassName</a:t>
            </a:r>
            <a:r>
              <a:rPr lang="en-US" sz="1800" dirty="0" smtClean="0">
                <a:solidFill>
                  <a:schemeClr val="accent6">
                    <a:lumMod val="50000"/>
                  </a:schemeClr>
                </a:solidFill>
              </a:rPr>
              <a:t> </a:t>
            </a:r>
            <a:r>
              <a:rPr lang="en-US" sz="1800" dirty="0" err="1" smtClean="0">
                <a:solidFill>
                  <a:schemeClr val="accent6">
                    <a:lumMod val="50000"/>
                  </a:schemeClr>
                </a:solidFill>
              </a:rPr>
              <a:t>ObjectName</a:t>
            </a:r>
            <a:r>
              <a:rPr lang="en-US" sz="1800" dirty="0" smtClean="0">
                <a:solidFill>
                  <a:schemeClr val="accent6">
                    <a:lumMod val="50000"/>
                  </a:schemeClr>
                </a:solidFill>
              </a:rPr>
              <a:t>;</a:t>
            </a:r>
          </a:p>
          <a:p>
            <a:endParaRPr lang="en-US" sz="1800" dirty="0"/>
          </a:p>
          <a:p>
            <a:endParaRPr lang="en-US" sz="1800"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844824"/>
            <a:ext cx="2736304"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844824"/>
            <a:ext cx="22479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040982" y="3861048"/>
            <a:ext cx="3816424" cy="3108543"/>
          </a:xfrm>
          <a:prstGeom prst="rect">
            <a:avLst/>
          </a:prstGeom>
        </p:spPr>
        <p:txBody>
          <a:bodyPr wrap="square">
            <a:spAutoFit/>
          </a:bodyPr>
          <a:lstStyle/>
          <a:p>
            <a:r>
              <a:rPr lang="en-US" sz="1400" dirty="0">
                <a:solidFill>
                  <a:srgbClr val="0000FF"/>
                </a:solidFill>
              </a:rPr>
              <a:t>public  class  </a:t>
            </a:r>
            <a:r>
              <a:rPr lang="en-US" sz="1400" dirty="0" smtClean="0">
                <a:solidFill>
                  <a:srgbClr val="0000FF"/>
                </a:solidFill>
              </a:rPr>
              <a:t>student</a:t>
            </a:r>
            <a:endParaRPr lang="en-US" sz="1400" dirty="0">
              <a:solidFill>
                <a:srgbClr val="0000FF"/>
              </a:solidFill>
            </a:endParaRPr>
          </a:p>
          <a:p>
            <a:r>
              <a:rPr lang="en-US" sz="1400" dirty="0">
                <a:solidFill>
                  <a:srgbClr val="0000FF"/>
                </a:solidFill>
              </a:rPr>
              <a:t>               {</a:t>
            </a:r>
          </a:p>
          <a:p>
            <a:r>
              <a:rPr lang="en-US" sz="1400" dirty="0">
                <a:solidFill>
                  <a:srgbClr val="0000FF"/>
                </a:solidFill>
              </a:rPr>
              <a:t>                      </a:t>
            </a:r>
            <a:r>
              <a:rPr lang="en-US" sz="1400" dirty="0" smtClean="0">
                <a:solidFill>
                  <a:srgbClr val="9900FF"/>
                </a:solidFill>
              </a:rPr>
              <a:t>string </a:t>
            </a:r>
            <a:r>
              <a:rPr lang="en-US" sz="1400" dirty="0" err="1" smtClean="0">
                <a:solidFill>
                  <a:srgbClr val="9900FF"/>
                </a:solidFill>
              </a:rPr>
              <a:t>sname</a:t>
            </a:r>
            <a:r>
              <a:rPr lang="en-US" sz="1400" dirty="0" smtClean="0">
                <a:solidFill>
                  <a:srgbClr val="9900FF"/>
                </a:solidFill>
              </a:rPr>
              <a:t>;</a:t>
            </a:r>
            <a:endParaRPr lang="en-US" sz="1400" dirty="0">
              <a:solidFill>
                <a:srgbClr val="9900FF"/>
              </a:solidFill>
            </a:endParaRPr>
          </a:p>
          <a:p>
            <a:r>
              <a:rPr lang="en-US" sz="1400" dirty="0">
                <a:solidFill>
                  <a:srgbClr val="0000FF"/>
                </a:solidFill>
              </a:rPr>
              <a:t>               </a:t>
            </a:r>
            <a:r>
              <a:rPr lang="en-US" sz="1400" dirty="0">
                <a:solidFill>
                  <a:srgbClr val="663300"/>
                </a:solidFill>
              </a:rPr>
              <a:t>       </a:t>
            </a:r>
            <a:r>
              <a:rPr lang="en-US" sz="1400" dirty="0" smtClean="0">
                <a:solidFill>
                  <a:srgbClr val="663300"/>
                </a:solidFill>
              </a:rPr>
              <a:t>void </a:t>
            </a:r>
            <a:r>
              <a:rPr lang="en-US" sz="1400" dirty="0" err="1" smtClean="0">
                <a:solidFill>
                  <a:srgbClr val="663300"/>
                </a:solidFill>
              </a:rPr>
              <a:t>getname</a:t>
            </a:r>
            <a:r>
              <a:rPr lang="en-US" sz="1400" dirty="0" smtClean="0">
                <a:solidFill>
                  <a:srgbClr val="663300"/>
                </a:solidFill>
              </a:rPr>
              <a:t>()</a:t>
            </a:r>
          </a:p>
          <a:p>
            <a:r>
              <a:rPr lang="en-US" sz="1400" dirty="0" smtClean="0">
                <a:solidFill>
                  <a:srgbClr val="663300"/>
                </a:solidFill>
              </a:rPr>
              <a:t>		{</a:t>
            </a:r>
          </a:p>
          <a:p>
            <a:r>
              <a:rPr lang="en-US" sz="1400" dirty="0">
                <a:solidFill>
                  <a:srgbClr val="663300"/>
                </a:solidFill>
              </a:rPr>
              <a:t>	</a:t>
            </a:r>
            <a:r>
              <a:rPr lang="en-US" sz="1400" dirty="0" smtClean="0">
                <a:solidFill>
                  <a:srgbClr val="663300"/>
                </a:solidFill>
              </a:rPr>
              <a:t>	</a:t>
            </a:r>
            <a:r>
              <a:rPr lang="en-US" sz="1400" dirty="0" err="1" smtClean="0">
                <a:solidFill>
                  <a:srgbClr val="663300"/>
                </a:solidFill>
              </a:rPr>
              <a:t>cout</a:t>
            </a:r>
            <a:r>
              <a:rPr lang="en-US" sz="1400" dirty="0" smtClean="0">
                <a:solidFill>
                  <a:srgbClr val="663300"/>
                </a:solidFill>
              </a:rPr>
              <a:t>&lt;&lt;“Enter name”;</a:t>
            </a:r>
          </a:p>
          <a:p>
            <a:r>
              <a:rPr lang="en-US" sz="1400" dirty="0" smtClean="0">
                <a:solidFill>
                  <a:srgbClr val="663300"/>
                </a:solidFill>
              </a:rPr>
              <a:t>		</a:t>
            </a:r>
            <a:r>
              <a:rPr lang="en-US" sz="1400" dirty="0" err="1">
                <a:solidFill>
                  <a:srgbClr val="663300"/>
                </a:solidFill>
              </a:rPr>
              <a:t>c</a:t>
            </a:r>
            <a:r>
              <a:rPr lang="en-US" sz="1400" dirty="0" err="1" smtClean="0">
                <a:solidFill>
                  <a:srgbClr val="663300"/>
                </a:solidFill>
              </a:rPr>
              <a:t>in</a:t>
            </a:r>
            <a:r>
              <a:rPr lang="en-US" sz="1400" dirty="0" smtClean="0">
                <a:solidFill>
                  <a:srgbClr val="663300"/>
                </a:solidFill>
              </a:rPr>
              <a:t>&gt;&gt;</a:t>
            </a:r>
            <a:r>
              <a:rPr lang="en-US" sz="1400" dirty="0" err="1" smtClean="0">
                <a:solidFill>
                  <a:srgbClr val="663300"/>
                </a:solidFill>
              </a:rPr>
              <a:t>sname</a:t>
            </a:r>
            <a:endParaRPr lang="en-US" sz="1400" dirty="0" smtClean="0">
              <a:solidFill>
                <a:srgbClr val="663300"/>
              </a:solidFill>
            </a:endParaRPr>
          </a:p>
          <a:p>
            <a:r>
              <a:rPr lang="en-US" sz="1400" dirty="0" smtClean="0">
                <a:solidFill>
                  <a:srgbClr val="663300"/>
                </a:solidFill>
              </a:rPr>
              <a:t>		}</a:t>
            </a:r>
            <a:r>
              <a:rPr lang="en-US" sz="1400" dirty="0">
                <a:solidFill>
                  <a:srgbClr val="FF0000"/>
                </a:solidFill>
              </a:rPr>
              <a:t> </a:t>
            </a:r>
          </a:p>
          <a:p>
            <a:r>
              <a:rPr lang="en-US" sz="1400" dirty="0">
                <a:solidFill>
                  <a:srgbClr val="0000FF"/>
                </a:solidFill>
              </a:rPr>
              <a:t>               </a:t>
            </a:r>
            <a:r>
              <a:rPr lang="en-US" sz="1400" dirty="0" smtClean="0">
                <a:solidFill>
                  <a:srgbClr val="0000FF"/>
                </a:solidFill>
              </a:rPr>
              <a:t>};</a:t>
            </a:r>
          </a:p>
          <a:p>
            <a:r>
              <a:rPr lang="en-US" sz="1400" dirty="0" err="1" smtClean="0">
                <a:solidFill>
                  <a:srgbClr val="0000FF"/>
                </a:solidFill>
              </a:rPr>
              <a:t>Int</a:t>
            </a:r>
            <a:r>
              <a:rPr lang="en-US" sz="1400" dirty="0" smtClean="0">
                <a:solidFill>
                  <a:srgbClr val="0000FF"/>
                </a:solidFill>
              </a:rPr>
              <a:t> main()</a:t>
            </a:r>
          </a:p>
          <a:p>
            <a:r>
              <a:rPr lang="en-US" sz="1400" dirty="0" smtClean="0">
                <a:solidFill>
                  <a:srgbClr val="0000FF"/>
                </a:solidFill>
              </a:rPr>
              <a:t>{</a:t>
            </a:r>
          </a:p>
          <a:p>
            <a:r>
              <a:rPr lang="en-US" sz="1400" dirty="0" smtClean="0">
                <a:solidFill>
                  <a:schemeClr val="accent6">
                    <a:lumMod val="50000"/>
                  </a:schemeClr>
                </a:solidFill>
              </a:rPr>
              <a:t>Student stud1;</a:t>
            </a:r>
          </a:p>
          <a:p>
            <a:r>
              <a:rPr lang="en-US" sz="1400" dirty="0" smtClean="0">
                <a:solidFill>
                  <a:srgbClr val="0000FF"/>
                </a:solidFill>
              </a:rPr>
              <a:t>Stud1.getname();</a:t>
            </a:r>
          </a:p>
          <a:p>
            <a:r>
              <a:rPr lang="en-US" sz="1400" dirty="0">
                <a:solidFill>
                  <a:srgbClr val="0000FF"/>
                </a:solidFill>
              </a:rPr>
              <a:t>}</a:t>
            </a:r>
          </a:p>
        </p:txBody>
      </p:sp>
      <p:cxnSp>
        <p:nvCxnSpPr>
          <p:cNvPr id="7" name="Straight Connector 6"/>
          <p:cNvCxnSpPr/>
          <p:nvPr/>
        </p:nvCxnSpPr>
        <p:spPr>
          <a:xfrm>
            <a:off x="4499992" y="4005064"/>
            <a:ext cx="0" cy="2736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1844823"/>
            <a:ext cx="2664296"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14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exercises</a:t>
            </a:r>
            <a:endParaRPr lang="en-US" dirty="0"/>
          </a:p>
        </p:txBody>
      </p:sp>
      <p:sp>
        <p:nvSpPr>
          <p:cNvPr id="3" name="Content Placeholder 2"/>
          <p:cNvSpPr>
            <a:spLocks noGrp="1"/>
          </p:cNvSpPr>
          <p:nvPr>
            <p:ph idx="1"/>
          </p:nvPr>
        </p:nvSpPr>
        <p:spPr/>
        <p:txBody>
          <a:bodyPr>
            <a:normAutofit fontScale="32500" lnSpcReduction="20000"/>
          </a:bodyPr>
          <a:lstStyle/>
          <a:p>
            <a:r>
              <a:rPr lang="en-US" sz="4500" dirty="0" smtClean="0">
                <a:solidFill>
                  <a:schemeClr val="accent1">
                    <a:lumMod val="50000"/>
                  </a:schemeClr>
                </a:solidFill>
              </a:rPr>
              <a:t>Write a program that can be used to implement the linked list below. It should be able to insert, search, and display records.</a:t>
            </a:r>
          </a:p>
          <a:p>
            <a:endParaRPr lang="en-US" sz="4500" dirty="0">
              <a:solidFill>
                <a:schemeClr val="accent1">
                  <a:lumMod val="50000"/>
                </a:schemeClr>
              </a:solidFill>
            </a:endParaRPr>
          </a:p>
          <a:p>
            <a:endParaRPr lang="en-US" sz="4500" dirty="0" smtClean="0">
              <a:solidFill>
                <a:schemeClr val="accent1">
                  <a:lumMod val="50000"/>
                </a:schemeClr>
              </a:solidFill>
            </a:endParaRPr>
          </a:p>
          <a:p>
            <a:endParaRPr lang="en-US" sz="4500" dirty="0" smtClean="0"/>
          </a:p>
          <a:p>
            <a:endParaRPr lang="en-US" sz="4500" dirty="0"/>
          </a:p>
          <a:p>
            <a:endParaRPr lang="en-US" sz="4500" dirty="0" smtClean="0"/>
          </a:p>
          <a:p>
            <a:endParaRPr lang="en-US" sz="4500" dirty="0" smtClean="0"/>
          </a:p>
          <a:p>
            <a:endParaRPr lang="en-US" sz="4500" dirty="0" smtClean="0"/>
          </a:p>
          <a:p>
            <a:r>
              <a:rPr lang="en-US" sz="4500" dirty="0" smtClean="0">
                <a:solidFill>
                  <a:schemeClr val="accent1">
                    <a:lumMod val="50000"/>
                  </a:schemeClr>
                </a:solidFill>
              </a:rPr>
              <a:t>Write a function that can be used to find the average age of all the elements. Ensure that the function can work even when more records are added to the linked list</a:t>
            </a:r>
          </a:p>
          <a:p>
            <a:r>
              <a:rPr lang="en-US" sz="4500" dirty="0" smtClean="0">
                <a:solidFill>
                  <a:schemeClr val="accent1">
                    <a:lumMod val="50000"/>
                  </a:schemeClr>
                </a:solidFill>
              </a:rPr>
              <a:t>Write </a:t>
            </a:r>
            <a:r>
              <a:rPr lang="en-US" sz="4500" dirty="0">
                <a:solidFill>
                  <a:schemeClr val="accent1">
                    <a:lumMod val="50000"/>
                  </a:schemeClr>
                </a:solidFill>
              </a:rPr>
              <a:t>a function that can be used to remove any erroneous elements from the linked list. These are elements that have a height above 3M and below 0.3M.</a:t>
            </a:r>
          </a:p>
          <a:p>
            <a:r>
              <a:rPr lang="en-US" sz="4500" dirty="0">
                <a:solidFill>
                  <a:schemeClr val="accent1">
                    <a:lumMod val="50000"/>
                  </a:schemeClr>
                </a:solidFill>
              </a:rPr>
              <a:t>Write a function that can be used to display any duplicate elements from the linked list. These are elements whose names are repeated. Test the code by adding duplicate entries.</a:t>
            </a:r>
          </a:p>
          <a:p>
            <a:r>
              <a:rPr lang="en-US" sz="4500" dirty="0">
                <a:solidFill>
                  <a:schemeClr val="accent1">
                    <a:lumMod val="50000"/>
                  </a:schemeClr>
                </a:solidFill>
              </a:rPr>
              <a:t>Write a function that can be used to remove any duplicate elements from the linked list leaving only one entry. Test the code by adding duplicate entries.</a:t>
            </a:r>
          </a:p>
          <a:p>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5" name="Picture 4"/>
          <p:cNvPicPr>
            <a:picLocks noChangeAspect="1"/>
          </p:cNvPicPr>
          <p:nvPr/>
        </p:nvPicPr>
        <p:blipFill>
          <a:blip r:embed="rId2"/>
          <a:stretch>
            <a:fillRect/>
          </a:stretch>
        </p:blipFill>
        <p:spPr>
          <a:xfrm>
            <a:off x="755576" y="2204864"/>
            <a:ext cx="4680520" cy="1200795"/>
          </a:xfrm>
          <a:prstGeom prst="rect">
            <a:avLst/>
          </a:prstGeom>
        </p:spPr>
      </p:pic>
    </p:spTree>
    <p:extLst>
      <p:ext uri="{BB962C8B-B14F-4D97-AF65-F5344CB8AC3E}">
        <p14:creationId xmlns:p14="http://schemas.microsoft.com/office/powerpoint/2010/main" val="949097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Sorted Lists</a:t>
            </a:r>
            <a:endParaRPr lang="en-US" dirty="0"/>
          </a:p>
        </p:txBody>
      </p:sp>
      <p:sp>
        <p:nvSpPr>
          <p:cNvPr id="3" name="Content Placeholder 2"/>
          <p:cNvSpPr>
            <a:spLocks noGrp="1"/>
          </p:cNvSpPr>
          <p:nvPr>
            <p:ph idx="1"/>
          </p:nvPr>
        </p:nvSpPr>
        <p:spPr/>
        <p:txBody>
          <a:bodyPr>
            <a:normAutofit/>
          </a:bodyPr>
          <a:lstStyle/>
          <a:p>
            <a:r>
              <a:rPr lang="en-US" sz="2000" dirty="0" smtClean="0"/>
              <a:t>Just like ordered arrays with data arranged in a certain manner, we can also have sorted lists. </a:t>
            </a:r>
            <a:r>
              <a:rPr lang="en-GB" sz="2000" dirty="0" smtClean="0"/>
              <a:t>In general you can use a sorted list in most situations where you use a sorted array. </a:t>
            </a:r>
          </a:p>
          <a:p>
            <a:r>
              <a:rPr lang="en-GB" sz="2000" dirty="0" smtClean="0"/>
              <a:t>The </a:t>
            </a:r>
            <a:r>
              <a:rPr lang="en-GB" sz="2000" dirty="0" smtClean="0">
                <a:solidFill>
                  <a:srgbClr val="0000FF"/>
                </a:solidFill>
              </a:rPr>
              <a:t>advantages </a:t>
            </a:r>
            <a:r>
              <a:rPr lang="en-GB" sz="2000" dirty="0" smtClean="0"/>
              <a:t>of a sorted list over a sorted array are:</a:t>
            </a:r>
          </a:p>
          <a:p>
            <a:pPr lvl="1"/>
            <a:r>
              <a:rPr lang="en-GB" sz="2000" dirty="0" smtClean="0">
                <a:solidFill>
                  <a:schemeClr val="accent6">
                    <a:lumMod val="50000"/>
                  </a:schemeClr>
                </a:solidFill>
              </a:rPr>
              <a:t> speed of insertion (because elements don’t need to be moved) </a:t>
            </a:r>
          </a:p>
          <a:p>
            <a:pPr lvl="1"/>
            <a:r>
              <a:rPr lang="en-GB" sz="2000" dirty="0" smtClean="0">
                <a:solidFill>
                  <a:schemeClr val="accent6">
                    <a:lumMod val="50000"/>
                  </a:schemeClr>
                </a:solidFill>
              </a:rPr>
              <a:t>a list can expand to fill available memory, whereas an array is limited to a fixed size.</a:t>
            </a:r>
          </a:p>
          <a:p>
            <a:r>
              <a:rPr lang="en-GB" sz="2000" dirty="0" smtClean="0"/>
              <a:t>However, as a </a:t>
            </a:r>
            <a:r>
              <a:rPr lang="en-GB" sz="2000" dirty="0" smtClean="0">
                <a:solidFill>
                  <a:srgbClr val="0000FF"/>
                </a:solidFill>
              </a:rPr>
              <a:t>disadvantage</a:t>
            </a:r>
            <a:r>
              <a:rPr lang="en-GB" sz="2000" dirty="0" smtClean="0"/>
              <a:t>, a sorted list is somewhat more </a:t>
            </a:r>
            <a:r>
              <a:rPr lang="en-GB" sz="2000" dirty="0" smtClean="0">
                <a:solidFill>
                  <a:schemeClr val="accent6">
                    <a:lumMod val="50000"/>
                  </a:schemeClr>
                </a:solidFill>
              </a:rPr>
              <a:t>difficult to implement</a:t>
            </a:r>
            <a:r>
              <a:rPr lang="en-GB" sz="2000" dirty="0" smtClean="0">
                <a:solidFill>
                  <a:srgbClr val="0000FF"/>
                </a:solidFill>
              </a:rPr>
              <a:t> </a:t>
            </a:r>
            <a:r>
              <a:rPr lang="en-GB" sz="2000" dirty="0" smtClean="0"/>
              <a:t>than a sorted array.</a:t>
            </a:r>
            <a:endParaRPr lang="en-US" sz="2000"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2138045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Inserting into sorted list</a:t>
            </a:r>
            <a:endParaRPr lang="en-GB" dirty="0"/>
          </a:p>
        </p:txBody>
      </p:sp>
      <p:sp>
        <p:nvSpPr>
          <p:cNvPr id="3" name="Content Placeholder 2"/>
          <p:cNvSpPr>
            <a:spLocks noGrp="1"/>
          </p:cNvSpPr>
          <p:nvPr>
            <p:ph idx="1"/>
          </p:nvPr>
        </p:nvSpPr>
        <p:spPr/>
        <p:txBody>
          <a:bodyPr>
            <a:normAutofit fontScale="40000" lnSpcReduction="20000"/>
          </a:bodyPr>
          <a:lstStyle/>
          <a:p>
            <a:r>
              <a:rPr lang="en-GB" dirty="0" smtClean="0"/>
              <a:t>Like an array we need to:</a:t>
            </a:r>
          </a:p>
          <a:p>
            <a:pPr marL="514350" indent="-514350">
              <a:buFont typeface="+mj-lt"/>
              <a:buAutoNum type="arabicPeriod"/>
            </a:pPr>
            <a:r>
              <a:rPr lang="en-GB" dirty="0" smtClean="0">
                <a:solidFill>
                  <a:srgbClr val="FF0000"/>
                </a:solidFill>
              </a:rPr>
              <a:t>Find the correct spot (where next is larger)</a:t>
            </a:r>
          </a:p>
          <a:p>
            <a:pPr marL="514350" indent="-514350">
              <a:buFont typeface="+mj-lt"/>
              <a:buAutoNum type="arabicPeriod"/>
            </a:pPr>
            <a:r>
              <a:rPr lang="en-GB" dirty="0" smtClean="0">
                <a:solidFill>
                  <a:schemeClr val="accent1">
                    <a:lumMod val="75000"/>
                  </a:schemeClr>
                </a:solidFill>
              </a:rPr>
              <a:t>Change the previous link to point the </a:t>
            </a:r>
            <a:r>
              <a:rPr lang="en-GB" dirty="0" err="1" smtClean="0">
                <a:solidFill>
                  <a:schemeClr val="accent1">
                    <a:lumMod val="75000"/>
                  </a:schemeClr>
                </a:solidFill>
              </a:rPr>
              <a:t>newlink</a:t>
            </a:r>
            <a:r>
              <a:rPr lang="en-GB" dirty="0" smtClean="0">
                <a:solidFill>
                  <a:schemeClr val="accent1">
                    <a:lumMod val="75000"/>
                  </a:schemeClr>
                </a:solidFill>
              </a:rPr>
              <a:t> </a:t>
            </a:r>
          </a:p>
          <a:p>
            <a:pPr marL="514350" indent="-514350">
              <a:buFont typeface="+mj-lt"/>
              <a:buAutoNum type="arabicPeriod"/>
            </a:pPr>
            <a:r>
              <a:rPr lang="en-GB" dirty="0" smtClean="0">
                <a:solidFill>
                  <a:schemeClr val="accent3">
                    <a:lumMod val="75000"/>
                  </a:schemeClr>
                </a:solidFill>
              </a:rPr>
              <a:t>Make </a:t>
            </a:r>
            <a:r>
              <a:rPr lang="en-GB" dirty="0" err="1" smtClean="0">
                <a:solidFill>
                  <a:schemeClr val="accent3">
                    <a:lumMod val="75000"/>
                  </a:schemeClr>
                </a:solidFill>
              </a:rPr>
              <a:t>newlink</a:t>
            </a:r>
            <a:r>
              <a:rPr lang="en-GB" dirty="0" smtClean="0">
                <a:solidFill>
                  <a:schemeClr val="accent3">
                    <a:lumMod val="75000"/>
                  </a:schemeClr>
                </a:solidFill>
              </a:rPr>
              <a:t> to point at the current</a:t>
            </a:r>
          </a:p>
          <a:p>
            <a:pPr marL="0" indent="0">
              <a:buNone/>
            </a:pPr>
            <a:endParaRPr lang="en-GB" dirty="0" smtClean="0">
              <a:solidFill>
                <a:srgbClr val="0000FF"/>
              </a:solidFill>
            </a:endParaRPr>
          </a:p>
          <a:p>
            <a:pPr marL="0" indent="0">
              <a:buNone/>
            </a:pPr>
            <a:r>
              <a:rPr lang="en-GB" dirty="0" smtClean="0">
                <a:solidFill>
                  <a:srgbClr val="0000FF"/>
                </a:solidFill>
              </a:rPr>
              <a:t>void </a:t>
            </a:r>
            <a:r>
              <a:rPr lang="en-GB" dirty="0">
                <a:solidFill>
                  <a:srgbClr val="0000FF"/>
                </a:solidFill>
              </a:rPr>
              <a:t>insert(string i, double c) //insert, in order</a:t>
            </a:r>
          </a:p>
          <a:p>
            <a:pPr marL="0" indent="0">
              <a:buNone/>
            </a:pPr>
            <a:r>
              <a:rPr lang="en-GB" dirty="0">
                <a:solidFill>
                  <a:srgbClr val="0000FF"/>
                </a:solidFill>
              </a:rPr>
              <a:t>{</a:t>
            </a:r>
          </a:p>
          <a:p>
            <a:pPr marL="0" indent="0">
              <a:buNone/>
            </a:pPr>
            <a:r>
              <a:rPr lang="en-GB" dirty="0">
                <a:solidFill>
                  <a:srgbClr val="0000FF"/>
                </a:solidFill>
              </a:rPr>
              <a:t>Link* </a:t>
            </a:r>
            <a:r>
              <a:rPr lang="en-GB" dirty="0" err="1">
                <a:solidFill>
                  <a:srgbClr val="0000FF"/>
                </a:solidFill>
              </a:rPr>
              <a:t>pNewLink</a:t>
            </a:r>
            <a:r>
              <a:rPr lang="en-GB" dirty="0">
                <a:solidFill>
                  <a:srgbClr val="0000FF"/>
                </a:solidFill>
              </a:rPr>
              <a:t> = new Link(</a:t>
            </a:r>
            <a:r>
              <a:rPr lang="en-GB" dirty="0" err="1">
                <a:solidFill>
                  <a:srgbClr val="0000FF"/>
                </a:solidFill>
              </a:rPr>
              <a:t>i,c</a:t>
            </a:r>
            <a:r>
              <a:rPr lang="en-GB" dirty="0">
                <a:solidFill>
                  <a:srgbClr val="0000FF"/>
                </a:solidFill>
              </a:rPr>
              <a:t>); //make new link</a:t>
            </a:r>
          </a:p>
          <a:p>
            <a:pPr marL="0" indent="0">
              <a:buNone/>
            </a:pPr>
            <a:r>
              <a:rPr lang="en-GB" dirty="0">
                <a:solidFill>
                  <a:srgbClr val="0000FF"/>
                </a:solidFill>
              </a:rPr>
              <a:t>Link* </a:t>
            </a:r>
            <a:r>
              <a:rPr lang="en-GB" dirty="0" err="1">
                <a:solidFill>
                  <a:srgbClr val="0000FF"/>
                </a:solidFill>
              </a:rPr>
              <a:t>pPrevious</a:t>
            </a:r>
            <a:r>
              <a:rPr lang="en-GB" dirty="0">
                <a:solidFill>
                  <a:srgbClr val="0000FF"/>
                </a:solidFill>
              </a:rPr>
              <a:t> = NULL; //have a pointer to the previous link</a:t>
            </a:r>
          </a:p>
          <a:p>
            <a:pPr marL="0" indent="0">
              <a:buNone/>
            </a:pPr>
            <a:r>
              <a:rPr lang="en-GB" dirty="0">
                <a:solidFill>
                  <a:srgbClr val="0000FF"/>
                </a:solidFill>
              </a:rPr>
              <a:t>Link* </a:t>
            </a:r>
            <a:r>
              <a:rPr lang="en-GB" dirty="0" err="1">
                <a:solidFill>
                  <a:srgbClr val="0000FF"/>
                </a:solidFill>
              </a:rPr>
              <a:t>pCurrent</a:t>
            </a:r>
            <a:r>
              <a:rPr lang="en-GB" dirty="0">
                <a:solidFill>
                  <a:srgbClr val="0000FF"/>
                </a:solidFill>
              </a:rPr>
              <a:t> = </a:t>
            </a:r>
            <a:r>
              <a:rPr lang="en-GB" dirty="0" err="1">
                <a:solidFill>
                  <a:srgbClr val="0000FF"/>
                </a:solidFill>
              </a:rPr>
              <a:t>pFirst</a:t>
            </a:r>
            <a:r>
              <a:rPr lang="en-GB" dirty="0">
                <a:solidFill>
                  <a:srgbClr val="0000FF"/>
                </a:solidFill>
              </a:rPr>
              <a:t>; //start at first</a:t>
            </a:r>
          </a:p>
          <a:p>
            <a:pPr marL="0" indent="0">
              <a:buNone/>
            </a:pPr>
            <a:r>
              <a:rPr lang="en-GB" dirty="0">
                <a:solidFill>
                  <a:srgbClr val="0000FF"/>
                </a:solidFill>
              </a:rPr>
              <a:t>//until end of list,</a:t>
            </a:r>
          </a:p>
          <a:p>
            <a:pPr marL="0" indent="0">
              <a:buNone/>
            </a:pPr>
            <a:r>
              <a:rPr lang="en-GB" dirty="0">
                <a:solidFill>
                  <a:srgbClr val="FF0000"/>
                </a:solidFill>
              </a:rPr>
              <a:t>while(</a:t>
            </a:r>
            <a:r>
              <a:rPr lang="en-GB" dirty="0" err="1">
                <a:solidFill>
                  <a:srgbClr val="FF0000"/>
                </a:solidFill>
              </a:rPr>
              <a:t>pCurrent</a:t>
            </a:r>
            <a:r>
              <a:rPr lang="en-GB" dirty="0">
                <a:solidFill>
                  <a:srgbClr val="FF0000"/>
                </a:solidFill>
              </a:rPr>
              <a:t> != NULL &amp;&amp; i &gt; </a:t>
            </a:r>
            <a:r>
              <a:rPr lang="en-GB" dirty="0" err="1">
                <a:solidFill>
                  <a:srgbClr val="FF0000"/>
                </a:solidFill>
              </a:rPr>
              <a:t>pCurrent</a:t>
            </a:r>
            <a:r>
              <a:rPr lang="en-GB" dirty="0">
                <a:solidFill>
                  <a:srgbClr val="FF0000"/>
                </a:solidFill>
              </a:rPr>
              <a:t>-&gt;item</a:t>
            </a:r>
            <a:r>
              <a:rPr lang="en-GB" dirty="0">
                <a:solidFill>
                  <a:srgbClr val="0000FF"/>
                </a:solidFill>
              </a:rPr>
              <a:t>)//if not correct spot</a:t>
            </a:r>
          </a:p>
          <a:p>
            <a:pPr marL="0" indent="0">
              <a:buNone/>
            </a:pPr>
            <a:r>
              <a:rPr lang="en-GB" dirty="0">
                <a:solidFill>
                  <a:srgbClr val="0000FF"/>
                </a:solidFill>
              </a:rPr>
              <a:t>{ </a:t>
            </a:r>
          </a:p>
          <a:p>
            <a:pPr marL="0" indent="0">
              <a:buNone/>
            </a:pPr>
            <a:r>
              <a:rPr lang="en-GB" dirty="0" err="1">
                <a:solidFill>
                  <a:srgbClr val="0000FF"/>
                </a:solidFill>
              </a:rPr>
              <a:t>pPrevious</a:t>
            </a:r>
            <a:r>
              <a:rPr lang="en-GB" dirty="0">
                <a:solidFill>
                  <a:srgbClr val="0000FF"/>
                </a:solidFill>
              </a:rPr>
              <a:t> = </a:t>
            </a:r>
            <a:r>
              <a:rPr lang="en-GB" dirty="0" err="1">
                <a:solidFill>
                  <a:srgbClr val="0000FF"/>
                </a:solidFill>
              </a:rPr>
              <a:t>pCurrent</a:t>
            </a:r>
            <a:r>
              <a:rPr lang="en-GB" dirty="0">
                <a:solidFill>
                  <a:srgbClr val="0000FF"/>
                </a:solidFill>
              </a:rPr>
              <a:t>; //remember previous link</a:t>
            </a:r>
          </a:p>
          <a:p>
            <a:pPr marL="0" indent="0">
              <a:buNone/>
            </a:pPr>
            <a:r>
              <a:rPr lang="en-GB" dirty="0" err="1">
                <a:solidFill>
                  <a:srgbClr val="0000FF"/>
                </a:solidFill>
              </a:rPr>
              <a:t>pCurrent</a:t>
            </a:r>
            <a:r>
              <a:rPr lang="en-GB" dirty="0">
                <a:solidFill>
                  <a:srgbClr val="0000FF"/>
                </a:solidFill>
              </a:rPr>
              <a:t> = </a:t>
            </a:r>
            <a:r>
              <a:rPr lang="en-GB" dirty="0" err="1">
                <a:solidFill>
                  <a:srgbClr val="0000FF"/>
                </a:solidFill>
              </a:rPr>
              <a:t>pCurrent</a:t>
            </a:r>
            <a:r>
              <a:rPr lang="en-GB" dirty="0">
                <a:solidFill>
                  <a:srgbClr val="0000FF"/>
                </a:solidFill>
              </a:rPr>
              <a:t>-&gt;</a:t>
            </a:r>
            <a:r>
              <a:rPr lang="en-GB" dirty="0" err="1">
                <a:solidFill>
                  <a:srgbClr val="0000FF"/>
                </a:solidFill>
              </a:rPr>
              <a:t>pNext</a:t>
            </a:r>
            <a:r>
              <a:rPr lang="en-GB" dirty="0">
                <a:solidFill>
                  <a:srgbClr val="0000FF"/>
                </a:solidFill>
              </a:rPr>
              <a:t>; //go to next item</a:t>
            </a:r>
          </a:p>
          <a:p>
            <a:pPr marL="0" indent="0">
              <a:buNone/>
            </a:pPr>
            <a:r>
              <a:rPr lang="en-GB" dirty="0">
                <a:solidFill>
                  <a:srgbClr val="0000FF"/>
                </a:solidFill>
              </a:rPr>
              <a:t>}</a:t>
            </a:r>
          </a:p>
          <a:p>
            <a:pPr marL="0" indent="0">
              <a:buNone/>
            </a:pPr>
            <a:r>
              <a:rPr lang="en-GB" dirty="0">
                <a:solidFill>
                  <a:srgbClr val="FF00FF"/>
                </a:solidFill>
              </a:rPr>
              <a:t>if(</a:t>
            </a:r>
            <a:r>
              <a:rPr lang="en-GB" dirty="0" err="1">
                <a:solidFill>
                  <a:srgbClr val="FF00FF"/>
                </a:solidFill>
              </a:rPr>
              <a:t>pPrevious</a:t>
            </a:r>
            <a:r>
              <a:rPr lang="en-GB" dirty="0">
                <a:solidFill>
                  <a:srgbClr val="FF00FF"/>
                </a:solidFill>
              </a:rPr>
              <a:t>==NULL) //if at beginning of list</a:t>
            </a:r>
          </a:p>
          <a:p>
            <a:pPr marL="0" indent="0">
              <a:buNone/>
            </a:pPr>
            <a:r>
              <a:rPr lang="en-GB" dirty="0" err="1">
                <a:solidFill>
                  <a:srgbClr val="FF00FF"/>
                </a:solidFill>
              </a:rPr>
              <a:t>pFirst</a:t>
            </a:r>
            <a:r>
              <a:rPr lang="en-GB" dirty="0">
                <a:solidFill>
                  <a:srgbClr val="FF00FF"/>
                </a:solidFill>
              </a:rPr>
              <a:t> = </a:t>
            </a:r>
            <a:r>
              <a:rPr lang="en-GB" dirty="0" err="1">
                <a:solidFill>
                  <a:srgbClr val="FF00FF"/>
                </a:solidFill>
              </a:rPr>
              <a:t>pNewLink</a:t>
            </a:r>
            <a:r>
              <a:rPr lang="en-GB" dirty="0">
                <a:solidFill>
                  <a:srgbClr val="FF00FF"/>
                </a:solidFill>
              </a:rPr>
              <a:t>; //insert </a:t>
            </a:r>
            <a:r>
              <a:rPr lang="en-GB" dirty="0" err="1">
                <a:solidFill>
                  <a:srgbClr val="FF00FF"/>
                </a:solidFill>
              </a:rPr>
              <a:t>newLink</a:t>
            </a:r>
            <a:r>
              <a:rPr lang="en-GB" dirty="0">
                <a:solidFill>
                  <a:srgbClr val="FF00FF"/>
                </a:solidFill>
              </a:rPr>
              <a:t> at </a:t>
            </a:r>
            <a:r>
              <a:rPr lang="en-GB" dirty="0" err="1">
                <a:solidFill>
                  <a:srgbClr val="FF00FF"/>
                </a:solidFill>
              </a:rPr>
              <a:t>pFirst</a:t>
            </a:r>
            <a:endParaRPr lang="en-GB" dirty="0">
              <a:solidFill>
                <a:srgbClr val="FF00FF"/>
              </a:solidFill>
            </a:endParaRPr>
          </a:p>
          <a:p>
            <a:pPr marL="0" indent="0">
              <a:buNone/>
            </a:pPr>
            <a:r>
              <a:rPr lang="en-GB" dirty="0">
                <a:solidFill>
                  <a:srgbClr val="0000FF"/>
                </a:solidFill>
              </a:rPr>
              <a:t>else //mid correct spot</a:t>
            </a:r>
          </a:p>
          <a:p>
            <a:pPr marL="0" indent="0">
              <a:buNone/>
            </a:pPr>
            <a:r>
              <a:rPr lang="en-GB" dirty="0" err="1">
                <a:solidFill>
                  <a:srgbClr val="00B050"/>
                </a:solidFill>
              </a:rPr>
              <a:t>pPrevious</a:t>
            </a:r>
            <a:r>
              <a:rPr lang="en-GB" dirty="0">
                <a:solidFill>
                  <a:srgbClr val="00B050"/>
                </a:solidFill>
              </a:rPr>
              <a:t>-&gt;</a:t>
            </a:r>
            <a:r>
              <a:rPr lang="en-GB" dirty="0" err="1">
                <a:solidFill>
                  <a:srgbClr val="00B050"/>
                </a:solidFill>
              </a:rPr>
              <a:t>pNext</a:t>
            </a:r>
            <a:r>
              <a:rPr lang="en-GB" dirty="0">
                <a:solidFill>
                  <a:srgbClr val="00B050"/>
                </a:solidFill>
              </a:rPr>
              <a:t> = </a:t>
            </a:r>
            <a:r>
              <a:rPr lang="en-GB" dirty="0" err="1">
                <a:solidFill>
                  <a:srgbClr val="00B050"/>
                </a:solidFill>
              </a:rPr>
              <a:t>pNewLink</a:t>
            </a:r>
            <a:r>
              <a:rPr lang="en-GB" dirty="0">
                <a:solidFill>
                  <a:srgbClr val="00B050"/>
                </a:solidFill>
              </a:rPr>
              <a:t>; //make previous point </a:t>
            </a:r>
            <a:r>
              <a:rPr lang="en-GB" dirty="0" err="1">
                <a:solidFill>
                  <a:srgbClr val="00B050"/>
                </a:solidFill>
              </a:rPr>
              <a:t>newLink</a:t>
            </a:r>
            <a:endParaRPr lang="en-GB" dirty="0">
              <a:solidFill>
                <a:srgbClr val="00B050"/>
              </a:solidFill>
            </a:endParaRPr>
          </a:p>
          <a:p>
            <a:pPr marL="0" indent="0">
              <a:buNone/>
            </a:pPr>
            <a:r>
              <a:rPr lang="en-GB" dirty="0" err="1">
                <a:solidFill>
                  <a:srgbClr val="FF0000"/>
                </a:solidFill>
              </a:rPr>
              <a:t>pNewLink</a:t>
            </a:r>
            <a:r>
              <a:rPr lang="en-GB" dirty="0">
                <a:solidFill>
                  <a:srgbClr val="FF0000"/>
                </a:solidFill>
              </a:rPr>
              <a:t>-&gt;</a:t>
            </a:r>
            <a:r>
              <a:rPr lang="en-GB" dirty="0" err="1">
                <a:solidFill>
                  <a:srgbClr val="FF0000"/>
                </a:solidFill>
              </a:rPr>
              <a:t>pNext</a:t>
            </a:r>
            <a:r>
              <a:rPr lang="en-GB" dirty="0">
                <a:solidFill>
                  <a:srgbClr val="FF0000"/>
                </a:solidFill>
              </a:rPr>
              <a:t> = </a:t>
            </a:r>
            <a:r>
              <a:rPr lang="en-GB" dirty="0" err="1">
                <a:solidFill>
                  <a:srgbClr val="FF0000"/>
                </a:solidFill>
              </a:rPr>
              <a:t>pCurrent</a:t>
            </a:r>
            <a:r>
              <a:rPr lang="en-GB" dirty="0">
                <a:solidFill>
                  <a:srgbClr val="FF0000"/>
                </a:solidFill>
              </a:rPr>
              <a:t>; //make </a:t>
            </a:r>
            <a:r>
              <a:rPr lang="en-GB" dirty="0" err="1">
                <a:solidFill>
                  <a:srgbClr val="FF0000"/>
                </a:solidFill>
              </a:rPr>
              <a:t>newLink</a:t>
            </a:r>
            <a:r>
              <a:rPr lang="en-GB" dirty="0">
                <a:solidFill>
                  <a:srgbClr val="FF0000"/>
                </a:solidFill>
              </a:rPr>
              <a:t> point current</a:t>
            </a:r>
          </a:p>
          <a:p>
            <a:pPr marL="0" indent="0">
              <a:buNone/>
            </a:pPr>
            <a:r>
              <a:rPr lang="en-GB" dirty="0">
                <a:solidFill>
                  <a:srgbClr val="0000FF"/>
                </a:solidFill>
              </a:rPr>
              <a:t>} //end insert()</a:t>
            </a:r>
            <a:endParaRPr lang="en-GB"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1196752"/>
            <a:ext cx="412432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a:xfrm>
            <a:off x="304800" y="1295400"/>
            <a:ext cx="8686800" cy="4525963"/>
          </a:xfrm>
        </p:spPr>
        <p:txBody>
          <a:bodyPr>
            <a:noAutofit/>
          </a:bodyPr>
          <a:lstStyle/>
          <a:p>
            <a:pPr marL="0" indent="0">
              <a:buNone/>
            </a:pPr>
            <a:r>
              <a:rPr lang="en-US" sz="1400" dirty="0" smtClean="0">
                <a:solidFill>
                  <a:srgbClr val="0000FF"/>
                </a:solidFill>
              </a:rPr>
              <a:t>	void </a:t>
            </a:r>
            <a:r>
              <a:rPr lang="en-US" sz="1400" dirty="0" err="1">
                <a:solidFill>
                  <a:srgbClr val="0000FF"/>
                </a:solidFill>
              </a:rPr>
              <a:t>bubblesort</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a:t>
            </a:r>
            <a:r>
              <a:rPr lang="en-US" sz="1400" dirty="0" err="1" smtClean="0">
                <a:solidFill>
                  <a:srgbClr val="0000FF"/>
                </a:solidFill>
              </a:rPr>
              <a:t>int</a:t>
            </a:r>
            <a:r>
              <a:rPr lang="en-US" sz="1400" dirty="0" smtClean="0">
                <a:solidFill>
                  <a:srgbClr val="0000FF"/>
                </a:solidFill>
              </a:rPr>
              <a:t> </a:t>
            </a:r>
            <a:r>
              <a:rPr lang="en-US" sz="1400" dirty="0" err="1">
                <a:solidFill>
                  <a:srgbClr val="0000FF"/>
                </a:solidFill>
              </a:rPr>
              <a:t>i,j</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for</a:t>
            </a:r>
            <a:r>
              <a:rPr lang="en-US" sz="1400" dirty="0">
                <a:solidFill>
                  <a:srgbClr val="0000FF"/>
                </a:solidFill>
              </a:rPr>
              <a:t>( i = 0; i &lt; 8; i++ )</a:t>
            </a:r>
          </a:p>
          <a:p>
            <a:pPr marL="0" indent="0">
              <a:buNone/>
            </a:pPr>
            <a:r>
              <a:rPr lang="en-US" sz="1400" dirty="0">
                <a:solidFill>
                  <a:srgbClr val="0000FF"/>
                </a:solidFill>
              </a:rPr>
              <a:t>			</a:t>
            </a:r>
            <a:r>
              <a:rPr lang="en-US" sz="1400" dirty="0" smtClean="0">
                <a:solidFill>
                  <a:srgbClr val="0000FF"/>
                </a:solidFill>
              </a:rPr>
              <a:t>{link </a:t>
            </a:r>
            <a:r>
              <a:rPr lang="en-US" sz="1400" dirty="0">
                <a:solidFill>
                  <a:srgbClr val="0000FF"/>
                </a:solidFill>
              </a:rPr>
              <a:t>* </a:t>
            </a:r>
            <a:r>
              <a:rPr lang="en-US" sz="1400" dirty="0" err="1">
                <a:solidFill>
                  <a:srgbClr val="0000FF"/>
                </a:solidFill>
              </a:rPr>
              <a:t>pcurrent</a:t>
            </a:r>
            <a:r>
              <a:rPr lang="en-US" sz="1400" dirty="0">
                <a:solidFill>
                  <a:srgbClr val="0000FF"/>
                </a:solidFill>
              </a:rPr>
              <a:t> = </a:t>
            </a:r>
            <a:r>
              <a:rPr lang="en-US" sz="1400" dirty="0" err="1">
                <a:solidFill>
                  <a:srgbClr val="0000FF"/>
                </a:solidFill>
              </a:rPr>
              <a:t>pfirst</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	link </a:t>
            </a:r>
            <a:r>
              <a:rPr lang="en-US" sz="1400" dirty="0">
                <a:solidFill>
                  <a:srgbClr val="0000FF"/>
                </a:solidFill>
              </a:rPr>
              <a:t>* </a:t>
            </a:r>
            <a:r>
              <a:rPr lang="en-US" sz="1400" dirty="0" err="1">
                <a:solidFill>
                  <a:srgbClr val="0000FF"/>
                </a:solidFill>
              </a:rPr>
              <a:t>pafter</a:t>
            </a:r>
            <a:r>
              <a:rPr lang="en-US" sz="1400" dirty="0">
                <a:solidFill>
                  <a:srgbClr val="0000FF"/>
                </a:solidFill>
              </a:rPr>
              <a:t> = </a:t>
            </a:r>
            <a:r>
              <a:rPr lang="en-US" sz="1400" dirty="0" err="1">
                <a:solidFill>
                  <a:srgbClr val="0000FF"/>
                </a:solidFill>
              </a:rPr>
              <a:t>pfirst</a:t>
            </a:r>
            <a:r>
              <a:rPr lang="en-US" sz="1400" dirty="0">
                <a:solidFill>
                  <a:srgbClr val="0000FF"/>
                </a:solidFill>
              </a:rPr>
              <a:t>-&gt;</a:t>
            </a:r>
            <a:r>
              <a:rPr lang="en-US" sz="1400" dirty="0" err="1">
                <a:solidFill>
                  <a:srgbClr val="0000FF"/>
                </a:solidFill>
              </a:rPr>
              <a:t>pnext</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for</a:t>
            </a:r>
            <a:r>
              <a:rPr lang="en-US" sz="1400" dirty="0">
                <a:solidFill>
                  <a:srgbClr val="0000FF"/>
                </a:solidFill>
              </a:rPr>
              <a:t>( j = 0; j &lt; 8-i; </a:t>
            </a:r>
            <a:r>
              <a:rPr lang="en-US" sz="1400" dirty="0" err="1">
                <a:solidFill>
                  <a:srgbClr val="0000FF"/>
                </a:solidFill>
              </a:rPr>
              <a:t>j++</a:t>
            </a:r>
            <a:r>
              <a:rPr lang="en-US" sz="1400" dirty="0">
                <a:solidFill>
                  <a:srgbClr val="0000FF"/>
                </a:solidFill>
              </a:rPr>
              <a:t> )</a:t>
            </a:r>
          </a:p>
          <a:p>
            <a:pPr marL="0" indent="0">
              <a:buNone/>
            </a:pPr>
            <a:r>
              <a:rPr lang="en-US" sz="1400" dirty="0">
                <a:solidFill>
                  <a:srgbClr val="0000FF"/>
                </a:solidFill>
              </a:rPr>
              <a:t>		</a:t>
            </a:r>
            <a:r>
              <a:rPr lang="en-US" sz="1400" dirty="0" smtClean="0">
                <a:solidFill>
                  <a:srgbClr val="0000FF"/>
                </a:solidFill>
              </a:rPr>
              <a:t>	{if</a:t>
            </a:r>
            <a:r>
              <a:rPr lang="en-US" sz="1400" dirty="0">
                <a:solidFill>
                  <a:srgbClr val="0000FF"/>
                </a:solidFill>
              </a:rPr>
              <a:t>( </a:t>
            </a:r>
            <a:r>
              <a:rPr lang="en-US" sz="1400" dirty="0" err="1">
                <a:solidFill>
                  <a:srgbClr val="0000FF"/>
                </a:solidFill>
              </a:rPr>
              <a:t>pcurrent</a:t>
            </a:r>
            <a:r>
              <a:rPr lang="en-US" sz="1400" dirty="0">
                <a:solidFill>
                  <a:srgbClr val="0000FF"/>
                </a:solidFill>
              </a:rPr>
              <a:t>-&gt;age &gt; </a:t>
            </a:r>
            <a:r>
              <a:rPr lang="en-US" sz="1400" dirty="0" err="1">
                <a:solidFill>
                  <a:srgbClr val="0000FF"/>
                </a:solidFill>
              </a:rPr>
              <a:t>pafter</a:t>
            </a:r>
            <a:r>
              <a:rPr lang="en-US" sz="1400" dirty="0">
                <a:solidFill>
                  <a:srgbClr val="0000FF"/>
                </a:solidFill>
              </a:rPr>
              <a:t>-&gt;age )</a:t>
            </a: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int</a:t>
            </a:r>
            <a:r>
              <a:rPr lang="en-US" sz="1400" dirty="0" smtClean="0">
                <a:solidFill>
                  <a:srgbClr val="0000FF"/>
                </a:solidFill>
              </a:rPr>
              <a:t> </a:t>
            </a:r>
            <a:r>
              <a:rPr lang="en-US" sz="1400" dirty="0" err="1">
                <a:solidFill>
                  <a:srgbClr val="0000FF"/>
                </a:solidFill>
              </a:rPr>
              <a:t>tempage</a:t>
            </a:r>
            <a:r>
              <a:rPr lang="en-US" sz="1400" dirty="0">
                <a:solidFill>
                  <a:srgbClr val="0000FF"/>
                </a:solidFill>
              </a:rPr>
              <a:t> = </a:t>
            </a:r>
            <a:r>
              <a:rPr lang="en-US" sz="1400" dirty="0" err="1">
                <a:solidFill>
                  <a:srgbClr val="0000FF"/>
                </a:solidFill>
              </a:rPr>
              <a:t>pcurrent</a:t>
            </a:r>
            <a:r>
              <a:rPr lang="en-US" sz="1400" dirty="0">
                <a:solidFill>
                  <a:srgbClr val="0000FF"/>
                </a:solidFill>
              </a:rPr>
              <a:t>-&gt;age;</a:t>
            </a:r>
          </a:p>
          <a:p>
            <a:pPr marL="0" indent="0">
              <a:buNone/>
            </a:pPr>
            <a:r>
              <a:rPr lang="en-US" sz="1400" dirty="0">
                <a:solidFill>
                  <a:srgbClr val="0000FF"/>
                </a:solidFill>
              </a:rPr>
              <a:t>		</a:t>
            </a:r>
            <a:r>
              <a:rPr lang="en-US" sz="1400" dirty="0" smtClean="0">
                <a:solidFill>
                  <a:srgbClr val="0000FF"/>
                </a:solidFill>
              </a:rPr>
              <a:t>		double </a:t>
            </a:r>
            <a:r>
              <a:rPr lang="en-US" sz="1400" dirty="0" err="1">
                <a:solidFill>
                  <a:srgbClr val="0000FF"/>
                </a:solidFill>
              </a:rPr>
              <a:t>tempheight</a:t>
            </a:r>
            <a:r>
              <a:rPr lang="en-US" sz="1400" dirty="0">
                <a:solidFill>
                  <a:srgbClr val="0000FF"/>
                </a:solidFill>
              </a:rPr>
              <a:t> = </a:t>
            </a:r>
            <a:r>
              <a:rPr lang="en-US" sz="1400" dirty="0" err="1">
                <a:solidFill>
                  <a:srgbClr val="0000FF"/>
                </a:solidFill>
              </a:rPr>
              <a:t>pcurrent</a:t>
            </a:r>
            <a:r>
              <a:rPr lang="en-US" sz="1400" dirty="0">
                <a:solidFill>
                  <a:srgbClr val="0000FF"/>
                </a:solidFill>
              </a:rPr>
              <a:t>-&gt;height;</a:t>
            </a:r>
          </a:p>
          <a:p>
            <a:pPr marL="0" indent="0">
              <a:buNone/>
            </a:pPr>
            <a:r>
              <a:rPr lang="en-US" sz="1400" dirty="0">
                <a:solidFill>
                  <a:srgbClr val="0000FF"/>
                </a:solidFill>
              </a:rPr>
              <a:t>		</a:t>
            </a:r>
            <a:r>
              <a:rPr lang="en-US" sz="1400" dirty="0" smtClean="0">
                <a:solidFill>
                  <a:srgbClr val="0000FF"/>
                </a:solidFill>
              </a:rPr>
              <a:t>		string </a:t>
            </a:r>
            <a:r>
              <a:rPr lang="en-US" sz="1400" dirty="0" err="1">
                <a:solidFill>
                  <a:srgbClr val="0000FF"/>
                </a:solidFill>
              </a:rPr>
              <a:t>tempname</a:t>
            </a:r>
            <a:r>
              <a:rPr lang="en-US" sz="1400" dirty="0">
                <a:solidFill>
                  <a:srgbClr val="0000FF"/>
                </a:solidFill>
              </a:rPr>
              <a:t> = </a:t>
            </a:r>
            <a:r>
              <a:rPr lang="en-US" sz="1400" dirty="0" err="1">
                <a:solidFill>
                  <a:srgbClr val="0000FF"/>
                </a:solidFill>
              </a:rPr>
              <a:t>pcurrent</a:t>
            </a:r>
            <a:r>
              <a:rPr lang="en-US" sz="1400" dirty="0">
                <a:solidFill>
                  <a:srgbClr val="0000FF"/>
                </a:solidFill>
              </a:rPr>
              <a:t>-&gt;name;</a:t>
            </a:r>
          </a:p>
          <a:p>
            <a:pPr marL="0" indent="0">
              <a:buNone/>
            </a:pPr>
            <a:r>
              <a:rPr lang="en-US" sz="1400" dirty="0">
                <a:solidFill>
                  <a:srgbClr val="0000FF"/>
                </a:solidFill>
              </a:rPr>
              <a:t>		</a:t>
            </a:r>
            <a:endParaRPr lang="en-US" sz="1400" dirty="0" smtClean="0">
              <a:solidFill>
                <a:srgbClr val="0000FF"/>
              </a:solidFill>
            </a:endParaRP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pcurrent</a:t>
            </a:r>
            <a:r>
              <a:rPr lang="en-US" sz="1400" dirty="0" smtClean="0">
                <a:solidFill>
                  <a:srgbClr val="0000FF"/>
                </a:solidFill>
              </a:rPr>
              <a:t>-</a:t>
            </a:r>
            <a:r>
              <a:rPr lang="en-US" sz="1400" dirty="0">
                <a:solidFill>
                  <a:srgbClr val="0000FF"/>
                </a:solidFill>
              </a:rPr>
              <a:t>&gt;age=</a:t>
            </a:r>
            <a:r>
              <a:rPr lang="en-US" sz="1400" dirty="0" err="1">
                <a:solidFill>
                  <a:srgbClr val="0000FF"/>
                </a:solidFill>
              </a:rPr>
              <a:t>pafter</a:t>
            </a:r>
            <a:r>
              <a:rPr lang="en-US" sz="1400" dirty="0">
                <a:solidFill>
                  <a:srgbClr val="0000FF"/>
                </a:solidFill>
              </a:rPr>
              <a:t>-&gt;age;</a:t>
            </a: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pcurrent</a:t>
            </a:r>
            <a:r>
              <a:rPr lang="en-US" sz="1400" dirty="0" smtClean="0">
                <a:solidFill>
                  <a:srgbClr val="0000FF"/>
                </a:solidFill>
              </a:rPr>
              <a:t>-</a:t>
            </a:r>
            <a:r>
              <a:rPr lang="en-US" sz="1400" dirty="0">
                <a:solidFill>
                  <a:srgbClr val="0000FF"/>
                </a:solidFill>
              </a:rPr>
              <a:t>&gt;height=</a:t>
            </a:r>
            <a:r>
              <a:rPr lang="en-US" sz="1400" dirty="0" err="1">
                <a:solidFill>
                  <a:srgbClr val="0000FF"/>
                </a:solidFill>
              </a:rPr>
              <a:t>pafter</a:t>
            </a:r>
            <a:r>
              <a:rPr lang="en-US" sz="1400" dirty="0">
                <a:solidFill>
                  <a:srgbClr val="0000FF"/>
                </a:solidFill>
              </a:rPr>
              <a:t>-&gt;height;</a:t>
            </a: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pcurrent</a:t>
            </a:r>
            <a:r>
              <a:rPr lang="en-US" sz="1400" dirty="0" smtClean="0">
                <a:solidFill>
                  <a:srgbClr val="0000FF"/>
                </a:solidFill>
              </a:rPr>
              <a:t>-</a:t>
            </a:r>
            <a:r>
              <a:rPr lang="en-US" sz="1400" dirty="0">
                <a:solidFill>
                  <a:srgbClr val="0000FF"/>
                </a:solidFill>
              </a:rPr>
              <a:t>&gt;name=</a:t>
            </a:r>
            <a:r>
              <a:rPr lang="en-US" sz="1400" dirty="0" err="1">
                <a:solidFill>
                  <a:srgbClr val="0000FF"/>
                </a:solidFill>
              </a:rPr>
              <a:t>pafter</a:t>
            </a:r>
            <a:r>
              <a:rPr lang="en-US" sz="1400" dirty="0">
                <a:solidFill>
                  <a:srgbClr val="0000FF"/>
                </a:solidFill>
              </a:rPr>
              <a:t>-&gt;name;</a:t>
            </a:r>
          </a:p>
          <a:p>
            <a:pPr marL="0" indent="0">
              <a:buNone/>
            </a:pPr>
            <a:r>
              <a:rPr lang="en-US" sz="1400" dirty="0">
                <a:solidFill>
                  <a:srgbClr val="0000FF"/>
                </a:solidFill>
              </a:rPr>
              <a:t>		</a:t>
            </a:r>
            <a:endParaRPr lang="en-US" sz="1400" dirty="0" smtClean="0">
              <a:solidFill>
                <a:srgbClr val="0000FF"/>
              </a:solidFill>
            </a:endParaRP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pafter</a:t>
            </a:r>
            <a:r>
              <a:rPr lang="en-US" sz="1400" dirty="0" smtClean="0">
                <a:solidFill>
                  <a:srgbClr val="0000FF"/>
                </a:solidFill>
              </a:rPr>
              <a:t>-</a:t>
            </a:r>
            <a:r>
              <a:rPr lang="en-US" sz="1400" dirty="0">
                <a:solidFill>
                  <a:srgbClr val="0000FF"/>
                </a:solidFill>
              </a:rPr>
              <a:t>&gt;age=</a:t>
            </a:r>
            <a:r>
              <a:rPr lang="en-US" sz="1400" dirty="0" err="1">
                <a:solidFill>
                  <a:srgbClr val="0000FF"/>
                </a:solidFill>
              </a:rPr>
              <a:t>tempage</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pafter</a:t>
            </a:r>
            <a:r>
              <a:rPr lang="en-US" sz="1400" dirty="0" smtClean="0">
                <a:solidFill>
                  <a:srgbClr val="0000FF"/>
                </a:solidFill>
              </a:rPr>
              <a:t>-</a:t>
            </a:r>
            <a:r>
              <a:rPr lang="en-US" sz="1400" dirty="0">
                <a:solidFill>
                  <a:srgbClr val="0000FF"/>
                </a:solidFill>
              </a:rPr>
              <a:t>&gt;height=</a:t>
            </a:r>
            <a:r>
              <a:rPr lang="en-US" sz="1400" dirty="0" err="1">
                <a:solidFill>
                  <a:srgbClr val="0000FF"/>
                </a:solidFill>
              </a:rPr>
              <a:t>tempheight</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pafter</a:t>
            </a:r>
            <a:r>
              <a:rPr lang="en-US" sz="1400" dirty="0" smtClean="0">
                <a:solidFill>
                  <a:srgbClr val="0000FF"/>
                </a:solidFill>
              </a:rPr>
              <a:t>-</a:t>
            </a:r>
            <a:r>
              <a:rPr lang="en-US" sz="1400" dirty="0">
                <a:solidFill>
                  <a:srgbClr val="0000FF"/>
                </a:solidFill>
              </a:rPr>
              <a:t>&gt;name=</a:t>
            </a:r>
            <a:r>
              <a:rPr lang="en-US" sz="1400" dirty="0" err="1">
                <a:solidFill>
                  <a:srgbClr val="0000FF"/>
                </a:solidFill>
              </a:rPr>
              <a:t>tempname</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pcurrent</a:t>
            </a:r>
            <a:r>
              <a:rPr lang="en-US" sz="1400" dirty="0" smtClean="0">
                <a:solidFill>
                  <a:srgbClr val="0000FF"/>
                </a:solidFill>
              </a:rPr>
              <a:t> </a:t>
            </a:r>
            <a:r>
              <a:rPr lang="en-US" sz="1400" dirty="0">
                <a:solidFill>
                  <a:srgbClr val="0000FF"/>
                </a:solidFill>
              </a:rPr>
              <a:t>= </a:t>
            </a:r>
            <a:r>
              <a:rPr lang="en-US" sz="1400" dirty="0" err="1">
                <a:solidFill>
                  <a:srgbClr val="0000FF"/>
                </a:solidFill>
              </a:rPr>
              <a:t>pafter</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	</a:t>
            </a:r>
            <a:r>
              <a:rPr lang="en-US" sz="1400" dirty="0" err="1" smtClean="0">
                <a:solidFill>
                  <a:srgbClr val="0000FF"/>
                </a:solidFill>
              </a:rPr>
              <a:t>pafter</a:t>
            </a:r>
            <a:r>
              <a:rPr lang="en-US" sz="1400" dirty="0" smtClean="0">
                <a:solidFill>
                  <a:srgbClr val="0000FF"/>
                </a:solidFill>
              </a:rPr>
              <a:t> </a:t>
            </a:r>
            <a:r>
              <a:rPr lang="en-US" sz="1400" dirty="0">
                <a:solidFill>
                  <a:srgbClr val="0000FF"/>
                </a:solidFill>
              </a:rPr>
              <a:t>= </a:t>
            </a:r>
            <a:r>
              <a:rPr lang="en-US" sz="1400" dirty="0" err="1">
                <a:solidFill>
                  <a:srgbClr val="0000FF"/>
                </a:solidFill>
              </a:rPr>
              <a:t>pafter</a:t>
            </a:r>
            <a:r>
              <a:rPr lang="en-US" sz="1400" dirty="0">
                <a:solidFill>
                  <a:srgbClr val="0000FF"/>
                </a:solidFill>
              </a:rPr>
              <a:t>-&gt;</a:t>
            </a:r>
            <a:r>
              <a:rPr lang="en-US" sz="1400" dirty="0" err="1">
                <a:solidFill>
                  <a:srgbClr val="0000FF"/>
                </a:solidFill>
              </a:rPr>
              <a:t>pnext</a:t>
            </a:r>
            <a:r>
              <a:rPr lang="en-US" sz="1400" dirty="0">
                <a:solidFill>
                  <a:srgbClr val="0000FF"/>
                </a:solidFill>
              </a:rPr>
              <a:t>;</a:t>
            </a:r>
          </a:p>
          <a:p>
            <a:pPr marL="0" indent="0">
              <a:buNone/>
            </a:pPr>
            <a:r>
              <a:rPr lang="en-US" sz="1400" dirty="0">
                <a:solidFill>
                  <a:srgbClr val="0000FF"/>
                </a:solidFill>
              </a:rPr>
              <a:t>		</a:t>
            </a:r>
            <a:r>
              <a:rPr lang="en-US" sz="1400" dirty="0" smtClean="0">
                <a:solidFill>
                  <a:srgbClr val="0000FF"/>
                </a:solidFill>
              </a:rPr>
              <a:t>}}}</a:t>
            </a:r>
            <a:endParaRPr lang="en-US" sz="1400" dirty="0">
              <a:solidFill>
                <a:srgbClr val="0000FF"/>
              </a:solidFill>
            </a:endParaRPr>
          </a:p>
        </p:txBody>
      </p:sp>
    </p:spTree>
    <p:extLst>
      <p:ext uri="{BB962C8B-B14F-4D97-AF65-F5344CB8AC3E}">
        <p14:creationId xmlns:p14="http://schemas.microsoft.com/office/powerpoint/2010/main" val="4196035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Insertion sort</a:t>
            </a:r>
            <a:endParaRPr lang="en-US" dirty="0"/>
          </a:p>
        </p:txBody>
      </p:sp>
      <p:sp>
        <p:nvSpPr>
          <p:cNvPr id="3" name="Content Placeholder 2"/>
          <p:cNvSpPr>
            <a:spLocks noGrp="1"/>
          </p:cNvSpPr>
          <p:nvPr>
            <p:ph idx="1"/>
          </p:nvPr>
        </p:nvSpPr>
        <p:spPr/>
        <p:txBody>
          <a:bodyPr/>
          <a:lstStyle/>
          <a:p>
            <a:r>
              <a:rPr lang="en-US" dirty="0" smtClean="0"/>
              <a:t>Exercise: Implement an insertion sort algorithm.</a:t>
            </a:r>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3550144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noAutofit/>
          </a:bodyPr>
          <a:lstStyle/>
          <a:p>
            <a:pPr marL="0" indent="0">
              <a:buNone/>
            </a:pPr>
            <a:r>
              <a:rPr lang="en-US" sz="1050" dirty="0">
                <a:solidFill>
                  <a:srgbClr val="0000FF"/>
                </a:solidFill>
              </a:rPr>
              <a:t>void </a:t>
            </a:r>
            <a:r>
              <a:rPr lang="en-US" sz="1050" dirty="0" err="1">
                <a:solidFill>
                  <a:srgbClr val="0000FF"/>
                </a:solidFill>
              </a:rPr>
              <a:t>insertionSort</a:t>
            </a:r>
            <a:r>
              <a:rPr lang="en-US" sz="1050" dirty="0">
                <a:solidFill>
                  <a:srgbClr val="0000FF"/>
                </a:solidFill>
              </a:rPr>
              <a:t>()</a:t>
            </a:r>
          </a:p>
          <a:p>
            <a:pPr marL="0" indent="0">
              <a:buNone/>
            </a:pPr>
            <a:r>
              <a:rPr lang="en-US" sz="1050" dirty="0">
                <a:solidFill>
                  <a:srgbClr val="0000FF"/>
                </a:solidFill>
              </a:rPr>
              <a:t>{</a:t>
            </a:r>
          </a:p>
          <a:p>
            <a:pPr marL="0" indent="0">
              <a:buNone/>
            </a:pPr>
            <a:endParaRPr lang="en-US" sz="1050" dirty="0">
              <a:solidFill>
                <a:srgbClr val="0000FF"/>
              </a:solidFill>
            </a:endParaRPr>
          </a:p>
          <a:p>
            <a:pPr marL="0" indent="0">
              <a:buNone/>
            </a:pPr>
            <a:endParaRPr lang="en-US" sz="1050" dirty="0">
              <a:solidFill>
                <a:srgbClr val="0000FF"/>
              </a:solidFill>
            </a:endParaRPr>
          </a:p>
          <a:p>
            <a:pPr marL="0" indent="0">
              <a:buNone/>
            </a:pPr>
            <a:r>
              <a:rPr lang="en-US" sz="1050" dirty="0">
                <a:solidFill>
                  <a:srgbClr val="0000FF"/>
                </a:solidFill>
              </a:rPr>
              <a:t> </a:t>
            </a:r>
          </a:p>
          <a:p>
            <a:pPr marL="0" indent="0">
              <a:buNone/>
            </a:pPr>
            <a:r>
              <a:rPr lang="en-US" sz="1050" dirty="0">
                <a:solidFill>
                  <a:srgbClr val="0000FF"/>
                </a:solidFill>
              </a:rPr>
              <a:t>linked *in, *out;</a:t>
            </a:r>
          </a:p>
          <a:p>
            <a:pPr marL="0" indent="0">
              <a:buNone/>
            </a:pPr>
            <a:endParaRPr lang="en-US" sz="1050" dirty="0">
              <a:solidFill>
                <a:srgbClr val="0000FF"/>
              </a:solidFill>
            </a:endParaRPr>
          </a:p>
          <a:p>
            <a:pPr marL="0" indent="0">
              <a:buNone/>
            </a:pPr>
            <a:r>
              <a:rPr lang="en-US" sz="1050" dirty="0">
                <a:solidFill>
                  <a:srgbClr val="0000FF"/>
                </a:solidFill>
              </a:rPr>
              <a:t>for(out=</a:t>
            </a:r>
            <a:r>
              <a:rPr lang="en-US" sz="1050" dirty="0" err="1">
                <a:solidFill>
                  <a:srgbClr val="0000FF"/>
                </a:solidFill>
              </a:rPr>
              <a:t>pfirst</a:t>
            </a:r>
            <a:r>
              <a:rPr lang="en-US" sz="1050" dirty="0">
                <a:solidFill>
                  <a:srgbClr val="0000FF"/>
                </a:solidFill>
              </a:rPr>
              <a:t>-&gt;</a:t>
            </a:r>
            <a:r>
              <a:rPr lang="en-US" sz="1050" dirty="0" err="1">
                <a:solidFill>
                  <a:srgbClr val="0000FF"/>
                </a:solidFill>
              </a:rPr>
              <a:t>pnext</a:t>
            </a:r>
            <a:r>
              <a:rPr lang="en-US" sz="1050" dirty="0">
                <a:solidFill>
                  <a:srgbClr val="0000FF"/>
                </a:solidFill>
              </a:rPr>
              <a:t>; out!=NULL; out=out-&gt;</a:t>
            </a:r>
            <a:r>
              <a:rPr lang="en-US" sz="1050" dirty="0" err="1">
                <a:solidFill>
                  <a:srgbClr val="0000FF"/>
                </a:solidFill>
              </a:rPr>
              <a:t>pnext</a:t>
            </a:r>
            <a:r>
              <a:rPr lang="en-US" sz="1050" dirty="0">
                <a:solidFill>
                  <a:srgbClr val="0000FF"/>
                </a:solidFill>
              </a:rPr>
              <a:t>)</a:t>
            </a:r>
          </a:p>
          <a:p>
            <a:pPr marL="0" indent="0">
              <a:buNone/>
            </a:pPr>
            <a:r>
              <a:rPr lang="en-US" sz="1050" dirty="0">
                <a:solidFill>
                  <a:srgbClr val="0000FF"/>
                </a:solidFill>
              </a:rPr>
              <a:t>{</a:t>
            </a:r>
          </a:p>
          <a:p>
            <a:pPr marL="0" indent="0">
              <a:buNone/>
            </a:pPr>
            <a:endParaRPr lang="en-US" sz="1050" dirty="0">
              <a:solidFill>
                <a:srgbClr val="0000FF"/>
              </a:solidFill>
            </a:endParaRPr>
          </a:p>
          <a:p>
            <a:pPr marL="0" indent="0">
              <a:buNone/>
            </a:pPr>
            <a:r>
              <a:rPr lang="en-US" sz="1050" dirty="0">
                <a:solidFill>
                  <a:srgbClr val="0000FF"/>
                </a:solidFill>
              </a:rPr>
              <a:t>string tempi = out-&gt;item;       //store right element in temp</a:t>
            </a:r>
          </a:p>
          <a:p>
            <a:pPr marL="0" indent="0">
              <a:buNone/>
            </a:pPr>
            <a:r>
              <a:rPr lang="en-US" sz="1050" dirty="0">
                <a:solidFill>
                  <a:srgbClr val="0000FF"/>
                </a:solidFill>
              </a:rPr>
              <a:t>double </a:t>
            </a:r>
            <a:r>
              <a:rPr lang="en-US" sz="1050" dirty="0" err="1">
                <a:solidFill>
                  <a:srgbClr val="0000FF"/>
                </a:solidFill>
              </a:rPr>
              <a:t>tempc</a:t>
            </a:r>
            <a:r>
              <a:rPr lang="en-US" sz="1050" dirty="0">
                <a:solidFill>
                  <a:srgbClr val="0000FF"/>
                </a:solidFill>
              </a:rPr>
              <a:t> = out-&gt;cost; </a:t>
            </a:r>
          </a:p>
          <a:p>
            <a:pPr marL="0" indent="0">
              <a:buNone/>
            </a:pPr>
            <a:r>
              <a:rPr lang="en-US" sz="1050" dirty="0">
                <a:solidFill>
                  <a:srgbClr val="0000FF"/>
                </a:solidFill>
              </a:rPr>
              <a:t>in=out;</a:t>
            </a:r>
          </a:p>
          <a:p>
            <a:pPr marL="0" indent="0">
              <a:buNone/>
            </a:pPr>
            <a:r>
              <a:rPr lang="en-US" sz="1050" dirty="0">
                <a:solidFill>
                  <a:srgbClr val="0000FF"/>
                </a:solidFill>
              </a:rPr>
              <a:t>        	</a:t>
            </a:r>
          </a:p>
          <a:p>
            <a:pPr marL="0" indent="0">
              <a:buNone/>
            </a:pPr>
            <a:r>
              <a:rPr lang="en-US" sz="1050" dirty="0">
                <a:solidFill>
                  <a:srgbClr val="0000FF"/>
                </a:solidFill>
              </a:rPr>
              <a:t>while(in-&gt;previous!=NULL &amp;&amp; in-&gt;previous-&gt;item&gt;=tempi) //do to last left  and if out of order,</a:t>
            </a:r>
          </a:p>
          <a:p>
            <a:pPr marL="0" indent="0">
              <a:buNone/>
            </a:pPr>
            <a:r>
              <a:rPr lang="en-US" sz="1050" dirty="0">
                <a:solidFill>
                  <a:srgbClr val="0000FF"/>
                </a:solidFill>
              </a:rPr>
              <a:t>{</a:t>
            </a:r>
          </a:p>
          <a:p>
            <a:pPr marL="0" indent="0">
              <a:buNone/>
            </a:pPr>
            <a:endParaRPr lang="en-US" sz="1050" dirty="0">
              <a:solidFill>
                <a:srgbClr val="0000FF"/>
              </a:solidFill>
            </a:endParaRPr>
          </a:p>
          <a:p>
            <a:pPr marL="0" indent="0">
              <a:buNone/>
            </a:pPr>
            <a:r>
              <a:rPr lang="en-US" sz="1050" dirty="0">
                <a:solidFill>
                  <a:srgbClr val="0000FF"/>
                </a:solidFill>
              </a:rPr>
              <a:t>in-&gt;item = in-&gt;previous-&gt;item;              //swap</a:t>
            </a:r>
          </a:p>
          <a:p>
            <a:pPr marL="0" indent="0">
              <a:buNone/>
            </a:pPr>
            <a:endParaRPr lang="en-US" sz="1050" dirty="0">
              <a:solidFill>
                <a:srgbClr val="0000FF"/>
              </a:solidFill>
            </a:endParaRPr>
          </a:p>
          <a:p>
            <a:pPr marL="0" indent="0">
              <a:buNone/>
            </a:pPr>
            <a:r>
              <a:rPr lang="en-US" sz="1050" dirty="0">
                <a:solidFill>
                  <a:srgbClr val="0000FF"/>
                </a:solidFill>
              </a:rPr>
              <a:t>in-&gt;cost = in-&gt;previous-&gt;cost;              //swap</a:t>
            </a:r>
          </a:p>
          <a:p>
            <a:pPr marL="0" indent="0">
              <a:buNone/>
            </a:pPr>
            <a:r>
              <a:rPr lang="en-US" sz="1050" dirty="0">
                <a:solidFill>
                  <a:srgbClr val="0000FF"/>
                </a:solidFill>
              </a:rPr>
              <a:t>in=in-&gt;previous;</a:t>
            </a:r>
          </a:p>
          <a:p>
            <a:pPr marL="0" indent="0">
              <a:buNone/>
            </a:pPr>
            <a:r>
              <a:rPr lang="en-US" sz="1050" dirty="0">
                <a:solidFill>
                  <a:srgbClr val="0000FF"/>
                </a:solidFill>
              </a:rPr>
              <a:t>}</a:t>
            </a:r>
          </a:p>
          <a:p>
            <a:pPr marL="0" indent="0">
              <a:buNone/>
            </a:pPr>
            <a:endParaRPr lang="en-US" sz="1050" dirty="0">
              <a:solidFill>
                <a:srgbClr val="0000FF"/>
              </a:solidFill>
            </a:endParaRPr>
          </a:p>
          <a:p>
            <a:pPr marL="0" indent="0">
              <a:buNone/>
            </a:pPr>
            <a:r>
              <a:rPr lang="en-US" sz="1050" dirty="0">
                <a:solidFill>
                  <a:srgbClr val="0000FF"/>
                </a:solidFill>
              </a:rPr>
              <a:t>in-&gt;item=tempi;</a:t>
            </a:r>
          </a:p>
          <a:p>
            <a:pPr marL="0" indent="0">
              <a:buNone/>
            </a:pPr>
            <a:r>
              <a:rPr lang="en-US" sz="1050" dirty="0">
                <a:solidFill>
                  <a:srgbClr val="0000FF"/>
                </a:solidFill>
              </a:rPr>
              <a:t>in-&gt;cost=</a:t>
            </a:r>
            <a:r>
              <a:rPr lang="en-US" sz="1050" dirty="0" err="1">
                <a:solidFill>
                  <a:srgbClr val="0000FF"/>
                </a:solidFill>
              </a:rPr>
              <a:t>tempc</a:t>
            </a:r>
            <a:r>
              <a:rPr lang="en-US" sz="1050" dirty="0">
                <a:solidFill>
                  <a:srgbClr val="0000FF"/>
                </a:solidFill>
              </a:rPr>
              <a:t>;</a:t>
            </a:r>
          </a:p>
          <a:p>
            <a:pPr marL="0" indent="0">
              <a:buNone/>
            </a:pPr>
            <a:endParaRPr lang="en-US" sz="1050" dirty="0">
              <a:solidFill>
                <a:srgbClr val="0000FF"/>
              </a:solidFill>
            </a:endParaRPr>
          </a:p>
          <a:p>
            <a:pPr marL="0" indent="0">
              <a:buNone/>
            </a:pPr>
            <a:r>
              <a:rPr lang="en-US" sz="1050" dirty="0">
                <a:solidFill>
                  <a:srgbClr val="0000FF"/>
                </a:solidFill>
              </a:rPr>
              <a:t>} </a:t>
            </a:r>
          </a:p>
          <a:p>
            <a:pPr marL="0" indent="0">
              <a:buNone/>
            </a:pPr>
            <a:r>
              <a:rPr lang="en-US" sz="1050" dirty="0">
                <a:solidFill>
                  <a:srgbClr val="0000FF"/>
                </a:solidFill>
              </a:rPr>
              <a:t>                     	</a:t>
            </a:r>
          </a:p>
          <a:p>
            <a:pPr marL="0" indent="0">
              <a:buNone/>
            </a:pPr>
            <a:endParaRPr lang="en-US" sz="1050" dirty="0">
              <a:solidFill>
                <a:srgbClr val="0000FF"/>
              </a:solidFill>
            </a:endParaRPr>
          </a:p>
          <a:p>
            <a:pPr marL="0" indent="0">
              <a:buNone/>
            </a:pPr>
            <a:endParaRPr lang="en-US" sz="1050" dirty="0">
              <a:solidFill>
                <a:srgbClr val="0000FF"/>
              </a:solidFill>
            </a:endParaRPr>
          </a:p>
          <a:p>
            <a:pPr marL="0" indent="0">
              <a:buNone/>
            </a:pPr>
            <a:r>
              <a:rPr lang="en-US" sz="1050" dirty="0">
                <a:solidFill>
                  <a:srgbClr val="0000FF"/>
                </a:solidFill>
              </a:rPr>
              <a:t>}</a:t>
            </a: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2574025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Stack Implemented By a Linked List</a:t>
            </a:r>
            <a:endParaRPr lang="en-US" dirty="0"/>
          </a:p>
        </p:txBody>
      </p:sp>
      <p:sp>
        <p:nvSpPr>
          <p:cNvPr id="3" name="Content Placeholder 2"/>
          <p:cNvSpPr>
            <a:spLocks noGrp="1"/>
          </p:cNvSpPr>
          <p:nvPr>
            <p:ph idx="1"/>
          </p:nvPr>
        </p:nvSpPr>
        <p:spPr>
          <a:xfrm>
            <a:off x="323528" y="1124744"/>
            <a:ext cx="8686800" cy="4525963"/>
          </a:xfrm>
        </p:spPr>
        <p:txBody>
          <a:bodyPr>
            <a:noAutofit/>
          </a:bodyPr>
          <a:lstStyle/>
          <a:p>
            <a:r>
              <a:rPr lang="en-US" sz="2000" dirty="0" smtClean="0"/>
              <a:t>An </a:t>
            </a:r>
            <a:r>
              <a:rPr lang="en-US" sz="2000" dirty="0" smtClean="0">
                <a:solidFill>
                  <a:srgbClr val="0000FF"/>
                </a:solidFill>
              </a:rPr>
              <a:t>abstract data type (ADT) </a:t>
            </a:r>
            <a:r>
              <a:rPr lang="en-US" sz="2000" dirty="0" smtClean="0"/>
              <a:t>is </a:t>
            </a:r>
            <a:r>
              <a:rPr lang="en-US" sz="2000" dirty="0"/>
              <a:t>a way of looking at a data structure: </a:t>
            </a:r>
            <a:r>
              <a:rPr lang="en-US" sz="2000" dirty="0">
                <a:solidFill>
                  <a:srgbClr val="0000FF"/>
                </a:solidFill>
              </a:rPr>
              <a:t>focusing on </a:t>
            </a:r>
            <a:r>
              <a:rPr lang="en-US" sz="2000" dirty="0" smtClean="0">
                <a:solidFill>
                  <a:srgbClr val="0000FF"/>
                </a:solidFill>
              </a:rPr>
              <a:t>what it </a:t>
            </a:r>
            <a:r>
              <a:rPr lang="en-US" sz="2000" dirty="0">
                <a:solidFill>
                  <a:srgbClr val="0000FF"/>
                </a:solidFill>
              </a:rPr>
              <a:t>does, and ignoring how it does </a:t>
            </a:r>
            <a:r>
              <a:rPr lang="en-US" sz="2000" dirty="0" smtClean="0">
                <a:solidFill>
                  <a:srgbClr val="0000FF"/>
                </a:solidFill>
              </a:rPr>
              <a:t>it</a:t>
            </a:r>
            <a:r>
              <a:rPr lang="en-US" sz="2000" dirty="0" smtClean="0"/>
              <a:t>. Because of this we saw that we can have </a:t>
            </a:r>
            <a:r>
              <a:rPr lang="en-US" sz="2000" dirty="0" smtClean="0">
                <a:solidFill>
                  <a:srgbClr val="0000FF"/>
                </a:solidFill>
              </a:rPr>
              <a:t>a data structure that manipulates data in a FIFO (Queues) or FILO (Stacks)</a:t>
            </a:r>
            <a:r>
              <a:rPr lang="en-US" sz="2000" dirty="0" smtClean="0"/>
              <a:t> implemented using an</a:t>
            </a:r>
            <a:r>
              <a:rPr lang="en-US" sz="2000" dirty="0" smtClean="0">
                <a:solidFill>
                  <a:srgbClr val="FF0000"/>
                </a:solidFill>
              </a:rPr>
              <a:t> array</a:t>
            </a:r>
            <a:r>
              <a:rPr lang="en-US" sz="2000" dirty="0" smtClean="0"/>
              <a:t>. </a:t>
            </a:r>
          </a:p>
          <a:p>
            <a:endParaRPr lang="en-US" sz="2000" dirty="0" smtClean="0"/>
          </a:p>
          <a:p>
            <a:r>
              <a:rPr lang="en-US" sz="2000" dirty="0" smtClean="0"/>
              <a:t>Similar such data structures can also be implemented with a </a:t>
            </a:r>
            <a:r>
              <a:rPr lang="en-US" sz="2000" dirty="0" smtClean="0">
                <a:solidFill>
                  <a:srgbClr val="FF0000"/>
                </a:solidFill>
              </a:rPr>
              <a:t>linked list</a:t>
            </a:r>
            <a:r>
              <a:rPr lang="en-US" sz="2000" dirty="0" smtClean="0"/>
              <a:t>. All we have to do is ensure that data is accessed from one end only (stacks) or two e</a:t>
            </a:r>
            <a:r>
              <a:rPr lang="en-US" sz="2000" dirty="0"/>
              <a:t>nds (queues)</a:t>
            </a:r>
          </a:p>
          <a:p>
            <a:endParaRPr lang="en-US" sz="2000" dirty="0" smtClean="0"/>
          </a:p>
          <a:p>
            <a:r>
              <a:rPr lang="en-US" sz="2000" dirty="0" smtClean="0"/>
              <a:t>To </a:t>
            </a:r>
            <a:r>
              <a:rPr lang="en-US" sz="2000" dirty="0"/>
              <a:t>use a linked list to </a:t>
            </a:r>
            <a:r>
              <a:rPr lang="en-US" sz="2000" dirty="0" smtClean="0"/>
              <a:t>implement </a:t>
            </a:r>
            <a:r>
              <a:rPr lang="en-US" sz="2000" dirty="0"/>
              <a:t>a </a:t>
            </a:r>
            <a:r>
              <a:rPr lang="en-US" sz="2000" dirty="0" smtClean="0"/>
              <a:t>stack simply calls for the </a:t>
            </a:r>
            <a:r>
              <a:rPr lang="en-US" sz="2000" dirty="0">
                <a:solidFill>
                  <a:srgbClr val="0000FF"/>
                </a:solidFill>
              </a:rPr>
              <a:t>push() and pop</a:t>
            </a:r>
            <a:r>
              <a:rPr lang="en-US" sz="2000" dirty="0" smtClean="0">
                <a:solidFill>
                  <a:srgbClr val="0000FF"/>
                </a:solidFill>
              </a:rPr>
              <a:t>() </a:t>
            </a:r>
            <a:r>
              <a:rPr lang="en-US" sz="2000" dirty="0" smtClean="0"/>
              <a:t>operations being done as follows:</a:t>
            </a:r>
            <a:endParaRPr lang="en-US" sz="2000" dirty="0"/>
          </a:p>
          <a:p>
            <a:pPr marL="400050" lvl="1" indent="0">
              <a:buNone/>
            </a:pPr>
            <a:r>
              <a:rPr lang="en-US" sz="2000" dirty="0" err="1" smtClean="0">
                <a:solidFill>
                  <a:schemeClr val="accent6">
                    <a:lumMod val="75000"/>
                  </a:schemeClr>
                </a:solidFill>
              </a:rPr>
              <a:t>theList.insertFirst</a:t>
            </a:r>
            <a:r>
              <a:rPr lang="en-US" sz="2000" dirty="0" smtClean="0">
                <a:solidFill>
                  <a:schemeClr val="accent6">
                    <a:lumMod val="75000"/>
                  </a:schemeClr>
                </a:solidFill>
              </a:rPr>
              <a:t>(data) and data </a:t>
            </a:r>
            <a:r>
              <a:rPr lang="en-US" sz="2000" dirty="0">
                <a:solidFill>
                  <a:schemeClr val="accent6">
                    <a:lumMod val="75000"/>
                  </a:schemeClr>
                </a:solidFill>
              </a:rPr>
              <a:t>= </a:t>
            </a:r>
            <a:r>
              <a:rPr lang="en-US" sz="2000" dirty="0" err="1">
                <a:solidFill>
                  <a:schemeClr val="accent6">
                    <a:lumMod val="75000"/>
                  </a:schemeClr>
                </a:solidFill>
              </a:rPr>
              <a:t>theList.deleteFirst</a:t>
            </a:r>
            <a:r>
              <a:rPr lang="en-US" sz="2000" dirty="0" smtClean="0">
                <a:solidFill>
                  <a:schemeClr val="accent6">
                    <a:lumMod val="75000"/>
                  </a:schemeClr>
                </a:solidFill>
              </a:rPr>
              <a:t>()</a:t>
            </a:r>
          </a:p>
          <a:p>
            <a:pPr marL="400050" lvl="1" indent="0">
              <a:buNone/>
            </a:pPr>
            <a:endParaRPr lang="en-US" sz="2000" dirty="0" smtClean="0">
              <a:solidFill>
                <a:schemeClr val="accent6">
                  <a:lumMod val="75000"/>
                </a:schemeClr>
              </a:solidFill>
            </a:endParaRPr>
          </a:p>
          <a:p>
            <a:r>
              <a:rPr lang="en-US" sz="2000" dirty="0"/>
              <a:t>The user of the stack class calls push() and pop() to insert and delete items, </a:t>
            </a:r>
            <a:r>
              <a:rPr lang="en-US" sz="2000" dirty="0" smtClean="0"/>
              <a:t>without knowing</a:t>
            </a:r>
            <a:r>
              <a:rPr lang="en-US" sz="2000" dirty="0"/>
              <a:t>, or needing to know, whether the stack is </a:t>
            </a:r>
            <a:r>
              <a:rPr lang="en-US" sz="2000" dirty="0" smtClean="0"/>
              <a:t>implemented </a:t>
            </a:r>
            <a:r>
              <a:rPr lang="en-US" sz="2000" dirty="0"/>
              <a:t>as an array or as </a:t>
            </a:r>
            <a:r>
              <a:rPr lang="en-US" sz="2000" dirty="0" smtClean="0"/>
              <a:t>a linked </a:t>
            </a:r>
            <a:r>
              <a:rPr lang="en-US" sz="2000" dirty="0"/>
              <a:t>list.</a:t>
            </a:r>
            <a:endParaRPr lang="en-US" sz="2000" dirty="0">
              <a:solidFill>
                <a:schemeClr val="accent6">
                  <a:lumMod val="75000"/>
                </a:schemeClr>
              </a:solidFill>
            </a:endParaRPr>
          </a:p>
        </p:txBody>
      </p:sp>
      <p:sp>
        <p:nvSpPr>
          <p:cNvPr id="5" name="TextBox 4"/>
          <p:cNvSpPr txBox="1"/>
          <p:nvPr/>
        </p:nvSpPr>
        <p:spPr>
          <a:xfrm>
            <a:off x="0" y="6525344"/>
            <a:ext cx="9144000" cy="369332"/>
          </a:xfrm>
          <a:prstGeom prst="rect">
            <a:avLst/>
          </a:prstGeom>
          <a:solidFill>
            <a:schemeClr val="bg2">
              <a:lumMod val="25000"/>
            </a:schemeClr>
          </a:solidFill>
        </p:spPr>
        <p:txBody>
          <a:bodyPr wrap="square" rtlCol="0">
            <a:spAutoFit/>
          </a:bodyPr>
          <a:lstStyle/>
          <a:p>
            <a:r>
              <a:rPr lang="en-US" dirty="0" smtClean="0">
                <a:solidFill>
                  <a:schemeClr val="bg1"/>
                </a:solidFill>
              </a:rPr>
              <a:t>Exercise: Rename the </a:t>
            </a:r>
            <a:r>
              <a:rPr lang="en-US" dirty="0" err="1" smtClean="0">
                <a:solidFill>
                  <a:schemeClr val="bg1"/>
                </a:solidFill>
              </a:rPr>
              <a:t>insertFirst</a:t>
            </a:r>
            <a:r>
              <a:rPr lang="en-US" dirty="0" smtClean="0">
                <a:solidFill>
                  <a:schemeClr val="bg1"/>
                </a:solidFill>
              </a:rPr>
              <a:t>() and </a:t>
            </a:r>
            <a:r>
              <a:rPr lang="en-US" dirty="0" err="1" smtClean="0">
                <a:solidFill>
                  <a:schemeClr val="bg1"/>
                </a:solidFill>
              </a:rPr>
              <a:t>deleteFirst</a:t>
            </a:r>
            <a:r>
              <a:rPr lang="en-US" dirty="0" smtClean="0">
                <a:solidFill>
                  <a:schemeClr val="bg1"/>
                </a:solidFill>
              </a:rPr>
              <a:t>() methods to push() and pop()</a:t>
            </a:r>
            <a:endParaRPr lang="en-US" dirty="0">
              <a:solidFill>
                <a:schemeClr val="bg1"/>
              </a:solidFill>
            </a:endParaRPr>
          </a:p>
        </p:txBody>
      </p:sp>
    </p:spTree>
    <p:extLst>
      <p:ext uri="{BB962C8B-B14F-4D97-AF65-F5344CB8AC3E}">
        <p14:creationId xmlns:p14="http://schemas.microsoft.com/office/powerpoint/2010/main" val="2946718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812" y="2042914"/>
            <a:ext cx="369570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Implementing a Queue Using a Linked </a:t>
            </a:r>
            <a:r>
              <a:rPr lang="en-US" dirty="0" smtClean="0"/>
              <a:t>List</a:t>
            </a:r>
            <a:endParaRPr lang="en-US" dirty="0"/>
          </a:p>
        </p:txBody>
      </p:sp>
      <p:sp>
        <p:nvSpPr>
          <p:cNvPr id="3" name="Content Placeholder 2"/>
          <p:cNvSpPr>
            <a:spLocks noGrp="1"/>
          </p:cNvSpPr>
          <p:nvPr>
            <p:ph idx="1"/>
          </p:nvPr>
        </p:nvSpPr>
        <p:spPr>
          <a:xfrm>
            <a:off x="0" y="1124744"/>
            <a:ext cx="9144000" cy="4525963"/>
          </a:xfrm>
        </p:spPr>
        <p:txBody>
          <a:bodyPr>
            <a:normAutofit fontScale="62500" lnSpcReduction="20000"/>
          </a:bodyPr>
          <a:lstStyle/>
          <a:p>
            <a:r>
              <a:rPr lang="en-US" sz="2000" dirty="0" smtClean="0"/>
              <a:t>To implement a queue we need a linked list that can be accessed from both ends. Such a list is known as a double-ended list. </a:t>
            </a:r>
            <a:r>
              <a:rPr lang="en-US" sz="2000" dirty="0"/>
              <a:t>Of course you can insert a new link at the end of </a:t>
            </a:r>
            <a:r>
              <a:rPr lang="en-US" sz="2000" dirty="0" smtClean="0"/>
              <a:t>an ordinary </a:t>
            </a:r>
            <a:r>
              <a:rPr lang="en-US" sz="2000" dirty="0"/>
              <a:t>single-ended list by iterating through the entire list until you reach the end, </a:t>
            </a:r>
            <a:r>
              <a:rPr lang="en-US" sz="2000" dirty="0" smtClean="0"/>
              <a:t>but this </a:t>
            </a:r>
            <a:r>
              <a:rPr lang="en-US" sz="2000" dirty="0"/>
              <a:t>is very inefficient</a:t>
            </a:r>
            <a:r>
              <a:rPr lang="en-US" sz="2000" dirty="0" smtClean="0"/>
              <a:t>.</a:t>
            </a:r>
          </a:p>
          <a:p>
            <a:endParaRPr lang="en-US" sz="2000" dirty="0" smtClean="0"/>
          </a:p>
          <a:p>
            <a:pPr marL="457200" indent="-457200">
              <a:buFont typeface="+mj-lt"/>
              <a:buAutoNum type="arabicPeriod"/>
            </a:pPr>
            <a:r>
              <a:rPr lang="en-US" sz="2000" dirty="0"/>
              <a:t>A double-ended list is similar to an ordinary linked list, but it has one additional </a:t>
            </a:r>
            <a:r>
              <a:rPr lang="en-US" sz="2000" dirty="0" smtClean="0"/>
              <a:t>feature: </a:t>
            </a:r>
            <a:r>
              <a:rPr lang="en-US" sz="2000" dirty="0" smtClean="0">
                <a:solidFill>
                  <a:srgbClr val="FF0000"/>
                </a:solidFill>
              </a:rPr>
              <a:t>a </a:t>
            </a:r>
            <a:r>
              <a:rPr lang="en-US" sz="2000" dirty="0">
                <a:solidFill>
                  <a:srgbClr val="FF0000"/>
                </a:solidFill>
              </a:rPr>
              <a:t>reference to the last link </a:t>
            </a:r>
            <a:r>
              <a:rPr lang="en-US" sz="2000" dirty="0"/>
              <a:t>as well as to the </a:t>
            </a:r>
            <a:r>
              <a:rPr lang="en-US" sz="2000" dirty="0" smtClean="0"/>
              <a:t>first</a:t>
            </a:r>
            <a:r>
              <a:rPr lang="en-US" sz="2000" dirty="0" smtClean="0">
                <a:solidFill>
                  <a:srgbClr val="0000FF"/>
                </a:solidFill>
              </a:rPr>
              <a:t>: </a:t>
            </a:r>
            <a:r>
              <a:rPr lang="en-US" sz="1600" dirty="0">
                <a:solidFill>
                  <a:srgbClr val="FF0000"/>
                </a:solidFill>
              </a:rPr>
              <a:t>Link* </a:t>
            </a:r>
            <a:r>
              <a:rPr lang="en-US" sz="1600" dirty="0" err="1">
                <a:solidFill>
                  <a:srgbClr val="FF0000"/>
                </a:solidFill>
              </a:rPr>
              <a:t>pLast</a:t>
            </a:r>
            <a:r>
              <a:rPr lang="en-US" sz="1600" dirty="0">
                <a:solidFill>
                  <a:srgbClr val="FF0000"/>
                </a:solidFill>
              </a:rPr>
              <a:t>;</a:t>
            </a:r>
            <a:endParaRPr lang="en-US" sz="2000" dirty="0" smtClean="0">
              <a:solidFill>
                <a:srgbClr val="FF0000"/>
              </a:solidFill>
            </a:endParaRP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pPr marL="457200" indent="-457200">
              <a:buFont typeface="+mj-lt"/>
              <a:buAutoNum type="arabicPeriod" startAt="2"/>
            </a:pPr>
            <a:r>
              <a:rPr lang="en-US" sz="2100" dirty="0"/>
              <a:t>Finally</a:t>
            </a:r>
            <a:r>
              <a:rPr lang="en-US" sz="2000" dirty="0" smtClean="0"/>
              <a:t> add a method </a:t>
            </a:r>
            <a:r>
              <a:rPr lang="en-US" sz="2000" dirty="0" err="1" smtClean="0"/>
              <a:t>insertlast</a:t>
            </a:r>
            <a:r>
              <a:rPr lang="en-US" sz="2000" dirty="0" smtClean="0"/>
              <a:t>() to replace </a:t>
            </a:r>
            <a:r>
              <a:rPr lang="en-US" sz="2000" dirty="0" err="1" smtClean="0"/>
              <a:t>insertfirst</a:t>
            </a:r>
            <a:r>
              <a:rPr lang="en-US" sz="2000" dirty="0" smtClean="0"/>
              <a:t>() and retain remove first</a:t>
            </a:r>
          </a:p>
          <a:p>
            <a:pPr marL="400050" lvl="1" indent="0">
              <a:buNone/>
            </a:pPr>
            <a:r>
              <a:rPr lang="en-US" sz="1600" dirty="0">
                <a:solidFill>
                  <a:srgbClr val="0000FF"/>
                </a:solidFill>
              </a:rPr>
              <a:t>void </a:t>
            </a:r>
            <a:r>
              <a:rPr lang="en-US" sz="1600" dirty="0" err="1" smtClean="0">
                <a:solidFill>
                  <a:srgbClr val="0000FF"/>
                </a:solidFill>
              </a:rPr>
              <a:t>insertLast</a:t>
            </a:r>
            <a:r>
              <a:rPr lang="en-US" sz="1600" dirty="0" smtClean="0">
                <a:solidFill>
                  <a:srgbClr val="0000FF"/>
                </a:solidFill>
              </a:rPr>
              <a:t>(</a:t>
            </a:r>
            <a:r>
              <a:rPr lang="en-US" sz="1600" dirty="0" smtClean="0">
                <a:solidFill>
                  <a:schemeClr val="accent6">
                    <a:lumMod val="75000"/>
                  </a:schemeClr>
                </a:solidFill>
              </a:rPr>
              <a:t>string </a:t>
            </a:r>
            <a:r>
              <a:rPr lang="en-US" sz="1600" dirty="0">
                <a:solidFill>
                  <a:schemeClr val="accent6">
                    <a:lumMod val="75000"/>
                  </a:schemeClr>
                </a:solidFill>
              </a:rPr>
              <a:t>I , double c</a:t>
            </a:r>
            <a:r>
              <a:rPr lang="en-US" sz="1600" dirty="0" smtClean="0">
                <a:solidFill>
                  <a:srgbClr val="0000FF"/>
                </a:solidFill>
              </a:rPr>
              <a:t>) </a:t>
            </a:r>
            <a:r>
              <a:rPr lang="en-US" sz="1600" dirty="0">
                <a:solidFill>
                  <a:srgbClr val="0000FF"/>
                </a:solidFill>
              </a:rPr>
              <a:t>//insert at end of list</a:t>
            </a:r>
          </a:p>
          <a:p>
            <a:pPr marL="400050" lvl="1" indent="0">
              <a:buNone/>
            </a:pPr>
            <a:r>
              <a:rPr lang="en-US" sz="1600" dirty="0">
                <a:solidFill>
                  <a:srgbClr val="0000FF"/>
                </a:solidFill>
              </a:rPr>
              <a:t>{</a:t>
            </a:r>
          </a:p>
          <a:p>
            <a:pPr marL="400050" lvl="1" indent="0">
              <a:buNone/>
            </a:pPr>
            <a:r>
              <a:rPr lang="en-US" sz="1600" dirty="0">
                <a:solidFill>
                  <a:schemeClr val="accent6">
                    <a:lumMod val="75000"/>
                  </a:schemeClr>
                </a:solidFill>
              </a:rPr>
              <a:t>Link* </a:t>
            </a:r>
            <a:r>
              <a:rPr lang="en-US" sz="1600" dirty="0" err="1">
                <a:solidFill>
                  <a:schemeClr val="accent6">
                    <a:lumMod val="75000"/>
                  </a:schemeClr>
                </a:solidFill>
              </a:rPr>
              <a:t>pNewLink</a:t>
            </a:r>
            <a:r>
              <a:rPr lang="en-US" sz="1600" dirty="0">
                <a:solidFill>
                  <a:schemeClr val="accent6">
                    <a:lumMod val="75000"/>
                  </a:schemeClr>
                </a:solidFill>
              </a:rPr>
              <a:t> = new </a:t>
            </a:r>
            <a:r>
              <a:rPr lang="en-US" sz="1600" dirty="0" smtClean="0">
                <a:solidFill>
                  <a:schemeClr val="accent6">
                    <a:lumMod val="75000"/>
                  </a:schemeClr>
                </a:solidFill>
              </a:rPr>
              <a:t>Link(I ,  c); </a:t>
            </a:r>
            <a:r>
              <a:rPr lang="en-US" sz="1600" dirty="0">
                <a:solidFill>
                  <a:schemeClr val="accent6">
                    <a:lumMod val="75000"/>
                  </a:schemeClr>
                </a:solidFill>
              </a:rPr>
              <a:t>//make new link</a:t>
            </a:r>
          </a:p>
          <a:p>
            <a:pPr marL="400050" lvl="1" indent="0">
              <a:buNone/>
            </a:pPr>
            <a:r>
              <a:rPr lang="en-US" sz="1600" dirty="0">
                <a:solidFill>
                  <a:srgbClr val="0000FF"/>
                </a:solidFill>
              </a:rPr>
              <a:t>if( </a:t>
            </a:r>
            <a:r>
              <a:rPr lang="en-US" sz="1600" dirty="0" err="1" smtClean="0">
                <a:solidFill>
                  <a:srgbClr val="0000FF"/>
                </a:solidFill>
              </a:rPr>
              <a:t>pFirst</a:t>
            </a:r>
            <a:r>
              <a:rPr lang="en-US" sz="1600" dirty="0" smtClean="0">
                <a:solidFill>
                  <a:srgbClr val="0000FF"/>
                </a:solidFill>
              </a:rPr>
              <a:t>==NULL) </a:t>
            </a:r>
            <a:r>
              <a:rPr lang="en-US" sz="1600" dirty="0">
                <a:solidFill>
                  <a:srgbClr val="0000FF"/>
                </a:solidFill>
              </a:rPr>
              <a:t>//if empty list,</a:t>
            </a:r>
          </a:p>
          <a:p>
            <a:pPr marL="400050" lvl="1" indent="0">
              <a:buNone/>
            </a:pPr>
            <a:r>
              <a:rPr lang="en-US" sz="1600" dirty="0" err="1">
                <a:solidFill>
                  <a:srgbClr val="0000FF"/>
                </a:solidFill>
              </a:rPr>
              <a:t>pFirst</a:t>
            </a:r>
            <a:r>
              <a:rPr lang="en-US" sz="1600" dirty="0">
                <a:solidFill>
                  <a:srgbClr val="0000FF"/>
                </a:solidFill>
              </a:rPr>
              <a:t> = </a:t>
            </a:r>
            <a:r>
              <a:rPr lang="en-US" sz="1600" dirty="0" err="1">
                <a:solidFill>
                  <a:srgbClr val="0000FF"/>
                </a:solidFill>
              </a:rPr>
              <a:t>pNewLink</a:t>
            </a:r>
            <a:r>
              <a:rPr lang="en-US" sz="1600" dirty="0">
                <a:solidFill>
                  <a:srgbClr val="0000FF"/>
                </a:solidFill>
              </a:rPr>
              <a:t>; //first --&gt; </a:t>
            </a:r>
            <a:r>
              <a:rPr lang="en-US" sz="1600" dirty="0" err="1">
                <a:solidFill>
                  <a:srgbClr val="0000FF"/>
                </a:solidFill>
              </a:rPr>
              <a:t>newLink</a:t>
            </a:r>
            <a:endParaRPr lang="en-US" sz="1600" dirty="0">
              <a:solidFill>
                <a:srgbClr val="0000FF"/>
              </a:solidFill>
            </a:endParaRPr>
          </a:p>
          <a:p>
            <a:pPr marL="400050" lvl="1" indent="0">
              <a:buNone/>
            </a:pPr>
            <a:r>
              <a:rPr lang="en-US" sz="1600" dirty="0">
                <a:solidFill>
                  <a:srgbClr val="0000FF"/>
                </a:solidFill>
              </a:rPr>
              <a:t>else</a:t>
            </a:r>
          </a:p>
          <a:p>
            <a:pPr marL="400050" lvl="1" indent="0">
              <a:buNone/>
            </a:pPr>
            <a:r>
              <a:rPr lang="en-US" sz="1600" dirty="0" err="1">
                <a:solidFill>
                  <a:srgbClr val="FF00FF"/>
                </a:solidFill>
              </a:rPr>
              <a:t>pLast</a:t>
            </a:r>
            <a:r>
              <a:rPr lang="en-US" sz="1600" dirty="0">
                <a:solidFill>
                  <a:srgbClr val="FF00FF"/>
                </a:solidFill>
              </a:rPr>
              <a:t>-&gt;</a:t>
            </a:r>
            <a:r>
              <a:rPr lang="en-US" sz="1600" dirty="0" err="1">
                <a:solidFill>
                  <a:srgbClr val="FF00FF"/>
                </a:solidFill>
              </a:rPr>
              <a:t>pNext</a:t>
            </a:r>
            <a:r>
              <a:rPr lang="en-US" sz="1600" dirty="0">
                <a:solidFill>
                  <a:srgbClr val="FF00FF"/>
                </a:solidFill>
              </a:rPr>
              <a:t> = </a:t>
            </a:r>
            <a:r>
              <a:rPr lang="en-US" sz="1600" dirty="0" err="1">
                <a:solidFill>
                  <a:srgbClr val="FF00FF"/>
                </a:solidFill>
              </a:rPr>
              <a:t>pNewLink</a:t>
            </a:r>
            <a:r>
              <a:rPr lang="en-US" sz="1600" dirty="0">
                <a:solidFill>
                  <a:srgbClr val="FF00FF"/>
                </a:solidFill>
              </a:rPr>
              <a:t>; //old last --&gt; </a:t>
            </a:r>
            <a:r>
              <a:rPr lang="en-US" sz="1600" dirty="0" err="1">
                <a:solidFill>
                  <a:srgbClr val="FF00FF"/>
                </a:solidFill>
              </a:rPr>
              <a:t>newLink</a:t>
            </a:r>
            <a:endParaRPr lang="en-US" sz="1600" dirty="0">
              <a:solidFill>
                <a:srgbClr val="FF00FF"/>
              </a:solidFill>
            </a:endParaRPr>
          </a:p>
          <a:p>
            <a:pPr marL="400050" lvl="1" indent="0">
              <a:buNone/>
            </a:pPr>
            <a:r>
              <a:rPr lang="en-US" sz="1600" dirty="0" err="1" smtClean="0">
                <a:solidFill>
                  <a:srgbClr val="663300"/>
                </a:solidFill>
              </a:rPr>
              <a:t>pLast</a:t>
            </a:r>
            <a:r>
              <a:rPr lang="en-US" sz="1600" dirty="0" smtClean="0">
                <a:solidFill>
                  <a:srgbClr val="663300"/>
                </a:solidFill>
              </a:rPr>
              <a:t> = </a:t>
            </a:r>
            <a:r>
              <a:rPr lang="en-US" sz="1600" dirty="0" err="1" smtClean="0">
                <a:solidFill>
                  <a:srgbClr val="663300"/>
                </a:solidFill>
              </a:rPr>
              <a:t>pNewLink</a:t>
            </a:r>
            <a:r>
              <a:rPr lang="en-US" sz="1600" dirty="0" smtClean="0">
                <a:solidFill>
                  <a:srgbClr val="663300"/>
                </a:solidFill>
              </a:rPr>
              <a:t>; //</a:t>
            </a:r>
            <a:r>
              <a:rPr lang="en-US" sz="1600" dirty="0" err="1" smtClean="0">
                <a:solidFill>
                  <a:srgbClr val="663300"/>
                </a:solidFill>
              </a:rPr>
              <a:t>newLink</a:t>
            </a:r>
            <a:r>
              <a:rPr lang="en-US" sz="1600" dirty="0" smtClean="0">
                <a:solidFill>
                  <a:srgbClr val="663300"/>
                </a:solidFill>
              </a:rPr>
              <a:t> &lt;-- last</a:t>
            </a:r>
          </a:p>
          <a:p>
            <a:pPr marL="400050" lvl="1" indent="0">
              <a:buNone/>
            </a:pPr>
            <a:r>
              <a:rPr lang="en-US" sz="1600" dirty="0" smtClean="0">
                <a:solidFill>
                  <a:srgbClr val="0000FF"/>
                </a:solidFill>
              </a:rPr>
              <a:t>}</a:t>
            </a:r>
          </a:p>
          <a:p>
            <a:pPr marL="457200" indent="-457200">
              <a:buFont typeface="+mj-lt"/>
              <a:buAutoNum type="arabicPeriod" startAt="2"/>
            </a:pPr>
            <a:r>
              <a:rPr lang="en-US" sz="2100" dirty="0" smtClean="0">
                <a:solidFill>
                  <a:srgbClr val="9900FF"/>
                </a:solidFill>
              </a:rPr>
              <a:t>Remember </a:t>
            </a:r>
            <a:r>
              <a:rPr lang="en-US" sz="2100" dirty="0">
                <a:solidFill>
                  <a:srgbClr val="9900FF"/>
                </a:solidFill>
              </a:rPr>
              <a:t>to change the method that you call in your main from </a:t>
            </a:r>
            <a:r>
              <a:rPr lang="en-US" sz="2100" dirty="0" err="1">
                <a:solidFill>
                  <a:srgbClr val="9900FF"/>
                </a:solidFill>
              </a:rPr>
              <a:t>insertfirst</a:t>
            </a:r>
            <a:r>
              <a:rPr lang="en-US" sz="2100" dirty="0">
                <a:solidFill>
                  <a:srgbClr val="9900FF"/>
                </a:solidFill>
              </a:rPr>
              <a:t>() to </a:t>
            </a:r>
            <a:r>
              <a:rPr lang="en-US" sz="2100" dirty="0" err="1">
                <a:solidFill>
                  <a:srgbClr val="9900FF"/>
                </a:solidFill>
              </a:rPr>
              <a:t>insertlast</a:t>
            </a:r>
            <a:r>
              <a:rPr lang="en-US" sz="2100" dirty="0">
                <a:solidFill>
                  <a:srgbClr val="9900FF"/>
                </a:solidFill>
              </a:rPr>
              <a:t>()</a:t>
            </a:r>
          </a:p>
          <a:p>
            <a:pPr marL="400050" lvl="1" indent="0">
              <a:buNone/>
            </a:pPr>
            <a:r>
              <a:rPr lang="en-US" sz="2100" dirty="0" smtClean="0">
                <a:solidFill>
                  <a:srgbClr val="FF0000"/>
                </a:solidFill>
              </a:rPr>
              <a:t>Expected Output</a:t>
            </a:r>
            <a:r>
              <a:rPr lang="en-US" sz="2100" dirty="0">
                <a:solidFill>
                  <a:srgbClr val="FF0000"/>
                </a:solidFill>
              </a:rPr>
              <a:t>:	A Stack			A Queue</a:t>
            </a:r>
          </a:p>
        </p:txBody>
      </p:sp>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3946" y="4675429"/>
            <a:ext cx="2180054" cy="84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Group 25"/>
          <p:cNvGrpSpPr/>
          <p:nvPr/>
        </p:nvGrpSpPr>
        <p:grpSpPr>
          <a:xfrm>
            <a:off x="199956" y="2092493"/>
            <a:ext cx="8836540" cy="4648875"/>
            <a:chOff x="199956" y="2092493"/>
            <a:chExt cx="8836540" cy="4648875"/>
          </a:xfrm>
        </p:grpSpPr>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956" y="5423632"/>
              <a:ext cx="5229225" cy="110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3888" y="5661248"/>
              <a:ext cx="547260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543" y="2204864"/>
              <a:ext cx="37433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6300192" y="5229200"/>
              <a:ext cx="663754" cy="0"/>
            </a:xfrm>
            <a:prstGeom prst="straightConnector1">
              <a:avLst/>
            </a:prstGeom>
            <a:ln w="53975">
              <a:solidFill>
                <a:srgbClr val="99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232011" y="3924669"/>
              <a:ext cx="5012397" cy="1"/>
            </a:xfrm>
            <a:prstGeom prst="straightConnector1">
              <a:avLst/>
            </a:prstGeom>
            <a:ln w="539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339205" y="2092493"/>
              <a:ext cx="3312915" cy="832451"/>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516216" y="3212976"/>
              <a:ext cx="0" cy="1584176"/>
            </a:xfrm>
            <a:prstGeom prst="straightConnector1">
              <a:avLst/>
            </a:prstGeom>
            <a:ln w="539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820472" y="3069358"/>
              <a:ext cx="0" cy="1511769"/>
            </a:xfrm>
            <a:prstGeom prst="straightConnector1">
              <a:avLst/>
            </a:prstGeom>
            <a:ln w="539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232011" y="4581127"/>
              <a:ext cx="5588461" cy="0"/>
            </a:xfrm>
            <a:prstGeom prst="line">
              <a:avLst/>
            </a:prstGeom>
            <a:ln w="53975">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34950" y="4797152"/>
              <a:ext cx="3881266" cy="0"/>
            </a:xfrm>
            <a:prstGeom prst="line">
              <a:avLst/>
            </a:prstGeom>
            <a:ln w="53975">
              <a:solidFill>
                <a:schemeClr val="accent3">
                  <a:lumMod val="75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85227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51309"/>
            <a:ext cx="8686800" cy="4525963"/>
          </a:xfrm>
        </p:spPr>
        <p:txBody>
          <a:bodyPr>
            <a:normAutofit fontScale="92500" lnSpcReduction="10000"/>
          </a:bodyPr>
          <a:lstStyle/>
          <a:p>
            <a:r>
              <a:rPr lang="en-US" sz="2000" dirty="0" smtClean="0"/>
              <a:t>Summary:</a:t>
            </a:r>
          </a:p>
          <a:p>
            <a:pPr lvl="1"/>
            <a:r>
              <a:rPr lang="en-US" sz="1600" dirty="0" smtClean="0">
                <a:solidFill>
                  <a:srgbClr val="FF0000"/>
                </a:solidFill>
              </a:rPr>
              <a:t>Stack Functions </a:t>
            </a:r>
            <a:r>
              <a:rPr lang="en-US" sz="1600" dirty="0" smtClean="0"/>
              <a:t>- </a:t>
            </a:r>
            <a:r>
              <a:rPr lang="en-US" sz="1600" dirty="0" err="1" smtClean="0">
                <a:solidFill>
                  <a:srgbClr val="0000FF"/>
                </a:solidFill>
              </a:rPr>
              <a:t>InsertFirst</a:t>
            </a:r>
            <a:r>
              <a:rPr lang="en-US" sz="1600" dirty="0" smtClean="0">
                <a:solidFill>
                  <a:srgbClr val="0000FF"/>
                </a:solidFill>
              </a:rPr>
              <a:t>()</a:t>
            </a:r>
            <a:r>
              <a:rPr lang="en-US" sz="1600" dirty="0" smtClean="0"/>
              <a:t>, Display(), </a:t>
            </a:r>
            <a:r>
              <a:rPr lang="en-US" sz="1600" dirty="0" err="1" smtClean="0"/>
              <a:t>RemoveFirst</a:t>
            </a:r>
            <a:r>
              <a:rPr lang="en-US" sz="1600" dirty="0" smtClean="0"/>
              <a:t>(),Find()</a:t>
            </a:r>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solidFill>
                  <a:srgbClr val="FF0000"/>
                </a:solidFill>
              </a:rPr>
              <a:t>Queue </a:t>
            </a:r>
            <a:r>
              <a:rPr lang="en-US" sz="1600" dirty="0">
                <a:solidFill>
                  <a:srgbClr val="FF0000"/>
                </a:solidFill>
              </a:rPr>
              <a:t>Functions </a:t>
            </a:r>
            <a:r>
              <a:rPr lang="en-US" sz="1600" dirty="0"/>
              <a:t>- </a:t>
            </a:r>
            <a:r>
              <a:rPr lang="en-US" sz="1600" dirty="0" err="1" smtClean="0">
                <a:solidFill>
                  <a:srgbClr val="0000FF"/>
                </a:solidFill>
              </a:rPr>
              <a:t>InsertLast</a:t>
            </a:r>
            <a:r>
              <a:rPr lang="en-US" sz="1600" dirty="0" smtClean="0">
                <a:solidFill>
                  <a:srgbClr val="0000FF"/>
                </a:solidFill>
              </a:rPr>
              <a:t>()</a:t>
            </a:r>
            <a:r>
              <a:rPr lang="en-US" sz="1600" dirty="0" smtClean="0"/>
              <a:t>, </a:t>
            </a:r>
            <a:r>
              <a:rPr lang="en-US" sz="1600" dirty="0"/>
              <a:t>Display(), </a:t>
            </a:r>
            <a:r>
              <a:rPr lang="en-US" sz="1600" dirty="0" err="1"/>
              <a:t>RemoveFirst</a:t>
            </a:r>
            <a:r>
              <a:rPr lang="en-US" sz="1600" dirty="0"/>
              <a:t>(),Find()</a:t>
            </a:r>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Note that </a:t>
            </a:r>
            <a:r>
              <a:rPr lang="en-US" sz="2000" dirty="0" smtClean="0">
                <a:solidFill>
                  <a:srgbClr val="0000FF"/>
                </a:solidFill>
              </a:rPr>
              <a:t>class link </a:t>
            </a:r>
            <a:r>
              <a:rPr lang="en-US" sz="2000" dirty="0" smtClean="0"/>
              <a:t>remains the same in both cases.</a:t>
            </a: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
        <p:nvSpPr>
          <p:cNvPr id="38" name="Rectangle 37"/>
          <p:cNvSpPr>
            <a:spLocks noChangeArrowheads="1"/>
          </p:cNvSpPr>
          <p:nvPr/>
        </p:nvSpPr>
        <p:spPr bwMode="auto">
          <a:xfrm>
            <a:off x="1885305" y="2275607"/>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a:t>head</a:t>
            </a:r>
          </a:p>
        </p:txBody>
      </p:sp>
      <p:grpSp>
        <p:nvGrpSpPr>
          <p:cNvPr id="39" name="Group 38"/>
          <p:cNvGrpSpPr>
            <a:grpSpLocks/>
          </p:cNvGrpSpPr>
          <p:nvPr/>
        </p:nvGrpSpPr>
        <p:grpSpPr bwMode="auto">
          <a:xfrm>
            <a:off x="3458518" y="2185119"/>
            <a:ext cx="1473200" cy="581025"/>
            <a:chOff x="600" y="1356"/>
            <a:chExt cx="1099" cy="444"/>
          </a:xfrm>
        </p:grpSpPr>
        <p:grpSp>
          <p:nvGrpSpPr>
            <p:cNvPr id="40" name="Group 39"/>
            <p:cNvGrpSpPr>
              <a:grpSpLocks/>
            </p:cNvGrpSpPr>
            <p:nvPr/>
          </p:nvGrpSpPr>
          <p:grpSpPr bwMode="auto">
            <a:xfrm>
              <a:off x="600" y="1356"/>
              <a:ext cx="818" cy="444"/>
              <a:chOff x="600" y="1356"/>
              <a:chExt cx="818" cy="444"/>
            </a:xfrm>
          </p:grpSpPr>
          <p:sp>
            <p:nvSpPr>
              <p:cNvPr id="42" name="Rectangle 4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43" name="Line 8"/>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41" name="Line 9"/>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grpSp>
        <p:nvGrpSpPr>
          <p:cNvPr id="44" name="Group 43"/>
          <p:cNvGrpSpPr>
            <a:grpSpLocks/>
          </p:cNvGrpSpPr>
          <p:nvPr/>
        </p:nvGrpSpPr>
        <p:grpSpPr bwMode="auto">
          <a:xfrm>
            <a:off x="4985693" y="2185119"/>
            <a:ext cx="1473200" cy="581025"/>
            <a:chOff x="600" y="1356"/>
            <a:chExt cx="1099" cy="444"/>
          </a:xfrm>
        </p:grpSpPr>
        <p:grpSp>
          <p:nvGrpSpPr>
            <p:cNvPr id="45" name="Group 44"/>
            <p:cNvGrpSpPr>
              <a:grpSpLocks/>
            </p:cNvGrpSpPr>
            <p:nvPr/>
          </p:nvGrpSpPr>
          <p:grpSpPr bwMode="auto">
            <a:xfrm>
              <a:off x="600" y="1356"/>
              <a:ext cx="818" cy="444"/>
              <a:chOff x="600" y="1356"/>
              <a:chExt cx="818" cy="444"/>
            </a:xfrm>
          </p:grpSpPr>
          <p:sp>
            <p:nvSpPr>
              <p:cNvPr id="47" name="Rectangle 4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48" name="Line 13"/>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46" name="Line 14"/>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grpSp>
        <p:nvGrpSpPr>
          <p:cNvPr id="49" name="Group 48"/>
          <p:cNvGrpSpPr>
            <a:grpSpLocks/>
          </p:cNvGrpSpPr>
          <p:nvPr/>
        </p:nvGrpSpPr>
        <p:grpSpPr bwMode="auto">
          <a:xfrm>
            <a:off x="6514455" y="2185119"/>
            <a:ext cx="1096963" cy="581025"/>
            <a:chOff x="600" y="1356"/>
            <a:chExt cx="818" cy="444"/>
          </a:xfrm>
        </p:grpSpPr>
        <p:sp>
          <p:nvSpPr>
            <p:cNvPr id="50" name="Rectangle 49"/>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51" name="Line 1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52" name="Text Box 18"/>
          <p:cNvSpPr txBox="1">
            <a:spLocks noChangeArrowheads="1"/>
          </p:cNvSpPr>
          <p:nvPr/>
        </p:nvSpPr>
        <p:spPr bwMode="auto">
          <a:xfrm>
            <a:off x="3688705" y="2247032"/>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dirty="0"/>
              <a:t>48</a:t>
            </a:r>
            <a:endParaRPr lang="en-US" sz="1800" b="0" dirty="0"/>
          </a:p>
        </p:txBody>
      </p:sp>
      <p:sp>
        <p:nvSpPr>
          <p:cNvPr id="53" name="Text Box 19"/>
          <p:cNvSpPr txBox="1">
            <a:spLocks noChangeArrowheads="1"/>
          </p:cNvSpPr>
          <p:nvPr/>
        </p:nvSpPr>
        <p:spPr bwMode="auto">
          <a:xfrm>
            <a:off x="5125393" y="2247032"/>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a:t>17</a:t>
            </a:r>
            <a:endParaRPr lang="en-US" sz="1800" b="0"/>
          </a:p>
        </p:txBody>
      </p:sp>
      <p:sp>
        <p:nvSpPr>
          <p:cNvPr id="54" name="Rectangle 53"/>
          <p:cNvSpPr>
            <a:spLocks noChangeArrowheads="1"/>
          </p:cNvSpPr>
          <p:nvPr/>
        </p:nvSpPr>
        <p:spPr bwMode="auto">
          <a:xfrm>
            <a:off x="6604943" y="2247032"/>
            <a:ext cx="69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a:t>142</a:t>
            </a:r>
          </a:p>
        </p:txBody>
      </p:sp>
      <p:sp>
        <p:nvSpPr>
          <p:cNvPr id="55" name="Line 22"/>
          <p:cNvSpPr>
            <a:spLocks noChangeShapeType="1"/>
          </p:cNvSpPr>
          <p:nvPr/>
        </p:nvSpPr>
        <p:spPr bwMode="auto">
          <a:xfrm>
            <a:off x="2856855" y="2485157"/>
            <a:ext cx="608013" cy="158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56" name="Line 23"/>
          <p:cNvSpPr>
            <a:spLocks noChangeShapeType="1"/>
          </p:cNvSpPr>
          <p:nvPr/>
        </p:nvSpPr>
        <p:spPr bwMode="auto">
          <a:xfrm>
            <a:off x="7466955" y="2477219"/>
            <a:ext cx="522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57" name="AutoShape 34"/>
          <p:cNvSpPr>
            <a:spLocks noChangeArrowheads="1"/>
          </p:cNvSpPr>
          <p:nvPr/>
        </p:nvSpPr>
        <p:spPr bwMode="auto">
          <a:xfrm>
            <a:off x="1753543" y="1916832"/>
            <a:ext cx="1739900" cy="1258887"/>
          </a:xfrm>
          <a:prstGeom prst="irregularSeal1">
            <a:avLst/>
          </a:prstGeom>
          <a:solidFill>
            <a:srgbClr val="FF0033"/>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nvGrpSpPr>
          <p:cNvPr id="58" name="Group 57"/>
          <p:cNvGrpSpPr>
            <a:grpSpLocks/>
          </p:cNvGrpSpPr>
          <p:nvPr/>
        </p:nvGrpSpPr>
        <p:grpSpPr bwMode="auto">
          <a:xfrm>
            <a:off x="683568" y="2202582"/>
            <a:ext cx="2794001" cy="581025"/>
            <a:chOff x="374" y="1181"/>
            <a:chExt cx="1760" cy="366"/>
          </a:xfrm>
        </p:grpSpPr>
        <p:sp>
          <p:nvSpPr>
            <p:cNvPr id="59" name="Rectangle 58"/>
            <p:cNvSpPr>
              <a:spLocks noChangeArrowheads="1"/>
            </p:cNvSpPr>
            <p:nvPr/>
          </p:nvSpPr>
          <p:spPr bwMode="auto">
            <a:xfrm>
              <a:off x="374" y="1197"/>
              <a:ext cx="483" cy="291"/>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dirty="0" smtClean="0"/>
                <a:t>first</a:t>
              </a:r>
              <a:endParaRPr lang="en-US" dirty="0"/>
            </a:p>
          </p:txBody>
        </p:sp>
        <p:grpSp>
          <p:nvGrpSpPr>
            <p:cNvPr id="60" name="Group 59"/>
            <p:cNvGrpSpPr>
              <a:grpSpLocks/>
            </p:cNvGrpSpPr>
            <p:nvPr/>
          </p:nvGrpSpPr>
          <p:grpSpPr bwMode="auto">
            <a:xfrm>
              <a:off x="923" y="1181"/>
              <a:ext cx="1211" cy="366"/>
              <a:chOff x="923" y="1181"/>
              <a:chExt cx="1211" cy="366"/>
            </a:xfrm>
          </p:grpSpPr>
          <p:grpSp>
            <p:nvGrpSpPr>
              <p:cNvPr id="61" name="Group 60"/>
              <p:cNvGrpSpPr>
                <a:grpSpLocks/>
              </p:cNvGrpSpPr>
              <p:nvPr/>
            </p:nvGrpSpPr>
            <p:grpSpPr bwMode="auto">
              <a:xfrm>
                <a:off x="1206" y="1181"/>
                <a:ext cx="928" cy="366"/>
                <a:chOff x="1641" y="1653"/>
                <a:chExt cx="928" cy="366"/>
              </a:xfrm>
            </p:grpSpPr>
            <p:grpSp>
              <p:nvGrpSpPr>
                <p:cNvPr id="63" name="Group 62"/>
                <p:cNvGrpSpPr>
                  <a:grpSpLocks/>
                </p:cNvGrpSpPr>
                <p:nvPr/>
              </p:nvGrpSpPr>
              <p:grpSpPr bwMode="auto">
                <a:xfrm>
                  <a:off x="1641" y="1653"/>
                  <a:ext cx="928" cy="366"/>
                  <a:chOff x="600" y="1356"/>
                  <a:chExt cx="1099" cy="444"/>
                </a:xfrm>
              </p:grpSpPr>
              <p:grpSp>
                <p:nvGrpSpPr>
                  <p:cNvPr id="65" name="Group 64"/>
                  <p:cNvGrpSpPr>
                    <a:grpSpLocks/>
                  </p:cNvGrpSpPr>
                  <p:nvPr/>
                </p:nvGrpSpPr>
                <p:grpSpPr bwMode="auto">
                  <a:xfrm>
                    <a:off x="600" y="1356"/>
                    <a:ext cx="818" cy="444"/>
                    <a:chOff x="600" y="1356"/>
                    <a:chExt cx="818" cy="444"/>
                  </a:xfrm>
                </p:grpSpPr>
                <p:sp>
                  <p:nvSpPr>
                    <p:cNvPr id="67" name="Rectangle 66"/>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68" name="Line 28"/>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66" name="Line 29"/>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64" name="Text Box 30"/>
                <p:cNvSpPr txBox="1">
                  <a:spLocks noChangeArrowheads="1"/>
                </p:cNvSpPr>
                <p:nvPr/>
              </p:nvSpPr>
              <p:spPr bwMode="auto">
                <a:xfrm>
                  <a:off x="1786" y="1692"/>
                  <a:ext cx="33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dirty="0"/>
                    <a:t>93</a:t>
                  </a:r>
                  <a:endParaRPr lang="en-US" sz="1800" b="0" dirty="0"/>
                </a:p>
              </p:txBody>
            </p:sp>
          </p:grpSp>
          <p:sp>
            <p:nvSpPr>
              <p:cNvPr id="62" name="Line 32"/>
              <p:cNvSpPr>
                <a:spLocks noChangeShapeType="1"/>
              </p:cNvSpPr>
              <p:nvPr/>
            </p:nvSpPr>
            <p:spPr bwMode="auto">
              <a:xfrm>
                <a:off x="923" y="1360"/>
                <a:ext cx="298"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grpSp>
      <p:sp>
        <p:nvSpPr>
          <p:cNvPr id="69" name="Line 37"/>
          <p:cNvSpPr>
            <a:spLocks noChangeShapeType="1"/>
          </p:cNvSpPr>
          <p:nvPr/>
        </p:nvSpPr>
        <p:spPr bwMode="auto">
          <a:xfrm>
            <a:off x="7847955" y="2286719"/>
            <a:ext cx="0" cy="38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70" name="Line 38"/>
          <p:cNvSpPr>
            <a:spLocks noChangeShapeType="1"/>
          </p:cNvSpPr>
          <p:nvPr/>
        </p:nvSpPr>
        <p:spPr bwMode="auto">
          <a:xfrm>
            <a:off x="8000355" y="2286719"/>
            <a:ext cx="0" cy="38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nvGrpSpPr>
          <p:cNvPr id="104" name="Group 103"/>
          <p:cNvGrpSpPr>
            <a:grpSpLocks/>
          </p:cNvGrpSpPr>
          <p:nvPr/>
        </p:nvGrpSpPr>
        <p:grpSpPr bwMode="auto">
          <a:xfrm>
            <a:off x="1981200" y="3669729"/>
            <a:ext cx="1473200" cy="581025"/>
            <a:chOff x="600" y="1356"/>
            <a:chExt cx="1099" cy="444"/>
          </a:xfrm>
        </p:grpSpPr>
        <p:grpSp>
          <p:nvGrpSpPr>
            <p:cNvPr id="134" name="Group 133"/>
            <p:cNvGrpSpPr>
              <a:grpSpLocks/>
            </p:cNvGrpSpPr>
            <p:nvPr/>
          </p:nvGrpSpPr>
          <p:grpSpPr bwMode="auto">
            <a:xfrm>
              <a:off x="600" y="1356"/>
              <a:ext cx="818" cy="444"/>
              <a:chOff x="600" y="1356"/>
              <a:chExt cx="818" cy="444"/>
            </a:xfrm>
          </p:grpSpPr>
          <p:sp>
            <p:nvSpPr>
              <p:cNvPr id="136" name="Rectangle 13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37" name="Line 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135"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grpSp>
        <p:nvGrpSpPr>
          <p:cNvPr id="105" name="Group 104"/>
          <p:cNvGrpSpPr>
            <a:grpSpLocks/>
          </p:cNvGrpSpPr>
          <p:nvPr/>
        </p:nvGrpSpPr>
        <p:grpSpPr bwMode="auto">
          <a:xfrm>
            <a:off x="3508375" y="3669729"/>
            <a:ext cx="1473200" cy="581025"/>
            <a:chOff x="600" y="1356"/>
            <a:chExt cx="1099" cy="444"/>
          </a:xfrm>
        </p:grpSpPr>
        <p:grpSp>
          <p:nvGrpSpPr>
            <p:cNvPr id="130" name="Group 129"/>
            <p:cNvGrpSpPr>
              <a:grpSpLocks/>
            </p:cNvGrpSpPr>
            <p:nvPr/>
          </p:nvGrpSpPr>
          <p:grpSpPr bwMode="auto">
            <a:xfrm>
              <a:off x="600" y="1356"/>
              <a:ext cx="818" cy="444"/>
              <a:chOff x="600" y="1356"/>
              <a:chExt cx="818" cy="444"/>
            </a:xfrm>
          </p:grpSpPr>
          <p:sp>
            <p:nvSpPr>
              <p:cNvPr id="132" name="Rectangle 13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33" name="Line 1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131"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grpSp>
        <p:nvGrpSpPr>
          <p:cNvPr id="106" name="Group 105"/>
          <p:cNvGrpSpPr>
            <a:grpSpLocks/>
          </p:cNvGrpSpPr>
          <p:nvPr/>
        </p:nvGrpSpPr>
        <p:grpSpPr bwMode="auto">
          <a:xfrm>
            <a:off x="5037137" y="3669729"/>
            <a:ext cx="1096963" cy="581025"/>
            <a:chOff x="600" y="1356"/>
            <a:chExt cx="818" cy="444"/>
          </a:xfrm>
        </p:grpSpPr>
        <p:sp>
          <p:nvSpPr>
            <p:cNvPr id="128" name="Rectangle 127"/>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29" name="Line 1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107" name="Text Box 17"/>
          <p:cNvSpPr txBox="1">
            <a:spLocks noChangeArrowheads="1"/>
          </p:cNvSpPr>
          <p:nvPr/>
        </p:nvSpPr>
        <p:spPr bwMode="auto">
          <a:xfrm>
            <a:off x="2211387" y="3731642"/>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a:t>48</a:t>
            </a:r>
            <a:endParaRPr lang="en-US" sz="1800" b="0"/>
          </a:p>
        </p:txBody>
      </p:sp>
      <p:sp>
        <p:nvSpPr>
          <p:cNvPr id="108" name="Text Box 18"/>
          <p:cNvSpPr txBox="1">
            <a:spLocks noChangeArrowheads="1"/>
          </p:cNvSpPr>
          <p:nvPr/>
        </p:nvSpPr>
        <p:spPr bwMode="auto">
          <a:xfrm>
            <a:off x="3648075" y="3731642"/>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a:t>17</a:t>
            </a:r>
            <a:endParaRPr lang="en-US" sz="1800" b="0"/>
          </a:p>
        </p:txBody>
      </p:sp>
      <p:sp>
        <p:nvSpPr>
          <p:cNvPr id="109" name="Rectangle 108"/>
          <p:cNvSpPr>
            <a:spLocks noChangeArrowheads="1"/>
          </p:cNvSpPr>
          <p:nvPr/>
        </p:nvSpPr>
        <p:spPr bwMode="auto">
          <a:xfrm>
            <a:off x="5127625" y="3731642"/>
            <a:ext cx="69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a:t>142</a:t>
            </a:r>
          </a:p>
        </p:txBody>
      </p:sp>
      <p:sp>
        <p:nvSpPr>
          <p:cNvPr id="110" name="Rectangle 109"/>
          <p:cNvSpPr>
            <a:spLocks noChangeArrowheads="1"/>
          </p:cNvSpPr>
          <p:nvPr/>
        </p:nvSpPr>
        <p:spPr bwMode="auto">
          <a:xfrm>
            <a:off x="661987" y="3712592"/>
            <a:ext cx="7665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dirty="0" smtClean="0"/>
              <a:t>first</a:t>
            </a:r>
            <a:endParaRPr lang="en-US" dirty="0"/>
          </a:p>
        </p:txBody>
      </p:sp>
      <p:sp>
        <p:nvSpPr>
          <p:cNvPr id="111" name="Line 21"/>
          <p:cNvSpPr>
            <a:spLocks noChangeShapeType="1"/>
          </p:cNvSpPr>
          <p:nvPr/>
        </p:nvSpPr>
        <p:spPr bwMode="auto">
          <a:xfrm>
            <a:off x="1516062" y="3968179"/>
            <a:ext cx="458788"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12" name="Line 22"/>
          <p:cNvSpPr>
            <a:spLocks noChangeShapeType="1"/>
          </p:cNvSpPr>
          <p:nvPr/>
        </p:nvSpPr>
        <p:spPr bwMode="auto">
          <a:xfrm>
            <a:off x="5989637" y="3971354"/>
            <a:ext cx="522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13" name="Text Box 23"/>
          <p:cNvSpPr txBox="1">
            <a:spLocks noChangeArrowheads="1"/>
          </p:cNvSpPr>
          <p:nvPr/>
        </p:nvSpPr>
        <p:spPr bwMode="auto">
          <a:xfrm>
            <a:off x="6540500" y="3677667"/>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sz="3200"/>
              <a:t>//</a:t>
            </a:r>
          </a:p>
        </p:txBody>
      </p:sp>
      <p:sp>
        <p:nvSpPr>
          <p:cNvPr id="114" name="AutoShape 24"/>
          <p:cNvSpPr>
            <a:spLocks noChangeArrowheads="1"/>
          </p:cNvSpPr>
          <p:nvPr/>
        </p:nvSpPr>
        <p:spPr bwMode="auto">
          <a:xfrm>
            <a:off x="6440487" y="3356992"/>
            <a:ext cx="1739900" cy="1258887"/>
          </a:xfrm>
          <a:prstGeom prst="irregularSeal1">
            <a:avLst/>
          </a:prstGeom>
          <a:solidFill>
            <a:srgbClr val="FF0033"/>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nvGrpSpPr>
          <p:cNvPr id="115" name="Group 114"/>
          <p:cNvGrpSpPr>
            <a:grpSpLocks/>
          </p:cNvGrpSpPr>
          <p:nvPr/>
        </p:nvGrpSpPr>
        <p:grpSpPr bwMode="auto">
          <a:xfrm>
            <a:off x="6523037" y="3672904"/>
            <a:ext cx="1958975" cy="601663"/>
            <a:chOff x="4019" y="3023"/>
            <a:chExt cx="1234" cy="379"/>
          </a:xfrm>
        </p:grpSpPr>
        <p:grpSp>
          <p:nvGrpSpPr>
            <p:cNvPr id="120" name="Group 119"/>
            <p:cNvGrpSpPr>
              <a:grpSpLocks/>
            </p:cNvGrpSpPr>
            <p:nvPr/>
          </p:nvGrpSpPr>
          <p:grpSpPr bwMode="auto">
            <a:xfrm>
              <a:off x="4019" y="3023"/>
              <a:ext cx="928" cy="366"/>
              <a:chOff x="1641" y="1653"/>
              <a:chExt cx="928" cy="366"/>
            </a:xfrm>
          </p:grpSpPr>
          <p:grpSp>
            <p:nvGrpSpPr>
              <p:cNvPr id="122" name="Group 121"/>
              <p:cNvGrpSpPr>
                <a:grpSpLocks/>
              </p:cNvGrpSpPr>
              <p:nvPr/>
            </p:nvGrpSpPr>
            <p:grpSpPr bwMode="auto">
              <a:xfrm>
                <a:off x="1641" y="1653"/>
                <a:ext cx="928" cy="366"/>
                <a:chOff x="600" y="1356"/>
                <a:chExt cx="1099" cy="444"/>
              </a:xfrm>
            </p:grpSpPr>
            <p:grpSp>
              <p:nvGrpSpPr>
                <p:cNvPr id="124" name="Group 123"/>
                <p:cNvGrpSpPr>
                  <a:grpSpLocks/>
                </p:cNvGrpSpPr>
                <p:nvPr/>
              </p:nvGrpSpPr>
              <p:grpSpPr bwMode="auto">
                <a:xfrm>
                  <a:off x="600" y="1356"/>
                  <a:ext cx="818" cy="444"/>
                  <a:chOff x="600" y="1356"/>
                  <a:chExt cx="818" cy="444"/>
                </a:xfrm>
              </p:grpSpPr>
              <p:sp>
                <p:nvSpPr>
                  <p:cNvPr id="126" name="Rectangle 125"/>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27" name="Line 3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125" name="Line 4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grpSp>
          <p:sp>
            <p:nvSpPr>
              <p:cNvPr id="123" name="Text Box 41"/>
              <p:cNvSpPr txBox="1">
                <a:spLocks noChangeArrowheads="1"/>
              </p:cNvSpPr>
              <p:nvPr/>
            </p:nvSpPr>
            <p:spPr bwMode="auto">
              <a:xfrm>
                <a:off x="1786" y="1692"/>
                <a:ext cx="33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a:t>93</a:t>
                </a:r>
                <a:endParaRPr lang="en-US" sz="1800" b="0"/>
              </a:p>
            </p:txBody>
          </p:sp>
        </p:grpSp>
        <p:sp>
          <p:nvSpPr>
            <p:cNvPr id="121" name="Text Box 43"/>
            <p:cNvSpPr txBox="1">
              <a:spLocks noChangeArrowheads="1"/>
            </p:cNvSpPr>
            <p:nvPr/>
          </p:nvSpPr>
          <p:spPr bwMode="auto">
            <a:xfrm>
              <a:off x="4995" y="3037"/>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r>
                <a:rPr lang="en-US" sz="3200"/>
                <a:t>//</a:t>
              </a:r>
            </a:p>
          </p:txBody>
        </p:sp>
      </p:grpSp>
      <p:sp>
        <p:nvSpPr>
          <p:cNvPr id="116" name="AutoShape 45"/>
          <p:cNvSpPr>
            <a:spLocks noChangeArrowheads="1"/>
          </p:cNvSpPr>
          <p:nvPr/>
        </p:nvSpPr>
        <p:spPr bwMode="auto">
          <a:xfrm>
            <a:off x="938212" y="4312667"/>
            <a:ext cx="1858963" cy="404812"/>
          </a:xfrm>
          <a:prstGeom prst="curvedUpArrow">
            <a:avLst>
              <a:gd name="adj1" fmla="val 91843"/>
              <a:gd name="adj2" fmla="val 183687"/>
              <a:gd name="adj3" fmla="val 33333"/>
            </a:avLst>
          </a:prstGeom>
          <a:solidFill>
            <a:srgbClr val="3333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17" name="AutoShape 46"/>
          <p:cNvSpPr>
            <a:spLocks noChangeArrowheads="1"/>
          </p:cNvSpPr>
          <p:nvPr/>
        </p:nvSpPr>
        <p:spPr bwMode="auto">
          <a:xfrm>
            <a:off x="2484437" y="4358704"/>
            <a:ext cx="1858963" cy="404813"/>
          </a:xfrm>
          <a:prstGeom prst="curvedUpArrow">
            <a:avLst>
              <a:gd name="adj1" fmla="val 91843"/>
              <a:gd name="adj2" fmla="val 183686"/>
              <a:gd name="adj3" fmla="val 33333"/>
            </a:avLst>
          </a:prstGeom>
          <a:solidFill>
            <a:srgbClr val="3333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18" name="AutoShape 47"/>
          <p:cNvSpPr>
            <a:spLocks noChangeArrowheads="1"/>
          </p:cNvSpPr>
          <p:nvPr/>
        </p:nvSpPr>
        <p:spPr bwMode="auto">
          <a:xfrm>
            <a:off x="3998912" y="4376167"/>
            <a:ext cx="1858963" cy="404812"/>
          </a:xfrm>
          <a:prstGeom prst="curvedUpArrow">
            <a:avLst>
              <a:gd name="adj1" fmla="val 91843"/>
              <a:gd name="adj2" fmla="val 183687"/>
              <a:gd name="adj3" fmla="val 33333"/>
            </a:avLst>
          </a:prstGeom>
          <a:solidFill>
            <a:srgbClr val="3333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p:sp>
        <p:nvSpPr>
          <p:cNvPr id="119" name="AutoShape 48"/>
          <p:cNvSpPr>
            <a:spLocks noChangeArrowheads="1"/>
          </p:cNvSpPr>
          <p:nvPr/>
        </p:nvSpPr>
        <p:spPr bwMode="auto">
          <a:xfrm>
            <a:off x="5557837" y="4376167"/>
            <a:ext cx="1528763" cy="404812"/>
          </a:xfrm>
          <a:prstGeom prst="curvedUpArrow">
            <a:avLst>
              <a:gd name="adj1" fmla="val 75530"/>
              <a:gd name="adj2" fmla="val 151059"/>
              <a:gd name="adj3" fmla="val 33333"/>
            </a:avLst>
          </a:prstGeom>
          <a:solidFill>
            <a:srgbClr val="3333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83000" y="1772816"/>
              <a:ext cx="899640" cy="61200"/>
            </p14:xfrm>
          </p:contentPart>
        </mc:Choice>
        <mc:Fallback xmlns="">
          <p:pic>
            <p:nvPicPr>
              <p:cNvPr id="2" name="Ink 1"/>
              <p:cNvPicPr/>
              <p:nvPr/>
            </p:nvPicPr>
            <p:blipFill>
              <a:blip r:embed="rId4"/>
              <a:stretch>
                <a:fillRect/>
              </a:stretch>
            </p:blipFill>
            <p:spPr>
              <a:xfrm>
                <a:off x="2567160" y="1709456"/>
                <a:ext cx="9313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2651881" y="3573016"/>
              <a:ext cx="929880" cy="30960"/>
            </p14:xfrm>
          </p:contentPart>
        </mc:Choice>
        <mc:Fallback xmlns="">
          <p:pic>
            <p:nvPicPr>
              <p:cNvPr id="5" name="Ink 4"/>
              <p:cNvPicPr/>
              <p:nvPr/>
            </p:nvPicPr>
            <p:blipFill>
              <a:blip r:embed="rId6"/>
              <a:stretch>
                <a:fillRect/>
              </a:stretch>
            </p:blipFill>
            <p:spPr>
              <a:xfrm>
                <a:off x="2636041" y="3509656"/>
                <a:ext cx="961560" cy="157680"/>
              </a:xfrm>
              <a:prstGeom prst="rect">
                <a:avLst/>
              </a:prstGeom>
            </p:spPr>
          </p:pic>
        </mc:Fallback>
      </mc:AlternateContent>
    </p:spTree>
    <p:extLst>
      <p:ext uri="{BB962C8B-B14F-4D97-AF65-F5344CB8AC3E}">
        <p14:creationId xmlns:p14="http://schemas.microsoft.com/office/powerpoint/2010/main" val="1996258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solidFill>
                  <a:srgbClr val="0000FF"/>
                </a:solidFill>
              </a:rPr>
              <a:t>A linked list that is used to implement a queue is sometimes referred to as a </a:t>
            </a:r>
            <a:r>
              <a:rPr lang="en-GB" sz="2000" i="1" dirty="0">
                <a:solidFill>
                  <a:srgbClr val="FF0000"/>
                </a:solidFill>
              </a:rPr>
              <a:t>double ended list </a:t>
            </a:r>
            <a:endParaRPr lang="en-US" sz="2000" i="1" dirty="0" smtClean="0">
              <a:solidFill>
                <a:schemeClr val="accent6">
                  <a:lumMod val="75000"/>
                </a:schemeClr>
              </a:solidFill>
            </a:endParaRPr>
          </a:p>
          <a:p>
            <a:r>
              <a:rPr lang="en-US" sz="2000" dirty="0" smtClean="0">
                <a:solidFill>
                  <a:schemeClr val="accent6">
                    <a:lumMod val="75000"/>
                  </a:schemeClr>
                </a:solidFill>
              </a:rPr>
              <a:t>Exercise:</a:t>
            </a:r>
          </a:p>
          <a:p>
            <a:r>
              <a:rPr lang="en-US" sz="2000" dirty="0" smtClean="0">
                <a:solidFill>
                  <a:schemeClr val="accent6">
                    <a:lumMod val="75000"/>
                  </a:schemeClr>
                </a:solidFill>
              </a:rPr>
              <a:t>Write a program that accepts the employee number of a new employee and prints the employee tag with the number in the order of first come first served. </a:t>
            </a:r>
          </a:p>
          <a:p>
            <a:r>
              <a:rPr lang="en-US" sz="2000" dirty="0" smtClean="0">
                <a:solidFill>
                  <a:schemeClr val="accent6">
                    <a:lumMod val="75000"/>
                  </a:schemeClr>
                </a:solidFill>
              </a:rPr>
              <a:t>Modify the program to also print the employee to retrench in the order of first In last Out. </a:t>
            </a:r>
            <a:endParaRPr lang="en-US" sz="2000" dirty="0">
              <a:solidFill>
                <a:schemeClr val="accent6">
                  <a:lumMod val="75000"/>
                </a:schemeClr>
              </a:solidFill>
            </a:endParaRPr>
          </a:p>
          <a:p>
            <a:endParaRPr lang="en-US" sz="2000" dirty="0">
              <a:solidFill>
                <a:schemeClr val="accent6">
                  <a:lumMod val="75000"/>
                </a:schemeClr>
              </a:solidFill>
            </a:endParaRP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extLst>
      <p:ext uri="{BB962C8B-B14F-4D97-AF65-F5344CB8AC3E}">
        <p14:creationId xmlns:p14="http://schemas.microsoft.com/office/powerpoint/2010/main" val="2267853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5496" y="1554162"/>
            <a:ext cx="8686800" cy="4525963"/>
          </a:xfrm>
        </p:spPr>
        <p:txBody>
          <a:bodyPr/>
          <a:lstStyle/>
          <a:p>
            <a:r>
              <a:rPr lang="en-US" dirty="0" smtClean="0"/>
              <a:t>Arrays		Linked lists</a:t>
            </a:r>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23350"/>
            <a:ext cx="1866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788" y="2323350"/>
            <a:ext cx="1323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14" y="4464489"/>
            <a:ext cx="4938037" cy="16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rotWithShape="1">
          <a:blip r:embed="rId5"/>
          <a:srcRect r="5852"/>
          <a:stretch/>
        </p:blipFill>
        <p:spPr>
          <a:xfrm>
            <a:off x="5375846" y="3327425"/>
            <a:ext cx="3615754" cy="2837879"/>
          </a:xfrm>
          <a:prstGeom prst="rect">
            <a:avLst/>
          </a:prstGeom>
        </p:spPr>
      </p:pic>
    </p:spTree>
    <p:extLst>
      <p:ext uri="{BB962C8B-B14F-4D97-AF65-F5344CB8AC3E}">
        <p14:creationId xmlns:p14="http://schemas.microsoft.com/office/powerpoint/2010/main" val="25372665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Doubly Linked Lists</a:t>
            </a:r>
            <a:endParaRPr lang="en-GB" dirty="0"/>
          </a:p>
        </p:txBody>
      </p:sp>
      <p:sp>
        <p:nvSpPr>
          <p:cNvPr id="3" name="Content Placeholder 2"/>
          <p:cNvSpPr>
            <a:spLocks noGrp="1"/>
          </p:cNvSpPr>
          <p:nvPr>
            <p:ph idx="1"/>
          </p:nvPr>
        </p:nvSpPr>
        <p:spPr/>
        <p:txBody>
          <a:bodyPr>
            <a:normAutofit/>
          </a:bodyPr>
          <a:lstStyle/>
          <a:p>
            <a:r>
              <a:rPr lang="en-GB" sz="2000" dirty="0" smtClean="0"/>
              <a:t>The lists we have looked at so far only </a:t>
            </a:r>
            <a:r>
              <a:rPr lang="en-GB" sz="2000" dirty="0" smtClean="0">
                <a:solidFill>
                  <a:srgbClr val="0000FF"/>
                </a:solidFill>
              </a:rPr>
              <a:t>allow us to move forward</a:t>
            </a:r>
            <a:r>
              <a:rPr lang="en-GB" sz="2000" dirty="0" smtClean="0"/>
              <a:t>. This is because they only have a </a:t>
            </a:r>
            <a:r>
              <a:rPr lang="en-GB" sz="2000" dirty="0" smtClean="0">
                <a:solidFill>
                  <a:srgbClr val="9900FF"/>
                </a:solidFill>
              </a:rPr>
              <a:t>pointer to the next link</a:t>
            </a:r>
            <a:r>
              <a:rPr lang="en-GB" sz="2000" dirty="0" smtClean="0"/>
              <a:t>. </a:t>
            </a:r>
          </a:p>
          <a:p>
            <a:r>
              <a:rPr lang="en-GB" sz="2000" dirty="0" smtClean="0"/>
              <a:t>A doubly linked list has a pointer to the next link as well as a </a:t>
            </a:r>
            <a:r>
              <a:rPr lang="en-GB" sz="2000" dirty="0" smtClean="0">
                <a:solidFill>
                  <a:srgbClr val="9900FF"/>
                </a:solidFill>
              </a:rPr>
              <a:t>pointer to the previous</a:t>
            </a:r>
            <a:r>
              <a:rPr lang="en-GB" sz="2000" dirty="0" smtClean="0"/>
              <a:t>. This enables you to </a:t>
            </a:r>
            <a:r>
              <a:rPr lang="en-GB" sz="2000" dirty="0" smtClean="0">
                <a:solidFill>
                  <a:srgbClr val="0000FF"/>
                </a:solidFill>
              </a:rPr>
              <a:t>move forward as well as backward</a:t>
            </a:r>
            <a:r>
              <a:rPr lang="en-GB" sz="2000" dirty="0" smtClean="0"/>
              <a:t>. Don’t confuse this with a </a:t>
            </a:r>
            <a:r>
              <a:rPr lang="en-GB" sz="2000" dirty="0" smtClean="0">
                <a:solidFill>
                  <a:srgbClr val="FF0000"/>
                </a:solidFill>
              </a:rPr>
              <a:t>double ended list </a:t>
            </a:r>
            <a:r>
              <a:rPr lang="en-GB" sz="2000" dirty="0" smtClean="0"/>
              <a:t>which is a list that enables you to implement a queue.</a:t>
            </a:r>
          </a:p>
          <a:p>
            <a:endParaRPr lang="en-GB" sz="2000"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611560" y="3717032"/>
            <a:ext cx="7092788"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304800" y="1554162"/>
            <a:ext cx="5203304" cy="4525963"/>
          </a:xfrm>
        </p:spPr>
        <p:txBody>
          <a:bodyPr>
            <a:normAutofit/>
          </a:bodyPr>
          <a:lstStyle/>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Note:</a:t>
            </a:r>
          </a:p>
          <a:p>
            <a:r>
              <a:rPr lang="en-GB" sz="2000" dirty="0" smtClean="0"/>
              <a:t>The introduction of a pointer to previous in a link</a:t>
            </a:r>
          </a:p>
          <a:p>
            <a:r>
              <a:rPr lang="en-GB" sz="2000" dirty="0" smtClean="0"/>
              <a:t>The introduction of a pointer to the last in a linked list</a:t>
            </a: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5" name="Picture 2"/>
          <p:cNvPicPr>
            <a:picLocks noChangeAspect="1" noChangeArrowheads="1"/>
          </p:cNvPicPr>
          <p:nvPr/>
        </p:nvPicPr>
        <p:blipFill>
          <a:blip r:embed="rId2" cstate="print"/>
          <a:srcRect/>
          <a:stretch>
            <a:fillRect/>
          </a:stretch>
        </p:blipFill>
        <p:spPr bwMode="auto">
          <a:xfrm>
            <a:off x="395536" y="1628800"/>
            <a:ext cx="5904656" cy="151216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486400" y="4005064"/>
            <a:ext cx="3657600" cy="12096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23528" y="5661248"/>
            <a:ext cx="379095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Inserting into a doubly linked list</a:t>
            </a:r>
            <a:endParaRPr lang="en-GB" dirty="0"/>
          </a:p>
        </p:txBody>
      </p:sp>
      <p:sp>
        <p:nvSpPr>
          <p:cNvPr id="3" name="Content Placeholder 2"/>
          <p:cNvSpPr>
            <a:spLocks noGrp="1"/>
          </p:cNvSpPr>
          <p:nvPr>
            <p:ph idx="1"/>
          </p:nvPr>
        </p:nvSpPr>
        <p:spPr>
          <a:xfrm>
            <a:off x="179512" y="1196752"/>
            <a:ext cx="8686800" cy="4525963"/>
          </a:xfrm>
        </p:spPr>
        <p:txBody>
          <a:bodyPr>
            <a:noAutofit/>
          </a:bodyPr>
          <a:lstStyle/>
          <a:p>
            <a:r>
              <a:rPr lang="en-GB" sz="1400" dirty="0" smtClean="0"/>
              <a:t>For simplicity we can look at inserting at the beginning only. While we will do everything we did when inserting first for a stack i.e.</a:t>
            </a:r>
          </a:p>
          <a:p>
            <a:pPr marL="857250" lvl="1" indent="-457200">
              <a:buFont typeface="+mj-lt"/>
              <a:buAutoNum type="arabicPeriod"/>
            </a:pPr>
            <a:r>
              <a:rPr lang="en-US" sz="1400" dirty="0" smtClean="0"/>
              <a:t>Create a new link</a:t>
            </a:r>
          </a:p>
          <a:p>
            <a:pPr marL="857250" lvl="1" indent="-457200">
              <a:buFont typeface="+mj-lt"/>
              <a:buAutoNum type="arabicPeriod"/>
            </a:pPr>
            <a:r>
              <a:rPr lang="en-US" sz="1400" dirty="0" smtClean="0"/>
              <a:t>Make new link next point at where first was pointing</a:t>
            </a:r>
          </a:p>
          <a:p>
            <a:pPr marL="857250" lvl="1" indent="-457200">
              <a:buFont typeface="+mj-lt"/>
              <a:buAutoNum type="arabicPeriod"/>
            </a:pPr>
            <a:r>
              <a:rPr lang="en-US" sz="1400" dirty="0" smtClean="0"/>
              <a:t>Make first point at new link </a:t>
            </a:r>
          </a:p>
          <a:p>
            <a:pPr marL="857250" lvl="1" indent="-457200">
              <a:buFont typeface="+mj-lt"/>
              <a:buAutoNum type="arabicPeriod"/>
            </a:pPr>
            <a:endParaRPr lang="en-US" sz="1400" dirty="0" smtClean="0"/>
          </a:p>
          <a:p>
            <a:pPr marL="457200" indent="-457200"/>
            <a:r>
              <a:rPr lang="en-US" sz="1400" dirty="0" smtClean="0"/>
              <a:t>We need to add a few things to that. </a:t>
            </a:r>
            <a:r>
              <a:rPr lang="en-GB" sz="1400" dirty="0" smtClean="0"/>
              <a:t>We will </a:t>
            </a:r>
            <a:r>
              <a:rPr lang="en-GB" sz="1400" dirty="0" smtClean="0">
                <a:solidFill>
                  <a:schemeClr val="accent1">
                    <a:lumMod val="75000"/>
                  </a:schemeClr>
                </a:solidFill>
              </a:rPr>
              <a:t>adjust the previous pointer </a:t>
            </a:r>
            <a:r>
              <a:rPr lang="en-GB" sz="1400" dirty="0" smtClean="0"/>
              <a:t>in addition to the next pointer. We also need to remember to </a:t>
            </a:r>
            <a:r>
              <a:rPr lang="en-GB" sz="1400" dirty="0" smtClean="0">
                <a:solidFill>
                  <a:srgbClr val="FF0000"/>
                </a:solidFill>
              </a:rPr>
              <a:t>assign the </a:t>
            </a:r>
            <a:r>
              <a:rPr lang="en-GB" sz="1400" dirty="0" err="1" smtClean="0">
                <a:solidFill>
                  <a:srgbClr val="FF0000"/>
                </a:solidFill>
              </a:rPr>
              <a:t>pLast</a:t>
            </a:r>
            <a:r>
              <a:rPr lang="en-GB" sz="1400" dirty="0" smtClean="0">
                <a:solidFill>
                  <a:srgbClr val="FF0000"/>
                </a:solidFill>
              </a:rPr>
              <a:t> pointer</a:t>
            </a:r>
            <a:r>
              <a:rPr lang="en-GB" sz="1400" dirty="0" smtClean="0"/>
              <a:t>.</a:t>
            </a:r>
          </a:p>
        </p:txBody>
      </p:sp>
      <p:sp>
        <p:nvSpPr>
          <p:cNvPr id="5" name="Rectangle 4"/>
          <p:cNvSpPr/>
          <p:nvPr/>
        </p:nvSpPr>
        <p:spPr>
          <a:xfrm>
            <a:off x="5759624" y="1484784"/>
            <a:ext cx="3384376" cy="1107996"/>
          </a:xfrm>
          <a:prstGeom prst="rect">
            <a:avLst/>
          </a:prstGeom>
          <a:solidFill>
            <a:schemeClr val="accent1">
              <a:lumMod val="20000"/>
              <a:lumOff val="80000"/>
            </a:schemeClr>
          </a:solidFill>
        </p:spPr>
        <p:txBody>
          <a:bodyPr wrap="square">
            <a:spAutoFit/>
          </a:bodyPr>
          <a:lstStyle/>
          <a:p>
            <a:r>
              <a:rPr lang="en-US" sz="1100" dirty="0" smtClean="0">
                <a:solidFill>
                  <a:srgbClr val="0000FF"/>
                </a:solidFill>
              </a:rPr>
              <a:t>void </a:t>
            </a:r>
            <a:r>
              <a:rPr lang="en-US" sz="1100" dirty="0" err="1" smtClean="0">
                <a:solidFill>
                  <a:srgbClr val="0000FF"/>
                </a:solidFill>
              </a:rPr>
              <a:t>insertFirst</a:t>
            </a:r>
            <a:r>
              <a:rPr lang="en-US" sz="1100" dirty="0" smtClean="0">
                <a:solidFill>
                  <a:srgbClr val="0000FF"/>
                </a:solidFill>
              </a:rPr>
              <a:t>(string </a:t>
            </a:r>
            <a:r>
              <a:rPr lang="en-US" sz="1100" dirty="0" err="1" smtClean="0">
                <a:solidFill>
                  <a:srgbClr val="0000FF"/>
                </a:solidFill>
              </a:rPr>
              <a:t>i</a:t>
            </a:r>
            <a:r>
              <a:rPr lang="en-US" sz="1100" dirty="0" smtClean="0">
                <a:solidFill>
                  <a:srgbClr val="0000FF"/>
                </a:solidFill>
              </a:rPr>
              <a:t>, double c)</a:t>
            </a:r>
          </a:p>
          <a:p>
            <a:r>
              <a:rPr lang="en-US" sz="1100" dirty="0" smtClean="0">
                <a:solidFill>
                  <a:srgbClr val="0000FF"/>
                </a:solidFill>
              </a:rPr>
              <a:t>{ //make new link</a:t>
            </a:r>
          </a:p>
          <a:p>
            <a:r>
              <a:rPr lang="en-US" sz="1100" dirty="0" smtClean="0">
                <a:solidFill>
                  <a:srgbClr val="0000FF"/>
                </a:solidFill>
              </a:rPr>
              <a:t>Link* </a:t>
            </a:r>
            <a:r>
              <a:rPr lang="en-US" sz="1100" dirty="0" err="1" smtClean="0">
                <a:solidFill>
                  <a:srgbClr val="0000FF"/>
                </a:solidFill>
              </a:rPr>
              <a:t>pNewLink</a:t>
            </a:r>
            <a:r>
              <a:rPr lang="en-US" sz="1100" dirty="0" smtClean="0">
                <a:solidFill>
                  <a:srgbClr val="0000FF"/>
                </a:solidFill>
              </a:rPr>
              <a:t> = new Link(</a:t>
            </a:r>
            <a:r>
              <a:rPr lang="en-US" sz="1100" dirty="0" err="1" smtClean="0">
                <a:solidFill>
                  <a:srgbClr val="0000FF"/>
                </a:solidFill>
              </a:rPr>
              <a:t>i</a:t>
            </a:r>
            <a:r>
              <a:rPr lang="en-US" sz="1100" dirty="0" smtClean="0">
                <a:solidFill>
                  <a:srgbClr val="0000FF"/>
                </a:solidFill>
              </a:rPr>
              <a:t>, c); //create </a:t>
            </a:r>
          </a:p>
          <a:p>
            <a:r>
              <a:rPr lang="en-US" sz="1100" dirty="0" err="1" smtClean="0">
                <a:solidFill>
                  <a:srgbClr val="0000FF"/>
                </a:solidFill>
              </a:rPr>
              <a:t>pNewLink</a:t>
            </a:r>
            <a:r>
              <a:rPr lang="en-US" sz="1100" dirty="0" smtClean="0">
                <a:solidFill>
                  <a:srgbClr val="0000FF"/>
                </a:solidFill>
              </a:rPr>
              <a:t>-&gt;</a:t>
            </a:r>
            <a:r>
              <a:rPr lang="en-US" sz="1100" dirty="0" err="1" smtClean="0">
                <a:solidFill>
                  <a:srgbClr val="0000FF"/>
                </a:solidFill>
              </a:rPr>
              <a:t>pNext</a:t>
            </a:r>
            <a:r>
              <a:rPr lang="en-US" sz="1100" dirty="0" smtClean="0">
                <a:solidFill>
                  <a:srgbClr val="0000FF"/>
                </a:solidFill>
              </a:rPr>
              <a:t> = </a:t>
            </a:r>
            <a:r>
              <a:rPr lang="en-US" sz="1100" dirty="0" err="1" smtClean="0">
                <a:solidFill>
                  <a:srgbClr val="0000FF"/>
                </a:solidFill>
              </a:rPr>
              <a:t>pFirst</a:t>
            </a:r>
            <a:r>
              <a:rPr lang="en-US" sz="1100" dirty="0" smtClean="0">
                <a:solidFill>
                  <a:srgbClr val="0000FF"/>
                </a:solidFill>
              </a:rPr>
              <a:t>; //link points</a:t>
            </a:r>
          </a:p>
          <a:p>
            <a:r>
              <a:rPr lang="en-US" sz="1100" dirty="0" err="1" smtClean="0">
                <a:solidFill>
                  <a:srgbClr val="0000FF"/>
                </a:solidFill>
              </a:rPr>
              <a:t>pFirst</a:t>
            </a:r>
            <a:r>
              <a:rPr lang="en-US" sz="1100" dirty="0" smtClean="0">
                <a:solidFill>
                  <a:srgbClr val="0000FF"/>
                </a:solidFill>
              </a:rPr>
              <a:t> = </a:t>
            </a:r>
            <a:r>
              <a:rPr lang="en-US" sz="1100" dirty="0" err="1" smtClean="0">
                <a:solidFill>
                  <a:srgbClr val="0000FF"/>
                </a:solidFill>
              </a:rPr>
              <a:t>pNewLink</a:t>
            </a:r>
            <a:r>
              <a:rPr lang="en-US" sz="1100" dirty="0" smtClean="0">
                <a:solidFill>
                  <a:srgbClr val="0000FF"/>
                </a:solidFill>
              </a:rPr>
              <a:t>; //first points</a:t>
            </a:r>
          </a:p>
          <a:p>
            <a:r>
              <a:rPr lang="en-US" sz="1100" dirty="0" smtClean="0">
                <a:solidFill>
                  <a:srgbClr val="0000FF"/>
                </a:solidFill>
              </a:rPr>
              <a:t>}</a:t>
            </a:r>
          </a:p>
        </p:txBody>
      </p:sp>
      <p:pic>
        <p:nvPicPr>
          <p:cNvPr id="2054" name="Picture 6"/>
          <p:cNvPicPr>
            <a:picLocks noChangeAspect="1" noChangeArrowheads="1"/>
          </p:cNvPicPr>
          <p:nvPr/>
        </p:nvPicPr>
        <p:blipFill>
          <a:blip r:embed="rId2" cstate="print"/>
          <a:srcRect/>
          <a:stretch>
            <a:fillRect/>
          </a:stretch>
        </p:blipFill>
        <p:spPr bwMode="auto">
          <a:xfrm>
            <a:off x="4860032" y="2924944"/>
            <a:ext cx="4283968" cy="3744416"/>
          </a:xfrm>
          <a:prstGeom prst="rect">
            <a:avLst/>
          </a:prstGeom>
          <a:noFill/>
          <a:ln w="9525">
            <a:noFill/>
            <a:miter lim="800000"/>
            <a:headEnd/>
            <a:tailEnd/>
          </a:ln>
        </p:spPr>
      </p:pic>
    </p:spTree>
    <p:extLst>
      <p:ext uri="{BB962C8B-B14F-4D97-AF65-F5344CB8AC3E}">
        <p14:creationId xmlns:p14="http://schemas.microsoft.com/office/powerpoint/2010/main" val="922997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Inserting into a doubly linked list</a:t>
            </a:r>
            <a:endParaRPr lang="en-GB" dirty="0"/>
          </a:p>
        </p:txBody>
      </p:sp>
      <p:sp>
        <p:nvSpPr>
          <p:cNvPr id="3" name="Content Placeholder 2"/>
          <p:cNvSpPr>
            <a:spLocks noGrp="1"/>
          </p:cNvSpPr>
          <p:nvPr>
            <p:ph idx="1"/>
          </p:nvPr>
        </p:nvSpPr>
        <p:spPr>
          <a:xfrm>
            <a:off x="179512" y="1196752"/>
            <a:ext cx="8686800" cy="4525963"/>
          </a:xfrm>
        </p:spPr>
        <p:txBody>
          <a:bodyPr>
            <a:noAutofit/>
          </a:bodyPr>
          <a:lstStyle/>
          <a:p>
            <a:r>
              <a:rPr lang="en-GB" sz="1400" dirty="0" smtClean="0"/>
              <a:t>For simplicity we can look at inserting at the beginning only. While we will do everything we did when inserting first for a stack i.e.</a:t>
            </a:r>
          </a:p>
          <a:p>
            <a:pPr marL="857250" lvl="1" indent="-457200">
              <a:buFont typeface="+mj-lt"/>
              <a:buAutoNum type="arabicPeriod"/>
            </a:pPr>
            <a:r>
              <a:rPr lang="en-US" sz="1400" dirty="0" smtClean="0"/>
              <a:t>Create a new link</a:t>
            </a:r>
          </a:p>
          <a:p>
            <a:pPr marL="857250" lvl="1" indent="-457200">
              <a:buFont typeface="+mj-lt"/>
              <a:buAutoNum type="arabicPeriod"/>
            </a:pPr>
            <a:r>
              <a:rPr lang="en-US" sz="1400" dirty="0" smtClean="0"/>
              <a:t>Make new link next point at where first was pointing</a:t>
            </a:r>
          </a:p>
          <a:p>
            <a:pPr marL="857250" lvl="1" indent="-457200">
              <a:buFont typeface="+mj-lt"/>
              <a:buAutoNum type="arabicPeriod"/>
            </a:pPr>
            <a:r>
              <a:rPr lang="en-US" sz="1400" dirty="0" smtClean="0"/>
              <a:t>Make first point at new link </a:t>
            </a:r>
          </a:p>
          <a:p>
            <a:pPr marL="857250" lvl="1" indent="-457200">
              <a:buFont typeface="+mj-lt"/>
              <a:buAutoNum type="arabicPeriod"/>
            </a:pPr>
            <a:endParaRPr lang="en-US" sz="1400" dirty="0" smtClean="0"/>
          </a:p>
          <a:p>
            <a:pPr marL="457200" indent="-457200"/>
            <a:r>
              <a:rPr lang="en-US" sz="1400" dirty="0" smtClean="0"/>
              <a:t>We need to add a few things to that. </a:t>
            </a:r>
            <a:r>
              <a:rPr lang="en-GB" sz="1400" dirty="0" smtClean="0"/>
              <a:t>We will </a:t>
            </a:r>
            <a:r>
              <a:rPr lang="en-GB" sz="1400" dirty="0" smtClean="0">
                <a:solidFill>
                  <a:schemeClr val="accent1">
                    <a:lumMod val="75000"/>
                  </a:schemeClr>
                </a:solidFill>
              </a:rPr>
              <a:t>adjust the previous pointer </a:t>
            </a:r>
            <a:r>
              <a:rPr lang="en-GB" sz="1400" dirty="0" smtClean="0"/>
              <a:t>in addition to the next pointer. We also need to remember to </a:t>
            </a:r>
            <a:r>
              <a:rPr lang="en-GB" sz="1400" dirty="0" smtClean="0">
                <a:solidFill>
                  <a:srgbClr val="FF0000"/>
                </a:solidFill>
              </a:rPr>
              <a:t>assign the </a:t>
            </a:r>
            <a:r>
              <a:rPr lang="en-GB" sz="1400" dirty="0" err="1" smtClean="0">
                <a:solidFill>
                  <a:srgbClr val="FF0000"/>
                </a:solidFill>
              </a:rPr>
              <a:t>pLast</a:t>
            </a:r>
            <a:r>
              <a:rPr lang="en-GB" sz="1400" dirty="0" smtClean="0">
                <a:solidFill>
                  <a:srgbClr val="FF0000"/>
                </a:solidFill>
              </a:rPr>
              <a:t> pointer</a:t>
            </a:r>
            <a:r>
              <a:rPr lang="en-GB" sz="1400" dirty="0" smtClean="0"/>
              <a:t>.</a:t>
            </a:r>
          </a:p>
          <a:p>
            <a:pPr marL="0" indent="0">
              <a:buNone/>
            </a:pPr>
            <a:r>
              <a:rPr lang="en-GB" sz="1400" dirty="0" smtClean="0">
                <a:solidFill>
                  <a:srgbClr val="0000FF"/>
                </a:solidFill>
              </a:rPr>
              <a:t>void </a:t>
            </a:r>
            <a:r>
              <a:rPr lang="en-GB" sz="1400" dirty="0" err="1" smtClean="0">
                <a:solidFill>
                  <a:srgbClr val="0000FF"/>
                </a:solidFill>
              </a:rPr>
              <a:t>insertFirst</a:t>
            </a:r>
            <a:r>
              <a:rPr lang="en-GB" sz="1400" dirty="0" smtClean="0">
                <a:solidFill>
                  <a:srgbClr val="0000FF"/>
                </a:solidFill>
              </a:rPr>
              <a:t>(string </a:t>
            </a:r>
            <a:r>
              <a:rPr lang="en-GB" sz="1400" dirty="0" err="1" smtClean="0">
                <a:solidFill>
                  <a:srgbClr val="0000FF"/>
                </a:solidFill>
              </a:rPr>
              <a:t>i</a:t>
            </a:r>
            <a:r>
              <a:rPr lang="en-GB" sz="1400" dirty="0" smtClean="0">
                <a:solidFill>
                  <a:srgbClr val="0000FF"/>
                </a:solidFill>
              </a:rPr>
              <a:t>, double c)</a:t>
            </a:r>
          </a:p>
          <a:p>
            <a:pPr marL="0" indent="0">
              <a:buNone/>
            </a:pPr>
            <a:r>
              <a:rPr lang="en-GB" sz="1400" dirty="0" smtClean="0">
                <a:solidFill>
                  <a:srgbClr val="0000FF"/>
                </a:solidFill>
              </a:rPr>
              <a:t>{ //make new link</a:t>
            </a:r>
          </a:p>
          <a:p>
            <a:pPr marL="0" indent="0">
              <a:buNone/>
            </a:pPr>
            <a:r>
              <a:rPr lang="en-GB" sz="1400" dirty="0" smtClean="0">
                <a:solidFill>
                  <a:srgbClr val="0000FF"/>
                </a:solidFill>
              </a:rPr>
              <a:t>Link* </a:t>
            </a:r>
            <a:r>
              <a:rPr lang="en-GB" sz="1400" dirty="0" err="1" smtClean="0">
                <a:solidFill>
                  <a:srgbClr val="0000FF"/>
                </a:solidFill>
              </a:rPr>
              <a:t>pNewLink</a:t>
            </a:r>
            <a:r>
              <a:rPr lang="en-GB" sz="1400" dirty="0" smtClean="0">
                <a:solidFill>
                  <a:srgbClr val="0000FF"/>
                </a:solidFill>
              </a:rPr>
              <a:t> = new Link(</a:t>
            </a:r>
            <a:r>
              <a:rPr lang="en-GB" sz="1400" dirty="0" err="1" smtClean="0">
                <a:solidFill>
                  <a:srgbClr val="0000FF"/>
                </a:solidFill>
              </a:rPr>
              <a:t>i</a:t>
            </a:r>
            <a:r>
              <a:rPr lang="en-GB" sz="1400" dirty="0" smtClean="0">
                <a:solidFill>
                  <a:srgbClr val="0000FF"/>
                </a:solidFill>
              </a:rPr>
              <a:t>, c); //create link</a:t>
            </a:r>
          </a:p>
          <a:p>
            <a:pPr marL="0" indent="0">
              <a:buNone/>
            </a:pPr>
            <a:r>
              <a:rPr lang="en-GB" sz="1400" dirty="0" smtClean="0">
                <a:solidFill>
                  <a:srgbClr val="FF0000"/>
                </a:solidFill>
              </a:rPr>
              <a:t>if( </a:t>
            </a:r>
            <a:r>
              <a:rPr lang="en-GB" sz="1400" dirty="0" err="1" smtClean="0">
                <a:solidFill>
                  <a:srgbClr val="FF0000"/>
                </a:solidFill>
              </a:rPr>
              <a:t>pFirst</a:t>
            </a:r>
            <a:r>
              <a:rPr lang="en-GB" sz="1400" dirty="0" smtClean="0">
                <a:solidFill>
                  <a:srgbClr val="FF0000"/>
                </a:solidFill>
              </a:rPr>
              <a:t>==NULL ) //if empty list,</a:t>
            </a:r>
          </a:p>
          <a:p>
            <a:pPr marL="0" indent="0">
              <a:buNone/>
            </a:pPr>
            <a:r>
              <a:rPr lang="en-GB" sz="1400" dirty="0" smtClean="0">
                <a:solidFill>
                  <a:srgbClr val="FF0000"/>
                </a:solidFill>
              </a:rPr>
              <a:t>{</a:t>
            </a:r>
          </a:p>
          <a:p>
            <a:pPr marL="0" indent="0">
              <a:buNone/>
            </a:pPr>
            <a:r>
              <a:rPr lang="en-GB" sz="1400" dirty="0" err="1" smtClean="0">
                <a:solidFill>
                  <a:srgbClr val="FF0000"/>
                </a:solidFill>
              </a:rPr>
              <a:t>pLast</a:t>
            </a:r>
            <a:r>
              <a:rPr lang="en-GB" sz="1400" dirty="0" smtClean="0">
                <a:solidFill>
                  <a:srgbClr val="FF0000"/>
                </a:solidFill>
              </a:rPr>
              <a:t> = </a:t>
            </a:r>
            <a:r>
              <a:rPr lang="en-GB" sz="1400" dirty="0" err="1" smtClean="0">
                <a:solidFill>
                  <a:srgbClr val="FF0000"/>
                </a:solidFill>
              </a:rPr>
              <a:t>pNewLink</a:t>
            </a:r>
            <a:r>
              <a:rPr lang="en-GB" sz="1400" dirty="0" smtClean="0">
                <a:solidFill>
                  <a:srgbClr val="FF0000"/>
                </a:solidFill>
              </a:rPr>
              <a:t>; //make </a:t>
            </a:r>
            <a:r>
              <a:rPr lang="en-GB" sz="1400" dirty="0" err="1" smtClean="0">
                <a:solidFill>
                  <a:srgbClr val="FF0000"/>
                </a:solidFill>
              </a:rPr>
              <a:t>pLast</a:t>
            </a:r>
            <a:r>
              <a:rPr lang="en-GB" sz="1400" dirty="0" smtClean="0">
                <a:solidFill>
                  <a:srgbClr val="FF0000"/>
                </a:solidFill>
              </a:rPr>
              <a:t> point at new link</a:t>
            </a:r>
          </a:p>
          <a:p>
            <a:pPr marL="0" indent="0">
              <a:buNone/>
            </a:pPr>
            <a:r>
              <a:rPr lang="en-GB" sz="1400" dirty="0" smtClean="0">
                <a:solidFill>
                  <a:srgbClr val="FF0000"/>
                </a:solidFill>
              </a:rPr>
              <a:t>}</a:t>
            </a:r>
          </a:p>
          <a:p>
            <a:pPr marL="0" indent="0">
              <a:buNone/>
            </a:pPr>
            <a:r>
              <a:rPr lang="en-GB" sz="1400" dirty="0" smtClean="0">
                <a:solidFill>
                  <a:srgbClr val="FF0000"/>
                </a:solidFill>
              </a:rPr>
              <a:t>else</a:t>
            </a:r>
          </a:p>
          <a:p>
            <a:pPr marL="0" indent="0">
              <a:buNone/>
            </a:pPr>
            <a:r>
              <a:rPr lang="en-GB" sz="1400" dirty="0" smtClean="0">
                <a:solidFill>
                  <a:srgbClr val="FF0000"/>
                </a:solidFill>
              </a:rPr>
              <a:t>{</a:t>
            </a:r>
          </a:p>
          <a:p>
            <a:pPr marL="0" indent="0">
              <a:buNone/>
            </a:pPr>
            <a:r>
              <a:rPr lang="en-GB" sz="1400" dirty="0" err="1" smtClean="0">
                <a:solidFill>
                  <a:srgbClr val="FF0000"/>
                </a:solidFill>
              </a:rPr>
              <a:t>pFirst</a:t>
            </a:r>
            <a:r>
              <a:rPr lang="en-GB" sz="1400" dirty="0" smtClean="0">
                <a:solidFill>
                  <a:srgbClr val="FF0000"/>
                </a:solidFill>
              </a:rPr>
              <a:t>-&gt;</a:t>
            </a:r>
            <a:r>
              <a:rPr lang="en-GB" sz="1400" dirty="0" err="1" smtClean="0">
                <a:solidFill>
                  <a:srgbClr val="FF0000"/>
                </a:solidFill>
              </a:rPr>
              <a:t>pPrev</a:t>
            </a:r>
            <a:r>
              <a:rPr lang="en-GB" sz="1400" dirty="0" smtClean="0">
                <a:solidFill>
                  <a:srgbClr val="FF0000"/>
                </a:solidFill>
              </a:rPr>
              <a:t> = </a:t>
            </a:r>
            <a:r>
              <a:rPr lang="en-GB" sz="1400" dirty="0" err="1" smtClean="0">
                <a:solidFill>
                  <a:srgbClr val="FF0000"/>
                </a:solidFill>
              </a:rPr>
              <a:t>pNewLink</a:t>
            </a:r>
            <a:r>
              <a:rPr lang="en-GB" sz="1400" dirty="0" smtClean="0">
                <a:solidFill>
                  <a:srgbClr val="FF0000"/>
                </a:solidFill>
              </a:rPr>
              <a:t>; //make previous point at new</a:t>
            </a:r>
          </a:p>
          <a:p>
            <a:pPr marL="0" indent="0">
              <a:buNone/>
            </a:pPr>
            <a:r>
              <a:rPr lang="en-GB" sz="1400" dirty="0" smtClean="0">
                <a:solidFill>
                  <a:srgbClr val="FF0000"/>
                </a:solidFill>
              </a:rPr>
              <a:t>}</a:t>
            </a:r>
          </a:p>
          <a:p>
            <a:pPr marL="0" indent="0">
              <a:buNone/>
            </a:pPr>
            <a:r>
              <a:rPr lang="en-GB" sz="1400" dirty="0" err="1" smtClean="0">
                <a:solidFill>
                  <a:srgbClr val="0000FF"/>
                </a:solidFill>
              </a:rPr>
              <a:t>pNewLink</a:t>
            </a:r>
            <a:r>
              <a:rPr lang="en-GB" sz="1400" dirty="0" smtClean="0">
                <a:solidFill>
                  <a:srgbClr val="0000FF"/>
                </a:solidFill>
              </a:rPr>
              <a:t>-&gt;</a:t>
            </a:r>
            <a:r>
              <a:rPr lang="en-GB" sz="1400" dirty="0" err="1" smtClean="0">
                <a:solidFill>
                  <a:srgbClr val="0000FF"/>
                </a:solidFill>
              </a:rPr>
              <a:t>pNext</a:t>
            </a:r>
            <a:r>
              <a:rPr lang="en-GB" sz="1400" dirty="0" smtClean="0">
                <a:solidFill>
                  <a:srgbClr val="0000FF"/>
                </a:solidFill>
              </a:rPr>
              <a:t> = </a:t>
            </a:r>
            <a:r>
              <a:rPr lang="en-GB" sz="1400" dirty="0" err="1" smtClean="0">
                <a:solidFill>
                  <a:srgbClr val="0000FF"/>
                </a:solidFill>
              </a:rPr>
              <a:t>pFirst</a:t>
            </a:r>
            <a:r>
              <a:rPr lang="en-GB" sz="1400" dirty="0" smtClean="0">
                <a:solidFill>
                  <a:srgbClr val="0000FF"/>
                </a:solidFill>
              </a:rPr>
              <a:t>; </a:t>
            </a:r>
          </a:p>
          <a:p>
            <a:pPr marL="0" indent="0">
              <a:buNone/>
            </a:pPr>
            <a:r>
              <a:rPr lang="en-GB" sz="1400" dirty="0" err="1" smtClean="0">
                <a:solidFill>
                  <a:srgbClr val="0000FF"/>
                </a:solidFill>
              </a:rPr>
              <a:t>pFirst</a:t>
            </a:r>
            <a:r>
              <a:rPr lang="en-GB" sz="1400" dirty="0" smtClean="0">
                <a:solidFill>
                  <a:srgbClr val="0000FF"/>
                </a:solidFill>
              </a:rPr>
              <a:t> = </a:t>
            </a:r>
            <a:r>
              <a:rPr lang="en-GB" sz="1400" dirty="0" err="1" smtClean="0">
                <a:solidFill>
                  <a:srgbClr val="0000FF"/>
                </a:solidFill>
              </a:rPr>
              <a:t>pNewLink</a:t>
            </a:r>
            <a:r>
              <a:rPr lang="en-GB" sz="1400" dirty="0" smtClean="0">
                <a:solidFill>
                  <a:srgbClr val="0000FF"/>
                </a:solidFill>
              </a:rPr>
              <a:t>;  </a:t>
            </a:r>
          </a:p>
          <a:p>
            <a:pPr marL="0" indent="0">
              <a:buNone/>
            </a:pPr>
            <a:r>
              <a:rPr lang="en-GB" sz="1400" dirty="0" smtClean="0">
                <a:solidFill>
                  <a:srgbClr val="0000FF"/>
                </a:solidFill>
              </a:rPr>
              <a:t>}}</a:t>
            </a:r>
            <a:endParaRPr lang="en-US" sz="1400" dirty="0" smtClean="0">
              <a:solidFill>
                <a:srgbClr val="0000FF"/>
              </a:solidFill>
            </a:endParaRPr>
          </a:p>
          <a:p>
            <a:pPr marL="457200" indent="-457200">
              <a:buFont typeface="+mj-lt"/>
              <a:buAutoNum type="arabicPeriod"/>
            </a:pPr>
            <a:endParaRPr lang="en-US" sz="1400" dirty="0" smtClean="0"/>
          </a:p>
          <a:p>
            <a:endParaRPr lang="en-GB" sz="1400" dirty="0"/>
          </a:p>
        </p:txBody>
      </p:sp>
      <p:sp>
        <p:nvSpPr>
          <p:cNvPr id="5" name="Rectangle 4"/>
          <p:cNvSpPr/>
          <p:nvPr/>
        </p:nvSpPr>
        <p:spPr>
          <a:xfrm>
            <a:off x="5759624" y="1484784"/>
            <a:ext cx="3384376" cy="1107996"/>
          </a:xfrm>
          <a:prstGeom prst="rect">
            <a:avLst/>
          </a:prstGeom>
          <a:solidFill>
            <a:schemeClr val="accent1">
              <a:lumMod val="20000"/>
              <a:lumOff val="80000"/>
            </a:schemeClr>
          </a:solidFill>
        </p:spPr>
        <p:txBody>
          <a:bodyPr wrap="square">
            <a:spAutoFit/>
          </a:bodyPr>
          <a:lstStyle/>
          <a:p>
            <a:r>
              <a:rPr lang="en-US" sz="1100" dirty="0" smtClean="0">
                <a:solidFill>
                  <a:srgbClr val="0000FF"/>
                </a:solidFill>
              </a:rPr>
              <a:t>void </a:t>
            </a:r>
            <a:r>
              <a:rPr lang="en-US" sz="1100" dirty="0" err="1" smtClean="0">
                <a:solidFill>
                  <a:srgbClr val="0000FF"/>
                </a:solidFill>
              </a:rPr>
              <a:t>insertFirst</a:t>
            </a:r>
            <a:r>
              <a:rPr lang="en-US" sz="1100" dirty="0" smtClean="0">
                <a:solidFill>
                  <a:srgbClr val="0000FF"/>
                </a:solidFill>
              </a:rPr>
              <a:t>(string </a:t>
            </a:r>
            <a:r>
              <a:rPr lang="en-US" sz="1100" dirty="0" err="1" smtClean="0">
                <a:solidFill>
                  <a:srgbClr val="0000FF"/>
                </a:solidFill>
              </a:rPr>
              <a:t>i</a:t>
            </a:r>
            <a:r>
              <a:rPr lang="en-US" sz="1100" dirty="0" smtClean="0">
                <a:solidFill>
                  <a:srgbClr val="0000FF"/>
                </a:solidFill>
              </a:rPr>
              <a:t>, double c)</a:t>
            </a:r>
          </a:p>
          <a:p>
            <a:r>
              <a:rPr lang="en-US" sz="1100" dirty="0" smtClean="0">
                <a:solidFill>
                  <a:srgbClr val="0000FF"/>
                </a:solidFill>
              </a:rPr>
              <a:t>{ //make new link</a:t>
            </a:r>
          </a:p>
          <a:p>
            <a:r>
              <a:rPr lang="en-US" sz="1100" dirty="0" smtClean="0">
                <a:solidFill>
                  <a:srgbClr val="0000FF"/>
                </a:solidFill>
              </a:rPr>
              <a:t>Link* </a:t>
            </a:r>
            <a:r>
              <a:rPr lang="en-US" sz="1100" dirty="0" err="1" smtClean="0">
                <a:solidFill>
                  <a:srgbClr val="0000FF"/>
                </a:solidFill>
              </a:rPr>
              <a:t>pNewLink</a:t>
            </a:r>
            <a:r>
              <a:rPr lang="en-US" sz="1100" dirty="0" smtClean="0">
                <a:solidFill>
                  <a:srgbClr val="0000FF"/>
                </a:solidFill>
              </a:rPr>
              <a:t> = new Link(</a:t>
            </a:r>
            <a:r>
              <a:rPr lang="en-US" sz="1100" dirty="0" err="1" smtClean="0">
                <a:solidFill>
                  <a:srgbClr val="0000FF"/>
                </a:solidFill>
              </a:rPr>
              <a:t>i</a:t>
            </a:r>
            <a:r>
              <a:rPr lang="en-US" sz="1100" dirty="0" smtClean="0">
                <a:solidFill>
                  <a:srgbClr val="0000FF"/>
                </a:solidFill>
              </a:rPr>
              <a:t>, c); //create </a:t>
            </a:r>
          </a:p>
          <a:p>
            <a:r>
              <a:rPr lang="en-US" sz="1100" dirty="0" err="1" smtClean="0">
                <a:solidFill>
                  <a:srgbClr val="0000FF"/>
                </a:solidFill>
              </a:rPr>
              <a:t>pNewLink</a:t>
            </a:r>
            <a:r>
              <a:rPr lang="en-US" sz="1100" dirty="0" smtClean="0">
                <a:solidFill>
                  <a:srgbClr val="0000FF"/>
                </a:solidFill>
              </a:rPr>
              <a:t>-&gt;</a:t>
            </a:r>
            <a:r>
              <a:rPr lang="en-US" sz="1100" dirty="0" err="1" smtClean="0">
                <a:solidFill>
                  <a:srgbClr val="0000FF"/>
                </a:solidFill>
              </a:rPr>
              <a:t>pNext</a:t>
            </a:r>
            <a:r>
              <a:rPr lang="en-US" sz="1100" dirty="0" smtClean="0">
                <a:solidFill>
                  <a:srgbClr val="0000FF"/>
                </a:solidFill>
              </a:rPr>
              <a:t> = </a:t>
            </a:r>
            <a:r>
              <a:rPr lang="en-US" sz="1100" dirty="0" err="1" smtClean="0">
                <a:solidFill>
                  <a:srgbClr val="0000FF"/>
                </a:solidFill>
              </a:rPr>
              <a:t>pFirst</a:t>
            </a:r>
            <a:r>
              <a:rPr lang="en-US" sz="1100" dirty="0" smtClean="0">
                <a:solidFill>
                  <a:srgbClr val="0000FF"/>
                </a:solidFill>
              </a:rPr>
              <a:t>; //link points</a:t>
            </a:r>
          </a:p>
          <a:p>
            <a:r>
              <a:rPr lang="en-US" sz="1100" dirty="0" err="1" smtClean="0">
                <a:solidFill>
                  <a:srgbClr val="0000FF"/>
                </a:solidFill>
              </a:rPr>
              <a:t>pFirst</a:t>
            </a:r>
            <a:r>
              <a:rPr lang="en-US" sz="1100" dirty="0" smtClean="0">
                <a:solidFill>
                  <a:srgbClr val="0000FF"/>
                </a:solidFill>
              </a:rPr>
              <a:t> = </a:t>
            </a:r>
            <a:r>
              <a:rPr lang="en-US" sz="1100" dirty="0" err="1" smtClean="0">
                <a:solidFill>
                  <a:srgbClr val="0000FF"/>
                </a:solidFill>
              </a:rPr>
              <a:t>pNewLink</a:t>
            </a:r>
            <a:r>
              <a:rPr lang="en-US" sz="1100" dirty="0" smtClean="0">
                <a:solidFill>
                  <a:srgbClr val="0000FF"/>
                </a:solidFill>
              </a:rPr>
              <a:t>; //first points</a:t>
            </a:r>
          </a:p>
          <a:p>
            <a:r>
              <a:rPr lang="en-US" sz="1100" dirty="0" smtClean="0">
                <a:solidFill>
                  <a:srgbClr val="0000FF"/>
                </a:solidFill>
              </a:rPr>
              <a:t>}</a:t>
            </a:r>
          </a:p>
        </p:txBody>
      </p:sp>
      <p:pic>
        <p:nvPicPr>
          <p:cNvPr id="2054" name="Picture 6"/>
          <p:cNvPicPr>
            <a:picLocks noChangeAspect="1" noChangeArrowheads="1"/>
          </p:cNvPicPr>
          <p:nvPr/>
        </p:nvPicPr>
        <p:blipFill>
          <a:blip r:embed="rId2" cstate="print"/>
          <a:srcRect/>
          <a:stretch>
            <a:fillRect/>
          </a:stretch>
        </p:blipFill>
        <p:spPr bwMode="auto">
          <a:xfrm>
            <a:off x="4860032" y="2924944"/>
            <a:ext cx="4283968"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Displaying backwards</a:t>
            </a:r>
            <a:endParaRPr lang="en-GB" dirty="0"/>
          </a:p>
        </p:txBody>
      </p:sp>
      <p:sp>
        <p:nvSpPr>
          <p:cNvPr id="3" name="Content Placeholder 2"/>
          <p:cNvSpPr>
            <a:spLocks noGrp="1"/>
          </p:cNvSpPr>
          <p:nvPr>
            <p:ph idx="1"/>
          </p:nvPr>
        </p:nvSpPr>
        <p:spPr>
          <a:xfrm>
            <a:off x="35496" y="1554162"/>
            <a:ext cx="8686800" cy="4525963"/>
          </a:xfrm>
        </p:spPr>
        <p:txBody>
          <a:bodyPr>
            <a:normAutofit/>
          </a:bodyPr>
          <a:lstStyle/>
          <a:p>
            <a:r>
              <a:rPr lang="en-GB" sz="1600" dirty="0" smtClean="0"/>
              <a:t>This is very similar to displaying forward with the following differences:</a:t>
            </a:r>
          </a:p>
          <a:p>
            <a:pPr lvl="1"/>
            <a:r>
              <a:rPr lang="en-GB" sz="1600" dirty="0" smtClean="0">
                <a:solidFill>
                  <a:srgbClr val="FF0000"/>
                </a:solidFill>
              </a:rPr>
              <a:t>You start at the end (</a:t>
            </a:r>
            <a:r>
              <a:rPr lang="en-GB" sz="1600" dirty="0" err="1" smtClean="0">
                <a:solidFill>
                  <a:srgbClr val="FF0000"/>
                </a:solidFill>
              </a:rPr>
              <a:t>pLast</a:t>
            </a:r>
            <a:r>
              <a:rPr lang="en-GB" sz="1600" dirty="0" smtClean="0">
                <a:solidFill>
                  <a:srgbClr val="FF0000"/>
                </a:solidFill>
              </a:rPr>
              <a:t>) instead of the beginning (</a:t>
            </a:r>
            <a:r>
              <a:rPr lang="en-GB" sz="1600" dirty="0" err="1" smtClean="0">
                <a:solidFill>
                  <a:srgbClr val="FF0000"/>
                </a:solidFill>
              </a:rPr>
              <a:t>pFirst</a:t>
            </a:r>
            <a:r>
              <a:rPr lang="en-GB" sz="1600" dirty="0" smtClean="0">
                <a:solidFill>
                  <a:srgbClr val="FF0000"/>
                </a:solidFill>
              </a:rPr>
              <a:t>)</a:t>
            </a:r>
          </a:p>
          <a:p>
            <a:pPr lvl="1"/>
            <a:r>
              <a:rPr lang="en-GB" sz="1600" dirty="0" smtClean="0">
                <a:solidFill>
                  <a:srgbClr val="00B050"/>
                </a:solidFill>
              </a:rPr>
              <a:t>You move to the previous instead of the next</a:t>
            </a:r>
          </a:p>
          <a:p>
            <a:pPr lvl="1"/>
            <a:r>
              <a:rPr lang="en-GB" sz="1600" dirty="0" smtClean="0">
                <a:solidFill>
                  <a:srgbClr val="FF00FF"/>
                </a:solidFill>
              </a:rPr>
              <a:t>You stop when you reach the first node.</a:t>
            </a:r>
          </a:p>
        </p:txBody>
      </p:sp>
    </p:spTree>
    <p:extLst>
      <p:ext uri="{BB962C8B-B14F-4D97-AF65-F5344CB8AC3E}">
        <p14:creationId xmlns:p14="http://schemas.microsoft.com/office/powerpoint/2010/main" val="3310041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Displaying backwards</a:t>
            </a:r>
            <a:endParaRPr lang="en-GB" dirty="0"/>
          </a:p>
        </p:txBody>
      </p:sp>
      <p:sp>
        <p:nvSpPr>
          <p:cNvPr id="3" name="Content Placeholder 2"/>
          <p:cNvSpPr>
            <a:spLocks noGrp="1"/>
          </p:cNvSpPr>
          <p:nvPr>
            <p:ph idx="1"/>
          </p:nvPr>
        </p:nvSpPr>
        <p:spPr>
          <a:xfrm>
            <a:off x="35496" y="1554162"/>
            <a:ext cx="8686800" cy="4525963"/>
          </a:xfrm>
        </p:spPr>
        <p:txBody>
          <a:bodyPr>
            <a:normAutofit/>
          </a:bodyPr>
          <a:lstStyle/>
          <a:p>
            <a:r>
              <a:rPr lang="en-GB" sz="1600" dirty="0" smtClean="0"/>
              <a:t>This is very similar to displaying forward with the following differences:</a:t>
            </a:r>
          </a:p>
          <a:p>
            <a:pPr lvl="1"/>
            <a:r>
              <a:rPr lang="en-GB" sz="1600" dirty="0" smtClean="0">
                <a:solidFill>
                  <a:srgbClr val="FF0000"/>
                </a:solidFill>
              </a:rPr>
              <a:t>You start at the end (</a:t>
            </a:r>
            <a:r>
              <a:rPr lang="en-GB" sz="1600" dirty="0" err="1" smtClean="0">
                <a:solidFill>
                  <a:srgbClr val="FF0000"/>
                </a:solidFill>
              </a:rPr>
              <a:t>pLast</a:t>
            </a:r>
            <a:r>
              <a:rPr lang="en-GB" sz="1600" dirty="0" smtClean="0">
                <a:solidFill>
                  <a:srgbClr val="FF0000"/>
                </a:solidFill>
              </a:rPr>
              <a:t>) instead of the beginning (</a:t>
            </a:r>
            <a:r>
              <a:rPr lang="en-GB" sz="1600" dirty="0" err="1" smtClean="0">
                <a:solidFill>
                  <a:srgbClr val="FF0000"/>
                </a:solidFill>
              </a:rPr>
              <a:t>pFirst</a:t>
            </a:r>
            <a:r>
              <a:rPr lang="en-GB" sz="1600" dirty="0" smtClean="0">
                <a:solidFill>
                  <a:srgbClr val="FF0000"/>
                </a:solidFill>
              </a:rPr>
              <a:t>)</a:t>
            </a:r>
          </a:p>
          <a:p>
            <a:pPr lvl="1"/>
            <a:r>
              <a:rPr lang="en-GB" sz="1600" dirty="0" smtClean="0">
                <a:solidFill>
                  <a:srgbClr val="00B050"/>
                </a:solidFill>
              </a:rPr>
              <a:t>You move to the previous instead of the next</a:t>
            </a:r>
          </a:p>
          <a:p>
            <a:pPr lvl="1"/>
            <a:r>
              <a:rPr lang="en-GB" sz="1600" dirty="0" smtClean="0">
                <a:solidFill>
                  <a:srgbClr val="FF00FF"/>
                </a:solidFill>
              </a:rPr>
              <a:t>You stop when you reach the first node.</a:t>
            </a:r>
          </a:p>
          <a:p>
            <a:pPr lvl="1">
              <a:buNone/>
            </a:pPr>
            <a:r>
              <a:rPr lang="en-GB" sz="1600" dirty="0">
                <a:solidFill>
                  <a:srgbClr val="0000FF"/>
                </a:solidFill>
              </a:rPr>
              <a:t>void </a:t>
            </a:r>
            <a:r>
              <a:rPr lang="en-GB" sz="1600" dirty="0" err="1">
                <a:solidFill>
                  <a:srgbClr val="FF0000"/>
                </a:solidFill>
              </a:rPr>
              <a:t>displayBackward</a:t>
            </a:r>
            <a:r>
              <a:rPr lang="en-GB" sz="1600" dirty="0">
                <a:solidFill>
                  <a:srgbClr val="FF0000"/>
                </a:solidFill>
              </a:rPr>
              <a:t>()</a:t>
            </a:r>
          </a:p>
          <a:p>
            <a:pPr lvl="1">
              <a:buNone/>
            </a:pPr>
            <a:r>
              <a:rPr lang="en-GB" sz="1600" dirty="0">
                <a:solidFill>
                  <a:srgbClr val="0000FF"/>
                </a:solidFill>
              </a:rPr>
              <a:t>{</a:t>
            </a:r>
            <a:r>
              <a:rPr lang="en-GB" sz="1600" dirty="0" err="1">
                <a:solidFill>
                  <a:srgbClr val="0000FF"/>
                </a:solidFill>
              </a:rPr>
              <a:t>cout</a:t>
            </a:r>
            <a:r>
              <a:rPr lang="en-GB" sz="1600" dirty="0">
                <a:solidFill>
                  <a:srgbClr val="0000FF"/>
                </a:solidFill>
              </a:rPr>
              <a:t> &lt;&lt; "List (last--&gt;first): ";</a:t>
            </a:r>
          </a:p>
          <a:p>
            <a:pPr lvl="1">
              <a:buNone/>
            </a:pPr>
            <a:r>
              <a:rPr lang="en-GB" sz="1600" dirty="0">
                <a:solidFill>
                  <a:srgbClr val="0000FF"/>
                </a:solidFill>
              </a:rPr>
              <a:t>Link* </a:t>
            </a:r>
            <a:r>
              <a:rPr lang="en-GB" sz="1600" dirty="0" err="1">
                <a:solidFill>
                  <a:srgbClr val="0000FF"/>
                </a:solidFill>
              </a:rPr>
              <a:t>pCurrent</a:t>
            </a:r>
            <a:r>
              <a:rPr lang="en-GB" sz="1600" dirty="0">
                <a:solidFill>
                  <a:srgbClr val="0000FF"/>
                </a:solidFill>
              </a:rPr>
              <a:t> = </a:t>
            </a:r>
            <a:r>
              <a:rPr lang="en-GB" sz="1600" dirty="0" err="1">
                <a:solidFill>
                  <a:srgbClr val="FF0000"/>
                </a:solidFill>
              </a:rPr>
              <a:t>pLast</a:t>
            </a:r>
            <a:r>
              <a:rPr lang="en-GB" sz="1600" dirty="0">
                <a:solidFill>
                  <a:srgbClr val="FF0000"/>
                </a:solidFill>
              </a:rPr>
              <a:t>; </a:t>
            </a:r>
            <a:r>
              <a:rPr lang="en-GB" sz="1600" dirty="0">
                <a:solidFill>
                  <a:srgbClr val="0000FF"/>
                </a:solidFill>
              </a:rPr>
              <a:t>//start at end</a:t>
            </a:r>
          </a:p>
          <a:p>
            <a:pPr lvl="1">
              <a:buNone/>
            </a:pPr>
            <a:r>
              <a:rPr lang="en-GB" sz="1600" dirty="0">
                <a:solidFill>
                  <a:srgbClr val="0000FF"/>
                </a:solidFill>
              </a:rPr>
              <a:t>while(</a:t>
            </a:r>
            <a:r>
              <a:rPr lang="en-GB" sz="1600" dirty="0" err="1">
                <a:solidFill>
                  <a:srgbClr val="0000FF"/>
                </a:solidFill>
              </a:rPr>
              <a:t>pCurrent</a:t>
            </a:r>
            <a:r>
              <a:rPr lang="en-GB" sz="1600" dirty="0">
                <a:solidFill>
                  <a:srgbClr val="0000FF"/>
                </a:solidFill>
              </a:rPr>
              <a:t> != </a:t>
            </a:r>
            <a:r>
              <a:rPr lang="en-GB" sz="1600" dirty="0" err="1">
                <a:solidFill>
                  <a:srgbClr val="FF0000"/>
                </a:solidFill>
              </a:rPr>
              <a:t>pFirst</a:t>
            </a:r>
            <a:r>
              <a:rPr lang="en-GB" sz="1600" dirty="0">
                <a:solidFill>
                  <a:srgbClr val="FF0000"/>
                </a:solidFill>
              </a:rPr>
              <a:t>) </a:t>
            </a:r>
          </a:p>
          <a:p>
            <a:pPr lvl="1">
              <a:buNone/>
            </a:pPr>
            <a:r>
              <a:rPr lang="en-GB" sz="1600" dirty="0">
                <a:solidFill>
                  <a:srgbClr val="0000FF"/>
                </a:solidFill>
              </a:rPr>
              <a:t>{</a:t>
            </a:r>
          </a:p>
          <a:p>
            <a:pPr lvl="1">
              <a:buNone/>
            </a:pPr>
            <a:r>
              <a:rPr lang="en-GB" sz="1600" dirty="0" err="1">
                <a:solidFill>
                  <a:srgbClr val="0000FF"/>
                </a:solidFill>
              </a:rPr>
              <a:t>pCurrent</a:t>
            </a:r>
            <a:r>
              <a:rPr lang="en-GB" sz="1600" dirty="0">
                <a:solidFill>
                  <a:srgbClr val="0000FF"/>
                </a:solidFill>
              </a:rPr>
              <a:t>-&gt;</a:t>
            </a:r>
            <a:r>
              <a:rPr lang="en-GB" sz="1600" dirty="0" err="1">
                <a:solidFill>
                  <a:srgbClr val="0000FF"/>
                </a:solidFill>
              </a:rPr>
              <a:t>displayLink</a:t>
            </a:r>
            <a:r>
              <a:rPr lang="en-GB" sz="1600" dirty="0">
                <a:solidFill>
                  <a:srgbClr val="0000FF"/>
                </a:solidFill>
              </a:rPr>
              <a:t>(); //display data</a:t>
            </a:r>
          </a:p>
          <a:p>
            <a:pPr lvl="1">
              <a:buNone/>
            </a:pPr>
            <a:r>
              <a:rPr lang="en-GB" sz="1600" dirty="0" err="1">
                <a:solidFill>
                  <a:srgbClr val="0000FF"/>
                </a:solidFill>
              </a:rPr>
              <a:t>pCurrent</a:t>
            </a:r>
            <a:r>
              <a:rPr lang="en-GB" sz="1600" dirty="0">
                <a:solidFill>
                  <a:srgbClr val="0000FF"/>
                </a:solidFill>
              </a:rPr>
              <a:t> = </a:t>
            </a:r>
            <a:r>
              <a:rPr lang="en-GB" sz="1600" dirty="0" err="1">
                <a:solidFill>
                  <a:srgbClr val="0000FF"/>
                </a:solidFill>
              </a:rPr>
              <a:t>pCurrent</a:t>
            </a:r>
            <a:r>
              <a:rPr lang="en-GB" sz="1600" dirty="0">
                <a:solidFill>
                  <a:srgbClr val="0000FF"/>
                </a:solidFill>
              </a:rPr>
              <a:t>-&gt;</a:t>
            </a:r>
            <a:r>
              <a:rPr lang="en-GB" sz="1600" dirty="0" err="1">
                <a:solidFill>
                  <a:srgbClr val="FF0000"/>
                </a:solidFill>
              </a:rPr>
              <a:t>pPrevious</a:t>
            </a:r>
            <a:r>
              <a:rPr lang="en-GB" sz="1600" dirty="0">
                <a:solidFill>
                  <a:srgbClr val="FF0000"/>
                </a:solidFill>
              </a:rPr>
              <a:t>; </a:t>
            </a:r>
            <a:r>
              <a:rPr lang="en-GB" sz="1600" dirty="0">
                <a:solidFill>
                  <a:srgbClr val="0000FF"/>
                </a:solidFill>
              </a:rPr>
              <a:t>//go to previous link</a:t>
            </a:r>
          </a:p>
          <a:p>
            <a:pPr lvl="1">
              <a:buNone/>
            </a:pPr>
            <a:r>
              <a:rPr lang="en-GB" sz="1600" dirty="0">
                <a:solidFill>
                  <a:srgbClr val="0000FF"/>
                </a:solidFill>
              </a:rPr>
              <a:t>}</a:t>
            </a:r>
          </a:p>
          <a:p>
            <a:pPr lvl="1">
              <a:buNone/>
            </a:pPr>
            <a:r>
              <a:rPr lang="en-GB" sz="1600" dirty="0" err="1">
                <a:solidFill>
                  <a:srgbClr val="0000FF"/>
                </a:solidFill>
              </a:rPr>
              <a:t>pCurrent</a:t>
            </a:r>
            <a:r>
              <a:rPr lang="en-GB" sz="1600" dirty="0">
                <a:solidFill>
                  <a:srgbClr val="0000FF"/>
                </a:solidFill>
              </a:rPr>
              <a:t>-&gt;</a:t>
            </a:r>
            <a:r>
              <a:rPr lang="en-GB" sz="1600" dirty="0" err="1">
                <a:solidFill>
                  <a:srgbClr val="0000FF"/>
                </a:solidFill>
              </a:rPr>
              <a:t>displayLink</a:t>
            </a:r>
            <a:r>
              <a:rPr lang="en-GB" sz="1600" dirty="0">
                <a:solidFill>
                  <a:srgbClr val="0000FF"/>
                </a:solidFill>
              </a:rPr>
              <a:t>(); //display </a:t>
            </a:r>
            <a:r>
              <a:rPr lang="en-GB" sz="1600" dirty="0" err="1">
                <a:solidFill>
                  <a:srgbClr val="0000FF"/>
                </a:solidFill>
              </a:rPr>
              <a:t>pFirst</a:t>
            </a:r>
            <a:endParaRPr lang="en-GB" sz="1600" dirty="0">
              <a:solidFill>
                <a:srgbClr val="0000FF"/>
              </a:solidFill>
            </a:endParaRPr>
          </a:p>
          <a:p>
            <a:pPr lvl="1">
              <a:buNone/>
            </a:pPr>
            <a:r>
              <a:rPr lang="en-GB" sz="1600" dirty="0" err="1">
                <a:solidFill>
                  <a:srgbClr val="0000FF"/>
                </a:solidFill>
              </a:rPr>
              <a:t>cout</a:t>
            </a:r>
            <a:r>
              <a:rPr lang="en-GB" sz="1600" dirty="0">
                <a:solidFill>
                  <a:srgbClr val="0000FF"/>
                </a:solidFill>
              </a:rPr>
              <a:t> &lt;&lt; </a:t>
            </a:r>
            <a:r>
              <a:rPr lang="en-GB" sz="1600" dirty="0" err="1">
                <a:solidFill>
                  <a:srgbClr val="0000FF"/>
                </a:solidFill>
              </a:rPr>
              <a:t>endl</a:t>
            </a:r>
            <a:r>
              <a:rPr lang="en-GB" sz="1600" dirty="0">
                <a:solidFill>
                  <a:srgbClr val="0000FF"/>
                </a:solidFill>
              </a:rPr>
              <a:t>;</a:t>
            </a:r>
          </a:p>
          <a:p>
            <a:pPr lvl="1">
              <a:buNone/>
            </a:pPr>
            <a:r>
              <a:rPr lang="en-GB" sz="1600" dirty="0">
                <a:solidFill>
                  <a:srgbClr val="0000FF"/>
                </a:solidFill>
              </a:rPr>
              <a:t>}</a:t>
            </a:r>
          </a:p>
        </p:txBody>
      </p:sp>
      <p:sp>
        <p:nvSpPr>
          <p:cNvPr id="5" name="Rectangle 4"/>
          <p:cNvSpPr/>
          <p:nvPr/>
        </p:nvSpPr>
        <p:spPr>
          <a:xfrm>
            <a:off x="5255568" y="2420888"/>
            <a:ext cx="3888432" cy="2800767"/>
          </a:xfrm>
          <a:prstGeom prst="rect">
            <a:avLst/>
          </a:prstGeom>
          <a:solidFill>
            <a:schemeClr val="accent1">
              <a:lumMod val="20000"/>
              <a:lumOff val="80000"/>
            </a:schemeClr>
          </a:solidFill>
        </p:spPr>
        <p:txBody>
          <a:bodyPr wrap="square">
            <a:spAutoFit/>
          </a:bodyPr>
          <a:lstStyle/>
          <a:p>
            <a:r>
              <a:rPr lang="en-GB" sz="1600" dirty="0" smtClean="0">
                <a:solidFill>
                  <a:srgbClr val="0000FF"/>
                </a:solidFill>
              </a:rPr>
              <a:t>void </a:t>
            </a:r>
            <a:r>
              <a:rPr lang="en-GB" sz="1600" dirty="0" err="1" smtClean="0">
                <a:solidFill>
                  <a:srgbClr val="0000FF"/>
                </a:solidFill>
              </a:rPr>
              <a:t>displayList</a:t>
            </a:r>
            <a:r>
              <a:rPr lang="en-GB" sz="1600" dirty="0" smtClean="0">
                <a:solidFill>
                  <a:srgbClr val="0000FF"/>
                </a:solidFill>
              </a:rPr>
              <a:t>()</a:t>
            </a:r>
          </a:p>
          <a:p>
            <a:r>
              <a:rPr lang="en-GB" sz="1600" dirty="0" smtClean="0">
                <a:solidFill>
                  <a:srgbClr val="0000FF"/>
                </a:solidFill>
              </a:rPr>
              <a:t>{</a:t>
            </a:r>
          </a:p>
          <a:p>
            <a:r>
              <a:rPr lang="en-GB" sz="1600" dirty="0" err="1" smtClean="0">
                <a:solidFill>
                  <a:srgbClr val="0000FF"/>
                </a:solidFill>
              </a:rPr>
              <a:t>cout</a:t>
            </a:r>
            <a:r>
              <a:rPr lang="en-GB" sz="1600" dirty="0" smtClean="0">
                <a:solidFill>
                  <a:srgbClr val="0000FF"/>
                </a:solidFill>
              </a:rPr>
              <a:t> &lt;&lt; "List (first--&gt;last): ";</a:t>
            </a:r>
          </a:p>
          <a:p>
            <a:r>
              <a:rPr lang="en-GB" sz="1600" dirty="0" smtClean="0">
                <a:solidFill>
                  <a:srgbClr val="FF0000"/>
                </a:solidFill>
              </a:rPr>
              <a:t>Link* </a:t>
            </a:r>
            <a:r>
              <a:rPr lang="en-GB" sz="1600" dirty="0" err="1" smtClean="0">
                <a:solidFill>
                  <a:srgbClr val="FF0000"/>
                </a:solidFill>
              </a:rPr>
              <a:t>pCurrent</a:t>
            </a:r>
            <a:r>
              <a:rPr lang="en-GB" sz="1600" dirty="0" smtClean="0">
                <a:solidFill>
                  <a:srgbClr val="FF0000"/>
                </a:solidFill>
              </a:rPr>
              <a:t> = </a:t>
            </a:r>
            <a:r>
              <a:rPr lang="en-GB" sz="1600" dirty="0" err="1" smtClean="0">
                <a:solidFill>
                  <a:srgbClr val="FF0000"/>
                </a:solidFill>
              </a:rPr>
              <a:t>pFirst</a:t>
            </a:r>
            <a:r>
              <a:rPr lang="en-GB" sz="1600" dirty="0" smtClean="0">
                <a:solidFill>
                  <a:srgbClr val="FF0000"/>
                </a:solidFill>
              </a:rPr>
              <a:t>; </a:t>
            </a:r>
          </a:p>
          <a:p>
            <a:r>
              <a:rPr lang="en-GB" sz="1600" dirty="0" smtClean="0">
                <a:solidFill>
                  <a:srgbClr val="FF00FF"/>
                </a:solidFill>
              </a:rPr>
              <a:t>while(</a:t>
            </a:r>
            <a:r>
              <a:rPr lang="en-GB" sz="1600" dirty="0" err="1" smtClean="0">
                <a:solidFill>
                  <a:srgbClr val="FF00FF"/>
                </a:solidFill>
              </a:rPr>
              <a:t>pCurrent</a:t>
            </a:r>
            <a:r>
              <a:rPr lang="en-GB" sz="1600" dirty="0" smtClean="0">
                <a:solidFill>
                  <a:srgbClr val="FF00FF"/>
                </a:solidFill>
              </a:rPr>
              <a:t> != NULL) //until end of list,</a:t>
            </a:r>
          </a:p>
          <a:p>
            <a:r>
              <a:rPr lang="en-GB" sz="1600" dirty="0" smtClean="0">
                <a:solidFill>
                  <a:srgbClr val="0000FF"/>
                </a:solidFill>
              </a:rPr>
              <a:t>{</a:t>
            </a:r>
          </a:p>
          <a:p>
            <a:r>
              <a:rPr lang="en-GB" sz="1600" dirty="0" err="1" smtClean="0">
                <a:solidFill>
                  <a:srgbClr val="0000FF"/>
                </a:solidFill>
              </a:rPr>
              <a:t>pCurrent</a:t>
            </a:r>
            <a:r>
              <a:rPr lang="en-GB" sz="1600" dirty="0" smtClean="0">
                <a:solidFill>
                  <a:srgbClr val="0000FF"/>
                </a:solidFill>
              </a:rPr>
              <a:t>-&gt;</a:t>
            </a:r>
            <a:r>
              <a:rPr lang="en-GB" sz="1600" dirty="0" err="1" smtClean="0">
                <a:solidFill>
                  <a:srgbClr val="0000FF"/>
                </a:solidFill>
              </a:rPr>
              <a:t>displayLink</a:t>
            </a:r>
            <a:r>
              <a:rPr lang="en-GB" sz="1600" dirty="0" smtClean="0">
                <a:solidFill>
                  <a:srgbClr val="0000FF"/>
                </a:solidFill>
              </a:rPr>
              <a:t>(); //print data</a:t>
            </a:r>
          </a:p>
          <a:p>
            <a:r>
              <a:rPr lang="en-GB" sz="1600" dirty="0" err="1" smtClean="0">
                <a:solidFill>
                  <a:srgbClr val="00B050"/>
                </a:solidFill>
              </a:rPr>
              <a:t>pCurrent</a:t>
            </a:r>
            <a:r>
              <a:rPr lang="en-GB" sz="1600" dirty="0" smtClean="0">
                <a:solidFill>
                  <a:srgbClr val="00B050"/>
                </a:solidFill>
              </a:rPr>
              <a:t> = </a:t>
            </a:r>
            <a:r>
              <a:rPr lang="en-GB" sz="1600" dirty="0" err="1" smtClean="0">
                <a:solidFill>
                  <a:srgbClr val="00B050"/>
                </a:solidFill>
              </a:rPr>
              <a:t>pCurrent</a:t>
            </a:r>
            <a:r>
              <a:rPr lang="en-GB" sz="1600" dirty="0" smtClean="0">
                <a:solidFill>
                  <a:srgbClr val="00B050"/>
                </a:solidFill>
              </a:rPr>
              <a:t>-&gt;</a:t>
            </a:r>
            <a:r>
              <a:rPr lang="en-GB" sz="1600" dirty="0" err="1" smtClean="0">
                <a:solidFill>
                  <a:srgbClr val="00B050"/>
                </a:solidFill>
              </a:rPr>
              <a:t>pNext</a:t>
            </a:r>
            <a:r>
              <a:rPr lang="en-GB" sz="1600" dirty="0" smtClean="0">
                <a:solidFill>
                  <a:srgbClr val="00B050"/>
                </a:solidFill>
              </a:rPr>
              <a:t>; //move</a:t>
            </a:r>
          </a:p>
          <a:p>
            <a:r>
              <a:rPr lang="en-GB" sz="1600" dirty="0" smtClean="0">
                <a:solidFill>
                  <a:srgbClr val="0000FF"/>
                </a:solidFill>
              </a:rPr>
              <a:t>}</a:t>
            </a:r>
          </a:p>
          <a:p>
            <a:r>
              <a:rPr lang="en-GB" sz="1600" dirty="0" err="1" smtClean="0">
                <a:solidFill>
                  <a:srgbClr val="0000FF"/>
                </a:solidFill>
              </a:rPr>
              <a:t>cout</a:t>
            </a:r>
            <a:r>
              <a:rPr lang="en-GB" sz="1600" dirty="0" smtClean="0">
                <a:solidFill>
                  <a:srgbClr val="0000FF"/>
                </a:solidFill>
              </a:rPr>
              <a:t> &lt;&lt; </a:t>
            </a:r>
            <a:r>
              <a:rPr lang="en-GB" sz="1600" dirty="0" err="1" smtClean="0">
                <a:solidFill>
                  <a:srgbClr val="0000FF"/>
                </a:solidFill>
              </a:rPr>
              <a:t>endl</a:t>
            </a:r>
            <a:r>
              <a:rPr lang="en-GB" sz="1600" dirty="0" smtClean="0">
                <a:solidFill>
                  <a:srgbClr val="0000FF"/>
                </a:solidFill>
              </a:rPr>
              <a:t>;</a:t>
            </a:r>
          </a:p>
          <a:p>
            <a:r>
              <a:rPr lang="en-GB" sz="1600" dirty="0" smtClean="0">
                <a:solidFill>
                  <a:srgbClr val="0000FF"/>
                </a:solidFill>
              </a:rPr>
              <a:t>}</a:t>
            </a:r>
            <a:endParaRPr lang="en-GB" sz="1600" dirty="0">
              <a:solidFill>
                <a:srgbClr val="00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 Insertion in a sorted list takes O(N) time because the correct insertion </a:t>
            </a:r>
            <a:r>
              <a:rPr lang="en-GB" smtClean="0"/>
              <a:t>point must be </a:t>
            </a:r>
            <a:r>
              <a:rPr lang="en-GB" dirty="0" smtClean="0"/>
              <a:t>found</a:t>
            </a:r>
            <a:r>
              <a:rPr lang="en-GB" smtClean="0"/>
              <a:t>. </a:t>
            </a:r>
          </a:p>
          <a:p>
            <a:r>
              <a:rPr lang="en-GB" smtClean="0"/>
              <a:t>Deletion </a:t>
            </a:r>
            <a:r>
              <a:rPr lang="en-GB" dirty="0" smtClean="0"/>
              <a:t>of the smallest link takes O(1) time.</a:t>
            </a:r>
            <a:endParaRPr lang="en-GB"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24744"/>
            <a:ext cx="9144000" cy="4525963"/>
          </a:xfrm>
          <a:solidFill>
            <a:schemeClr val="bg2">
              <a:lumMod val="25000"/>
            </a:schemeClr>
          </a:solidFill>
        </p:spPr>
        <p:txBody>
          <a:bodyPr>
            <a:normAutofit/>
          </a:bodyPr>
          <a:lstStyle/>
          <a:p>
            <a:r>
              <a:rPr lang="en-GB" sz="1600" dirty="0" smtClean="0">
                <a:solidFill>
                  <a:schemeClr val="bg1"/>
                </a:solidFill>
              </a:rPr>
              <a:t>Exercises: Create a linked list that can be used to store a students name and the scores of two </a:t>
            </a:r>
            <a:r>
              <a:rPr lang="en-GB" sz="1600" dirty="0" err="1" smtClean="0">
                <a:solidFill>
                  <a:schemeClr val="bg1"/>
                </a:solidFill>
              </a:rPr>
              <a:t>quizes</a:t>
            </a:r>
            <a:r>
              <a:rPr lang="en-GB" sz="1600" dirty="0" smtClean="0">
                <a:solidFill>
                  <a:schemeClr val="bg1"/>
                </a:solidFill>
              </a:rPr>
              <a:t>. </a:t>
            </a:r>
          </a:p>
          <a:p>
            <a:endParaRPr lang="en-GB" sz="1600" dirty="0" smtClean="0">
              <a:solidFill>
                <a:schemeClr val="bg1"/>
              </a:solidFill>
            </a:endParaRPr>
          </a:p>
          <a:p>
            <a:r>
              <a:rPr lang="en-GB" sz="1600" dirty="0" smtClean="0">
                <a:solidFill>
                  <a:schemeClr val="bg1"/>
                </a:solidFill>
              </a:rPr>
              <a:t>Write a method that can be used to insert five records that a user keys in into a </a:t>
            </a:r>
            <a:r>
              <a:rPr lang="en-GB" sz="1600" dirty="0" smtClean="0">
                <a:solidFill>
                  <a:srgbClr val="FFFF00"/>
                </a:solidFill>
              </a:rPr>
              <a:t>stack </a:t>
            </a:r>
            <a:r>
              <a:rPr lang="en-GB" sz="1600" dirty="0" smtClean="0">
                <a:solidFill>
                  <a:schemeClr val="bg1"/>
                </a:solidFill>
              </a:rPr>
              <a:t>and a method that can be used to pop and peek them. The peek method should also be able to display the total of the quizzes. The total should not be stored in the linked list. </a:t>
            </a:r>
          </a:p>
          <a:p>
            <a:r>
              <a:rPr lang="en-GB" sz="1600" dirty="0" smtClean="0">
                <a:solidFill>
                  <a:schemeClr val="bg1"/>
                </a:solidFill>
              </a:rPr>
              <a:t>Write a method that can be used to insert five records into a </a:t>
            </a:r>
            <a:r>
              <a:rPr lang="en-GB" sz="1600" dirty="0" smtClean="0">
                <a:solidFill>
                  <a:srgbClr val="FFFF00"/>
                </a:solidFill>
              </a:rPr>
              <a:t>queue </a:t>
            </a:r>
            <a:r>
              <a:rPr lang="en-GB" sz="1600" dirty="0" smtClean="0">
                <a:solidFill>
                  <a:schemeClr val="bg1"/>
                </a:solidFill>
              </a:rPr>
              <a:t>and a method that can be used to </a:t>
            </a:r>
            <a:r>
              <a:rPr lang="en-GB" sz="1600" dirty="0" err="1" smtClean="0">
                <a:solidFill>
                  <a:schemeClr val="bg1"/>
                </a:solidFill>
              </a:rPr>
              <a:t>deQueue</a:t>
            </a:r>
            <a:r>
              <a:rPr lang="en-GB" sz="1600" dirty="0" smtClean="0">
                <a:solidFill>
                  <a:schemeClr val="bg1"/>
                </a:solidFill>
              </a:rPr>
              <a:t> them.</a:t>
            </a:r>
          </a:p>
          <a:p>
            <a:r>
              <a:rPr lang="en-GB" sz="1600" dirty="0" smtClean="0">
                <a:solidFill>
                  <a:schemeClr val="bg1"/>
                </a:solidFill>
              </a:rPr>
              <a:t>Modify the push method to insert records in a </a:t>
            </a:r>
            <a:r>
              <a:rPr lang="en-GB" sz="1600" dirty="0" smtClean="0">
                <a:solidFill>
                  <a:srgbClr val="FFFF00"/>
                </a:solidFill>
              </a:rPr>
              <a:t>sorted manner </a:t>
            </a:r>
            <a:r>
              <a:rPr lang="en-GB" sz="1600" dirty="0" smtClean="0">
                <a:solidFill>
                  <a:schemeClr val="bg1"/>
                </a:solidFill>
              </a:rPr>
              <a:t>into the linked list</a:t>
            </a:r>
            <a:r>
              <a:rPr lang="en-GB" sz="1600" smtClean="0">
                <a:solidFill>
                  <a:schemeClr val="bg1"/>
                </a:solidFill>
              </a:rPr>
              <a:t>. </a:t>
            </a:r>
            <a:endParaRPr lang="en-GB" sz="1600" dirty="0" smtClean="0">
              <a:solidFill>
                <a:schemeClr val="bg1"/>
              </a:solidFill>
            </a:endParaRP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835" y="1010675"/>
            <a:ext cx="8686800" cy="4525963"/>
          </a:xfrm>
        </p:spPr>
        <p:txBody>
          <a:bodyPr>
            <a:normAutofit/>
          </a:bodyPr>
          <a:lstStyle/>
          <a:p>
            <a:r>
              <a:rPr lang="en-US" sz="1800" dirty="0" smtClean="0"/>
              <a:t>Since we have several objects that we need to manipulate we need to be able to find the location of the next object once we finish manipulating an object. We make use of pointers to do this.  Thus each object needs to store its data as well as a pointer to the next object. That way the set of objects behaves as a chain with each object acting as a link to the next. </a:t>
            </a:r>
          </a:p>
          <a:p>
            <a:endParaRPr lang="en-US" sz="1800" dirty="0" smtClean="0"/>
          </a:p>
          <a:p>
            <a:endParaRPr lang="en-US" sz="1800" dirty="0"/>
          </a:p>
          <a:p>
            <a:endParaRPr lang="en-US" sz="1800" dirty="0" smtClean="0"/>
          </a:p>
          <a:p>
            <a:endParaRPr lang="en-US" sz="1800" dirty="0"/>
          </a:p>
          <a:p>
            <a:endParaRPr lang="en-US" sz="1800" dirty="0" smtClean="0"/>
          </a:p>
          <a:p>
            <a:r>
              <a:rPr lang="en-US" sz="1800" dirty="0" smtClean="0"/>
              <a:t>The </a:t>
            </a:r>
            <a:r>
              <a:rPr lang="en-US" sz="1800" dirty="0"/>
              <a:t>object is </a:t>
            </a:r>
            <a:r>
              <a:rPr lang="en-US" sz="1800" dirty="0" smtClean="0"/>
              <a:t>therefore known </a:t>
            </a:r>
            <a:r>
              <a:rPr lang="en-US" sz="1800" dirty="0"/>
              <a:t>as </a:t>
            </a:r>
            <a:r>
              <a:rPr lang="en-US" sz="1800" dirty="0">
                <a:solidFill>
                  <a:srgbClr val="0000FF"/>
                </a:solidFill>
              </a:rPr>
              <a:t>a </a:t>
            </a:r>
            <a:r>
              <a:rPr lang="en-US" sz="1800" dirty="0" smtClean="0">
                <a:solidFill>
                  <a:srgbClr val="0000FF"/>
                </a:solidFill>
              </a:rPr>
              <a:t>link and </a:t>
            </a:r>
            <a:r>
              <a:rPr lang="en-US" sz="1800" dirty="0" smtClean="0">
                <a:solidFill>
                  <a:schemeClr val="tx1">
                    <a:lumMod val="75000"/>
                    <a:lumOff val="25000"/>
                  </a:schemeClr>
                </a:solidFill>
              </a:rPr>
              <a:t>the class of objects as the </a:t>
            </a:r>
            <a:r>
              <a:rPr lang="en-US" sz="1800" dirty="0" smtClean="0">
                <a:solidFill>
                  <a:srgbClr val="0000FF"/>
                </a:solidFill>
              </a:rPr>
              <a:t>linked list</a:t>
            </a:r>
            <a:r>
              <a:rPr lang="en-US" sz="1800" dirty="0" smtClean="0"/>
              <a:t>. </a:t>
            </a:r>
            <a:r>
              <a:rPr lang="en-US" sz="1800" dirty="0"/>
              <a:t>In addition to the data the link object stores the </a:t>
            </a:r>
            <a:r>
              <a:rPr lang="en-US" sz="1800" dirty="0">
                <a:solidFill>
                  <a:srgbClr val="0000FF"/>
                </a:solidFill>
              </a:rPr>
              <a:t>location of the next link </a:t>
            </a:r>
            <a:r>
              <a:rPr lang="en-US" sz="1800" dirty="0"/>
              <a:t>using pointers.</a:t>
            </a:r>
          </a:p>
          <a:p>
            <a:endParaRPr lang="en-US" sz="1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504" y="2492896"/>
            <a:ext cx="792088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594" y="4797152"/>
            <a:ext cx="5356566" cy="202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321908" y="5432104"/>
            <a:ext cx="2548856" cy="1384995"/>
          </a:xfrm>
          <a:prstGeom prst="rect">
            <a:avLst/>
          </a:prstGeom>
        </p:spPr>
        <p:txBody>
          <a:bodyPr wrap="square">
            <a:spAutoFit/>
          </a:bodyPr>
          <a:lstStyle/>
          <a:p>
            <a:r>
              <a:rPr lang="en-US" sz="1200" dirty="0">
                <a:solidFill>
                  <a:srgbClr val="0000FF"/>
                </a:solidFill>
              </a:rPr>
              <a:t>class Link</a:t>
            </a:r>
          </a:p>
          <a:p>
            <a:r>
              <a:rPr lang="en-US" sz="1200" dirty="0">
                <a:solidFill>
                  <a:srgbClr val="0000FF"/>
                </a:solidFill>
              </a:rPr>
              <a:t>{</a:t>
            </a:r>
          </a:p>
          <a:p>
            <a:r>
              <a:rPr lang="en-US" sz="1200" dirty="0">
                <a:solidFill>
                  <a:srgbClr val="0000FF"/>
                </a:solidFill>
              </a:rPr>
              <a:t>public:</a:t>
            </a:r>
          </a:p>
          <a:p>
            <a:r>
              <a:rPr lang="en-US" sz="1200" dirty="0">
                <a:solidFill>
                  <a:srgbClr val="0000FF"/>
                </a:solidFill>
              </a:rPr>
              <a:t>string item; //data item</a:t>
            </a:r>
          </a:p>
          <a:p>
            <a:r>
              <a:rPr lang="en-US" sz="1200" dirty="0">
                <a:solidFill>
                  <a:srgbClr val="0000FF"/>
                </a:solidFill>
              </a:rPr>
              <a:t>double cost; //data </a:t>
            </a:r>
            <a:r>
              <a:rPr lang="en-US" sz="1200" dirty="0" smtClean="0">
                <a:solidFill>
                  <a:srgbClr val="0000FF"/>
                </a:solidFill>
              </a:rPr>
              <a:t>item</a:t>
            </a:r>
          </a:p>
          <a:p>
            <a:r>
              <a:rPr lang="en-US" sz="1200" dirty="0" smtClean="0">
                <a:solidFill>
                  <a:srgbClr val="0000FF"/>
                </a:solidFill>
              </a:rPr>
              <a:t>Link</a:t>
            </a:r>
            <a:r>
              <a:rPr lang="en-US" sz="1200" dirty="0">
                <a:solidFill>
                  <a:srgbClr val="0000FF"/>
                </a:solidFill>
              </a:rPr>
              <a:t>* </a:t>
            </a:r>
            <a:r>
              <a:rPr lang="en-US" sz="1200" dirty="0" err="1">
                <a:solidFill>
                  <a:srgbClr val="0000FF"/>
                </a:solidFill>
              </a:rPr>
              <a:t>pNext</a:t>
            </a:r>
            <a:r>
              <a:rPr lang="en-US" sz="1200" dirty="0">
                <a:solidFill>
                  <a:srgbClr val="0000FF"/>
                </a:solidFill>
              </a:rPr>
              <a:t>; //pointer to next link</a:t>
            </a:r>
          </a:p>
          <a:p>
            <a:r>
              <a:rPr lang="en-US" sz="1200" dirty="0">
                <a:solidFill>
                  <a:srgbClr val="0000FF"/>
                </a:solidFill>
              </a:rPr>
              <a:t>};</a:t>
            </a:r>
          </a:p>
        </p:txBody>
      </p:sp>
    </p:spTree>
    <p:extLst>
      <p:ext uri="{BB962C8B-B14F-4D97-AF65-F5344CB8AC3E}">
        <p14:creationId xmlns:p14="http://schemas.microsoft.com/office/powerpoint/2010/main" val="1023806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a link</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5" name="Picture 4"/>
          <p:cNvPicPr>
            <a:picLocks noChangeAspect="1"/>
          </p:cNvPicPr>
          <p:nvPr/>
        </p:nvPicPr>
        <p:blipFill>
          <a:blip r:embed="rId2"/>
          <a:stretch>
            <a:fillRect/>
          </a:stretch>
        </p:blipFill>
        <p:spPr>
          <a:xfrm>
            <a:off x="323528" y="1554162"/>
            <a:ext cx="4791075" cy="3590925"/>
          </a:xfrm>
          <a:prstGeom prst="rect">
            <a:avLst/>
          </a:prstGeom>
        </p:spPr>
      </p:pic>
    </p:spTree>
    <p:extLst>
      <p:ext uri="{BB962C8B-B14F-4D97-AF65-F5344CB8AC3E}">
        <p14:creationId xmlns:p14="http://schemas.microsoft.com/office/powerpoint/2010/main" val="2853794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Implementing a Simple Linked List</a:t>
            </a:r>
            <a:endParaRPr lang="en-US" dirty="0"/>
          </a:p>
        </p:txBody>
      </p:sp>
      <p:sp>
        <p:nvSpPr>
          <p:cNvPr id="3" name="Content Placeholder 2"/>
          <p:cNvSpPr>
            <a:spLocks noGrp="1"/>
          </p:cNvSpPr>
          <p:nvPr>
            <p:ph idx="1"/>
          </p:nvPr>
        </p:nvSpPr>
        <p:spPr>
          <a:xfrm>
            <a:off x="395536" y="1268760"/>
            <a:ext cx="8686800" cy="4525963"/>
          </a:xfrm>
        </p:spPr>
        <p:txBody>
          <a:bodyPr>
            <a:normAutofit/>
          </a:bodyPr>
          <a:lstStyle/>
          <a:p>
            <a:r>
              <a:rPr lang="en-US" sz="2000" dirty="0" smtClean="0"/>
              <a:t>Think of an </a:t>
            </a:r>
            <a:r>
              <a:rPr lang="en-US" sz="2000" dirty="0" smtClean="0">
                <a:solidFill>
                  <a:srgbClr val="0000FF"/>
                </a:solidFill>
              </a:rPr>
              <a:t>object </a:t>
            </a:r>
            <a:r>
              <a:rPr lang="en-US" sz="2000" dirty="0" smtClean="0"/>
              <a:t>as a </a:t>
            </a:r>
            <a:r>
              <a:rPr lang="en-US" sz="2000" dirty="0" smtClean="0">
                <a:solidFill>
                  <a:srgbClr val="FF0000"/>
                </a:solidFill>
              </a:rPr>
              <a:t>link</a:t>
            </a:r>
            <a:r>
              <a:rPr lang="en-US" sz="2000" dirty="0" smtClean="0"/>
              <a:t> and all the objects in the </a:t>
            </a:r>
            <a:r>
              <a:rPr lang="en-US" sz="2000" dirty="0" smtClean="0">
                <a:solidFill>
                  <a:srgbClr val="0000FF"/>
                </a:solidFill>
              </a:rPr>
              <a:t>class</a:t>
            </a:r>
            <a:r>
              <a:rPr lang="en-US" sz="2000" dirty="0" smtClean="0"/>
              <a:t> as a group of links-</a:t>
            </a:r>
            <a:r>
              <a:rPr lang="en-US" sz="2000" i="1" dirty="0" smtClean="0">
                <a:solidFill>
                  <a:srgbClr val="FF0000"/>
                </a:solidFill>
              </a:rPr>
              <a:t>linked list</a:t>
            </a:r>
            <a:r>
              <a:rPr lang="en-US" sz="2000" i="1" dirty="0" smtClean="0"/>
              <a:t>. Thus</a:t>
            </a:r>
            <a:r>
              <a:rPr lang="en-US" sz="2000" dirty="0" smtClean="0"/>
              <a:t> while the </a:t>
            </a:r>
            <a:r>
              <a:rPr lang="en-US" sz="2000" dirty="0" smtClean="0">
                <a:solidFill>
                  <a:schemeClr val="accent1">
                    <a:lumMod val="50000"/>
                  </a:schemeClr>
                </a:solidFill>
              </a:rPr>
              <a:t>link contains data and the next link </a:t>
            </a:r>
            <a:r>
              <a:rPr lang="en-US" sz="2000" dirty="0" smtClean="0"/>
              <a:t>the </a:t>
            </a:r>
            <a:r>
              <a:rPr lang="en-US" sz="2000" dirty="0" smtClean="0">
                <a:solidFill>
                  <a:schemeClr val="accent1">
                    <a:lumMod val="50000"/>
                  </a:schemeClr>
                </a:solidFill>
              </a:rPr>
              <a:t>linked list contains the links </a:t>
            </a:r>
            <a:r>
              <a:rPr lang="en-US" sz="2000" dirty="0" smtClean="0"/>
              <a:t>(that can be added or removed several times during the lifetime of a linked list). </a:t>
            </a:r>
          </a:p>
          <a:p>
            <a:endParaRPr lang="en-US" sz="2000" dirty="0" smtClean="0"/>
          </a:p>
          <a:p>
            <a:r>
              <a:rPr lang="en-US" sz="2000" dirty="0" smtClean="0"/>
              <a:t>The </a:t>
            </a:r>
            <a:r>
              <a:rPr lang="en-US" sz="2000" dirty="0" smtClean="0">
                <a:solidFill>
                  <a:schemeClr val="accent1">
                    <a:lumMod val="50000"/>
                  </a:schemeClr>
                </a:solidFill>
              </a:rPr>
              <a:t>linked list also contains</a:t>
            </a:r>
            <a:r>
              <a:rPr lang="en-US" sz="2000" dirty="0" smtClean="0"/>
              <a:t> a special link that only contains the </a:t>
            </a:r>
            <a:r>
              <a:rPr lang="en-US" sz="2000" dirty="0" smtClean="0">
                <a:solidFill>
                  <a:schemeClr val="accent1">
                    <a:lumMod val="50000"/>
                  </a:schemeClr>
                </a:solidFill>
              </a:rPr>
              <a:t>location of the first link</a:t>
            </a:r>
            <a:r>
              <a:rPr lang="en-US" sz="2000" dirty="0" smtClean="0"/>
              <a:t>. It is created when the linked list is created and destroyed when the linked list is destroyed. </a:t>
            </a:r>
          </a:p>
          <a:p>
            <a:endParaRPr lang="en-US" sz="2000" dirty="0"/>
          </a:p>
          <a:p>
            <a:r>
              <a:rPr lang="en-US" sz="2000" dirty="0" smtClean="0"/>
              <a:t>While in an array each </a:t>
            </a:r>
            <a:r>
              <a:rPr lang="en-US" sz="2000" dirty="0"/>
              <a:t>item </a:t>
            </a:r>
            <a:r>
              <a:rPr lang="en-US" sz="2000" dirty="0" smtClean="0"/>
              <a:t>can </a:t>
            </a:r>
            <a:r>
              <a:rPr lang="en-US" sz="2000" dirty="0"/>
              <a:t>be directly accessed using </a:t>
            </a:r>
            <a:r>
              <a:rPr lang="en-US" sz="2000" dirty="0" smtClean="0"/>
              <a:t>an index number, in </a:t>
            </a:r>
            <a:r>
              <a:rPr lang="en-US" sz="2000" dirty="0"/>
              <a:t>a list the </a:t>
            </a:r>
            <a:r>
              <a:rPr lang="en-US" sz="2000" dirty="0">
                <a:solidFill>
                  <a:srgbClr val="0000FF"/>
                </a:solidFill>
              </a:rPr>
              <a:t>only way to find a particular element is to follow along the chain of </a:t>
            </a:r>
            <a:r>
              <a:rPr lang="en-US" sz="2000" dirty="0" smtClean="0">
                <a:solidFill>
                  <a:srgbClr val="0000FF"/>
                </a:solidFill>
              </a:rPr>
              <a:t>links</a:t>
            </a:r>
            <a:r>
              <a:rPr lang="en-US" sz="2000" dirty="0" smtClean="0"/>
              <a:t>. Our first example shows us how to insert from start, delete from start and display items on a linked list</a:t>
            </a:r>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5543550"/>
            <a:ext cx="36861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7766" y="3620271"/>
            <a:ext cx="3220417" cy="53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058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GB" smtClean="0"/>
              <a:t>By L. Mutanu</a:t>
            </a:r>
            <a:endParaRPr lang="en-GB" dirty="0"/>
          </a:p>
        </p:txBody>
      </p:sp>
      <p:sp>
        <p:nvSpPr>
          <p:cNvPr id="5" name="Rectangle 4"/>
          <p:cNvSpPr/>
          <p:nvPr/>
        </p:nvSpPr>
        <p:spPr>
          <a:xfrm>
            <a:off x="5220072" y="2492896"/>
            <a:ext cx="3654152" cy="4185761"/>
          </a:xfrm>
          <a:prstGeom prst="rect">
            <a:avLst/>
          </a:prstGeom>
        </p:spPr>
        <p:txBody>
          <a:bodyPr wrap="square">
            <a:spAutoFit/>
          </a:bodyPr>
          <a:lstStyle/>
          <a:p>
            <a:r>
              <a:rPr lang="en-US" sz="1400" dirty="0">
                <a:solidFill>
                  <a:srgbClr val="9900FF"/>
                </a:solidFill>
              </a:rPr>
              <a:t>class Link</a:t>
            </a:r>
          </a:p>
          <a:p>
            <a:r>
              <a:rPr lang="en-US" sz="1400" dirty="0">
                <a:solidFill>
                  <a:srgbClr val="9900FF"/>
                </a:solidFill>
              </a:rPr>
              <a:t>{</a:t>
            </a:r>
          </a:p>
          <a:p>
            <a:r>
              <a:rPr lang="en-US" sz="1400" dirty="0">
                <a:solidFill>
                  <a:srgbClr val="FF0000"/>
                </a:solidFill>
              </a:rPr>
              <a:t>public:</a:t>
            </a:r>
          </a:p>
          <a:p>
            <a:r>
              <a:rPr lang="en-US" sz="1400" dirty="0">
                <a:solidFill>
                  <a:srgbClr val="FF0000"/>
                </a:solidFill>
              </a:rPr>
              <a:t>string item; //data item</a:t>
            </a:r>
          </a:p>
          <a:p>
            <a:r>
              <a:rPr lang="en-US" sz="1400" dirty="0">
                <a:solidFill>
                  <a:srgbClr val="FF0000"/>
                </a:solidFill>
              </a:rPr>
              <a:t>double cost; //data item</a:t>
            </a:r>
          </a:p>
          <a:p>
            <a:r>
              <a:rPr lang="en-US" sz="1400" dirty="0">
                <a:solidFill>
                  <a:srgbClr val="0000FF"/>
                </a:solidFill>
              </a:rPr>
              <a:t>Link* </a:t>
            </a:r>
            <a:r>
              <a:rPr lang="en-US" sz="1400" dirty="0" err="1">
                <a:solidFill>
                  <a:srgbClr val="0000FF"/>
                </a:solidFill>
              </a:rPr>
              <a:t>pNext</a:t>
            </a:r>
            <a:r>
              <a:rPr lang="en-US" sz="1400" dirty="0">
                <a:solidFill>
                  <a:srgbClr val="0000FF"/>
                </a:solidFill>
              </a:rPr>
              <a:t>; //</a:t>
            </a:r>
            <a:r>
              <a:rPr lang="en-US" sz="1400" dirty="0" err="1">
                <a:solidFill>
                  <a:srgbClr val="0000FF"/>
                </a:solidFill>
              </a:rPr>
              <a:t>ptr</a:t>
            </a:r>
            <a:r>
              <a:rPr lang="en-US" sz="1400" dirty="0">
                <a:solidFill>
                  <a:srgbClr val="0000FF"/>
                </a:solidFill>
              </a:rPr>
              <a:t> to next link in list</a:t>
            </a:r>
          </a:p>
          <a:p>
            <a:endParaRPr lang="en-US" sz="1400" dirty="0">
              <a:solidFill>
                <a:srgbClr val="9900FF"/>
              </a:solidFill>
            </a:endParaRPr>
          </a:p>
          <a:p>
            <a:r>
              <a:rPr lang="en-US" sz="1400" dirty="0">
                <a:solidFill>
                  <a:schemeClr val="accent3">
                    <a:lumMod val="50000"/>
                  </a:schemeClr>
                </a:solidFill>
              </a:rPr>
              <a:t>Link(string s, double c)  //constructor</a:t>
            </a:r>
          </a:p>
          <a:p>
            <a:r>
              <a:rPr lang="en-US" sz="1400" dirty="0">
                <a:solidFill>
                  <a:schemeClr val="accent3">
                    <a:lumMod val="50000"/>
                  </a:schemeClr>
                </a:solidFill>
              </a:rPr>
              <a:t>{</a:t>
            </a:r>
          </a:p>
          <a:p>
            <a:r>
              <a:rPr lang="en-US" sz="1400" dirty="0">
                <a:solidFill>
                  <a:schemeClr val="accent3">
                    <a:lumMod val="50000"/>
                  </a:schemeClr>
                </a:solidFill>
              </a:rPr>
              <a:t>item=s;</a:t>
            </a:r>
          </a:p>
          <a:p>
            <a:r>
              <a:rPr lang="en-US" sz="1400" dirty="0">
                <a:solidFill>
                  <a:schemeClr val="accent3">
                    <a:lumMod val="50000"/>
                  </a:schemeClr>
                </a:solidFill>
              </a:rPr>
              <a:t>cost=c;</a:t>
            </a:r>
          </a:p>
          <a:p>
            <a:r>
              <a:rPr lang="en-US" sz="1400" dirty="0" err="1">
                <a:solidFill>
                  <a:schemeClr val="accent3">
                    <a:lumMod val="50000"/>
                  </a:schemeClr>
                </a:solidFill>
              </a:rPr>
              <a:t>pNext</a:t>
            </a:r>
            <a:r>
              <a:rPr lang="en-US" sz="1400" dirty="0">
                <a:solidFill>
                  <a:schemeClr val="accent3">
                    <a:lumMod val="50000"/>
                  </a:schemeClr>
                </a:solidFill>
              </a:rPr>
              <a:t>=NULL;</a:t>
            </a:r>
          </a:p>
          <a:p>
            <a:r>
              <a:rPr lang="en-US" sz="1400" dirty="0">
                <a:solidFill>
                  <a:schemeClr val="accent3">
                    <a:lumMod val="50000"/>
                  </a:schemeClr>
                </a:solidFill>
              </a:rPr>
              <a:t>}</a:t>
            </a:r>
          </a:p>
          <a:p>
            <a:r>
              <a:rPr lang="en-US" sz="1400" dirty="0">
                <a:solidFill>
                  <a:schemeClr val="accent3">
                    <a:lumMod val="50000"/>
                  </a:schemeClr>
                </a:solidFill>
              </a:rPr>
              <a:t>void </a:t>
            </a:r>
            <a:r>
              <a:rPr lang="en-US" sz="1400" dirty="0" err="1">
                <a:solidFill>
                  <a:schemeClr val="accent3">
                    <a:lumMod val="50000"/>
                  </a:schemeClr>
                </a:solidFill>
              </a:rPr>
              <a:t>displayLink</a:t>
            </a:r>
            <a:r>
              <a:rPr lang="en-US" sz="1400" dirty="0">
                <a:solidFill>
                  <a:schemeClr val="accent3">
                    <a:lumMod val="50000"/>
                  </a:schemeClr>
                </a:solidFill>
              </a:rPr>
              <a:t>() </a:t>
            </a:r>
          </a:p>
          <a:p>
            <a:r>
              <a:rPr lang="en-US" sz="1400" dirty="0">
                <a:solidFill>
                  <a:schemeClr val="accent3">
                    <a:lumMod val="50000"/>
                  </a:schemeClr>
                </a:solidFill>
              </a:rPr>
              <a:t>{</a:t>
            </a:r>
          </a:p>
          <a:p>
            <a:r>
              <a:rPr lang="en-US" sz="1400" dirty="0" err="1">
                <a:solidFill>
                  <a:schemeClr val="accent3">
                    <a:lumMod val="50000"/>
                  </a:schemeClr>
                </a:solidFill>
              </a:rPr>
              <a:t>cout</a:t>
            </a:r>
            <a:r>
              <a:rPr lang="en-US" sz="1400" dirty="0">
                <a:solidFill>
                  <a:schemeClr val="accent3">
                    <a:lumMod val="50000"/>
                  </a:schemeClr>
                </a:solidFill>
              </a:rPr>
              <a:t> &lt;&lt; "{" &lt;&lt; item &lt;&lt; ", " &lt;&lt; cost &lt;&lt; "} ";</a:t>
            </a:r>
          </a:p>
          <a:p>
            <a:r>
              <a:rPr lang="en-US" sz="1400" dirty="0">
                <a:solidFill>
                  <a:schemeClr val="accent3">
                    <a:lumMod val="50000"/>
                  </a:schemeClr>
                </a:solidFill>
              </a:rPr>
              <a:t>}</a:t>
            </a:r>
          </a:p>
          <a:p>
            <a:endParaRPr lang="en-US" sz="1400" dirty="0">
              <a:solidFill>
                <a:srgbClr val="9900FF"/>
              </a:solidFill>
            </a:endParaRPr>
          </a:p>
          <a:p>
            <a:r>
              <a:rPr lang="en-US" sz="1400" dirty="0">
                <a:solidFill>
                  <a:srgbClr val="9900FF"/>
                </a:solidFill>
              </a:rPr>
              <a:t>}; //end class Link</a:t>
            </a:r>
          </a:p>
        </p:txBody>
      </p:sp>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118" t="20512" r="56698" b="13796"/>
          <a:stretch/>
        </p:blipFill>
        <p:spPr bwMode="auto">
          <a:xfrm>
            <a:off x="5362041" y="764704"/>
            <a:ext cx="866899" cy="1333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5295960" y="3688200"/>
              <a:ext cx="937440" cy="23040"/>
            </p14:xfrm>
          </p:contentPart>
        </mc:Choice>
        <mc:Fallback xmlns="">
          <p:pic>
            <p:nvPicPr>
              <p:cNvPr id="8" name="Ink 7"/>
              <p:cNvPicPr/>
              <p:nvPr/>
            </p:nvPicPr>
            <p:blipFill>
              <a:blip r:embed="rId5"/>
              <a:stretch>
                <a:fillRect/>
              </a:stretch>
            </p:blipFill>
            <p:spPr>
              <a:xfrm>
                <a:off x="5279760" y="3624480"/>
                <a:ext cx="9694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5280480" y="4991040"/>
              <a:ext cx="1006200" cy="30960"/>
            </p14:xfrm>
          </p:contentPart>
        </mc:Choice>
        <mc:Fallback xmlns="">
          <p:pic>
            <p:nvPicPr>
              <p:cNvPr id="9" name="Ink 8"/>
              <p:cNvPicPr/>
              <p:nvPr/>
            </p:nvPicPr>
            <p:blipFill>
              <a:blip r:embed="rId7"/>
              <a:stretch>
                <a:fillRect/>
              </a:stretch>
            </p:blipFill>
            <p:spPr>
              <a:xfrm>
                <a:off x="5264640" y="4927680"/>
                <a:ext cx="1037880" cy="157680"/>
              </a:xfrm>
              <a:prstGeom prst="rect">
                <a:avLst/>
              </a:prstGeom>
            </p:spPr>
          </p:pic>
        </mc:Fallback>
      </mc:AlternateContent>
      <p:pic>
        <p:nvPicPr>
          <p:cNvPr id="10" name="Picture 9"/>
          <p:cNvPicPr>
            <a:picLocks noChangeAspect="1"/>
          </p:cNvPicPr>
          <p:nvPr/>
        </p:nvPicPr>
        <p:blipFill>
          <a:blip r:embed="rId8"/>
          <a:stretch>
            <a:fillRect/>
          </a:stretch>
        </p:blipFill>
        <p:spPr>
          <a:xfrm>
            <a:off x="323528" y="1554162"/>
            <a:ext cx="4791075" cy="3590925"/>
          </a:xfrm>
          <a:prstGeom prst="rect">
            <a:avLst/>
          </a:prstGeom>
        </p:spPr>
      </p:pic>
    </p:spTree>
    <p:extLst>
      <p:ext uri="{BB962C8B-B14F-4D97-AF65-F5344CB8AC3E}">
        <p14:creationId xmlns:p14="http://schemas.microsoft.com/office/powerpoint/2010/main" val="3811172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do we join the links????</a:t>
            </a:r>
            <a:endParaRPr lang="en-US" dirty="0"/>
          </a:p>
        </p:txBody>
      </p:sp>
      <p:sp>
        <p:nvSpPr>
          <p:cNvPr id="4" name="Footer Placeholder 3"/>
          <p:cNvSpPr>
            <a:spLocks noGrp="1"/>
          </p:cNvSpPr>
          <p:nvPr>
            <p:ph type="ftr" sz="quarter" idx="11"/>
          </p:nvPr>
        </p:nvSpPr>
        <p:spPr/>
        <p:txBody>
          <a:bodyPr/>
          <a:lstStyle/>
          <a:p>
            <a:pPr algn="l"/>
            <a:r>
              <a:rPr lang="en-GB" smtClean="0"/>
              <a:t>By L. Mutanu</a:t>
            </a:r>
            <a:endParaRPr lang="en-GB"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310400" y="2408040"/>
              <a:ext cx="6607080" cy="2103480"/>
            </p14:xfrm>
          </p:contentPart>
        </mc:Choice>
        <mc:Fallback xmlns="">
          <p:pic>
            <p:nvPicPr>
              <p:cNvPr id="5" name="Ink 4"/>
              <p:cNvPicPr/>
              <p:nvPr/>
            </p:nvPicPr>
            <p:blipFill>
              <a:blip r:embed="rId3"/>
              <a:stretch>
                <a:fillRect/>
              </a:stretch>
            </p:blipFill>
            <p:spPr>
              <a:xfrm>
                <a:off x="1301040" y="2398680"/>
                <a:ext cx="6625800" cy="2122200"/>
              </a:xfrm>
              <a:prstGeom prst="rect">
                <a:avLst/>
              </a:prstGeom>
            </p:spPr>
          </p:pic>
        </mc:Fallback>
      </mc:AlternateContent>
    </p:spTree>
    <p:extLst>
      <p:ext uri="{BB962C8B-B14F-4D97-AF65-F5344CB8AC3E}">
        <p14:creationId xmlns:p14="http://schemas.microsoft.com/office/powerpoint/2010/main" val="15415031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6963</TotalTime>
  <Words>7474</Words>
  <Application>Microsoft Office PowerPoint</Application>
  <PresentationFormat>On-screen Show (4:3)</PresentationFormat>
  <Paragraphs>1231</Paragraphs>
  <Slides>47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Comic Sans MS</vt:lpstr>
      <vt:lpstr>Franklin Gothic Book</vt:lpstr>
      <vt:lpstr>Franklin Gothic Medium</vt:lpstr>
      <vt:lpstr>Wingdings</vt:lpstr>
      <vt:lpstr>Wingdings 2</vt:lpstr>
      <vt:lpstr>Trek</vt:lpstr>
      <vt:lpstr>INTRODUCTION TO DATA STRUCTURES</vt:lpstr>
      <vt:lpstr>INTRODUCTION</vt:lpstr>
      <vt:lpstr>Review of objects</vt:lpstr>
      <vt:lpstr>PowerPoint Presentation</vt:lpstr>
      <vt:lpstr>PowerPoint Presentation</vt:lpstr>
      <vt:lpstr>The idea of a link</vt:lpstr>
      <vt:lpstr>Implementing a Simple Linked List</vt:lpstr>
      <vt:lpstr>PowerPoint Presentation</vt:lpstr>
      <vt:lpstr>PowerPoint Presentation</vt:lpstr>
      <vt:lpstr>The idea of a linked list</vt:lpstr>
      <vt:lpstr>PowerPoint Presentation</vt:lpstr>
      <vt:lpstr>Inserting to linked list</vt:lpstr>
      <vt:lpstr>PowerPoint Presentation</vt:lpstr>
      <vt:lpstr>Display a linked list</vt:lpstr>
      <vt:lpstr>PowerPoint Presentation</vt:lpstr>
      <vt:lpstr>PowerPoint Presentation</vt:lpstr>
      <vt:lpstr>PowerPoint Presentation</vt:lpstr>
      <vt:lpstr>PowerPoint Presentation</vt:lpstr>
      <vt:lpstr>deleting from linked list</vt:lpstr>
      <vt:lpstr>PowerPoint Presentation</vt:lpstr>
      <vt:lpstr>PowerPoint Presentation</vt:lpstr>
      <vt:lpstr>PowerPoint Presentation</vt:lpstr>
      <vt:lpstr>Finding a Specified Links</vt:lpstr>
      <vt:lpstr>PowerPoint Presentation</vt:lpstr>
      <vt:lpstr>PowerPoint Presentation</vt:lpstr>
      <vt:lpstr>Remove a specified link</vt:lpstr>
      <vt:lpstr>The Efficiency of Linked Lists </vt:lpstr>
      <vt:lpstr>Avoiding Memory Leaks</vt:lpstr>
      <vt:lpstr>PowerPoint Presentation</vt:lpstr>
      <vt:lpstr>CLASS exercises</vt:lpstr>
      <vt:lpstr>Sorted Lists</vt:lpstr>
      <vt:lpstr>Inserting into sorted list</vt:lpstr>
      <vt:lpstr>Bubble sort</vt:lpstr>
      <vt:lpstr>Insertion sort</vt:lpstr>
      <vt:lpstr>Insertion sort</vt:lpstr>
      <vt:lpstr>A Stack Implemented By a Linked List</vt:lpstr>
      <vt:lpstr>Implementing a Queue Using a Linked List</vt:lpstr>
      <vt:lpstr>PowerPoint Presentation</vt:lpstr>
      <vt:lpstr>PowerPoint Presentation</vt:lpstr>
      <vt:lpstr>Doubly Linked Lists</vt:lpstr>
      <vt:lpstr>PowerPoint Presentation</vt:lpstr>
      <vt:lpstr>Inserting into a doubly linked list</vt:lpstr>
      <vt:lpstr>Inserting into a doubly linked list</vt:lpstr>
      <vt:lpstr>Displaying backwards</vt:lpstr>
      <vt:lpstr>Displaying backwards</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Leah</dc:creator>
  <cp:lastModifiedBy>Leah Mutanu</cp:lastModifiedBy>
  <cp:revision>250</cp:revision>
  <dcterms:created xsi:type="dcterms:W3CDTF">2015-01-12T11:20:53Z</dcterms:created>
  <dcterms:modified xsi:type="dcterms:W3CDTF">2020-03-05T12:31:23Z</dcterms:modified>
</cp:coreProperties>
</file>