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38"/>
  </p:notesMasterIdLst>
  <p:sldIdLst>
    <p:sldId id="258" r:id="rId3"/>
    <p:sldId id="340" r:id="rId4"/>
    <p:sldId id="326" r:id="rId5"/>
    <p:sldId id="567" r:id="rId6"/>
    <p:sldId id="568" r:id="rId7"/>
    <p:sldId id="569" r:id="rId8"/>
    <p:sldId id="565" r:id="rId9"/>
    <p:sldId id="382" r:id="rId10"/>
    <p:sldId id="558" r:id="rId11"/>
    <p:sldId id="551" r:id="rId12"/>
    <p:sldId id="559" r:id="rId13"/>
    <p:sldId id="547" r:id="rId14"/>
    <p:sldId id="548" r:id="rId15"/>
    <p:sldId id="560" r:id="rId16"/>
    <p:sldId id="552" r:id="rId17"/>
    <p:sldId id="553" r:id="rId18"/>
    <p:sldId id="556" r:id="rId19"/>
    <p:sldId id="549" r:id="rId20"/>
    <p:sldId id="554" r:id="rId21"/>
    <p:sldId id="561" r:id="rId22"/>
    <p:sldId id="492" r:id="rId23"/>
    <p:sldId id="562" r:id="rId24"/>
    <p:sldId id="563" r:id="rId25"/>
    <p:sldId id="564" r:id="rId26"/>
    <p:sldId id="504" r:id="rId27"/>
    <p:sldId id="509" r:id="rId28"/>
    <p:sldId id="512" r:id="rId29"/>
    <p:sldId id="511" r:id="rId30"/>
    <p:sldId id="518" r:id="rId31"/>
    <p:sldId id="517" r:id="rId32"/>
    <p:sldId id="539" r:id="rId33"/>
    <p:sldId id="542" r:id="rId34"/>
    <p:sldId id="555" r:id="rId35"/>
    <p:sldId id="570" r:id="rId36"/>
    <p:sldId id="355" r:id="rId37"/>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7" autoAdjust="0"/>
    <p:restoredTop sz="93324" autoAdjust="0"/>
  </p:normalViewPr>
  <p:slideViewPr>
    <p:cSldViewPr>
      <p:cViewPr>
        <p:scale>
          <a:sx n="125" d="100"/>
          <a:sy n="125" d="100"/>
        </p:scale>
        <p:origin x="-400" y="-288"/>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22/07/16</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35</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2857500"/>
            <a:ext cx="8469313" cy="1676400"/>
          </a:xfrm>
        </p:spPr>
        <p:txBody>
          <a:bodyPr/>
          <a:lstStyle/>
          <a:p>
            <a:pPr>
              <a:defRPr/>
            </a:pPr>
            <a:r>
              <a:rPr lang="en-US" sz="9000" dirty="0" smtClean="0"/>
              <a:t>DATA SCIENCE</a:t>
            </a:r>
            <a:br>
              <a:rPr lang="en-US" sz="9000" dirty="0" smtClean="0"/>
            </a:br>
            <a:r>
              <a:rPr lang="en-US" sz="5000" dirty="0" err="1" smtClean="0"/>
              <a:t>bayes</a:t>
            </a:r>
            <a:r>
              <a:rPr lang="en-US" sz="5000" dirty="0" smtClean="0"/>
              <a:t> – HANDLING CATEGORICAL FEATURES</a:t>
            </a:r>
            <a:endParaRPr lang="en-US" sz="5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00487" y="1104900"/>
            <a:ext cx="5048250" cy="3477875"/>
          </a:xfrm>
          <a:prstGeom prst="rect">
            <a:avLst/>
          </a:prstGeom>
          <a:noFill/>
        </p:spPr>
        <p:txBody>
          <a:bodyPr wrap="square" rtlCol="0">
            <a:spAutoFit/>
          </a:bodyPr>
          <a:lstStyle/>
          <a:p>
            <a:pPr algn="l"/>
            <a:r>
              <a:rPr lang="en-US" sz="2000" dirty="0" smtClean="0">
                <a:latin typeface="PFDinTextCompPro-Italic"/>
                <a:cs typeface="PFDinTextCompPro-Italic"/>
              </a:rPr>
              <a:t>Let’s now pretend that our universe involves a research study on humans. Event “A” is people in that study who have cancer.</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If our study has 100 people and “A” has 25 people, what is the </a:t>
            </a:r>
            <a:r>
              <a:rPr lang="en-US" sz="2000" dirty="0" smtClean="0">
                <a:latin typeface="PFDinTextCompPro-Medium" panose="02000500000000020004" pitchFamily="2" charset="0"/>
                <a:cs typeface="PFDinTextCompPro-Italic"/>
              </a:rPr>
              <a:t>probability</a:t>
            </a:r>
            <a:r>
              <a:rPr lang="en-US" sz="2000" dirty="0" smtClean="0">
                <a:latin typeface="PFDinTextCompPro-Italic"/>
                <a:cs typeface="PFDinTextCompPro-Italic"/>
              </a:rPr>
              <a:t> of A?</a:t>
            </a:r>
          </a:p>
          <a:p>
            <a:pPr algn="l"/>
            <a:endParaRPr lang="en-US" sz="2000" dirty="0" smtClean="0">
              <a:latin typeface="PFDinTextCompPro-Italic"/>
              <a:cs typeface="PFDinTextCompPro-Italic"/>
            </a:endParaRP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What is the max probability of any event?</a:t>
            </a:r>
          </a:p>
        </p:txBody>
      </p:sp>
    </p:spTree>
    <p:extLst>
      <p:ext uri="{BB962C8B-B14F-4D97-AF65-F5344CB8AC3E}">
        <p14:creationId xmlns:p14="http://schemas.microsoft.com/office/powerpoint/2010/main" val="4636993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00487" y="1104900"/>
            <a:ext cx="5048250" cy="3785652"/>
          </a:xfrm>
          <a:prstGeom prst="rect">
            <a:avLst/>
          </a:prstGeom>
          <a:noFill/>
        </p:spPr>
        <p:txBody>
          <a:bodyPr wrap="square" rtlCol="0">
            <a:spAutoFit/>
          </a:bodyPr>
          <a:lstStyle/>
          <a:p>
            <a:pPr algn="l"/>
            <a:r>
              <a:rPr lang="en-US" sz="2000" dirty="0" smtClean="0">
                <a:latin typeface="PFDinTextCompPro-Italic"/>
                <a:cs typeface="PFDinTextCompPro-Italic"/>
              </a:rPr>
              <a:t>Let’s now pretend that our universe involves a research study on humans. Event “A” is people in that study who have cancer.</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If our study has 100 people and “A” has 25 people, what is the </a:t>
            </a:r>
            <a:r>
              <a:rPr lang="en-US" sz="2000" dirty="0" smtClean="0">
                <a:latin typeface="PFDinTextCompPro-Medium" panose="02000500000000020004" pitchFamily="2" charset="0"/>
                <a:cs typeface="PFDinTextCompPro-Italic"/>
              </a:rPr>
              <a:t>probability</a:t>
            </a:r>
            <a:r>
              <a:rPr lang="en-US" sz="2000" dirty="0" smtClean="0">
                <a:latin typeface="PFDinTextCompPro-Italic"/>
                <a:cs typeface="PFDinTextCompPro-Italic"/>
              </a:rPr>
              <a:t> of A?</a:t>
            </a:r>
          </a:p>
          <a:p>
            <a:pPr algn="l"/>
            <a:r>
              <a:rPr lang="en-US" sz="2000" dirty="0" smtClean="0">
                <a:latin typeface="PFDinTextCompPro-Italic"/>
                <a:cs typeface="PFDinTextCompPro-Italic"/>
              </a:rPr>
              <a:t>A: P(A) = 25/100</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What is the max probability of any event?</a:t>
            </a:r>
          </a:p>
          <a:p>
            <a:pPr algn="l"/>
            <a:r>
              <a:rPr lang="en-US" sz="2000" dirty="0" smtClean="0">
                <a:latin typeface="PFDinTextCompPro-Italic"/>
                <a:cs typeface="PFDinTextCompPro-Italic"/>
              </a:rPr>
              <a:t>A: 1</a:t>
            </a:r>
          </a:p>
        </p:txBody>
      </p:sp>
    </p:spTree>
    <p:extLst>
      <p:ext uri="{BB962C8B-B14F-4D97-AF65-F5344CB8AC3E}">
        <p14:creationId xmlns:p14="http://schemas.microsoft.com/office/powerpoint/2010/main" val="3840765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104900"/>
            <a:ext cx="5048250" cy="3985707"/>
          </a:xfrm>
          <a:prstGeom prst="rect">
            <a:avLst/>
          </a:prstGeom>
          <a:noFill/>
        </p:spPr>
        <p:txBody>
          <a:bodyPr wrap="square" rtlCol="0">
            <a:spAutoFit/>
          </a:bodyPr>
          <a:lstStyle/>
          <a:p>
            <a:pPr algn="l"/>
            <a:r>
              <a:rPr lang="en-US" sz="2300" dirty="0" smtClean="0">
                <a:latin typeface="PFDinTextCompPro-Italic"/>
                <a:cs typeface="PFDinTextCompPro-Italic"/>
              </a:rPr>
              <a:t>This represents the same set of people, except everyone in the study is given a test. Event “B” is everyone in the study for whom the test is positive.</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What portion of the diagram represents the subset of people with a negative test?</a:t>
            </a:r>
          </a:p>
          <a:p>
            <a:pPr algn="l"/>
            <a:r>
              <a:rPr lang="en-US" sz="2300" dirty="0" smtClean="0">
                <a:latin typeface="PFDinTextCompPro-Italic"/>
                <a:cs typeface="PFDinTextCompPro-Italic"/>
              </a:rPr>
              <a:t>A: The white area between the smaller circle and the larger circle.</a:t>
            </a:r>
          </a:p>
        </p:txBody>
      </p:sp>
    </p:spTree>
    <p:extLst>
      <p:ext uri="{BB962C8B-B14F-4D97-AF65-F5344CB8AC3E}">
        <p14:creationId xmlns:p14="http://schemas.microsoft.com/office/powerpoint/2010/main" val="28812161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13</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2923878"/>
          </a:xfrm>
          <a:prstGeom prst="rect">
            <a:avLst/>
          </a:prstGeom>
          <a:noFill/>
        </p:spPr>
        <p:txBody>
          <a:bodyPr wrap="square" rtlCol="0">
            <a:spAutoFit/>
          </a:bodyPr>
          <a:lstStyle/>
          <a:p>
            <a:pPr algn="l"/>
            <a:r>
              <a:rPr lang="en-US" sz="2300" dirty="0" smtClean="0">
                <a:latin typeface="PFDinTextCompPro-Italic"/>
                <a:cs typeface="PFDinTextCompPro-Italic"/>
              </a:rPr>
              <a:t>Because “A” and “B” are events from the same study, we can show them together.</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How would you describe the “cancer status” and “test status” of people in each area of the diagram?</a:t>
            </a:r>
          </a:p>
          <a:p>
            <a:pPr algn="l"/>
            <a:endParaRPr lang="en-US" sz="2300" dirty="0" smtClean="0">
              <a:latin typeface="PFDinTextCompPro-Italic"/>
              <a:cs typeface="PFDinTextCompPro-Italic"/>
            </a:endParaRPr>
          </a:p>
        </p:txBody>
      </p:sp>
    </p:spTree>
    <p:extLst>
      <p:ext uri="{BB962C8B-B14F-4D97-AF65-F5344CB8AC3E}">
        <p14:creationId xmlns:p14="http://schemas.microsoft.com/office/powerpoint/2010/main" val="40087983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14</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3985707"/>
          </a:xfrm>
          <a:prstGeom prst="rect">
            <a:avLst/>
          </a:prstGeom>
          <a:noFill/>
        </p:spPr>
        <p:txBody>
          <a:bodyPr wrap="square" rtlCol="0">
            <a:spAutoFit/>
          </a:bodyPr>
          <a:lstStyle/>
          <a:p>
            <a:pPr algn="l"/>
            <a:r>
              <a:rPr lang="en-US" sz="2300" dirty="0" smtClean="0">
                <a:latin typeface="PFDinTextCompPro-Italic"/>
                <a:cs typeface="PFDinTextCompPro-Italic"/>
              </a:rPr>
              <a:t>Because “A” and “B” are events from the same study, we can show them together.</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How would you describe the “cancer status” and “test status” of people in each area of the diagram?</a:t>
            </a:r>
          </a:p>
          <a:p>
            <a:pPr algn="l"/>
            <a:r>
              <a:rPr lang="en-US" sz="2300" dirty="0" smtClean="0">
                <a:latin typeface="PFDinTextCompPro-Italic"/>
                <a:cs typeface="PFDinTextCompPro-Italic"/>
              </a:rPr>
              <a:t>A: Pink: cancer, negative test</a:t>
            </a:r>
          </a:p>
          <a:p>
            <a:pPr algn="l"/>
            <a:r>
              <a:rPr lang="en-US" sz="2300" dirty="0">
                <a:latin typeface="PFDinTextCompPro-Italic"/>
                <a:cs typeface="PFDinTextCompPro-Italic"/>
              </a:rPr>
              <a:t> </a:t>
            </a:r>
            <a:r>
              <a:rPr lang="en-US" sz="2300" dirty="0" smtClean="0">
                <a:latin typeface="PFDinTextCompPro-Italic"/>
                <a:cs typeface="PFDinTextCompPro-Italic"/>
              </a:rPr>
              <a:t>   Purple: cancer, positive test</a:t>
            </a:r>
          </a:p>
          <a:p>
            <a:pPr algn="l"/>
            <a:r>
              <a:rPr lang="en-US" sz="2300" dirty="0" smtClean="0">
                <a:latin typeface="PFDinTextCompPro-Italic"/>
                <a:cs typeface="PFDinTextCompPro-Italic"/>
              </a:rPr>
              <a:t>    Blue: no cancer, positive test</a:t>
            </a:r>
          </a:p>
          <a:p>
            <a:pPr algn="l"/>
            <a:r>
              <a:rPr lang="en-US" sz="2300" dirty="0" smtClean="0">
                <a:latin typeface="PFDinTextCompPro-Italic"/>
                <a:cs typeface="PFDinTextCompPro-Italic"/>
              </a:rPr>
              <a:t>    White: no cancer, negative test</a:t>
            </a:r>
          </a:p>
        </p:txBody>
      </p:sp>
    </p:spTree>
    <p:extLst>
      <p:ext uri="{BB962C8B-B14F-4D97-AF65-F5344CB8AC3E}">
        <p14:creationId xmlns:p14="http://schemas.microsoft.com/office/powerpoint/2010/main" val="16664073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15</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124450" cy="2569935"/>
          </a:xfrm>
          <a:prstGeom prst="rect">
            <a:avLst/>
          </a:prstGeom>
          <a:noFill/>
        </p:spPr>
        <p:txBody>
          <a:bodyPr wrap="square" rtlCol="0">
            <a:spAutoFit/>
          </a:bodyPr>
          <a:lstStyle/>
          <a:p>
            <a:pPr algn="l"/>
            <a:r>
              <a:rPr lang="en-US" sz="2300" dirty="0" smtClean="0">
                <a:latin typeface="PFDinTextCompPro-Italic"/>
                <a:cs typeface="PFDinTextCompPro-Italic"/>
              </a:rPr>
              <a:t>The purple section is known as the </a:t>
            </a:r>
            <a:r>
              <a:rPr lang="en-US" sz="2300" dirty="0" smtClean="0">
                <a:latin typeface="PFDinTextCompPro-Medium" panose="02000500000000020004" pitchFamily="2" charset="0"/>
                <a:cs typeface="PFDinTextCompPro-Italic"/>
              </a:rPr>
              <a:t>intersection</a:t>
            </a:r>
            <a:r>
              <a:rPr lang="en-US" sz="2300" dirty="0" smtClean="0">
                <a:latin typeface="PFDinTextCompPro-Italic"/>
                <a:cs typeface="PFDinTextCompPro-Italic"/>
              </a:rPr>
              <a:t> of A and B, denoted as P(AB).</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Thinking of this test as a classifier for predicting cancer, draw the confusion matrix.</a:t>
            </a: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7" y="3390900"/>
            <a:ext cx="3124200" cy="1662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03086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2462213"/>
          </a:xfrm>
          <a:prstGeom prst="rect">
            <a:avLst/>
          </a:prstGeom>
          <a:noFill/>
        </p:spPr>
        <p:txBody>
          <a:bodyPr wrap="square" rtlCol="0">
            <a:spAutoFit/>
          </a:bodyPr>
          <a:lstStyle/>
          <a:p>
            <a:pPr algn="l"/>
            <a:r>
              <a:rPr lang="en-US" sz="2800" dirty="0" smtClean="0">
                <a:latin typeface="PFDinTextCompPro-Italic"/>
                <a:cs typeface="PFDinTextCompPro-Italic"/>
              </a:rPr>
              <a:t>Q: Let’s pick an arbitrary person from this study. If you were told their test result was positive, what is the probability they actually have cancer?</a:t>
            </a:r>
          </a:p>
          <a:p>
            <a:pPr algn="l"/>
            <a:endParaRPr lang="en-US" sz="1400" dirty="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7" y="3390900"/>
            <a:ext cx="3124200" cy="1662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19534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4339650"/>
          </a:xfrm>
          <a:prstGeom prst="rect">
            <a:avLst/>
          </a:prstGeom>
          <a:noFill/>
        </p:spPr>
        <p:txBody>
          <a:bodyPr wrap="square" rtlCol="0">
            <a:spAutoFit/>
          </a:bodyPr>
          <a:lstStyle/>
          <a:p>
            <a:pPr algn="l"/>
            <a:r>
              <a:rPr lang="en-US" sz="2300" dirty="0" smtClean="0">
                <a:latin typeface="PFDinTextCompPro-Italic"/>
                <a:cs typeface="PFDinTextCompPro-Italic"/>
              </a:rPr>
              <a:t>Q: Let’s pick an arbitrary person from this study. If you were told their test result was positive, what is the probability they actually have cancer?</a:t>
            </a:r>
          </a:p>
          <a:p>
            <a:pPr algn="l"/>
            <a:r>
              <a:rPr lang="en-US" sz="2300" dirty="0" smtClean="0">
                <a:latin typeface="PFDinTextCompPro-Italic"/>
                <a:cs typeface="PFDinTextCompPro-Italic"/>
              </a:rPr>
              <a:t>A: 20/30</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This is the </a:t>
            </a:r>
            <a:r>
              <a:rPr lang="en-US" sz="2300" dirty="0" smtClean="0">
                <a:latin typeface="PFDinTextCompPro-Medium" panose="02000500000000020004" pitchFamily="2" charset="0"/>
                <a:cs typeface="PFDinTextCompPro-Italic"/>
              </a:rPr>
              <a:t>conditional probability of A given B</a:t>
            </a:r>
            <a:r>
              <a:rPr lang="en-US" sz="2300" dirty="0" smtClean="0">
                <a:latin typeface="PFDinTextCompPro-Italic"/>
                <a:cs typeface="PFDinTextCompPro-Italic"/>
              </a:rPr>
              <a:t>, denoted as P(A|B).</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P(A|B) = P(AB) / P(B) = (20/100) / (30/100)</a:t>
            </a:r>
            <a:endParaRPr lang="en-US" sz="2300" dirty="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6205338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18</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 y="1209675"/>
            <a:ext cx="361950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19537" y="1181100"/>
            <a:ext cx="5048250" cy="2893100"/>
          </a:xfrm>
          <a:prstGeom prst="rect">
            <a:avLst/>
          </a:prstGeom>
          <a:noFill/>
        </p:spPr>
        <p:txBody>
          <a:bodyPr wrap="square" rtlCol="0">
            <a:spAutoFit/>
          </a:bodyPr>
          <a:lstStyle/>
          <a:p>
            <a:pPr algn="l"/>
            <a:r>
              <a:rPr lang="en-US" sz="2800" dirty="0" smtClean="0">
                <a:latin typeface="PFDinTextCompPro-Italic"/>
                <a:cs typeface="PFDinTextCompPro-Italic"/>
              </a:rPr>
              <a:t>You can think of conditional probability as “changing the relevant universe.” P(A|B) is a way of saying “Given that my entire universe is now B, what is the probability of A?”</a:t>
            </a:r>
          </a:p>
          <a:p>
            <a:pPr algn="l"/>
            <a:endParaRPr lang="en-US" sz="1400" dirty="0">
              <a:latin typeface="PFDinTextCompPro-Italic"/>
              <a:cs typeface="PFDinTextCompPro-Italic"/>
            </a:endParaRPr>
          </a:p>
          <a:p>
            <a:pPr algn="l"/>
            <a:r>
              <a:rPr lang="en-US" sz="2800" dirty="0" smtClean="0">
                <a:latin typeface="PFDinTextCompPro-Italic"/>
                <a:cs typeface="PFDinTextCompPro-Italic"/>
              </a:rPr>
              <a:t>This is also known as </a:t>
            </a:r>
            <a:r>
              <a:rPr lang="en-US" sz="2800" dirty="0" smtClean="0">
                <a:latin typeface="PFDinTextCompPro-Medium" panose="02000500000000020004" pitchFamily="2" charset="0"/>
                <a:cs typeface="PFDinTextCompPro-Italic"/>
              </a:rPr>
              <a:t>transforming the sample space</a:t>
            </a:r>
            <a:r>
              <a:rPr lang="en-US" sz="2800" dirty="0" smtClean="0">
                <a:latin typeface="PFDinTextCompPro-Italic"/>
                <a:cs typeface="PFDinTextCompPro-Italic"/>
              </a:rPr>
              <a:t>.</a:t>
            </a:r>
            <a:endParaRPr lang="en-US" sz="2800" dirty="0">
              <a:latin typeface="PFDinTextCompPro-Italic"/>
              <a:cs typeface="PFDinTextCompPro-Italic"/>
            </a:endParaRPr>
          </a:p>
        </p:txBody>
      </p:sp>
    </p:spTree>
    <p:extLst>
      <p:ext uri="{BB962C8B-B14F-4D97-AF65-F5344CB8AC3E}">
        <p14:creationId xmlns:p14="http://schemas.microsoft.com/office/powerpoint/2010/main" val="11283053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19</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525131"/>
            <a:ext cx="5048250" cy="2677656"/>
          </a:xfrm>
          <a:prstGeom prst="rect">
            <a:avLst/>
          </a:prstGeom>
          <a:noFill/>
        </p:spPr>
        <p:txBody>
          <a:bodyPr wrap="square" rtlCol="0">
            <a:spAutoFit/>
          </a:bodyPr>
          <a:lstStyle/>
          <a:p>
            <a:pPr algn="l"/>
            <a:r>
              <a:rPr lang="en-US" sz="2800" dirty="0" smtClean="0">
                <a:latin typeface="PFDinTextCompPro-Italic"/>
                <a:cs typeface="PFDinTextCompPro-Italic"/>
              </a:rPr>
              <a:t>Q: Let’s pick another arbitrary person from this study. If you were told they have cancer, what is the probability they had a positive test result?</a:t>
            </a:r>
          </a:p>
          <a:p>
            <a:pPr algn="l"/>
            <a:endParaRPr lang="en-US" sz="2800" dirty="0" smtClean="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381017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2000" dirty="0" smtClean="0">
                <a:latin typeface="PFDinTextCompPro-Bold" charset="0"/>
                <a:ea typeface="ヒラギノ角ゴ ProN W6" charset="0"/>
                <a:cs typeface="ヒラギノ角ゴ ProN W6" charset="0"/>
              </a:rPr>
              <a:t>1. PREDICTING A NUMBER FROM CATEGORICAL </a:t>
            </a:r>
            <a:r>
              <a:rPr lang="en-US" sz="2000" dirty="0" smtClean="0">
                <a:latin typeface="PFDinTextCompPro-Bold" charset="0"/>
                <a:ea typeface="ヒラギノ角ゴ ProN W6" charset="0"/>
                <a:cs typeface="ヒラギノ角ゴ ProN W6" charset="0"/>
              </a:rPr>
              <a:t>DATA </a:t>
            </a:r>
            <a:br>
              <a:rPr lang="en-US" sz="2000" dirty="0" smtClean="0">
                <a:latin typeface="PFDinTextCompPro-Bold" charset="0"/>
                <a:ea typeface="ヒラギノ角ゴ ProN W6" charset="0"/>
                <a:cs typeface="ヒラギノ角ゴ ProN W6" charset="0"/>
              </a:rPr>
            </a:br>
            <a:r>
              <a:rPr lang="en-US" sz="2000" dirty="0" smtClean="0">
                <a:latin typeface="PFDinTextCompPro-Bold" charset="0"/>
                <a:ea typeface="ヒラギノ角ゴ ProN W6" charset="0"/>
                <a:cs typeface="ヒラギノ角ゴ ProN W6" charset="0"/>
              </a:rPr>
              <a:t>2. </a:t>
            </a:r>
            <a:r>
              <a:rPr lang="en-US" sz="2000" dirty="0" smtClean="0">
                <a:latin typeface="PFDinTextCompPro-Bold" charset="0"/>
                <a:ea typeface="ヒラギノ角ゴ ProN W6" charset="0"/>
                <a:cs typeface="ヒラギノ角ゴ ProN W6" charset="0"/>
              </a:rPr>
              <a:t>probability </a:t>
            </a:r>
            <a:r>
              <a:rPr lang="en-US" sz="2000" dirty="0" smtClean="0">
                <a:latin typeface="PFDinTextCompPro-Bold" charset="0"/>
                <a:ea typeface="ヒラギノ角ゴ ProN W6" charset="0"/>
                <a:cs typeface="ヒラギノ角ゴ ProN W6" charset="0"/>
              </a:rPr>
              <a:t>and Bayes’ </a:t>
            </a:r>
            <a:r>
              <a:rPr lang="en-US" sz="2000" dirty="0" smtClean="0">
                <a:latin typeface="PFDinTextCompPro-Bold" charset="0"/>
                <a:ea typeface="ヒラギノ角ゴ ProN W6" charset="0"/>
                <a:cs typeface="ヒラギノ角ゴ ProN W6" charset="0"/>
              </a:rPr>
              <a:t>Theorem</a:t>
            </a:r>
            <a:r>
              <a:rPr lang="en-US" sz="2000" dirty="0">
                <a:latin typeface="PFDinTextCompPro-Bold" charset="0"/>
                <a:ea typeface="ヒラギノ角ゴ ProN W6" charset="0"/>
                <a:cs typeface="ヒラギノ角ゴ ProN W6" charset="0"/>
              </a:rPr>
              <a:t/>
            </a:r>
            <a:br>
              <a:rPr lang="en-US" sz="2000" dirty="0">
                <a:latin typeface="PFDinTextCompPro-Bold" charset="0"/>
                <a:ea typeface="ヒラギノ角ゴ ProN W6" charset="0"/>
                <a:cs typeface="ヒラギノ角ゴ ProN W6" charset="0"/>
              </a:rPr>
            </a:br>
            <a:r>
              <a:rPr lang="en-US" sz="2000" dirty="0" smtClean="0">
                <a:latin typeface="PFDinTextCompPro-Bold" charset="0"/>
                <a:ea typeface="ヒラギノ角ゴ ProN W6" charset="0"/>
                <a:cs typeface="ヒラギノ角ゴ ProN W6" charset="0"/>
              </a:rPr>
              <a:t>	</a:t>
            </a:r>
            <a:r>
              <a:rPr lang="en-US" sz="1800" b="0" dirty="0" smtClean="0">
                <a:latin typeface="PFDinTextCompPro-Bold" charset="0"/>
                <a:ea typeface="ヒラギノ角ゴ ProN W6" charset="0"/>
                <a:cs typeface="ヒラギノ角ゴ ProN W6" charset="0"/>
              </a:rPr>
              <a:t>PREDICTING A CATEGORY FROM A CATEGORICAL FEATURE</a:t>
            </a:r>
            <a:r>
              <a:rPr lang="en-US" sz="1800" dirty="0" smtClean="0">
                <a:latin typeface="PFDinTextCompPro-Bold" charset="0"/>
                <a:ea typeface="ヒラギノ角ゴ ProN W6" charset="0"/>
                <a:cs typeface="ヒラギノ角ゴ ProN W6" charset="0"/>
              </a:rPr>
              <a:t/>
            </a:r>
            <a:br>
              <a:rPr lang="en-US" sz="1800" dirty="0" smtClean="0">
                <a:latin typeface="PFDinTextCompPro-Bold" charset="0"/>
                <a:ea typeface="ヒラギノ角ゴ ProN W6" charset="0"/>
                <a:cs typeface="ヒラギノ角ゴ ProN W6" charset="0"/>
              </a:rPr>
            </a:br>
            <a:r>
              <a:rPr lang="en-US" sz="2000" dirty="0" smtClean="0">
                <a:latin typeface="PFDinTextCompPro-Bold" charset="0"/>
                <a:ea typeface="ヒラギノ角ゴ ProN W6" charset="0"/>
                <a:cs typeface="ヒラギノ角ゴ ProN W6" charset="0"/>
              </a:rPr>
              <a:t>3</a:t>
            </a:r>
            <a:r>
              <a:rPr lang="en-US" sz="2000" dirty="0" smtClean="0">
                <a:latin typeface="PFDinTextCompPro-Bold" charset="0"/>
                <a:ea typeface="ヒラギノ角ゴ ProN W6" charset="0"/>
                <a:cs typeface="ヒラギノ角ゴ ProN W6" charset="0"/>
              </a:rPr>
              <a:t>. </a:t>
            </a:r>
            <a:r>
              <a:rPr lang="en-US" sz="2000" dirty="0" smtClean="0">
                <a:latin typeface="PFDinTextCompPro-Bold" charset="0"/>
                <a:ea typeface="ヒラギノ角ゴ ProN W6" charset="0"/>
                <a:cs typeface="ヒラギノ角ゴ ProN W6" charset="0"/>
              </a:rPr>
              <a:t>Naïve Bayes </a:t>
            </a:r>
            <a:r>
              <a:rPr lang="en-US" sz="2000" dirty="0" smtClean="0">
                <a:latin typeface="PFDinTextCompPro-Bold" charset="0"/>
                <a:ea typeface="ヒラギノ角ゴ ProN W6" charset="0"/>
                <a:cs typeface="ヒラギノ角ゴ ProN W6" charset="0"/>
              </a:rPr>
              <a:t>classification:</a:t>
            </a:r>
            <a:br>
              <a:rPr lang="en-US" sz="2000" dirty="0" smtClean="0">
                <a:latin typeface="PFDinTextCompPro-Bold" charset="0"/>
                <a:ea typeface="ヒラギノ角ゴ ProN W6" charset="0"/>
                <a:cs typeface="ヒラギノ角ゴ ProN W6" charset="0"/>
              </a:rPr>
            </a:br>
            <a:r>
              <a:rPr lang="en-US" sz="2000" dirty="0">
                <a:latin typeface="PFDinTextCompPro-Bold" charset="0"/>
                <a:ea typeface="ヒラギノ角ゴ ProN W6" charset="0"/>
                <a:cs typeface="ヒラギノ角ゴ ProN W6" charset="0"/>
              </a:rPr>
              <a:t>	</a:t>
            </a:r>
            <a:r>
              <a:rPr lang="en-US" sz="1800" b="0" dirty="0" smtClean="0">
                <a:latin typeface="PFDinTextCompPro-Bold" charset="0"/>
                <a:ea typeface="ヒラギノ角ゴ ProN W6" charset="0"/>
                <a:cs typeface="ヒラギノ角ゴ ProN W6" charset="0"/>
              </a:rPr>
              <a:t>PREDICTING A CATEGORY FROM MANY CATEGORICAL FEATURES</a:t>
            </a:r>
            <a:br>
              <a:rPr lang="en-US" sz="1800" b="0" dirty="0" smtClean="0">
                <a:latin typeface="PFDinTextCompPro-Bold" charset="0"/>
                <a:ea typeface="ヒラギノ角ゴ ProN W6" charset="0"/>
                <a:cs typeface="ヒラギノ角ゴ ProN W6" charset="0"/>
              </a:rPr>
            </a:br>
            <a:r>
              <a:rPr lang="en-US" sz="2000" dirty="0" smtClean="0">
                <a:latin typeface="PFDinTextCompPro-Bold" charset="0"/>
                <a:ea typeface="ヒラギノ角ゴ ProN W6" charset="0"/>
                <a:cs typeface="ヒラギノ角ゴ ProN W6" charset="0"/>
              </a:rPr>
              <a:t>4. BAYESIAN NETWORKS: </a:t>
            </a:r>
            <a:br>
              <a:rPr lang="en-US" sz="2000" dirty="0" smtClean="0">
                <a:latin typeface="PFDinTextCompPro-Bold" charset="0"/>
                <a:ea typeface="ヒラギノ角ゴ ProN W6" charset="0"/>
                <a:cs typeface="ヒラギノ角ゴ ProN W6" charset="0"/>
              </a:rPr>
            </a:br>
            <a:r>
              <a:rPr lang="en-US" sz="2000" dirty="0">
                <a:latin typeface="PFDinTextCompPro-Bold" charset="0"/>
                <a:ea typeface="ヒラギノ角ゴ ProN W6" charset="0"/>
                <a:cs typeface="ヒラギノ角ゴ ProN W6" charset="0"/>
              </a:rPr>
              <a:t>	</a:t>
            </a:r>
            <a:r>
              <a:rPr lang="en-US" sz="1800" b="0" dirty="0" smtClean="0">
                <a:latin typeface="PFDinTextCompPro-Bold" charset="0"/>
                <a:ea typeface="ヒラギノ角ゴ ProN W6" charset="0"/>
                <a:cs typeface="ヒラギノ角ゴ ProN W6" charset="0"/>
              </a:rPr>
              <a:t>BEING LESS NAIVE</a:t>
            </a:r>
            <a:endParaRPr lang="en-US" sz="18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820825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20</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525131"/>
            <a:ext cx="5048250" cy="3539431"/>
          </a:xfrm>
          <a:prstGeom prst="rect">
            <a:avLst/>
          </a:prstGeom>
          <a:noFill/>
        </p:spPr>
        <p:txBody>
          <a:bodyPr wrap="square" rtlCol="0">
            <a:spAutoFit/>
          </a:bodyPr>
          <a:lstStyle/>
          <a:p>
            <a:pPr algn="l"/>
            <a:r>
              <a:rPr lang="en-US" sz="2800" dirty="0" smtClean="0">
                <a:latin typeface="PFDinTextCompPro-Italic"/>
                <a:cs typeface="PFDinTextCompPro-Italic"/>
              </a:rPr>
              <a:t>Q: Let’s pick another arbitrary person from this study. If you were told they have cancer, what is the probability they had a positive test result?</a:t>
            </a:r>
          </a:p>
          <a:p>
            <a:pPr algn="l"/>
            <a:endParaRPr lang="en-US" sz="2800" dirty="0" smtClean="0">
              <a:latin typeface="PFDinTextCompPro-Italic"/>
              <a:cs typeface="PFDinTextCompPro-Italic"/>
            </a:endParaRPr>
          </a:p>
          <a:p>
            <a:pPr algn="l"/>
            <a:r>
              <a:rPr lang="en-US" sz="2800" dirty="0" smtClean="0">
                <a:latin typeface="PFDinTextCompPro-Italic"/>
                <a:cs typeface="PFDinTextCompPro-Italic"/>
              </a:rPr>
              <a:t>A: P(B|A) = P(AB) / P(A) = 20/25</a:t>
            </a: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6689308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 theorem</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21</a:t>
            </a:fld>
            <a:endParaRPr lang="en-US"/>
          </a:p>
        </p:txBody>
      </p:sp>
      <p:sp>
        <p:nvSpPr>
          <p:cNvPr id="9" name="TextBox 8"/>
          <p:cNvSpPr txBox="1"/>
          <p:nvPr/>
        </p:nvSpPr>
        <p:spPr>
          <a:xfrm>
            <a:off x="566737" y="1104900"/>
            <a:ext cx="8382000" cy="3754874"/>
          </a:xfrm>
          <a:prstGeom prst="rect">
            <a:avLst/>
          </a:prstGeom>
          <a:noFill/>
        </p:spPr>
        <p:txBody>
          <a:bodyPr wrap="square" rtlCol="0">
            <a:spAutoFit/>
          </a:bodyPr>
          <a:lstStyle/>
          <a:p>
            <a:r>
              <a:rPr lang="en-US" sz="2800" dirty="0" smtClean="0">
                <a:latin typeface="PFDinTextCompPro-Medium"/>
                <a:cs typeface="PFDinTextCompPro-Medium"/>
              </a:rPr>
              <a:t>Deriving Bayes’ theorem:</a:t>
            </a:r>
          </a:p>
          <a:p>
            <a:endParaRPr lang="en-US" sz="1400" dirty="0" smtClean="0">
              <a:latin typeface="PFDinTextCompPro-Italic"/>
              <a:cs typeface="PFDinTextCompPro-Italic"/>
            </a:endParaRPr>
          </a:p>
          <a:p>
            <a:r>
              <a:rPr lang="en-US" sz="2800" dirty="0" smtClean="0">
                <a:latin typeface="PFDinTextCompPro-Italic"/>
                <a:cs typeface="PFDinTextCompPro-Italic"/>
              </a:rPr>
              <a:t>We know: </a:t>
            </a:r>
          </a:p>
          <a:p>
            <a:r>
              <a:rPr lang="en-US" sz="2800" b="1" dirty="0" smtClean="0">
                <a:latin typeface="PFDinTextCompPro-Italic"/>
                <a:cs typeface="PFDinTextCompPro-Italic"/>
              </a:rPr>
              <a:t>P(A|B</a:t>
            </a:r>
            <a:r>
              <a:rPr lang="en-US" sz="2800" b="1" dirty="0">
                <a:latin typeface="PFDinTextCompPro-Italic"/>
                <a:cs typeface="PFDinTextCompPro-Italic"/>
              </a:rPr>
              <a:t>) = P(AB) / P(B</a:t>
            </a:r>
            <a:r>
              <a:rPr lang="en-US" sz="2800" b="1" dirty="0" smtClean="0">
                <a:latin typeface="PFDinTextCompPro-Italic"/>
                <a:cs typeface="PFDinTextCompPro-Italic"/>
              </a:rPr>
              <a:t>) and </a:t>
            </a:r>
            <a:r>
              <a:rPr lang="en-US" sz="2800" b="1" dirty="0">
                <a:latin typeface="PFDinTextCompPro-Italic"/>
                <a:cs typeface="PFDinTextCompPro-Italic"/>
              </a:rPr>
              <a:t>P(B|A) = </a:t>
            </a:r>
            <a:r>
              <a:rPr lang="en-US" sz="2800" b="1" dirty="0" smtClean="0">
                <a:latin typeface="PFDinTextCompPro-Italic"/>
                <a:cs typeface="PFDinTextCompPro-Italic"/>
              </a:rPr>
              <a:t>P(AB) </a:t>
            </a:r>
            <a:r>
              <a:rPr lang="en-US" sz="2800" b="1" dirty="0">
                <a:latin typeface="PFDinTextCompPro-Italic"/>
                <a:cs typeface="PFDinTextCompPro-Italic"/>
              </a:rPr>
              <a:t>/ P(A</a:t>
            </a:r>
            <a:r>
              <a:rPr lang="en-US" sz="2800" b="1" dirty="0" smtClean="0">
                <a:latin typeface="PFDinTextCompPro-Italic"/>
                <a:cs typeface="PFDinTextCompPro-Italic"/>
              </a:rPr>
              <a:t>)</a:t>
            </a:r>
          </a:p>
          <a:p>
            <a:endParaRPr lang="en-US" sz="1400" dirty="0" smtClean="0">
              <a:latin typeface="PFDinTextCompPro-Italic"/>
              <a:cs typeface="PFDinTextCompPro-Italic"/>
            </a:endParaRPr>
          </a:p>
          <a:p>
            <a:r>
              <a:rPr lang="en-US" sz="2800" dirty="0" smtClean="0">
                <a:latin typeface="PFDinTextCompPro-Italic"/>
                <a:cs typeface="PFDinTextCompPro-Italic"/>
              </a:rPr>
              <a:t>Thus: </a:t>
            </a:r>
          </a:p>
          <a:p>
            <a:r>
              <a:rPr lang="en-US" sz="2800" b="1" dirty="0" smtClean="0">
                <a:latin typeface="PFDinTextCompPro-Italic"/>
                <a:cs typeface="PFDinTextCompPro-Italic"/>
              </a:rPr>
              <a:t>P(AB) = P(A|B) * P(B) = P(B|A) * P(A)</a:t>
            </a:r>
          </a:p>
          <a:p>
            <a:endParaRPr lang="en-US" sz="1400" dirty="0">
              <a:latin typeface="PFDinTextCompPro-Italic"/>
              <a:cs typeface="PFDinTextCompPro-Italic"/>
            </a:endParaRPr>
          </a:p>
          <a:p>
            <a:r>
              <a:rPr lang="en-US" sz="2800" dirty="0" smtClean="0">
                <a:latin typeface="PFDinTextCompPro-Italic"/>
                <a:cs typeface="PFDinTextCompPro-Italic"/>
              </a:rPr>
              <a:t>Rearrange to get </a:t>
            </a:r>
            <a:r>
              <a:rPr lang="en-US" sz="2800" dirty="0" smtClean="0">
                <a:latin typeface="PFDinTextCompPro-Medium" panose="02000500000000020004" pitchFamily="2" charset="0"/>
                <a:cs typeface="PFDinTextCompPro-Italic"/>
              </a:rPr>
              <a:t>Bayes’ theorem</a:t>
            </a:r>
            <a:r>
              <a:rPr lang="en-US" sz="2800" dirty="0" smtClean="0">
                <a:latin typeface="PFDinTextCompPro-Italic"/>
                <a:cs typeface="PFDinTextCompPro-Italic"/>
              </a:rPr>
              <a:t>: </a:t>
            </a:r>
          </a:p>
          <a:p>
            <a:r>
              <a:rPr lang="en-US" sz="2800" b="1" dirty="0" smtClean="0">
                <a:latin typeface="PFDinTextCompPro-Italic"/>
                <a:cs typeface="PFDinTextCompPro-Italic"/>
              </a:rPr>
              <a:t>P</a:t>
            </a:r>
            <a:r>
              <a:rPr lang="en-US" sz="2800" b="1" dirty="0">
                <a:latin typeface="PFDinTextCompPro-Italic"/>
                <a:cs typeface="PFDinTextCompPro-Italic"/>
              </a:rPr>
              <a:t>(A|B) </a:t>
            </a:r>
            <a:r>
              <a:rPr lang="en-US" sz="2800" b="1" dirty="0" smtClean="0">
                <a:latin typeface="PFDinTextCompPro-Italic"/>
                <a:cs typeface="PFDinTextCompPro-Italic"/>
              </a:rPr>
              <a:t>= P(B|A</a:t>
            </a:r>
            <a:r>
              <a:rPr lang="en-US" sz="2800" b="1" dirty="0">
                <a:latin typeface="PFDinTextCompPro-Italic"/>
                <a:cs typeface="PFDinTextCompPro-Italic"/>
              </a:rPr>
              <a:t>) * P(A</a:t>
            </a:r>
            <a:r>
              <a:rPr lang="en-US" sz="2800" b="1" dirty="0" smtClean="0">
                <a:latin typeface="PFDinTextCompPro-Italic"/>
                <a:cs typeface="PFDinTextCompPro-Italic"/>
              </a:rPr>
              <a:t>) / P(B)</a:t>
            </a:r>
          </a:p>
        </p:txBody>
      </p:sp>
    </p:spTree>
    <p:extLst>
      <p:ext uri="{BB962C8B-B14F-4D97-AF65-F5344CB8AC3E}">
        <p14:creationId xmlns:p14="http://schemas.microsoft.com/office/powerpoint/2010/main" val="14488760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22</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338137" y="2019300"/>
            <a:ext cx="8382000" cy="1938992"/>
          </a:xfrm>
          <a:prstGeom prst="rect">
            <a:avLst/>
          </a:prstGeom>
          <a:noFill/>
        </p:spPr>
        <p:txBody>
          <a:bodyPr wrap="square" rtlCol="0">
            <a:spAutoFit/>
          </a:bodyPr>
          <a:lstStyle/>
          <a:p>
            <a:pPr algn="l"/>
            <a:r>
              <a:rPr lang="en-US" sz="2000" dirty="0" smtClean="0"/>
              <a:t>Suppose you might have a rare life-threatening disease and so you get tested. The disease’s test is 99% sensitive and 99% specific (if you have it, the test is correct 99% of the time and same if you don’t have it). This disease occurs in 1 in every 10,000 people. </a:t>
            </a:r>
          </a:p>
          <a:p>
            <a:pPr algn="l"/>
            <a:endParaRPr lang="en-US" sz="2000" dirty="0"/>
          </a:p>
          <a:p>
            <a:pPr algn="l"/>
            <a:r>
              <a:rPr lang="en-US" sz="2000" dirty="0" smtClean="0"/>
              <a:t>Q.       Your test is positive. What is the probability that you have the disease?</a:t>
            </a:r>
            <a:endParaRPr lang="en-US" sz="2000" dirty="0"/>
          </a:p>
        </p:txBody>
      </p:sp>
    </p:spTree>
    <p:extLst>
      <p:ext uri="{BB962C8B-B14F-4D97-AF65-F5344CB8AC3E}">
        <p14:creationId xmlns:p14="http://schemas.microsoft.com/office/powerpoint/2010/main" val="1488268364"/>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23</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t>Q.       Your test is positive. What is the probability that you have the disease?</a:t>
            </a:r>
            <a:endParaRPr lang="en-US" sz="2000" dirty="0"/>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t>A.      1%</a:t>
            </a:r>
            <a:endParaRPr lang="en-US" sz="2000" dirty="0"/>
          </a:p>
        </p:txBody>
      </p:sp>
      <p:sp>
        <p:nvSpPr>
          <p:cNvPr id="4" name="TextBox 3"/>
          <p:cNvSpPr txBox="1"/>
          <p:nvPr/>
        </p:nvSpPr>
        <p:spPr>
          <a:xfrm>
            <a:off x="2761644" y="1790700"/>
            <a:ext cx="5915286" cy="707886"/>
          </a:xfrm>
          <a:prstGeom prst="rect">
            <a:avLst/>
          </a:prstGeom>
          <a:noFill/>
        </p:spPr>
        <p:txBody>
          <a:bodyPr wrap="square" rtlCol="0">
            <a:spAutoFit/>
          </a:bodyPr>
          <a:lstStyle/>
          <a:p>
            <a:r>
              <a:rPr lang="en-US" sz="2000" dirty="0" smtClean="0"/>
              <a:t>Let    A be the event that you have the disease</a:t>
            </a:r>
          </a:p>
          <a:p>
            <a:r>
              <a:rPr lang="en-US" sz="2000" dirty="0"/>
              <a:t> </a:t>
            </a:r>
            <a:r>
              <a:rPr lang="en-US" sz="2000" dirty="0" smtClean="0"/>
              <a:t>         B be the event that your test was positive</a:t>
            </a:r>
            <a:endParaRPr lang="en-US" sz="2000" dirty="0"/>
          </a:p>
        </p:txBody>
      </p:sp>
      <p:sp>
        <p:nvSpPr>
          <p:cNvPr id="6" name="TextBox 5"/>
          <p:cNvSpPr txBox="1"/>
          <p:nvPr/>
        </p:nvSpPr>
        <p:spPr>
          <a:xfrm>
            <a:off x="109537" y="2781300"/>
            <a:ext cx="2718037" cy="400110"/>
          </a:xfrm>
          <a:prstGeom prst="rect">
            <a:avLst/>
          </a:prstGeom>
          <a:noFill/>
        </p:spPr>
        <p:txBody>
          <a:bodyPr wrap="none" rtlCol="0">
            <a:spAutoFit/>
          </a:bodyPr>
          <a:lstStyle/>
          <a:p>
            <a:r>
              <a:rPr lang="en-US" sz="2000" dirty="0" smtClean="0"/>
              <a:t>P(B|A) = .99 (sensitivity)</a:t>
            </a:r>
            <a:endParaRPr lang="en-US" sz="2000" dirty="0"/>
          </a:p>
        </p:txBody>
      </p:sp>
      <p:sp>
        <p:nvSpPr>
          <p:cNvPr id="12" name="TextBox 11"/>
          <p:cNvSpPr txBox="1"/>
          <p:nvPr/>
        </p:nvSpPr>
        <p:spPr>
          <a:xfrm>
            <a:off x="3233737" y="2781300"/>
            <a:ext cx="5971256" cy="400110"/>
          </a:xfrm>
          <a:prstGeom prst="rect">
            <a:avLst/>
          </a:prstGeom>
          <a:noFill/>
        </p:spPr>
        <p:txBody>
          <a:bodyPr wrap="none" rtlCol="0">
            <a:spAutoFit/>
          </a:bodyPr>
          <a:lstStyle/>
          <a:p>
            <a:r>
              <a:rPr lang="en-US" sz="2000" dirty="0" smtClean="0"/>
              <a:t>P(B| not A) = .01(1 - sensitivity) this is our false positive</a:t>
            </a:r>
            <a:endParaRPr lang="en-US" sz="2000" dirty="0"/>
          </a:p>
        </p:txBody>
      </p:sp>
    </p:spTree>
    <p:extLst>
      <p:ext uri="{BB962C8B-B14F-4D97-AF65-F5344CB8AC3E}">
        <p14:creationId xmlns:p14="http://schemas.microsoft.com/office/powerpoint/2010/main" val="2258646155"/>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24</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t>Q.       Your test is positive. What is the probability that you have the disease?</a:t>
            </a:r>
            <a:endParaRPr lang="en-US" sz="2000" dirty="0"/>
          </a:p>
        </p:txBody>
      </p:sp>
      <p:sp>
        <p:nvSpPr>
          <p:cNvPr id="10" name="TextBox 9"/>
          <p:cNvSpPr txBox="1"/>
          <p:nvPr/>
        </p:nvSpPr>
        <p:spPr>
          <a:xfrm>
            <a:off x="0" y="3467100"/>
            <a:ext cx="9082693" cy="1015663"/>
          </a:xfrm>
          <a:prstGeom prst="rect">
            <a:avLst/>
          </a:prstGeom>
          <a:noFill/>
        </p:spPr>
        <p:txBody>
          <a:bodyPr wrap="square" rtlCol="0">
            <a:spAutoFit/>
          </a:bodyPr>
          <a:lstStyle/>
          <a:p>
            <a:pPr algn="l"/>
            <a:r>
              <a:rPr lang="en-US" sz="2000" dirty="0" smtClean="0"/>
              <a:t> P(B) = P(the test was positive) = P(B | A) *  P(A)     OR     P(B | not A) *   P(not A)</a:t>
            </a:r>
          </a:p>
          <a:p>
            <a:pPr algn="l"/>
            <a:r>
              <a:rPr lang="en-US" sz="2000" dirty="0"/>
              <a:t> </a:t>
            </a:r>
            <a:r>
              <a:rPr lang="en-US" sz="2000" dirty="0" smtClean="0"/>
              <a:t>P(B)                                       =   .99      *  .0001     +           .01          *    </a:t>
            </a:r>
            <a:r>
              <a:rPr lang="en-US" sz="2000" dirty="0"/>
              <a:t>.9999  </a:t>
            </a:r>
            <a:endParaRPr lang="en-US" sz="2000" dirty="0" smtClean="0"/>
          </a:p>
          <a:p>
            <a:pPr algn="l"/>
            <a:r>
              <a:rPr lang="en-US" sz="2000" dirty="0"/>
              <a:t>	</a:t>
            </a:r>
            <a:r>
              <a:rPr lang="en-US" sz="2000" dirty="0" smtClean="0"/>
              <a:t>		       =    .010098 </a:t>
            </a:r>
            <a:endParaRPr lang="en-US" sz="2000" dirty="0"/>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t>A.      1%</a:t>
            </a:r>
            <a:endParaRPr lang="en-US" sz="2000" dirty="0"/>
          </a:p>
        </p:txBody>
      </p:sp>
      <p:sp>
        <p:nvSpPr>
          <p:cNvPr id="4" name="TextBox 3"/>
          <p:cNvSpPr txBox="1"/>
          <p:nvPr/>
        </p:nvSpPr>
        <p:spPr>
          <a:xfrm>
            <a:off x="2761644" y="1790700"/>
            <a:ext cx="5915286" cy="707886"/>
          </a:xfrm>
          <a:prstGeom prst="rect">
            <a:avLst/>
          </a:prstGeom>
          <a:noFill/>
        </p:spPr>
        <p:txBody>
          <a:bodyPr wrap="square" rtlCol="0">
            <a:spAutoFit/>
          </a:bodyPr>
          <a:lstStyle/>
          <a:p>
            <a:r>
              <a:rPr lang="en-US" sz="2000" dirty="0" smtClean="0"/>
              <a:t>Let    A be the event that you have the disease</a:t>
            </a:r>
          </a:p>
          <a:p>
            <a:r>
              <a:rPr lang="en-US" sz="2000" dirty="0"/>
              <a:t> </a:t>
            </a:r>
            <a:r>
              <a:rPr lang="en-US" sz="2000" dirty="0" smtClean="0"/>
              <a:t>         B be the event that your test was positive</a:t>
            </a:r>
            <a:endParaRPr lang="en-US" sz="2000" dirty="0"/>
          </a:p>
        </p:txBody>
      </p:sp>
      <p:sp>
        <p:nvSpPr>
          <p:cNvPr id="6" name="TextBox 5"/>
          <p:cNvSpPr txBox="1"/>
          <p:nvPr/>
        </p:nvSpPr>
        <p:spPr>
          <a:xfrm>
            <a:off x="109537" y="2781300"/>
            <a:ext cx="2718037" cy="400110"/>
          </a:xfrm>
          <a:prstGeom prst="rect">
            <a:avLst/>
          </a:prstGeom>
          <a:noFill/>
        </p:spPr>
        <p:txBody>
          <a:bodyPr wrap="none" rtlCol="0">
            <a:spAutoFit/>
          </a:bodyPr>
          <a:lstStyle/>
          <a:p>
            <a:r>
              <a:rPr lang="en-US" sz="2000" dirty="0" smtClean="0"/>
              <a:t>P(B|A) = .99 (sensitivity)</a:t>
            </a:r>
            <a:endParaRPr lang="en-US" sz="2000" dirty="0"/>
          </a:p>
        </p:txBody>
      </p:sp>
      <p:sp>
        <p:nvSpPr>
          <p:cNvPr id="12" name="TextBox 11"/>
          <p:cNvSpPr txBox="1"/>
          <p:nvPr/>
        </p:nvSpPr>
        <p:spPr>
          <a:xfrm>
            <a:off x="3233737" y="2781300"/>
            <a:ext cx="5971256" cy="400110"/>
          </a:xfrm>
          <a:prstGeom prst="rect">
            <a:avLst/>
          </a:prstGeom>
          <a:noFill/>
        </p:spPr>
        <p:txBody>
          <a:bodyPr wrap="none" rtlCol="0">
            <a:spAutoFit/>
          </a:bodyPr>
          <a:lstStyle/>
          <a:p>
            <a:r>
              <a:rPr lang="en-US" sz="2000" dirty="0" smtClean="0"/>
              <a:t>P(B| not A) = .01(1 - sensitivity) this is our false positive</a:t>
            </a:r>
            <a:endParaRPr lang="en-US" sz="2000" dirty="0"/>
          </a:p>
        </p:txBody>
      </p:sp>
      <p:sp>
        <p:nvSpPr>
          <p:cNvPr id="13" name="TextBox 12"/>
          <p:cNvSpPr txBox="1"/>
          <p:nvPr/>
        </p:nvSpPr>
        <p:spPr>
          <a:xfrm>
            <a:off x="0" y="4703802"/>
            <a:ext cx="2633128" cy="553998"/>
          </a:xfrm>
          <a:prstGeom prst="rect">
            <a:avLst/>
          </a:prstGeom>
          <a:noFill/>
        </p:spPr>
        <p:txBody>
          <a:bodyPr wrap="none" rtlCol="0">
            <a:spAutoFit/>
          </a:bodyPr>
          <a:lstStyle/>
          <a:p>
            <a:r>
              <a:rPr lang="en-US" sz="3000" dirty="0" smtClean="0"/>
              <a:t>Bayes Theorem:</a:t>
            </a:r>
            <a:endParaRPr lang="en-US" sz="3000" dirty="0"/>
          </a:p>
        </p:txBody>
      </p:sp>
      <p:sp>
        <p:nvSpPr>
          <p:cNvPr id="14" name="TextBox 13"/>
          <p:cNvSpPr txBox="1"/>
          <p:nvPr/>
        </p:nvSpPr>
        <p:spPr>
          <a:xfrm>
            <a:off x="2996171" y="4396026"/>
            <a:ext cx="6400799" cy="861774"/>
          </a:xfrm>
          <a:prstGeom prst="rect">
            <a:avLst/>
          </a:prstGeom>
          <a:noFill/>
        </p:spPr>
        <p:txBody>
          <a:bodyPr wrap="square" rtlCol="0">
            <a:spAutoFit/>
          </a:bodyPr>
          <a:lstStyle/>
          <a:p>
            <a:pPr algn="l"/>
            <a:r>
              <a:rPr lang="en-US" sz="2500" dirty="0" smtClean="0"/>
              <a:t>P(A|B) = P(B|A)P(A) / P(B)</a:t>
            </a:r>
          </a:p>
          <a:p>
            <a:pPr algn="l"/>
            <a:r>
              <a:rPr lang="en-US" sz="2500" dirty="0"/>
              <a:t> </a:t>
            </a:r>
            <a:r>
              <a:rPr lang="en-US" sz="2500" dirty="0" smtClean="0"/>
              <a:t>          =  .99 * .0001 / </a:t>
            </a:r>
            <a:r>
              <a:rPr lang="en-US" sz="2500" dirty="0"/>
              <a:t>.010098 </a:t>
            </a:r>
            <a:r>
              <a:rPr lang="en-US" sz="2500" dirty="0" smtClean="0"/>
              <a:t>=     0.00980</a:t>
            </a:r>
            <a:endParaRPr lang="en-US" sz="2500" dirty="0"/>
          </a:p>
        </p:txBody>
      </p:sp>
      <p:sp>
        <p:nvSpPr>
          <p:cNvPr id="15" name="Oval 14"/>
          <p:cNvSpPr/>
          <p:nvPr/>
        </p:nvSpPr>
        <p:spPr bwMode="auto">
          <a:xfrm>
            <a:off x="7653337" y="4638040"/>
            <a:ext cx="1371600" cy="647700"/>
          </a:xfrm>
          <a:prstGeom prst="ellipse">
            <a:avLst/>
          </a:prstGeom>
          <a:solidFill>
            <a:srgbClr val="333399">
              <a:alpha val="0"/>
            </a:srgbClr>
          </a:solidFill>
          <a:ln w="25400"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1" i="0" u="none" strike="noStrike" normalizeH="0" baseline="0">
              <a:ln w="18000">
                <a:solidFill>
                  <a:schemeClr val="accent2">
                    <a:satMod val="140000"/>
                  </a:schemeClr>
                </a:solidFill>
                <a:prstDash val="solid"/>
                <a:miter lim="800000"/>
              </a:ln>
              <a:noFill/>
              <a:effectLst>
                <a:outerShdw blurRad="25500" dist="23000" dir="7020000" algn="tl">
                  <a:srgbClr val="000000">
                    <a:alpha val="50000"/>
                  </a:srgbClr>
                </a:outerShdw>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267839490"/>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705100"/>
            <a:ext cx="8426450" cy="1828800"/>
          </a:xfrm>
        </p:spPr>
        <p:txBody>
          <a:bodyPr/>
          <a:lstStyle/>
          <a:p>
            <a:pPr>
              <a:defRPr/>
            </a:pPr>
            <a:r>
              <a:rPr lang="en-US" sz="7500" dirty="0" smtClean="0"/>
              <a:t/>
            </a:r>
            <a:br>
              <a:rPr lang="en-US" sz="7500" dirty="0" smtClean="0"/>
            </a:br>
            <a:r>
              <a:rPr lang="en-US" sz="7500" dirty="0" smtClean="0"/>
              <a:t>II. Naïve </a:t>
            </a:r>
            <a:r>
              <a:rPr lang="en-US" sz="7500" dirty="0" err="1" smtClean="0"/>
              <a:t>bayes</a:t>
            </a:r>
            <a:r>
              <a:rPr lang="en-US" sz="7500" dirty="0" smtClean="0"/>
              <a:t> classification</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5648369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Bayesian inference</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26</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Suppose we have a dataset with features</a:t>
            </a:r>
            <a:r>
              <a:rPr lang="en-US" sz="3000" dirty="0" smtClean="0">
                <a:latin typeface="PFDinTextCompPro-Italic"/>
                <a:cs typeface="PFDinTextCompPro-Italic"/>
              </a:rPr>
              <a:t> </a:t>
            </a:r>
            <a:r>
              <a:rPr lang="en-US" sz="2000" i="1" dirty="0" smtClean="0">
                <a:latin typeface="+mn-lt"/>
                <a:cs typeface="PFDinTextCompPro-Italic"/>
              </a:rPr>
              <a:t>x</a:t>
            </a:r>
            <a:r>
              <a:rPr lang="en-US" sz="2000" i="1" baseline="-25000" dirty="0" smtClean="0">
                <a:latin typeface="+mn-lt"/>
                <a:cs typeface="PFDinTextCompPro-Italic"/>
              </a:rPr>
              <a:t>1</a:t>
            </a:r>
            <a:r>
              <a:rPr lang="en-US" sz="2000" i="1" dirty="0" smtClean="0">
                <a:latin typeface="+mn-lt"/>
                <a:cs typeface="PFDinTextCompPro-Italic"/>
              </a:rPr>
              <a:t>, …, </a:t>
            </a:r>
            <a:r>
              <a:rPr lang="en-US" sz="2000" i="1" dirty="0" err="1" smtClean="0">
                <a:latin typeface="+mn-lt"/>
                <a:cs typeface="PFDinTextCompPro-Italic"/>
              </a:rPr>
              <a:t>x</a:t>
            </a:r>
            <a:r>
              <a:rPr lang="en-US" sz="2000" i="1" baseline="-25000" dirty="0" err="1" smtClean="0">
                <a:latin typeface="+mn-lt"/>
                <a:cs typeface="PFDinTextCompPro-Italic"/>
              </a:rPr>
              <a:t>n</a:t>
            </a:r>
            <a:r>
              <a:rPr lang="en-US" sz="3000" dirty="0" smtClean="0">
                <a:latin typeface="PFDinTextCompPro-Italic"/>
                <a:cs typeface="PFDinTextCompPro-Italic"/>
              </a:rPr>
              <a:t> </a:t>
            </a:r>
            <a:r>
              <a:rPr lang="en-US" sz="2800" dirty="0" smtClean="0">
                <a:latin typeface="PFDinTextCompPro-Italic"/>
                <a:cs typeface="PFDinTextCompPro-Italic"/>
              </a:rPr>
              <a:t>and a class label</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What can we say about classification using Bayes’ theorem?</a:t>
            </a:r>
          </a:p>
        </p:txBody>
      </p:sp>
      <p:sp>
        <p:nvSpPr>
          <p:cNvPr id="7" name="TextBox 6"/>
          <p:cNvSpPr txBox="1"/>
          <p:nvPr/>
        </p:nvSpPr>
        <p:spPr>
          <a:xfrm>
            <a:off x="261937" y="4891326"/>
            <a:ext cx="4515741" cy="861774"/>
          </a:xfrm>
          <a:prstGeom prst="rect">
            <a:avLst/>
          </a:prstGeom>
          <a:noFill/>
        </p:spPr>
        <p:txBody>
          <a:bodyPr wrap="square" rtlCol="0">
            <a:spAutoFit/>
          </a:bodyPr>
          <a:lstStyle/>
          <a:p>
            <a:r>
              <a:rPr lang="en-US" sz="800" i="1" dirty="0" smtClean="0">
                <a:latin typeface="+mn-lt"/>
              </a:rPr>
              <a:t>source: </a:t>
            </a:r>
            <a:r>
              <a:rPr lang="en-US" sz="800" i="1" u="sng" dirty="0" smtClean="0">
                <a:latin typeface="+mn-lt"/>
              </a:rPr>
              <a:t>Data </a:t>
            </a:r>
            <a:r>
              <a:rPr lang="en-US" sz="800" i="1" u="sng" dirty="0">
                <a:latin typeface="+mn-lt"/>
              </a:rPr>
              <a:t>Analysis with Open Source Tools</a:t>
            </a:r>
            <a:r>
              <a:rPr lang="en-US" sz="800" i="1" dirty="0">
                <a:latin typeface="+mn-lt"/>
              </a:rPr>
              <a:t>, by Philipp K. </a:t>
            </a:r>
            <a:r>
              <a:rPr lang="en-US" sz="800" i="1" dirty="0" err="1">
                <a:latin typeface="+mn-lt"/>
              </a:rPr>
              <a:t>Janert</a:t>
            </a:r>
            <a:r>
              <a:rPr lang="en-US" sz="800" i="1" dirty="0">
                <a:latin typeface="+mn-lt"/>
              </a:rPr>
              <a:t>. </a:t>
            </a:r>
            <a:r>
              <a:rPr lang="en-US" sz="800" i="1" dirty="0" smtClean="0">
                <a:latin typeface="+mn-lt"/>
              </a:rPr>
              <a:t>O’Reilly Media, 2011.</a:t>
            </a:r>
            <a:endParaRPr lang="en-US" sz="800" i="1" dirty="0">
              <a:latin typeface="+mn-lt"/>
            </a:endParaRPr>
          </a:p>
          <a:p>
            <a:endParaRPr lang="en-US" dirty="0"/>
          </a:p>
        </p:txBody>
      </p:sp>
      <p:sp>
        <p:nvSpPr>
          <p:cNvPr id="10" name="TextBox 9"/>
          <p:cNvSpPr txBox="1"/>
          <p:nvPr/>
        </p:nvSpPr>
        <p:spPr>
          <a:xfrm>
            <a:off x="719137" y="3594437"/>
            <a:ext cx="8382000" cy="954107"/>
          </a:xfrm>
          <a:prstGeom prst="rect">
            <a:avLst/>
          </a:prstGeom>
          <a:noFill/>
        </p:spPr>
        <p:txBody>
          <a:bodyPr wrap="square" rtlCol="0">
            <a:spAutoFit/>
          </a:bodyPr>
          <a:lstStyle/>
          <a:p>
            <a:pPr algn="l"/>
            <a:r>
              <a:rPr lang="en-US" sz="2800" dirty="0">
                <a:latin typeface="PFDinTextCompPro-Italic"/>
                <a:cs typeface="PFDinTextCompPro-Italic"/>
              </a:rPr>
              <a:t>Bayes’ theorem can help us to determine the probability of a record belonging to a class, </a:t>
            </a:r>
            <a:r>
              <a:rPr lang="en-US" sz="2800" i="1" dirty="0">
                <a:latin typeface="PFDinTextCompPro-Italic"/>
                <a:cs typeface="PFDinTextCompPro-Italic"/>
              </a:rPr>
              <a:t>given</a:t>
            </a:r>
            <a:r>
              <a:rPr lang="en-US" sz="2800" dirty="0">
                <a:latin typeface="PFDinTextCompPro-Italic"/>
                <a:cs typeface="PFDinTextCompPro-Italic"/>
              </a:rPr>
              <a:t> the data we observe.</a:t>
            </a:r>
            <a:endParaRPr lang="en-US" sz="2800" dirty="0" smtClean="0">
              <a:latin typeface="PFDinTextCompPro-Italic"/>
              <a:cs typeface="PFDinTextCompPro-Italic"/>
            </a:endParaRPr>
          </a:p>
        </p:txBody>
      </p:sp>
    </p:spTree>
    <p:extLst>
      <p:ext uri="{BB962C8B-B14F-4D97-AF65-F5344CB8AC3E}">
        <p14:creationId xmlns:p14="http://schemas.microsoft.com/office/powerpoint/2010/main" val="31147382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27</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46440"/>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prior probability</a:t>
            </a:r>
            <a:r>
              <a:rPr lang="en-US" sz="3000" dirty="0" smtClean="0">
                <a:latin typeface="PFDinTextCompPro-Italic"/>
                <a:cs typeface="PFDinTextCompPro-Italic"/>
              </a:rPr>
              <a:t> of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It represents the probability of a record belonging to class</a:t>
            </a:r>
            <a:r>
              <a:rPr lang="en-US" sz="3000" dirty="0" smtClean="0">
                <a:latin typeface="PFDinTextCompPro-Italic"/>
                <a:cs typeface="PFDinTextCompPro-Italic"/>
              </a:rPr>
              <a:t> </a:t>
            </a:r>
            <a:r>
              <a:rPr lang="en-US" sz="2000" i="1" dirty="0" smtClean="0">
                <a:latin typeface="+mn-lt"/>
                <a:cs typeface="PFDinTextCompPro-Italic"/>
              </a:rPr>
              <a:t>C</a:t>
            </a:r>
            <a:r>
              <a:rPr lang="en-US" sz="3200" i="1" dirty="0" smtClean="0">
                <a:cs typeface="PFDinTextCompPro-Italic"/>
              </a:rPr>
              <a:t> </a:t>
            </a:r>
            <a:r>
              <a:rPr lang="en-US" sz="2800" dirty="0" smtClean="0">
                <a:latin typeface="PFDinTextCompPro-Italic"/>
                <a:cs typeface="PFDinTextCompPro-Italic"/>
              </a:rPr>
              <a:t>before the data is taken into account.</a:t>
            </a:r>
          </a:p>
        </p:txBody>
      </p:sp>
      <p:cxnSp>
        <p:nvCxnSpPr>
          <p:cNvPr id="11" name="Straight Arrow Connector 10"/>
          <p:cNvCxnSpPr/>
          <p:nvPr/>
        </p:nvCxnSpPr>
        <p:spPr bwMode="auto">
          <a:xfrm flipH="1" flipV="1">
            <a:off x="6891337" y="2781300"/>
            <a:ext cx="533400" cy="91440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492337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28</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56037"/>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likelihood function</a:t>
            </a:r>
            <a:r>
              <a:rPr lang="en-US" sz="2800" dirty="0" smtClean="0">
                <a:latin typeface="PFDinTextCompPro-Italic"/>
                <a:cs typeface="PFDinTextCompPro-Italic"/>
              </a:rPr>
              <a:t>. It represents the joint probability of observing features</a:t>
            </a:r>
            <a:r>
              <a:rPr lang="en-US" sz="3000" dirty="0" smtClean="0">
                <a:latin typeface="PFDinTextCompPro-Italic"/>
                <a:cs typeface="PFDinTextCompPro-Italic"/>
              </a:rPr>
              <a:t> </a:t>
            </a:r>
            <a:r>
              <a:rPr lang="en-US" sz="2000" dirty="0" smtClean="0">
                <a:latin typeface="+mn-lt"/>
                <a:cs typeface="PFDinTextCompPro-Italic"/>
              </a:rPr>
              <a:t>{</a:t>
            </a:r>
            <a:r>
              <a:rPr lang="en-US" sz="2000" i="1" dirty="0" smtClean="0">
                <a:latin typeface="+mn-lt"/>
                <a:cs typeface="PFDinTextCompPro-Italic"/>
              </a:rPr>
              <a:t>x</a:t>
            </a:r>
            <a:r>
              <a:rPr lang="en-US" sz="2000" i="1" baseline="-25000" dirty="0" smtClean="0">
                <a:latin typeface="+mn-lt"/>
                <a:cs typeface="PFDinTextCompPro-Italic"/>
              </a:rPr>
              <a:t>i</a:t>
            </a:r>
            <a:r>
              <a:rPr lang="en-US" sz="2000" dirty="0" smtClean="0">
                <a:latin typeface="PFDinTextCompPro-Italic"/>
                <a:cs typeface="PFDinTextCompPro-Italic"/>
              </a:rPr>
              <a:t>}</a:t>
            </a:r>
            <a:r>
              <a:rPr lang="en-US" sz="3000" dirty="0" smtClean="0">
                <a:latin typeface="PFDinTextCompPro-Italic"/>
                <a:cs typeface="PFDinTextCompPro-Italic"/>
              </a:rPr>
              <a:t> </a:t>
            </a:r>
            <a:r>
              <a:rPr lang="en-US" sz="2800" dirty="0" smtClean="0">
                <a:latin typeface="PFDinTextCompPro-Italic"/>
                <a:cs typeface="PFDinTextCompPro-Italic"/>
              </a:rPr>
              <a:t>given that that record belongs to class</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a:t>
            </a:r>
          </a:p>
        </p:txBody>
      </p:sp>
      <p:cxnSp>
        <p:nvCxnSpPr>
          <p:cNvPr id="3" name="Straight Arrow Connector 2"/>
          <p:cNvCxnSpPr/>
          <p:nvPr/>
        </p:nvCxnSpPr>
        <p:spPr bwMode="auto">
          <a:xfrm flipV="1">
            <a:off x="4300537" y="2851282"/>
            <a:ext cx="457200" cy="844418"/>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773056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29</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normalization constant. </a:t>
            </a:r>
            <a:r>
              <a:rPr lang="en-US" sz="2800" dirty="0" smtClean="0">
                <a:latin typeface="PFDinTextCompPro-Italic"/>
                <a:cs typeface="PFDinTextCompPro-Italic"/>
              </a:rPr>
              <a:t>It doesn’t depend on</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and is </a:t>
            </a:r>
            <a:r>
              <a:rPr lang="en-US" sz="2800" smtClean="0">
                <a:latin typeface="PFDinTextCompPro-Italic"/>
                <a:cs typeface="PFDinTextCompPro-Italic"/>
              </a:rPr>
              <a:t>generally ignored.</a:t>
            </a:r>
            <a:endParaRPr lang="en-US" sz="2800" dirty="0" smtClean="0">
              <a:latin typeface="PFDinTextCompPro-Italic"/>
              <a:cs typeface="PFDinTextCompPro-Italic"/>
            </a:endParaRPr>
          </a:p>
        </p:txBody>
      </p:sp>
      <p:cxnSp>
        <p:nvCxnSpPr>
          <p:cNvPr id="7" name="Straight Arrow Connector 6"/>
          <p:cNvCxnSpPr/>
          <p:nvPr/>
        </p:nvCxnSpPr>
        <p:spPr bwMode="auto">
          <a:xfrm flipH="1" flipV="1">
            <a:off x="5739368" y="3238499"/>
            <a:ext cx="624922" cy="759108"/>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2772987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7" y="1333500"/>
            <a:ext cx="8426450" cy="2438400"/>
          </a:xfrm>
        </p:spPr>
        <p:txBody>
          <a:bodyPr/>
          <a:lstStyle/>
          <a:p>
            <a:pPr>
              <a:defRPr/>
            </a:pPr>
            <a:r>
              <a:rPr lang="en-US" sz="7500" dirty="0" smtClean="0"/>
              <a:t/>
            </a:r>
            <a:br>
              <a:rPr lang="en-US" sz="7500" dirty="0" smtClean="0"/>
            </a:br>
            <a:r>
              <a:rPr lang="en-US" sz="7500" dirty="0" smtClean="0"/>
              <a:t>PREDICTING A NUMBER FROM A CATEGORY</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2654470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30</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posterior probability</a:t>
            </a:r>
            <a:r>
              <a:rPr lang="en-US" sz="2800" dirty="0" smtClean="0">
                <a:latin typeface="PFDinTextCompPro-Italic"/>
                <a:cs typeface="PFDinTextCompPro-Italic"/>
              </a:rPr>
              <a:t> of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It represents the probability of a record belonging to class</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after the data is taken into account.</a:t>
            </a:r>
          </a:p>
        </p:txBody>
      </p:sp>
      <p:cxnSp>
        <p:nvCxnSpPr>
          <p:cNvPr id="11" name="Straight Arrow Connector 10"/>
          <p:cNvCxnSpPr/>
          <p:nvPr/>
        </p:nvCxnSpPr>
        <p:spPr bwMode="auto">
          <a:xfrm flipV="1">
            <a:off x="1785937" y="3086100"/>
            <a:ext cx="685800" cy="83820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TextBox 9"/>
          <p:cNvSpPr txBox="1"/>
          <p:nvPr/>
        </p:nvSpPr>
        <p:spPr>
          <a:xfrm>
            <a:off x="566737" y="3518237"/>
            <a:ext cx="8382000" cy="1015663"/>
          </a:xfrm>
          <a:prstGeom prst="rect">
            <a:avLst/>
          </a:prstGeom>
          <a:noFill/>
        </p:spPr>
        <p:txBody>
          <a:bodyPr wrap="square" rtlCol="0">
            <a:spAutoFit/>
          </a:bodyPr>
          <a:lstStyle/>
          <a:p>
            <a:pPr algn="l"/>
            <a:r>
              <a:rPr lang="en-US" sz="3000">
                <a:latin typeface="PFDinTextCompPro-Italic"/>
                <a:cs typeface="PFDinTextCompPro-Italic"/>
              </a:rPr>
              <a:t>The idea of Bayesian inference, then, is to </a:t>
            </a:r>
            <a:r>
              <a:rPr lang="en-US" sz="3000">
                <a:latin typeface="PFDinTextCompPro-Medium"/>
                <a:cs typeface="PFDinTextCompPro-Medium"/>
              </a:rPr>
              <a:t>update </a:t>
            </a:r>
            <a:r>
              <a:rPr lang="en-US" sz="3000">
                <a:latin typeface="PFDinTextCompPro-Italic"/>
                <a:cs typeface="PFDinTextCompPro-Italic"/>
              </a:rPr>
              <a:t>our beliefs about the distribution of </a:t>
            </a:r>
            <a:r>
              <a:rPr lang="en-US" sz="2000" i="1">
                <a:cs typeface="PFDinTextCompPro-Italic"/>
              </a:rPr>
              <a:t>C</a:t>
            </a:r>
            <a:r>
              <a:rPr lang="en-US" sz="3000">
                <a:latin typeface="PFDinTextCompPro-Italic"/>
                <a:cs typeface="PFDinTextCompPro-Italic"/>
              </a:rPr>
              <a:t> using the data (“evidence”) at our disposal.</a:t>
            </a:r>
            <a:endParaRPr lang="en-US" sz="3000" dirty="0" smtClean="0">
              <a:latin typeface="PFDinTextCompPro-Italic"/>
              <a:cs typeface="PFDinTextCompPro-Italic"/>
            </a:endParaRPr>
          </a:p>
        </p:txBody>
      </p:sp>
    </p:spTree>
    <p:extLst>
      <p:ext uri="{BB962C8B-B14F-4D97-AF65-F5344CB8AC3E}">
        <p14:creationId xmlns:p14="http://schemas.microsoft.com/office/powerpoint/2010/main" val="26198483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31</a:t>
            </a:fld>
            <a:endParaRPr lang="en-US"/>
          </a:p>
        </p:txBody>
      </p:sp>
      <p:sp>
        <p:nvSpPr>
          <p:cNvPr id="9" name="TextBox 8"/>
          <p:cNvSpPr txBox="1"/>
          <p:nvPr/>
        </p:nvSpPr>
        <p:spPr>
          <a:xfrm>
            <a:off x="566737" y="1104900"/>
            <a:ext cx="8382000" cy="3539430"/>
          </a:xfrm>
          <a:prstGeom prst="rect">
            <a:avLst/>
          </a:prstGeom>
          <a:noFill/>
        </p:spPr>
        <p:txBody>
          <a:bodyPr wrap="square" rtlCol="0">
            <a:spAutoFit/>
          </a:bodyPr>
          <a:lstStyle/>
          <a:p>
            <a:pPr algn="l"/>
            <a:r>
              <a:rPr lang="en-US" sz="2800" dirty="0" smtClean="0">
                <a:latin typeface="PFDinTextCompPro-Italic"/>
                <a:cs typeface="PFDinTextCompPro-Italic"/>
              </a:rPr>
              <a:t>Q: What piece of the puzzle we’ve seen so far looks like it could intractably difficult in practice?</a:t>
            </a:r>
          </a:p>
          <a:p>
            <a:pPr algn="l"/>
            <a:endParaRPr lang="en-US" sz="1400" i="1" dirty="0" smtClean="0">
              <a:latin typeface="PFDinTextCompPro-Italic"/>
              <a:cs typeface="PFDinTextCompPro-Italic"/>
            </a:endParaRPr>
          </a:p>
          <a:p>
            <a:pPr algn="l"/>
            <a:r>
              <a:rPr lang="en-US" sz="2800" dirty="0" smtClean="0">
                <a:latin typeface="PFDinTextCompPro-Italic"/>
                <a:cs typeface="PFDinTextCompPro-Italic"/>
              </a:rPr>
              <a:t>A: Estimating the full likelihood </a:t>
            </a:r>
            <a:r>
              <a:rPr lang="en-US" sz="2800" smtClean="0">
                <a:latin typeface="PFDinTextCompPro-Italic"/>
                <a:cs typeface="PFDinTextCompPro-Italic"/>
              </a:rPr>
              <a:t>function.</a:t>
            </a:r>
          </a:p>
          <a:p>
            <a:pPr algn="l"/>
            <a:endParaRPr lang="en-US" sz="2000">
              <a:latin typeface="PFDinTextCompPro-Italic"/>
              <a:cs typeface="PFDinTextCompPro-Italic"/>
            </a:endParaRPr>
          </a:p>
          <a:p>
            <a:r>
              <a:rPr lang="en-US" sz="2400" i="1">
                <a:cs typeface="PFDinTextCompPro-Italic"/>
              </a:rPr>
              <a:t>P({x</a:t>
            </a:r>
            <a:r>
              <a:rPr lang="en-US" sz="2400" i="1" baseline="-25000">
                <a:cs typeface="PFDinTextCompPro-Italic"/>
              </a:rPr>
              <a:t>i</a:t>
            </a:r>
            <a:r>
              <a:rPr lang="en-US" sz="2400" i="1">
                <a:cs typeface="PFDinTextCompPro-Italic"/>
              </a:rPr>
              <a:t>}|C) = P({x</a:t>
            </a:r>
            <a:r>
              <a:rPr lang="en-US" sz="2400" i="1" baseline="-25000">
                <a:cs typeface="PFDinTextCompPro-Italic"/>
              </a:rPr>
              <a:t>1</a:t>
            </a:r>
            <a:r>
              <a:rPr lang="en-US" sz="2400" i="1">
                <a:cs typeface="PFDinTextCompPro-Italic"/>
              </a:rPr>
              <a:t>, x</a:t>
            </a:r>
            <a:r>
              <a:rPr lang="en-US" sz="2400" i="1" baseline="-25000">
                <a:cs typeface="PFDinTextCompPro-Italic"/>
              </a:rPr>
              <a:t>2</a:t>
            </a:r>
            <a:r>
              <a:rPr lang="en-US" sz="2400" i="1">
                <a:cs typeface="PFDinTextCompPro-Italic"/>
              </a:rPr>
              <a:t>, …, x</a:t>
            </a:r>
            <a:r>
              <a:rPr lang="en-US" sz="2400" i="1" baseline="-25000">
                <a:cs typeface="PFDinTextCompPro-Italic"/>
              </a:rPr>
              <a:t>n</a:t>
            </a:r>
            <a:r>
              <a:rPr lang="en-US" sz="2400" i="1">
                <a:cs typeface="PFDinTextCompPro-Italic"/>
              </a:rPr>
              <a:t>})|C)</a:t>
            </a:r>
          </a:p>
          <a:p>
            <a:endParaRPr lang="en-US" sz="2000" i="1">
              <a:cs typeface="PFDinTextCompPro-Italic"/>
            </a:endParaRPr>
          </a:p>
          <a:p>
            <a:pPr algn="l"/>
            <a:r>
              <a:rPr lang="en-US" sz="2800">
                <a:latin typeface="PFDinTextCompPro-Italic"/>
                <a:cs typeface="PFDinTextCompPro-Italic"/>
              </a:rPr>
              <a:t>Observing this exactly would require us to have enough data for every possible combination of features to make a reasonable estimate</a:t>
            </a:r>
            <a:r>
              <a:rPr lang="en-US" sz="2800" smtClean="0">
                <a:latin typeface="PFDinTextCompPro-Italic"/>
                <a:cs typeface="PFDinTextCompPro-Italic"/>
              </a:rPr>
              <a:t>.</a:t>
            </a:r>
            <a:endParaRPr lang="en-US" sz="2800" i="1">
              <a:cs typeface="PFDinTextCompPro-Italic"/>
            </a:endParaRPr>
          </a:p>
        </p:txBody>
      </p:sp>
    </p:spTree>
    <p:extLst>
      <p:ext uri="{BB962C8B-B14F-4D97-AF65-F5344CB8AC3E}">
        <p14:creationId xmlns:p14="http://schemas.microsoft.com/office/powerpoint/2010/main" val="36951588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32</a:t>
            </a:fld>
            <a:endParaRPr lang="en-US"/>
          </a:p>
        </p:txBody>
      </p:sp>
      <p:sp>
        <p:nvSpPr>
          <p:cNvPr id="9" name="TextBox 8"/>
          <p:cNvSpPr txBox="1"/>
          <p:nvPr/>
        </p:nvSpPr>
        <p:spPr>
          <a:xfrm>
            <a:off x="566737" y="1104900"/>
            <a:ext cx="8382000" cy="3508653"/>
          </a:xfrm>
          <a:prstGeom prst="rect">
            <a:avLst/>
          </a:prstGeom>
          <a:noFill/>
        </p:spPr>
        <p:txBody>
          <a:bodyPr wrap="square" rtlCol="0">
            <a:spAutoFit/>
          </a:bodyPr>
          <a:lstStyle/>
          <a:p>
            <a:pPr algn="l"/>
            <a:r>
              <a:rPr lang="en-US" sz="2800" dirty="0" smtClean="0">
                <a:latin typeface="PFDinTextCompPro-Italic"/>
                <a:cs typeface="PFDinTextCompPro-Italic"/>
              </a:rPr>
              <a:t>Q: So what can we do about it?</a:t>
            </a:r>
          </a:p>
          <a:p>
            <a:pPr algn="l"/>
            <a:endParaRPr lang="en-US" sz="1400" dirty="0">
              <a:latin typeface="PFDinTextCompPro-Italic"/>
              <a:cs typeface="PFDinTextCompPro-Italic"/>
            </a:endParaRPr>
          </a:p>
          <a:p>
            <a:pPr algn="l"/>
            <a:r>
              <a:rPr lang="en-US" sz="2800" dirty="0">
                <a:latin typeface="PFDinTextCompPro-Italic"/>
                <a:cs typeface="PFDinTextCompPro-Italic"/>
              </a:rPr>
              <a:t>A: Make a simplifying assumption. In particular, we assume that the features </a:t>
            </a:r>
            <a:r>
              <a:rPr lang="en-US" sz="2000" i="1" dirty="0">
                <a:latin typeface="+mn-lt"/>
                <a:cs typeface="PFDinTextCompPro-Italic"/>
              </a:rPr>
              <a:t>x</a:t>
            </a:r>
            <a:r>
              <a:rPr lang="en-US" sz="2000" i="1" baseline="-25000" dirty="0">
                <a:latin typeface="+mn-lt"/>
                <a:cs typeface="PFDinTextCompPro-Italic"/>
              </a:rPr>
              <a:t>i</a:t>
            </a:r>
            <a:r>
              <a:rPr lang="en-US" sz="3200" i="1" baseline="-25000" dirty="0">
                <a:cs typeface="PFDinTextCompPro-Italic"/>
              </a:rPr>
              <a:t> </a:t>
            </a:r>
            <a:r>
              <a:rPr lang="en-US" sz="2800" dirty="0">
                <a:latin typeface="PFDinTextCompPro-Italic"/>
                <a:cs typeface="PFDinTextCompPro-Italic"/>
              </a:rPr>
              <a:t>are conditionally independent from each other:</a:t>
            </a:r>
          </a:p>
          <a:p>
            <a:pPr algn="l"/>
            <a:endParaRPr lang="en-US" sz="1400" dirty="0">
              <a:latin typeface="PFDinTextCompPro-Italic"/>
              <a:cs typeface="PFDinTextCompPro-Italic"/>
            </a:endParaRPr>
          </a:p>
          <a:p>
            <a:pPr algn="l">
              <a:lnSpc>
                <a:spcPct val="150000"/>
              </a:lnSpc>
            </a:pPr>
            <a:r>
              <a:rPr lang="en-US" sz="2000" i="1" dirty="0">
                <a:latin typeface="+mn-lt"/>
                <a:cs typeface="PFDinTextCompPro-Italic"/>
              </a:rPr>
              <a:t>P({x</a:t>
            </a:r>
            <a:r>
              <a:rPr lang="en-US" sz="2000" i="1" baseline="-25000" dirty="0">
                <a:latin typeface="+mn-lt"/>
                <a:cs typeface="PFDinTextCompPro-Italic"/>
              </a:rPr>
              <a:t>i</a:t>
            </a:r>
            <a:r>
              <a:rPr lang="en-US" sz="2000" i="1" dirty="0">
                <a:latin typeface="+mn-lt"/>
                <a:cs typeface="PFDinTextCompPro-Italic"/>
              </a:rPr>
              <a:t>}|C) </a:t>
            </a:r>
            <a:r>
              <a:rPr lang="en-US" sz="2000" i="1" dirty="0" smtClean="0">
                <a:latin typeface="+mn-lt"/>
                <a:cs typeface="PFDinTextCompPro-Italic"/>
              </a:rPr>
              <a:t> =  </a:t>
            </a:r>
            <a:r>
              <a:rPr lang="en-US" sz="2000" i="1" smtClean="0">
                <a:latin typeface="+mn-lt"/>
                <a:cs typeface="PFDinTextCompPro-Italic"/>
              </a:rPr>
              <a:t>P({x</a:t>
            </a:r>
            <a:r>
              <a:rPr lang="en-US" sz="2000" i="1" baseline="-25000" smtClean="0">
                <a:latin typeface="+mn-lt"/>
                <a:cs typeface="PFDinTextCompPro-Italic"/>
              </a:rPr>
              <a:t>1</a:t>
            </a:r>
            <a:r>
              <a:rPr lang="en-US" sz="2000" i="1" dirty="0">
                <a:latin typeface="+mn-lt"/>
                <a:cs typeface="PFDinTextCompPro-Italic"/>
              </a:rPr>
              <a:t>, x</a:t>
            </a:r>
            <a:r>
              <a:rPr lang="en-US" sz="2000" i="1" baseline="-25000" dirty="0">
                <a:latin typeface="+mn-lt"/>
                <a:cs typeface="PFDinTextCompPro-Italic"/>
              </a:rPr>
              <a:t>2</a:t>
            </a:r>
            <a:r>
              <a:rPr lang="en-US" sz="2000" i="1" dirty="0">
                <a:latin typeface="+mn-lt"/>
                <a:cs typeface="PFDinTextCompPro-Italic"/>
              </a:rPr>
              <a:t>, </a:t>
            </a:r>
            <a:r>
              <a:rPr lang="en-US" sz="2000" i="1">
                <a:latin typeface="+mn-lt"/>
                <a:cs typeface="PFDinTextCompPro-Italic"/>
              </a:rPr>
              <a:t>…, </a:t>
            </a:r>
            <a:r>
              <a:rPr lang="en-US" sz="2000" i="1" smtClean="0">
                <a:latin typeface="+mn-lt"/>
                <a:cs typeface="PFDinTextCompPro-Italic"/>
              </a:rPr>
              <a:t>x</a:t>
            </a:r>
            <a:r>
              <a:rPr lang="en-US" sz="2000" i="1" baseline="-25000" smtClean="0">
                <a:latin typeface="+mn-lt"/>
                <a:cs typeface="PFDinTextCompPro-Italic"/>
              </a:rPr>
              <a:t>n</a:t>
            </a:r>
            <a:r>
              <a:rPr lang="en-US" sz="2000" i="1" smtClean="0">
                <a:latin typeface="+mn-lt"/>
                <a:cs typeface="PFDinTextCompPro-Italic"/>
              </a:rPr>
              <a:t>}|C</a:t>
            </a:r>
            <a:r>
              <a:rPr lang="en-US" sz="2000" i="1" dirty="0" smtClean="0">
                <a:latin typeface="+mn-lt"/>
                <a:cs typeface="PFDinTextCompPro-Italic"/>
              </a:rPr>
              <a:t>)  ≈   P(x</a:t>
            </a:r>
            <a:r>
              <a:rPr lang="en-US" sz="2000" i="1" baseline="-25000" dirty="0" smtClean="0">
                <a:latin typeface="+mn-lt"/>
                <a:cs typeface="PFDinTextCompPro-Italic"/>
              </a:rPr>
              <a:t>1</a:t>
            </a:r>
            <a:r>
              <a:rPr lang="en-US" sz="2000" i="1" dirty="0" smtClean="0">
                <a:latin typeface="+mn-lt"/>
                <a:cs typeface="PFDinTextCompPro-Italic"/>
              </a:rPr>
              <a:t>|C) * P(x</a:t>
            </a:r>
            <a:r>
              <a:rPr lang="en-US" sz="2000" i="1" baseline="-25000" dirty="0" smtClean="0">
                <a:latin typeface="+mn-lt"/>
                <a:cs typeface="PFDinTextCompPro-Italic"/>
              </a:rPr>
              <a:t>2</a:t>
            </a:r>
            <a:r>
              <a:rPr lang="en-US" sz="2000" i="1" dirty="0" smtClean="0">
                <a:latin typeface="+mn-lt"/>
                <a:cs typeface="PFDinTextCompPro-Italic"/>
              </a:rPr>
              <a:t>|C) * … * P(</a:t>
            </a:r>
            <a:r>
              <a:rPr lang="en-US" sz="2000" i="1" dirty="0" err="1" smtClean="0">
                <a:latin typeface="+mn-lt"/>
                <a:cs typeface="PFDinTextCompPro-Italic"/>
              </a:rPr>
              <a:t>x</a:t>
            </a:r>
            <a:r>
              <a:rPr lang="en-US" sz="2000" i="1" baseline="-25000" dirty="0" err="1" smtClean="0">
                <a:latin typeface="+mn-lt"/>
                <a:cs typeface="PFDinTextCompPro-Italic"/>
              </a:rPr>
              <a:t>n</a:t>
            </a:r>
            <a:r>
              <a:rPr lang="en-US" sz="2000" i="1" dirty="0" err="1" smtClean="0">
                <a:latin typeface="+mn-lt"/>
                <a:cs typeface="PFDinTextCompPro-Italic"/>
              </a:rPr>
              <a:t>|C</a:t>
            </a:r>
            <a:r>
              <a:rPr lang="en-US" sz="2000" i="1" dirty="0" smtClean="0">
                <a:latin typeface="+mn-lt"/>
                <a:cs typeface="PFDinTextCompPro-Italic"/>
              </a:rPr>
              <a:t>)</a:t>
            </a:r>
          </a:p>
          <a:p>
            <a:pPr algn="l"/>
            <a:endParaRPr lang="en-US" sz="2000" i="1" dirty="0">
              <a:latin typeface="+mn-lt"/>
              <a:cs typeface="PFDinTextCompPro-Italic"/>
            </a:endParaRPr>
          </a:p>
          <a:p>
            <a:pPr algn="l"/>
            <a:r>
              <a:rPr lang="en-US" sz="2800" dirty="0" smtClean="0">
                <a:latin typeface="PFDinTextCompPro-Italic"/>
                <a:cs typeface="PFDinTextCompPro-Italic"/>
              </a:rPr>
              <a:t>This “naïve” assumption simplifies the likelihood function</a:t>
            </a:r>
            <a:r>
              <a:rPr lang="en-US" sz="2800" dirty="0">
                <a:latin typeface="PFDinTextCompPro-Italic"/>
                <a:cs typeface="PFDinTextCompPro-Italic"/>
              </a:rPr>
              <a:t> </a:t>
            </a:r>
            <a:r>
              <a:rPr lang="en-US" sz="2800" dirty="0" smtClean="0">
                <a:latin typeface="PFDinTextCompPro-Italic"/>
                <a:cs typeface="PFDinTextCompPro-Italic"/>
              </a:rPr>
              <a:t>to make it tractable.</a:t>
            </a:r>
            <a:endParaRPr lang="en-US" sz="2800" i="1" dirty="0" smtClean="0">
              <a:latin typeface="+mn-lt"/>
              <a:cs typeface="PFDinTextCompPro-Italic"/>
            </a:endParaRPr>
          </a:p>
        </p:txBody>
      </p:sp>
    </p:spTree>
    <p:extLst>
      <p:ext uri="{BB962C8B-B14F-4D97-AF65-F5344CB8AC3E}">
        <p14:creationId xmlns:p14="http://schemas.microsoft.com/office/powerpoint/2010/main" val="14299983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33</a:t>
            </a:fld>
            <a:endParaRPr lang="en-US"/>
          </a:p>
        </p:txBody>
      </p:sp>
      <p:pic>
        <p:nvPicPr>
          <p:cNvPr id="11" name="Picture 10"/>
          <p:cNvPicPr>
            <a:picLocks noChangeAspect="1"/>
          </p:cNvPicPr>
          <p:nvPr/>
        </p:nvPicPr>
        <p:blipFill>
          <a:blip r:embed="rId3"/>
          <a:stretch>
            <a:fillRect/>
          </a:stretch>
        </p:blipFill>
        <p:spPr>
          <a:xfrm>
            <a:off x="1100137" y="957318"/>
            <a:ext cx="6723063" cy="1747782"/>
          </a:xfrm>
          <a:prstGeom prst="rect">
            <a:avLst/>
          </a:prstGeom>
        </p:spPr>
      </p:pic>
      <p:sp>
        <p:nvSpPr>
          <p:cNvPr id="10" name="TextBox 9"/>
          <p:cNvSpPr txBox="1"/>
          <p:nvPr/>
        </p:nvSpPr>
        <p:spPr>
          <a:xfrm>
            <a:off x="566737" y="2326600"/>
            <a:ext cx="8382000" cy="2677656"/>
          </a:xfrm>
          <a:prstGeom prst="rect">
            <a:avLst/>
          </a:prstGeom>
          <a:noFill/>
        </p:spPr>
        <p:txBody>
          <a:bodyPr wrap="square" rtlCol="0">
            <a:spAutoFit/>
          </a:bodyPr>
          <a:lstStyle/>
          <a:p>
            <a:pPr algn="l"/>
            <a:r>
              <a:rPr lang="en-US" sz="2400" dirty="0" smtClean="0">
                <a:latin typeface="PFDinTextCompPro-Italic"/>
                <a:cs typeface="PFDinTextCompPro-Italic"/>
              </a:rPr>
              <a:t>In summary, the </a:t>
            </a:r>
            <a:r>
              <a:rPr lang="en-US" sz="2400" dirty="0" smtClean="0">
                <a:latin typeface="PFDinTextCompPro-Medium" panose="02000500000000020004" pitchFamily="2" charset="0"/>
                <a:cs typeface="PFDinTextCompPro-Italic"/>
              </a:rPr>
              <a:t>training phase</a:t>
            </a:r>
            <a:r>
              <a:rPr lang="en-US" sz="2400" dirty="0" smtClean="0">
                <a:latin typeface="PFDinTextCompPro-Italic"/>
                <a:cs typeface="PFDinTextCompPro-Italic"/>
              </a:rPr>
              <a:t> of the model involves computing the </a:t>
            </a:r>
            <a:r>
              <a:rPr lang="en-US" sz="2400" dirty="0" smtClean="0">
                <a:latin typeface="PFDinTextCompPro-Medium" panose="02000500000000020004" pitchFamily="2" charset="0"/>
                <a:cs typeface="PFDinTextCompPro-Italic"/>
              </a:rPr>
              <a:t>likelihood function</a:t>
            </a:r>
            <a:r>
              <a:rPr lang="en-US" sz="2400" dirty="0" smtClean="0">
                <a:latin typeface="PFDinTextCompPro-Italic"/>
                <a:cs typeface="PFDinTextCompPro-Italic"/>
              </a:rPr>
              <a:t>, which is the conditional probability of each feature given each class.</a:t>
            </a:r>
          </a:p>
          <a:p>
            <a:pPr algn="l"/>
            <a:endParaRPr lang="en-US" sz="2400" dirty="0">
              <a:latin typeface="PFDinTextCompPro-Italic"/>
              <a:cs typeface="PFDinTextCompPro-Italic"/>
            </a:endParaRPr>
          </a:p>
          <a:p>
            <a:pPr algn="l"/>
            <a:r>
              <a:rPr lang="en-US" sz="2400" dirty="0" smtClean="0">
                <a:latin typeface="PFDinTextCompPro-Italic"/>
                <a:cs typeface="PFDinTextCompPro-Italic"/>
              </a:rPr>
              <a:t>The </a:t>
            </a:r>
            <a:r>
              <a:rPr lang="en-US" sz="2400" dirty="0" smtClean="0">
                <a:latin typeface="PFDinTextCompPro-Medium" panose="02000500000000020004" pitchFamily="2" charset="0"/>
                <a:cs typeface="PFDinTextCompPro-Italic"/>
              </a:rPr>
              <a:t>prediction phase</a:t>
            </a:r>
            <a:r>
              <a:rPr lang="en-US" sz="2400" dirty="0" smtClean="0">
                <a:latin typeface="PFDinTextCompPro-Italic"/>
                <a:cs typeface="PFDinTextCompPro-Italic"/>
              </a:rPr>
              <a:t> of the model involves computing the </a:t>
            </a:r>
            <a:r>
              <a:rPr lang="en-US" sz="2400" dirty="0" smtClean="0">
                <a:latin typeface="PFDinTextCompPro-Medium" panose="02000500000000020004" pitchFamily="2" charset="0"/>
                <a:cs typeface="PFDinTextCompPro-Italic"/>
              </a:rPr>
              <a:t>posterior probability</a:t>
            </a:r>
            <a:r>
              <a:rPr lang="en-US" sz="2400" dirty="0" smtClean="0">
                <a:latin typeface="PFDinTextCompPro-Italic"/>
                <a:cs typeface="PFDinTextCompPro-Italic"/>
              </a:rPr>
              <a:t> of each class given the observed features, and choosing the class with the highest probability.</a:t>
            </a:r>
          </a:p>
        </p:txBody>
      </p:sp>
      <p:cxnSp>
        <p:nvCxnSpPr>
          <p:cNvPr id="12" name="Straight Arrow Connector 11"/>
          <p:cNvCxnSpPr/>
          <p:nvPr/>
        </p:nvCxnSpPr>
        <p:spPr bwMode="auto">
          <a:xfrm flipV="1">
            <a:off x="4376737" y="1831209"/>
            <a:ext cx="351631" cy="416691"/>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Arrow Connector 12"/>
          <p:cNvCxnSpPr/>
          <p:nvPr/>
        </p:nvCxnSpPr>
        <p:spPr bwMode="auto">
          <a:xfrm>
            <a:off x="2014537" y="1257300"/>
            <a:ext cx="457200" cy="416692"/>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6793433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SKLEARN NAÏVE BAYES </a:t>
            </a:r>
            <a:r>
              <a:rPr lang="en-US" dirty="0" err="1" smtClean="0"/>
              <a:t>LiBRARY</a:t>
            </a:r>
            <a:endParaRPr lang="en-US" dirty="0"/>
          </a:p>
        </p:txBody>
      </p:sp>
      <p:sp>
        <p:nvSpPr>
          <p:cNvPr id="4" name="Content Placeholder 3"/>
          <p:cNvSpPr>
            <a:spLocks noGrp="1"/>
          </p:cNvSpPr>
          <p:nvPr>
            <p:ph sz="half" idx="12"/>
          </p:nvPr>
        </p:nvSpPr>
        <p:spPr>
          <a:xfrm>
            <a:off x="490537" y="1104900"/>
            <a:ext cx="8418512" cy="2209800"/>
          </a:xfrm>
        </p:spPr>
        <p:txBody>
          <a:bodyPr/>
          <a:lstStyle/>
          <a:p>
            <a:r>
              <a:rPr lang="en-US" dirty="0" smtClean="0"/>
              <a:t>import </a:t>
            </a:r>
            <a:r>
              <a:rPr lang="en-US" dirty="0" err="1" smtClean="0"/>
              <a:t>sklearn.naive_bayes</a:t>
            </a:r>
            <a:endParaRPr lang="en-US" dirty="0" smtClean="0"/>
          </a:p>
          <a:p>
            <a:r>
              <a:rPr lang="en-US" dirty="0" smtClean="0"/>
              <a:t>B = </a:t>
            </a:r>
            <a:r>
              <a:rPr lang="en-US" dirty="0" err="1" smtClean="0"/>
              <a:t>sklearn.naive_bayes.GaussianNB</a:t>
            </a:r>
            <a:r>
              <a:rPr lang="en-US" dirty="0" smtClean="0"/>
              <a:t>()</a:t>
            </a:r>
          </a:p>
          <a:p>
            <a:r>
              <a:rPr lang="en-US" dirty="0" err="1" smtClean="0"/>
              <a:t>B.fit</a:t>
            </a:r>
            <a:r>
              <a:rPr lang="en-US" dirty="0" smtClean="0"/>
              <a:t>(DF[[</a:t>
            </a:r>
            <a:r>
              <a:rPr lang="en-US" i="1" dirty="0" smtClean="0"/>
              <a:t>col1, col2…</a:t>
            </a:r>
            <a:r>
              <a:rPr lang="en-US" dirty="0" smtClean="0"/>
              <a:t>]], </a:t>
            </a:r>
            <a:r>
              <a:rPr lang="en-US" dirty="0" err="1" smtClean="0"/>
              <a:t>DF.target</a:t>
            </a:r>
            <a:r>
              <a:rPr lang="en-US" dirty="0" smtClean="0"/>
              <a:t>)</a:t>
            </a:r>
          </a:p>
          <a:p>
            <a:r>
              <a:rPr lang="en-US" dirty="0" err="1" smtClean="0"/>
              <a:t>B.predict</a:t>
            </a:r>
            <a:r>
              <a:rPr lang="en-US" dirty="0" smtClean="0"/>
              <a:t>([[1,6,…]])</a:t>
            </a:r>
            <a:endParaRPr lang="en-US" dirty="0"/>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34</a:t>
            </a:fld>
            <a:endParaRPr lang="en-US" dirty="0"/>
          </a:p>
        </p:txBody>
      </p:sp>
      <p:sp>
        <p:nvSpPr>
          <p:cNvPr id="6" name="TextBox 5"/>
          <p:cNvSpPr txBox="1"/>
          <p:nvPr/>
        </p:nvSpPr>
        <p:spPr>
          <a:xfrm>
            <a:off x="3183363" y="4686300"/>
            <a:ext cx="5754400" cy="461665"/>
          </a:xfrm>
          <a:prstGeom prst="rect">
            <a:avLst/>
          </a:prstGeom>
          <a:noFill/>
        </p:spPr>
        <p:txBody>
          <a:bodyPr wrap="none" rtlCol="0">
            <a:spAutoFit/>
          </a:bodyPr>
          <a:lstStyle/>
          <a:p>
            <a:r>
              <a:rPr lang="en-US" sz="2400" i="1" dirty="0" smtClean="0"/>
              <a:t>Don’t forget </a:t>
            </a:r>
            <a:r>
              <a:rPr lang="en-US" sz="2400" i="1" dirty="0" err="1" smtClean="0"/>
              <a:t>sklearn.preprocessing.LabelEncoder</a:t>
            </a:r>
            <a:r>
              <a:rPr lang="en-US" sz="2400" i="1" dirty="0" smtClean="0"/>
              <a:t> </a:t>
            </a:r>
            <a:endParaRPr lang="en-US" sz="2400" i="1" dirty="0"/>
          </a:p>
        </p:txBody>
      </p:sp>
    </p:spTree>
    <p:extLst>
      <p:ext uri="{BB962C8B-B14F-4D97-AF65-F5344CB8AC3E}">
        <p14:creationId xmlns:p14="http://schemas.microsoft.com/office/powerpoint/2010/main" val="2231162300"/>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
        <p:nvSpPr>
          <p:cNvPr id="2" name="TextBox 1"/>
          <p:cNvSpPr txBox="1"/>
          <p:nvPr/>
        </p:nvSpPr>
        <p:spPr>
          <a:xfrm>
            <a:off x="490537" y="1562100"/>
            <a:ext cx="1111189" cy="738664"/>
          </a:xfrm>
          <a:prstGeom prst="rect">
            <a:avLst/>
          </a:prstGeom>
          <a:noFill/>
        </p:spPr>
        <p:txBody>
          <a:bodyPr wrap="none" rtlCol="0">
            <a:spAutoFit/>
          </a:bodyPr>
          <a:lstStyle/>
          <a:p>
            <a:r>
              <a:rPr lang="en-US" dirty="0" smtClean="0">
                <a:solidFill>
                  <a:schemeClr val="tx1"/>
                </a:solidFill>
              </a:rPr>
              <a:t>LAB</a:t>
            </a:r>
            <a:endParaRPr lang="en-US" dirty="0">
              <a:solidFill>
                <a:schemeClr val="tx1"/>
              </a:solidFill>
            </a:endParaRPr>
          </a:p>
        </p:txBody>
      </p:sp>
    </p:spTree>
    <p:extLst>
      <p:ext uri="{BB962C8B-B14F-4D97-AF65-F5344CB8AC3E}">
        <p14:creationId xmlns:p14="http://schemas.microsoft.com/office/powerpoint/2010/main" val="29436256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amp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682" y="1562100"/>
            <a:ext cx="6728748" cy="2933700"/>
          </a:xfrm>
          <a:prstGeom prst="rect">
            <a:avLst/>
          </a:prstGeom>
        </p:spPr>
      </p:pic>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IF YOU HAVE LOTS OF DATA</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6" name="TextBox 5"/>
          <p:cNvSpPr txBox="1"/>
          <p:nvPr/>
        </p:nvSpPr>
        <p:spPr>
          <a:xfrm>
            <a:off x="414337" y="1104900"/>
            <a:ext cx="5257800" cy="1508105"/>
          </a:xfrm>
          <a:prstGeom prst="rect">
            <a:avLst/>
          </a:prstGeom>
          <a:noFill/>
        </p:spPr>
        <p:txBody>
          <a:bodyPr wrap="square" rtlCol="0">
            <a:spAutoFit/>
          </a:bodyPr>
          <a:lstStyle/>
          <a:p>
            <a:pPr marL="342900" indent="-342900" algn="l">
              <a:buFont typeface="Arial"/>
              <a:buChar char="•"/>
            </a:pPr>
            <a:r>
              <a:rPr lang="en-US" sz="2300" dirty="0" smtClean="0">
                <a:latin typeface="PFDinTextCompPro-Italic"/>
                <a:cs typeface="PFDinTextCompPro-Italic"/>
              </a:rPr>
              <a:t>Convert categories into numbers</a:t>
            </a:r>
          </a:p>
          <a:p>
            <a:pPr marL="342900" indent="-342900" algn="l">
              <a:buFont typeface="Arial"/>
              <a:buChar char="•"/>
            </a:pPr>
            <a:r>
              <a:rPr lang="en-US" sz="2300" dirty="0" smtClean="0">
                <a:latin typeface="PFDinTextCompPro-Italic"/>
                <a:cs typeface="PFDinTextCompPro-Italic"/>
              </a:rPr>
              <a:t>Use decision tree regression</a:t>
            </a:r>
          </a:p>
          <a:p>
            <a:pPr marL="342900" indent="-342900" algn="l">
              <a:buFont typeface="Arial"/>
              <a:buChar char="•"/>
            </a:pPr>
            <a:r>
              <a:rPr lang="en-US" sz="2300" dirty="0" smtClean="0">
                <a:latin typeface="PFDinTextCompPro-Italic"/>
                <a:cs typeface="PFDinTextCompPro-Italic"/>
              </a:rPr>
              <a:t>Works if you have data for every combination of category</a:t>
            </a:r>
            <a:endParaRPr lang="en-US" sz="2300" dirty="0" smtClean="0">
              <a:latin typeface="PFDinTextCompPro-Italic"/>
              <a:cs typeface="PFDinTextCompPro-Italic"/>
            </a:endParaRPr>
          </a:p>
        </p:txBody>
      </p:sp>
    </p:spTree>
    <p:extLst>
      <p:ext uri="{BB962C8B-B14F-4D97-AF65-F5344CB8AC3E}">
        <p14:creationId xmlns:p14="http://schemas.microsoft.com/office/powerpoint/2010/main" val="12359138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371265" y="495300"/>
            <a:ext cx="7891672" cy="304800"/>
          </a:xfrm>
        </p:spPr>
        <p:txBody>
          <a:bodyPr/>
          <a:lstStyle/>
          <a:p>
            <a:r>
              <a:rPr lang="en-US" dirty="0" smtClean="0"/>
              <a:t>COMPARING MEANS – DOESN’T WORK VERY WELL</a:t>
            </a:r>
            <a:endParaRPr lang="en-US" dirty="0"/>
          </a:p>
        </p:txBody>
      </p:sp>
      <p:pic>
        <p:nvPicPr>
          <p:cNvPr id="7" name="Content Placeholder 6"/>
          <p:cNvPicPr>
            <a:picLocks noGrp="1" noChangeAspect="1"/>
          </p:cNvPicPr>
          <p:nvPr>
            <p:ph sz="half" idx="12"/>
          </p:nvPr>
        </p:nvPicPr>
        <p:blipFill rotWithShape="1">
          <a:blip r:embed="rId2"/>
          <a:srcRect l="-4115" t="4932" r="-2969"/>
          <a:stretch/>
        </p:blipFill>
        <p:spPr>
          <a:xfrm>
            <a:off x="3462337" y="1104900"/>
            <a:ext cx="5729852" cy="2852420"/>
          </a:xfrm>
        </p:spPr>
      </p:pic>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5</a:t>
            </a:fld>
            <a:endParaRPr lang="en-US" dirty="0"/>
          </a:p>
        </p:txBody>
      </p:sp>
      <p:sp>
        <p:nvSpPr>
          <p:cNvPr id="8" name="TextBox 7"/>
          <p:cNvSpPr txBox="1"/>
          <p:nvPr/>
        </p:nvSpPr>
        <p:spPr>
          <a:xfrm>
            <a:off x="414337" y="1333500"/>
            <a:ext cx="3200400" cy="3416320"/>
          </a:xfrm>
          <a:prstGeom prst="rect">
            <a:avLst/>
          </a:prstGeom>
          <a:noFill/>
        </p:spPr>
        <p:txBody>
          <a:bodyPr wrap="square" rtlCol="0">
            <a:spAutoFit/>
          </a:bodyPr>
          <a:lstStyle/>
          <a:p>
            <a:pPr marL="285750" indent="-285750" algn="l">
              <a:buFont typeface="Arial"/>
              <a:buChar char="•"/>
            </a:pPr>
            <a:r>
              <a:rPr lang="en-US" sz="1800" dirty="0" smtClean="0"/>
              <a:t>For each feature, split the data set on the feature.</a:t>
            </a:r>
          </a:p>
          <a:p>
            <a:pPr marL="285750" indent="-285750" algn="l">
              <a:buFont typeface="Arial"/>
              <a:buChar char="•"/>
            </a:pPr>
            <a:r>
              <a:rPr lang="en-US" sz="1800" dirty="0" smtClean="0"/>
              <a:t>Compare the means (with and without the feature), and remember that as the discriminant of that feature</a:t>
            </a:r>
          </a:p>
          <a:p>
            <a:pPr marL="285750" indent="-285750" algn="l">
              <a:buFont typeface="Arial"/>
              <a:buChar char="•"/>
            </a:pPr>
            <a:r>
              <a:rPr lang="en-US" sz="1800" dirty="0" smtClean="0"/>
              <a:t>To predict:</a:t>
            </a:r>
          </a:p>
          <a:p>
            <a:pPr marL="614363" lvl="1" indent="-285750" algn="l">
              <a:buFont typeface="Arial"/>
              <a:buChar char="•"/>
            </a:pPr>
            <a:r>
              <a:rPr lang="en-US" sz="1800" dirty="0" smtClean="0"/>
              <a:t>Take the mean of the whole data set</a:t>
            </a:r>
          </a:p>
          <a:p>
            <a:pPr marL="614363" lvl="1" indent="-285750" algn="l">
              <a:buFont typeface="Arial"/>
              <a:buChar char="•"/>
            </a:pPr>
            <a:r>
              <a:rPr lang="en-US" sz="1800" dirty="0" smtClean="0"/>
              <a:t>For each feature add the discriminant, or subtract if not present</a:t>
            </a:r>
            <a:endParaRPr lang="en-US" sz="1800" dirty="0"/>
          </a:p>
        </p:txBody>
      </p:sp>
    </p:spTree>
    <p:extLst>
      <p:ext uri="{BB962C8B-B14F-4D97-AF65-F5344CB8AC3E}">
        <p14:creationId xmlns:p14="http://schemas.microsoft.com/office/powerpoint/2010/main" val="2043616553"/>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COMPARING MEDIANS</a:t>
            </a:r>
            <a:endParaRPr lang="en-US" dirty="0"/>
          </a:p>
        </p:txBody>
      </p:sp>
      <p:pic>
        <p:nvPicPr>
          <p:cNvPr id="6" name="Content Placeholder 5"/>
          <p:cNvPicPr>
            <a:picLocks noGrp="1" noChangeAspect="1"/>
          </p:cNvPicPr>
          <p:nvPr>
            <p:ph sz="half" idx="12"/>
          </p:nvPr>
        </p:nvPicPr>
        <p:blipFill>
          <a:blip r:embed="rId2"/>
          <a:srcRect t="2357" b="2357"/>
          <a:stretch>
            <a:fillRect/>
          </a:stretch>
        </p:blipFill>
        <p:spPr>
          <a:xfrm>
            <a:off x="5672137" y="2019300"/>
            <a:ext cx="3535681" cy="2719754"/>
          </a:xfrm>
        </p:spPr>
      </p:pic>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6</a:t>
            </a:fld>
            <a:endParaRPr lang="en-US" dirty="0"/>
          </a:p>
        </p:txBody>
      </p:sp>
      <p:sp>
        <p:nvSpPr>
          <p:cNvPr id="7" name="TextBox 6"/>
          <p:cNvSpPr txBox="1"/>
          <p:nvPr/>
        </p:nvSpPr>
        <p:spPr>
          <a:xfrm>
            <a:off x="414337" y="1181100"/>
            <a:ext cx="7096815" cy="1200329"/>
          </a:xfrm>
          <a:prstGeom prst="rect">
            <a:avLst/>
          </a:prstGeom>
          <a:noFill/>
        </p:spPr>
        <p:txBody>
          <a:bodyPr wrap="none" rtlCol="0">
            <a:spAutoFit/>
          </a:bodyPr>
          <a:lstStyle/>
          <a:p>
            <a:pPr marL="285750" indent="-285750" algn="l">
              <a:buFont typeface="Arial"/>
              <a:buChar char="•"/>
            </a:pPr>
            <a:r>
              <a:rPr lang="en-US" sz="1800" dirty="0" smtClean="0"/>
              <a:t>Unjustifiable kludge if the distributions aren’t nicely distributed</a:t>
            </a:r>
          </a:p>
          <a:p>
            <a:pPr marL="285750" indent="-285750" algn="l">
              <a:buFont typeface="Arial"/>
              <a:buChar char="•"/>
            </a:pPr>
            <a:r>
              <a:rPr lang="en-US" sz="1800" dirty="0" smtClean="0"/>
              <a:t>Sort the whole dataset, add a “position” column</a:t>
            </a:r>
          </a:p>
          <a:p>
            <a:pPr marL="285750" indent="-285750" algn="l">
              <a:buFont typeface="Arial"/>
              <a:buChar char="•"/>
            </a:pPr>
            <a:r>
              <a:rPr lang="en-US" sz="1800" dirty="0" smtClean="0"/>
              <a:t>Compare the mean </a:t>
            </a:r>
            <a:r>
              <a:rPr lang="en-US" sz="1800" i="1" dirty="0" smtClean="0"/>
              <a:t>position</a:t>
            </a:r>
            <a:r>
              <a:rPr lang="en-US" sz="1800" dirty="0" smtClean="0"/>
              <a:t> of data points with and without the feature</a:t>
            </a:r>
          </a:p>
          <a:p>
            <a:pPr marL="285750" indent="-285750" algn="l">
              <a:buFont typeface="Arial"/>
              <a:buChar char="•"/>
            </a:pPr>
            <a:r>
              <a:rPr lang="en-US" sz="1800" dirty="0" smtClean="0"/>
              <a:t>Keeps the distribution</a:t>
            </a:r>
            <a:endParaRPr lang="en-US" sz="1800" dirty="0"/>
          </a:p>
        </p:txBody>
      </p:sp>
      <p:sp>
        <p:nvSpPr>
          <p:cNvPr id="8" name="TextBox 7"/>
          <p:cNvSpPr txBox="1"/>
          <p:nvPr/>
        </p:nvSpPr>
        <p:spPr>
          <a:xfrm>
            <a:off x="109537" y="3695700"/>
            <a:ext cx="6279634" cy="1477328"/>
          </a:xfrm>
          <a:prstGeom prst="rect">
            <a:avLst/>
          </a:prstGeom>
          <a:noFill/>
        </p:spPr>
        <p:txBody>
          <a:bodyPr wrap="none" rtlCol="0">
            <a:spAutoFit/>
          </a:bodyPr>
          <a:lstStyle/>
          <a:p>
            <a:pPr algn="l"/>
            <a:r>
              <a:rPr lang="en-US" sz="1800" dirty="0" err="1" smtClean="0">
                <a:latin typeface="Courier New"/>
                <a:cs typeface="Courier New"/>
              </a:rPr>
              <a:t>Df.sort_values</a:t>
            </a:r>
            <a:r>
              <a:rPr lang="en-US" sz="1800" dirty="0" smtClean="0">
                <a:latin typeface="Courier New"/>
                <a:cs typeface="Courier New"/>
              </a:rPr>
              <a:t>(</a:t>
            </a:r>
            <a:r>
              <a:rPr lang="en-US" sz="1800" dirty="0">
                <a:latin typeface="Courier New"/>
                <a:cs typeface="Courier New"/>
              </a:rPr>
              <a:t>'</a:t>
            </a:r>
            <a:r>
              <a:rPr lang="en-US" sz="1800" dirty="0" smtClean="0">
                <a:latin typeface="Courier New"/>
                <a:cs typeface="Courier New"/>
              </a:rPr>
              <a:t>target'</a:t>
            </a:r>
            <a:r>
              <a:rPr lang="en-US" sz="1800" dirty="0">
                <a:latin typeface="Courier New"/>
                <a:cs typeface="Courier New"/>
              </a:rPr>
              <a:t>,</a:t>
            </a:r>
            <a:r>
              <a:rPr lang="en-US" sz="1800" dirty="0" err="1">
                <a:latin typeface="Courier New"/>
                <a:cs typeface="Courier New"/>
              </a:rPr>
              <a:t>inplace</a:t>
            </a:r>
            <a:r>
              <a:rPr lang="en-US" sz="1800" dirty="0">
                <a:latin typeface="Courier New"/>
                <a:cs typeface="Courier New"/>
              </a:rPr>
              <a:t>=True)</a:t>
            </a:r>
          </a:p>
          <a:p>
            <a:pPr algn="l"/>
            <a:r>
              <a:rPr lang="en-US" sz="1800" dirty="0" err="1" smtClean="0">
                <a:latin typeface="Courier New"/>
                <a:cs typeface="Courier New"/>
              </a:rPr>
              <a:t>Df</a:t>
            </a:r>
            <a:r>
              <a:rPr lang="en-US" sz="1800" dirty="0">
                <a:latin typeface="Courier New"/>
                <a:cs typeface="Courier New"/>
              </a:rPr>
              <a:t>['position'] = range(</a:t>
            </a:r>
            <a:r>
              <a:rPr lang="en-US" sz="1800" dirty="0" err="1">
                <a:latin typeface="Courier New"/>
                <a:cs typeface="Courier New"/>
              </a:rPr>
              <a:t>len</a:t>
            </a:r>
            <a:r>
              <a:rPr lang="en-US" sz="1800" dirty="0" smtClean="0">
                <a:latin typeface="Courier New"/>
                <a:cs typeface="Courier New"/>
              </a:rPr>
              <a:t>(</a:t>
            </a:r>
            <a:r>
              <a:rPr lang="en-US" sz="1800" dirty="0" err="1" smtClean="0">
                <a:latin typeface="Courier New"/>
                <a:cs typeface="Courier New"/>
              </a:rPr>
              <a:t>Df</a:t>
            </a:r>
            <a:r>
              <a:rPr lang="en-US" sz="1800" dirty="0">
                <a:latin typeface="Courier New"/>
                <a:cs typeface="Courier New"/>
              </a:rPr>
              <a:t>)</a:t>
            </a:r>
            <a:r>
              <a:rPr lang="en-US" sz="1800" dirty="0" smtClean="0">
                <a:latin typeface="Courier New"/>
                <a:cs typeface="Courier New"/>
              </a:rPr>
              <a:t>)</a:t>
            </a:r>
          </a:p>
          <a:p>
            <a:pPr algn="l"/>
            <a:r>
              <a:rPr lang="en-US" sz="1800" dirty="0" err="1" smtClean="0">
                <a:latin typeface="Courier New"/>
                <a:cs typeface="Courier New"/>
              </a:rPr>
              <a:t>Some_feature_discriminant</a:t>
            </a:r>
            <a:r>
              <a:rPr lang="en-US" sz="1800" dirty="0" smtClean="0">
                <a:latin typeface="Courier New"/>
                <a:cs typeface="Courier New"/>
              </a:rPr>
              <a:t> =</a:t>
            </a:r>
            <a:endParaRPr lang="en-US" sz="1800" dirty="0">
              <a:latin typeface="Courier New"/>
              <a:cs typeface="Courier New"/>
            </a:endParaRPr>
          </a:p>
          <a:p>
            <a:pPr algn="l"/>
            <a:r>
              <a:rPr lang="en-US" sz="1800" dirty="0" smtClean="0">
                <a:latin typeface="Courier New"/>
                <a:cs typeface="Courier New"/>
              </a:rPr>
              <a:t>  </a:t>
            </a:r>
            <a:r>
              <a:rPr lang="en-US" sz="1800" dirty="0" err="1" smtClean="0">
                <a:latin typeface="Courier New"/>
                <a:cs typeface="Courier New"/>
              </a:rPr>
              <a:t>Df</a:t>
            </a:r>
            <a:r>
              <a:rPr lang="en-US" sz="1800" dirty="0" smtClean="0">
                <a:latin typeface="Courier New"/>
                <a:cs typeface="Courier New"/>
              </a:rPr>
              <a:t>[</a:t>
            </a:r>
            <a:r>
              <a:rPr lang="en-US" sz="1800" dirty="0" err="1" smtClean="0">
                <a:latin typeface="Courier New"/>
                <a:cs typeface="Courier New"/>
              </a:rPr>
              <a:t>Df.some_feature</a:t>
            </a:r>
            <a:r>
              <a:rPr lang="en-US" sz="1800" dirty="0" smtClean="0">
                <a:latin typeface="Courier New"/>
                <a:cs typeface="Courier New"/>
              </a:rPr>
              <a:t>]</a:t>
            </a:r>
            <a:r>
              <a:rPr lang="en-US" sz="1800" dirty="0">
                <a:latin typeface="Courier New"/>
                <a:cs typeface="Courier New"/>
              </a:rPr>
              <a:t>.</a:t>
            </a:r>
            <a:r>
              <a:rPr lang="en-US" sz="1800" dirty="0" err="1" smtClean="0">
                <a:latin typeface="Courier New"/>
                <a:cs typeface="Courier New"/>
              </a:rPr>
              <a:t>position.mean</a:t>
            </a:r>
            <a:r>
              <a:rPr lang="en-US" sz="1800" dirty="0" smtClean="0">
                <a:latin typeface="Courier New"/>
                <a:cs typeface="Courier New"/>
              </a:rPr>
              <a:t>()</a:t>
            </a:r>
          </a:p>
          <a:p>
            <a:pPr algn="l"/>
            <a:r>
              <a:rPr lang="en-US" sz="1800" dirty="0" smtClean="0">
                <a:latin typeface="Courier New"/>
                <a:cs typeface="Courier New"/>
              </a:rPr>
              <a:t>- </a:t>
            </a:r>
            <a:r>
              <a:rPr lang="en-US" sz="1800" dirty="0" err="1" smtClean="0">
                <a:latin typeface="Courier New"/>
                <a:cs typeface="Courier New"/>
              </a:rPr>
              <a:t>Df</a:t>
            </a:r>
            <a:r>
              <a:rPr lang="en-US" sz="1800" dirty="0" smtClean="0">
                <a:latin typeface="Courier New"/>
                <a:cs typeface="Courier New"/>
              </a:rPr>
              <a:t>[</a:t>
            </a:r>
            <a:r>
              <a:rPr lang="en-US" sz="1800" dirty="0" err="1" smtClean="0">
                <a:latin typeface="Courier New"/>
                <a:cs typeface="Courier New"/>
              </a:rPr>
              <a:t>Df.some_feature</a:t>
            </a:r>
            <a:r>
              <a:rPr lang="en-US" sz="1800" dirty="0" smtClean="0">
                <a:latin typeface="Courier New"/>
                <a:cs typeface="Courier New"/>
              </a:rPr>
              <a:t>==False].</a:t>
            </a:r>
            <a:r>
              <a:rPr lang="en-US" sz="1800" dirty="0" err="1" smtClean="0">
                <a:latin typeface="Courier New"/>
                <a:cs typeface="Courier New"/>
              </a:rPr>
              <a:t>position.mean</a:t>
            </a:r>
            <a:r>
              <a:rPr lang="en-US" sz="1800" dirty="0" smtClean="0">
                <a:latin typeface="Courier New"/>
                <a:cs typeface="Courier New"/>
              </a:rPr>
              <a:t>()</a:t>
            </a:r>
            <a:endParaRPr lang="en-US" sz="1800" dirty="0">
              <a:latin typeface="Courier New"/>
              <a:cs typeface="Courier New"/>
            </a:endParaRPr>
          </a:p>
        </p:txBody>
      </p:sp>
    </p:spTree>
    <p:extLst>
      <p:ext uri="{BB962C8B-B14F-4D97-AF65-F5344CB8AC3E}">
        <p14:creationId xmlns:p14="http://schemas.microsoft.com/office/powerpoint/2010/main" val="2931707199"/>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7" y="1333500"/>
            <a:ext cx="8426450" cy="2438400"/>
          </a:xfrm>
        </p:spPr>
        <p:txBody>
          <a:bodyPr/>
          <a:lstStyle/>
          <a:p>
            <a:pPr>
              <a:defRPr/>
            </a:pPr>
            <a:r>
              <a:rPr lang="en-US" sz="7500" dirty="0" smtClean="0"/>
              <a:t/>
            </a:r>
            <a:br>
              <a:rPr lang="en-US" sz="7500" dirty="0" smtClean="0"/>
            </a:br>
            <a:r>
              <a:rPr lang="en-US" sz="7500" dirty="0" smtClean="0"/>
              <a:t>probability </a:t>
            </a:r>
            <a:r>
              <a:rPr lang="en-US" sz="7500" dirty="0" smtClean="0"/>
              <a:t>And</a:t>
            </a:r>
            <a:br>
              <a:rPr lang="en-US" sz="7500" dirty="0" smtClean="0"/>
            </a:br>
            <a:r>
              <a:rPr lang="en-US" sz="7500" dirty="0" smtClean="0"/>
              <a:t>Bayes’ Theorem</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40220956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95737" y="1049179"/>
            <a:ext cx="4724400" cy="3631764"/>
          </a:xfrm>
          <a:prstGeom prst="rect">
            <a:avLst/>
          </a:prstGeom>
          <a:noFill/>
        </p:spPr>
        <p:txBody>
          <a:bodyPr wrap="square" rtlCol="0">
            <a:spAutoFit/>
          </a:bodyPr>
          <a:lstStyle/>
          <a:p>
            <a:pPr algn="l"/>
            <a:r>
              <a:rPr lang="en-US" sz="2300" dirty="0" smtClean="0">
                <a:latin typeface="PFDinTextCompPro-Italic"/>
                <a:cs typeface="PFDinTextCompPro-Italic"/>
              </a:rPr>
              <a:t>Let’s pretend you are flipping a coin. This diagram represents the “universe” of all possible outcomes, also known as </a:t>
            </a:r>
            <a:r>
              <a:rPr lang="en-US" sz="2300" dirty="0" smtClean="0">
                <a:latin typeface="PFDinTextCompPro-Medium" panose="02000500000000020004" pitchFamily="2" charset="0"/>
                <a:cs typeface="PFDinTextCompPro-Italic"/>
              </a:rPr>
              <a:t>events</a:t>
            </a:r>
            <a:r>
              <a:rPr lang="en-US" sz="2300" dirty="0" smtClean="0">
                <a:latin typeface="PFDinTextCompPro-Italic"/>
                <a:cs typeface="PFDinTextCompPro-Italic"/>
              </a:rPr>
              <a:t>. This universe is known as the </a:t>
            </a:r>
            <a:r>
              <a:rPr lang="en-US" sz="2300" dirty="0" smtClean="0">
                <a:latin typeface="PFDinTextCompPro-Medium" panose="02000500000000020004" pitchFamily="2" charset="0"/>
                <a:cs typeface="PFDinTextCompPro-Italic"/>
              </a:rPr>
              <a:t>sample space</a:t>
            </a:r>
            <a:r>
              <a:rPr lang="en-US" sz="2300" dirty="0" smtClean="0">
                <a:latin typeface="PFDinTextCompPro-Italic"/>
                <a:cs typeface="PFDinTextCompPro-Italic"/>
              </a:rPr>
              <a:t>.</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What are the mutually exclusive events that make up the sample space for a coin flip?</a:t>
            </a:r>
          </a:p>
        </p:txBody>
      </p:sp>
    </p:spTree>
    <p:extLst>
      <p:ext uri="{BB962C8B-B14F-4D97-AF65-F5344CB8AC3E}">
        <p14:creationId xmlns:p14="http://schemas.microsoft.com/office/powerpoint/2010/main" val="12092992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95737" y="1049179"/>
            <a:ext cx="4724400" cy="3985707"/>
          </a:xfrm>
          <a:prstGeom prst="rect">
            <a:avLst/>
          </a:prstGeom>
          <a:noFill/>
        </p:spPr>
        <p:txBody>
          <a:bodyPr wrap="square" rtlCol="0">
            <a:spAutoFit/>
          </a:bodyPr>
          <a:lstStyle/>
          <a:p>
            <a:pPr algn="l"/>
            <a:r>
              <a:rPr lang="en-US" sz="2300" dirty="0" smtClean="0">
                <a:latin typeface="PFDinTextCompPro-Italic"/>
                <a:cs typeface="PFDinTextCompPro-Italic"/>
              </a:rPr>
              <a:t>Let’s pretend you are flipping a coin. This diagram represents the “universe” of all possible outcomes, also known as </a:t>
            </a:r>
            <a:r>
              <a:rPr lang="en-US" sz="2300" dirty="0" smtClean="0">
                <a:latin typeface="PFDinTextCompPro-Medium" panose="02000500000000020004" pitchFamily="2" charset="0"/>
                <a:cs typeface="PFDinTextCompPro-Italic"/>
              </a:rPr>
              <a:t>events</a:t>
            </a:r>
            <a:r>
              <a:rPr lang="en-US" sz="2300" dirty="0" smtClean="0">
                <a:latin typeface="PFDinTextCompPro-Italic"/>
                <a:cs typeface="PFDinTextCompPro-Italic"/>
              </a:rPr>
              <a:t>. This universe is known as the </a:t>
            </a:r>
            <a:r>
              <a:rPr lang="en-US" sz="2300" dirty="0" smtClean="0">
                <a:latin typeface="PFDinTextCompPro-Medium" panose="02000500000000020004" pitchFamily="2" charset="0"/>
                <a:cs typeface="PFDinTextCompPro-Italic"/>
              </a:rPr>
              <a:t>sample space</a:t>
            </a:r>
            <a:r>
              <a:rPr lang="en-US" sz="2300" dirty="0" smtClean="0">
                <a:latin typeface="PFDinTextCompPro-Italic"/>
                <a:cs typeface="PFDinTextCompPro-Italic"/>
              </a:rPr>
              <a:t>.</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What are the mutually exclusive events that make up the sample space for a coin flip?</a:t>
            </a:r>
          </a:p>
          <a:p>
            <a:pPr algn="l"/>
            <a:r>
              <a:rPr lang="en-US" sz="2300" dirty="0" smtClean="0">
                <a:latin typeface="PFDinTextCompPro-Italic"/>
                <a:cs typeface="PFDinTextCompPro-Italic"/>
              </a:rPr>
              <a:t>A: Heads and tails</a:t>
            </a:r>
          </a:p>
        </p:txBody>
      </p:sp>
    </p:spTree>
    <p:extLst>
      <p:ext uri="{BB962C8B-B14F-4D97-AF65-F5344CB8AC3E}">
        <p14:creationId xmlns:p14="http://schemas.microsoft.com/office/powerpoint/2010/main" val="18113610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15045</TotalTime>
  <Pages>0</Pages>
  <Words>2255</Words>
  <Characters>0</Characters>
  <Application>Microsoft Macintosh PowerPoint</Application>
  <PresentationFormat>Custom</PresentationFormat>
  <Lines>0</Lines>
  <Paragraphs>252</Paragraphs>
  <Slides>35</Slides>
  <Notes>29</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GA_Instructor_Template_Deck</vt:lpstr>
      <vt:lpstr>Agenda</vt:lpstr>
      <vt:lpstr>DATA SCIENCE bayes – HANDLING CATEGORICAL FEATURES</vt:lpstr>
      <vt:lpstr>1. PREDICTING A NUMBER FROM CATEGORICAL DATA  2. probability and Bayes’ Theorem  PREDICTING A CATEGORY FROM A CATEGORICAL FEATURE 3. Naïve Bayes classification:  PREDICTING A CATEGORY FROM MANY CATEGORICAL FEATURES 4. BAYESIAN NETWORKS:   BEING LESS NAIVE</vt:lpstr>
      <vt:lpstr> PREDICTING A NUMBER FROM A CATEGORY</vt:lpstr>
      <vt:lpstr>PowerPoint Presentation</vt:lpstr>
      <vt:lpstr>PowerPoint Presentation</vt:lpstr>
      <vt:lpstr>PowerPoint Presentation</vt:lpstr>
      <vt:lpstr> probability And Bayes’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II. Naïve bayes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Greg Baker</cp:lastModifiedBy>
  <cp:revision>2273</cp:revision>
  <cp:lastPrinted>2013-03-31T16:37:02Z</cp:lastPrinted>
  <dcterms:modified xsi:type="dcterms:W3CDTF">2016-07-22T08:30:30Z</dcterms:modified>
</cp:coreProperties>
</file>