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7" r:id="rId3"/>
    <p:sldId id="259" r:id="rId4"/>
    <p:sldId id="263" r:id="rId5"/>
    <p:sldId id="294" r:id="rId6"/>
    <p:sldId id="268" r:id="rId7"/>
    <p:sldId id="270" r:id="rId8"/>
    <p:sldId id="293" r:id="rId9"/>
    <p:sldId id="288" r:id="rId10"/>
    <p:sldId id="289" r:id="rId11"/>
    <p:sldId id="296" r:id="rId12"/>
    <p:sldId id="292" r:id="rId13"/>
    <p:sldId id="291" r:id="rId14"/>
    <p:sldId id="271" r:id="rId15"/>
    <p:sldId id="295" r:id="rId16"/>
    <p:sldId id="287" r:id="rId17"/>
    <p:sldId id="280" r:id="rId18"/>
    <p:sldId id="27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A00"/>
    <a:srgbClr val="FF3399"/>
    <a:srgbClr val="C79E37"/>
    <a:srgbClr val="202E54"/>
    <a:srgbClr val="6C1A00"/>
    <a:srgbClr val="FF2549"/>
    <a:srgbClr val="1D3A00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96" y="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96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E8306-1787-4744-AD76-E8FE51D4E1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F2D77-EF01-4555-B7C8-CF19E2E3B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8655D-9F9C-4DF4-8C3D-EADFE8DB990B}" type="datetimeFigureOut">
              <a:rPr lang="zh-HK" altLang="en-US" smtClean="0"/>
              <a:t>3/12/2019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3BA3C-8E64-4E11-AEF1-CF9EA095A9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550E-AFE8-4714-AACF-E3AADCADC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86125-2E72-48B9-994C-C5FAF51D56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4065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AD872F-BE4F-4D23-A41D-F53FA9E30904}"/>
              </a:ext>
            </a:extLst>
          </p:cNvPr>
          <p:cNvSpPr/>
          <p:nvPr/>
        </p:nvSpPr>
        <p:spPr>
          <a:xfrm>
            <a:off x="4113885" y="1655520"/>
            <a:ext cx="51919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2200" b="1" dirty="0">
                <a:latin typeface="Comic Sans MS" panose="030F0702030302020204" pitchFamily="66" charset="0"/>
                <a:cs typeface="Arial" panose="020B0604020202020204" pitchFamily="34" charset="0"/>
              </a:rPr>
              <a:t>DSBA 6100 – Group Project</a:t>
            </a:r>
            <a:endParaRPr lang="en-US" altLang="zh-HK" sz="2200" b="1" i="0" dirty="0">
              <a:effectLst/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E5B60-EF04-4D19-B58C-D7821CE5BF4A}"/>
              </a:ext>
            </a:extLst>
          </p:cNvPr>
          <p:cNvSpPr/>
          <p:nvPr/>
        </p:nvSpPr>
        <p:spPr>
          <a:xfrm>
            <a:off x="4724705" y="2113635"/>
            <a:ext cx="39703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15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Worker’s Compensation Claims</a:t>
            </a:r>
            <a:endParaRPr lang="en-US" altLang="zh-HK" sz="1500" b="1" i="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6BA66-50AE-4351-8AB4-D3FE002C1A86}"/>
              </a:ext>
            </a:extLst>
          </p:cNvPr>
          <p:cNvSpPr/>
          <p:nvPr/>
        </p:nvSpPr>
        <p:spPr>
          <a:xfrm>
            <a:off x="5946345" y="3946095"/>
            <a:ext cx="290139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500" b="1" i="1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Presented by: </a:t>
            </a:r>
            <a:r>
              <a:rPr lang="en-US" altLang="zh-HK" sz="1500" i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Moncef</a:t>
            </a:r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El </a:t>
            </a:r>
            <a:r>
              <a:rPr lang="en-US" altLang="zh-HK" sz="1500" i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Ouriaghli</a:t>
            </a:r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Ngai Tik Chung, Ryan von Trapp, </a:t>
            </a:r>
          </a:p>
          <a:p>
            <a:r>
              <a:rPr lang="en-US" altLang="zh-HK" sz="1500" i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Sachin</a:t>
            </a:r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HK" sz="1500" i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Varule</a:t>
            </a:r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altLang="zh-HK" sz="1500" i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Xinxin</a:t>
            </a:r>
            <a:r>
              <a:rPr lang="en-US" altLang="zh-HK" sz="1500" i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Lai </a:t>
            </a:r>
          </a:p>
          <a:p>
            <a:pPr algn="ctr"/>
            <a:endParaRPr lang="en-US" altLang="zh-HK" sz="17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C262D-AAB2-4027-A42F-A628BE85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4" y="0"/>
            <a:ext cx="8010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9FE5F-19DA-45BB-8ED9-49BDE83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62" y="482599"/>
            <a:ext cx="6190074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F94BD-4E4B-4219-87DA-32824A89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5" y="0"/>
            <a:ext cx="552338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E1575-248C-4D62-8E75-2A4A42FE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95" y="281175"/>
            <a:ext cx="1495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B8E1E-CCC9-4865-843E-5FE0B6E5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18" y="57760"/>
            <a:ext cx="1495425" cy="7239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3FA3D7-23D1-4FC0-B3DB-0E94BEDCB0E2}"/>
              </a:ext>
            </a:extLst>
          </p:cNvPr>
          <p:cNvGrpSpPr/>
          <p:nvPr/>
        </p:nvGrpSpPr>
        <p:grpSpPr>
          <a:xfrm>
            <a:off x="1877705" y="989533"/>
            <a:ext cx="5388590" cy="3164435"/>
            <a:chOff x="1365195" y="781660"/>
            <a:chExt cx="5388590" cy="31644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0AA2DC-BC25-4BE2-AD6E-9461571B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133" y="781660"/>
              <a:ext cx="2558652" cy="30134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5F774-C111-4F8E-9616-4359AE91A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195" y="781660"/>
              <a:ext cx="2837256" cy="3164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1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1670" y="281175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54375" y="2877160"/>
            <a:ext cx="7024430" cy="1527050"/>
          </a:xfrm>
          <a:prstGeom prst="rect">
            <a:avLst/>
          </a:prstGeo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Final Logistic Regression Model</a:t>
            </a:r>
          </a:p>
          <a:p>
            <a:pPr marL="400050" lvl="1" indent="0">
              <a:buNone/>
            </a:pPr>
            <a:r>
              <a:rPr lang="en-US" altLang="zh-HK" sz="1400" dirty="0" err="1">
                <a:solidFill>
                  <a:schemeClr val="bg1"/>
                </a:solidFill>
              </a:rPr>
              <a:t>baseline.model</a:t>
            </a:r>
            <a:r>
              <a:rPr lang="en-US" altLang="zh-HK" sz="1400" dirty="0">
                <a:solidFill>
                  <a:schemeClr val="bg1"/>
                </a:solidFill>
              </a:rPr>
              <a:t> &lt;- </a:t>
            </a:r>
            <a:r>
              <a:rPr lang="en-US" altLang="zh-HK" sz="1400" dirty="0" err="1">
                <a:solidFill>
                  <a:schemeClr val="bg1"/>
                </a:solidFill>
              </a:rPr>
              <a:t>glm</a:t>
            </a:r>
            <a:r>
              <a:rPr lang="en-US" altLang="zh-HK" sz="1400" dirty="0">
                <a:solidFill>
                  <a:schemeClr val="bg1"/>
                </a:solidFill>
              </a:rPr>
              <a:t>(formula=</a:t>
            </a:r>
            <a:r>
              <a:rPr lang="en-US" altLang="zh-HK" sz="1400" dirty="0" err="1">
                <a:solidFill>
                  <a:schemeClr val="bg1"/>
                </a:solidFill>
              </a:rPr>
              <a:t>IsLitigated</a:t>
            </a:r>
            <a:r>
              <a:rPr lang="en-US" altLang="zh-HK" sz="1400" dirty="0">
                <a:solidFill>
                  <a:schemeClr val="bg1"/>
                </a:solidFill>
              </a:rPr>
              <a:t> ~ </a:t>
            </a:r>
            <a:r>
              <a:rPr lang="en-US" altLang="zh-HK" sz="1400" dirty="0" err="1">
                <a:solidFill>
                  <a:schemeClr val="bg1"/>
                </a:solidFill>
              </a:rPr>
              <a:t>IsFatality</a:t>
            </a:r>
            <a:r>
              <a:rPr lang="en-US" altLang="zh-HK" sz="1400" dirty="0">
                <a:solidFill>
                  <a:schemeClr val="bg1"/>
                </a:solidFill>
              </a:rPr>
              <a:t> + </a:t>
            </a:r>
            <a:r>
              <a:rPr lang="en-US" altLang="zh-HK" sz="1400" dirty="0" err="1">
                <a:solidFill>
                  <a:schemeClr val="bg1"/>
                </a:solidFill>
              </a:rPr>
              <a:t>ClaimantAge_at_DOI_Computed</a:t>
            </a:r>
            <a:r>
              <a:rPr lang="en-US" altLang="zh-HK" sz="1400" dirty="0">
                <a:solidFill>
                  <a:schemeClr val="bg1"/>
                </a:solidFill>
              </a:rPr>
              <a:t> + Gender + </a:t>
            </a:r>
            <a:r>
              <a:rPr lang="en-US" altLang="zh-HK" sz="1400" dirty="0" err="1">
                <a:solidFill>
                  <a:schemeClr val="bg1"/>
                </a:solidFill>
              </a:rPr>
              <a:t>ClaimantType</a:t>
            </a:r>
            <a:r>
              <a:rPr lang="en-US" altLang="zh-HK" sz="1400" dirty="0">
                <a:solidFill>
                  <a:schemeClr val="bg1"/>
                </a:solidFill>
              </a:rPr>
              <a:t> + </a:t>
            </a:r>
            <a:r>
              <a:rPr lang="en-US" altLang="zh-HK" sz="1400" dirty="0" err="1">
                <a:solidFill>
                  <a:schemeClr val="bg1"/>
                </a:solidFill>
              </a:rPr>
              <a:t>InjuryNature</a:t>
            </a:r>
            <a:r>
              <a:rPr lang="en-US" altLang="zh-HK" sz="1400" dirty="0">
                <a:solidFill>
                  <a:schemeClr val="bg1"/>
                </a:solidFill>
              </a:rPr>
              <a:t> + </a:t>
            </a:r>
            <a:r>
              <a:rPr lang="en-US" altLang="zh-HK" sz="1400" dirty="0" err="1">
                <a:solidFill>
                  <a:schemeClr val="bg1"/>
                </a:solidFill>
              </a:rPr>
              <a:t>DaysToFile</a:t>
            </a:r>
            <a:r>
              <a:rPr lang="en-US" altLang="zh-HK" sz="1400" dirty="0">
                <a:solidFill>
                  <a:schemeClr val="bg1"/>
                </a:solidFill>
              </a:rPr>
              <a:t>  , family = binomial(link='logit'),data = </a:t>
            </a:r>
            <a:r>
              <a:rPr lang="en-US" altLang="zh-HK" sz="1400" dirty="0" err="1">
                <a:solidFill>
                  <a:schemeClr val="bg1"/>
                </a:solidFill>
              </a:rPr>
              <a:t>df.train.Combined</a:t>
            </a:r>
            <a:r>
              <a:rPr lang="en-US" altLang="zh-HK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BE1298-E80E-475B-9144-A789ADA07D8B}"/>
              </a:ext>
            </a:extLst>
          </p:cNvPr>
          <p:cNvSpPr txBox="1">
            <a:spLocks/>
          </p:cNvSpPr>
          <p:nvPr/>
        </p:nvSpPr>
        <p:spPr>
          <a:xfrm>
            <a:off x="754374" y="1350110"/>
            <a:ext cx="8389625" cy="1527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Added independent variables for regression test</a:t>
            </a:r>
          </a:p>
          <a:p>
            <a:pPr marL="457200" lvl="1" indent="0">
              <a:buNone/>
            </a:pPr>
            <a:r>
              <a:rPr lang="en-US" altLang="zh-HK" sz="1400" dirty="0" err="1">
                <a:solidFill>
                  <a:schemeClr val="bg1"/>
                </a:solidFill>
              </a:rPr>
              <a:t>SUM_of_PaymentAmount</a:t>
            </a:r>
            <a:r>
              <a:rPr lang="en-US" altLang="zh-HK" sz="1400" dirty="0">
                <a:solidFill>
                  <a:schemeClr val="bg1"/>
                </a:solidFill>
              </a:rPr>
              <a:t>:	Sum of total payment</a:t>
            </a:r>
          </a:p>
          <a:p>
            <a:pPr marL="457200" lvl="1" indent="0">
              <a:buNone/>
            </a:pPr>
            <a:r>
              <a:rPr lang="en-US" altLang="zh-HK" sz="1400" dirty="0" err="1">
                <a:solidFill>
                  <a:schemeClr val="bg1"/>
                </a:solidFill>
              </a:rPr>
              <a:t>ServiceDuration</a:t>
            </a:r>
            <a:r>
              <a:rPr lang="en-US" altLang="zh-HK" sz="1400" dirty="0">
                <a:solidFill>
                  <a:schemeClr val="bg1"/>
                </a:solidFill>
              </a:rPr>
              <a:t>:	The duration of the claimant service (</a:t>
            </a:r>
            <a:r>
              <a:rPr lang="en-US" altLang="zh-HK" sz="1400" dirty="0" err="1">
                <a:solidFill>
                  <a:schemeClr val="bg1"/>
                </a:solidFill>
              </a:rPr>
              <a:t>ClaimClosedDate</a:t>
            </a:r>
            <a:r>
              <a:rPr lang="en-US" altLang="zh-HK" sz="1400" dirty="0">
                <a:solidFill>
                  <a:schemeClr val="bg1"/>
                </a:solidFill>
              </a:rPr>
              <a:t> - </a:t>
            </a:r>
            <a:r>
              <a:rPr lang="en-US" altLang="zh-HK" sz="1400" dirty="0" err="1">
                <a:solidFill>
                  <a:schemeClr val="bg1"/>
                </a:solidFill>
              </a:rPr>
              <a:t>ClaimOpenedDate</a:t>
            </a:r>
            <a:r>
              <a:rPr lang="en-US" altLang="zh-HK" sz="14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HK" sz="1400" dirty="0" err="1">
                <a:solidFill>
                  <a:schemeClr val="bg1"/>
                </a:solidFill>
              </a:rPr>
              <a:t>daysToFiles</a:t>
            </a:r>
            <a:r>
              <a:rPr lang="en-US" altLang="zh-HK" sz="1400" dirty="0">
                <a:solidFill>
                  <a:schemeClr val="bg1"/>
                </a:solidFill>
              </a:rPr>
              <a:t>:	</a:t>
            </a:r>
            <a:r>
              <a:rPr lang="en-US" sz="1400" dirty="0">
                <a:solidFill>
                  <a:schemeClr val="bg1"/>
                </a:solidFill>
              </a:rPr>
              <a:t>The duration between the incident date and claimant opened date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		(</a:t>
            </a:r>
            <a:r>
              <a:rPr lang="en-US" sz="1400" dirty="0" err="1">
                <a:solidFill>
                  <a:schemeClr val="bg1"/>
                </a:solidFill>
              </a:rPr>
              <a:t>ClaimOpenedDate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 err="1">
                <a:solidFill>
                  <a:schemeClr val="bg1"/>
                </a:solidFill>
              </a:rPr>
              <a:t>IncidentDate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6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1670" y="267942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5739FB-4B04-4E65-909E-FEC9628D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8691"/>
              </p:ext>
            </p:extLst>
          </p:nvPr>
        </p:nvGraphicFramePr>
        <p:xfrm>
          <a:off x="143555" y="1321953"/>
          <a:ext cx="4123036" cy="2743201"/>
        </p:xfrm>
        <a:graphic>
          <a:graphicData uri="http://schemas.openxmlformats.org/drawingml/2006/table">
            <a:tbl>
              <a:tblPr firstRow="1" firstCol="1" bandRow="1"/>
              <a:tblGrid>
                <a:gridCol w="1030759">
                  <a:extLst>
                    <a:ext uri="{9D8B030D-6E8A-4147-A177-3AD203B41FA5}">
                      <a16:colId xmlns:a16="http://schemas.microsoft.com/office/drawing/2014/main" val="1488913254"/>
                    </a:ext>
                  </a:extLst>
                </a:gridCol>
                <a:gridCol w="1030759">
                  <a:extLst>
                    <a:ext uri="{9D8B030D-6E8A-4147-A177-3AD203B41FA5}">
                      <a16:colId xmlns:a16="http://schemas.microsoft.com/office/drawing/2014/main" val="1380784940"/>
                    </a:ext>
                  </a:extLst>
                </a:gridCol>
                <a:gridCol w="1030759">
                  <a:extLst>
                    <a:ext uri="{9D8B030D-6E8A-4147-A177-3AD203B41FA5}">
                      <a16:colId xmlns:a16="http://schemas.microsoft.com/office/drawing/2014/main" val="2142284098"/>
                    </a:ext>
                  </a:extLst>
                </a:gridCol>
                <a:gridCol w="1030759">
                  <a:extLst>
                    <a:ext uri="{9D8B030D-6E8A-4147-A177-3AD203B41FA5}">
                      <a16:colId xmlns:a16="http://schemas.microsoft.com/office/drawing/2014/main" val="3538620172"/>
                    </a:ext>
                  </a:extLst>
                </a:gridCol>
              </a:tblGrid>
              <a:tr h="41622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Predictors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722" marR="61722" marT="30861" marB="308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Actual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722" marR="61722" marT="30861" marB="3086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722" marR="61722" marT="30861" marB="308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7643"/>
                  </a:ext>
                </a:extLst>
              </a:tr>
              <a:tr h="615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Not Litigate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Litigate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18618"/>
                  </a:ext>
                </a:extLst>
              </a:tr>
              <a:tr h="647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Not Litigate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75,111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(TN)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(FN)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75,159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5066"/>
                  </a:ext>
                </a:extLst>
              </a:tr>
              <a:tr h="647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Litigate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16,697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(FP)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219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(TP)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16,916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82251"/>
                  </a:ext>
                </a:extLst>
              </a:tr>
              <a:tr h="416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91,808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92,075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91" marR="462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219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746354-41C7-4206-9A5B-0C432035D0E4}"/>
                  </a:ext>
                </a:extLst>
              </p:cNvPr>
              <p:cNvSpPr txBox="1"/>
              <p:nvPr/>
            </p:nvSpPr>
            <p:spPr>
              <a:xfrm>
                <a:off x="4419295" y="1218741"/>
                <a:ext cx="3817625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Accuracy: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𝐴𝑙𝑙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𝐶𝑎𝑠𝑒𝑠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75,111 +219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92,075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=81.8%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746354-41C7-4206-9A5B-0C432035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95" y="1218741"/>
                <a:ext cx="3817625" cy="832216"/>
              </a:xfrm>
              <a:prstGeom prst="rect">
                <a:avLst/>
              </a:prstGeom>
              <a:blipFill>
                <a:blip r:embed="rId2"/>
                <a:stretch>
                  <a:fillRect l="-958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8F5C93-216B-47DA-9BC3-C60C56F21C8A}"/>
                  </a:ext>
                </a:extLst>
              </p:cNvPr>
              <p:cNvSpPr/>
              <p:nvPr/>
            </p:nvSpPr>
            <p:spPr>
              <a:xfrm>
                <a:off x="4343587" y="2186516"/>
                <a:ext cx="2991716" cy="805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Recall (True Positive Rate):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219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218+48</m:t>
                          </m:r>
                        </m:den>
                      </m:f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=82.0%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8F5C93-216B-47DA-9BC3-C60C56F21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87" y="2186516"/>
                <a:ext cx="2991716" cy="805285"/>
              </a:xfrm>
              <a:prstGeom prst="rect">
                <a:avLst/>
              </a:prstGeom>
              <a:blipFill>
                <a:blip r:embed="rId3"/>
                <a:stretch>
                  <a:fillRect l="-1224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9BDE8A-3061-4B1F-AE9C-0A8F65E8D73C}"/>
                  </a:ext>
                </a:extLst>
              </p:cNvPr>
              <p:cNvSpPr/>
              <p:nvPr/>
            </p:nvSpPr>
            <p:spPr>
              <a:xfrm>
                <a:off x="4343587" y="3203242"/>
                <a:ext cx="3619261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Type I Error (False Positive Rate):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16,697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16,697+75,111</m:t>
                          </m:r>
                        </m:den>
                      </m:f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=18.2%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9BDE8A-3061-4B1F-AE9C-0A8F65E8D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87" y="3203242"/>
                <a:ext cx="3619261" cy="827214"/>
              </a:xfrm>
              <a:prstGeom prst="rect">
                <a:avLst/>
              </a:prstGeom>
              <a:blipFill>
                <a:blip r:embed="rId4"/>
                <a:stretch>
                  <a:fillRect l="-101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1670" y="281175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ROC Curve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C5A37-4F3B-461A-8CCD-7301D458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1044700"/>
            <a:ext cx="5160155" cy="3490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CD0B04-8F3B-439E-9D10-8BF790764475}"/>
              </a:ext>
            </a:extLst>
          </p:cNvPr>
          <p:cNvSpPr txBox="1"/>
          <p:nvPr/>
        </p:nvSpPr>
        <p:spPr>
          <a:xfrm>
            <a:off x="4266590" y="3029865"/>
            <a:ext cx="110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AUC=0.85</a:t>
            </a:r>
          </a:p>
        </p:txBody>
      </p:sp>
    </p:spTree>
    <p:extLst>
      <p:ext uri="{BB962C8B-B14F-4D97-AF65-F5344CB8AC3E}">
        <p14:creationId xmlns:p14="http://schemas.microsoft.com/office/powerpoint/2010/main" val="6324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1670" y="281175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Strategic Recommendations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C861A74-7882-424A-932B-310BE49C8390}"/>
              </a:ext>
            </a:extLst>
          </p:cNvPr>
          <p:cNvSpPr txBox="1">
            <a:spLocks/>
          </p:cNvSpPr>
          <p:nvPr/>
        </p:nvSpPr>
        <p:spPr>
          <a:xfrm>
            <a:off x="666937" y="1068301"/>
            <a:ext cx="7024430" cy="1527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Focus on reducing the number of claims for high-cost injuries.</a:t>
            </a:r>
          </a:p>
          <a:p>
            <a:pPr lvl="1"/>
            <a:r>
              <a:rPr lang="en-US" altLang="zh-HK" sz="1800" dirty="0">
                <a:solidFill>
                  <a:schemeClr val="bg1"/>
                </a:solidFill>
              </a:rPr>
              <a:t>Strains, sprains, and contusions are the highest total cost of injuries, and represent 52% of the total claims in the data set.</a:t>
            </a:r>
          </a:p>
          <a:p>
            <a:pPr marL="400050" lvl="1" indent="0">
              <a:buFont typeface="Arial" pitchFamily="34" charset="0"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E08ED-5FD7-4FBB-9DF7-CB9B0EEE8955}"/>
              </a:ext>
            </a:extLst>
          </p:cNvPr>
          <p:cNvSpPr txBox="1">
            <a:spLocks/>
          </p:cNvSpPr>
          <p:nvPr/>
        </p:nvSpPr>
        <p:spPr>
          <a:xfrm>
            <a:off x="666937" y="2595351"/>
            <a:ext cx="7024430" cy="1527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Use machine learning to predict which cases will be litigated.</a:t>
            </a:r>
          </a:p>
          <a:p>
            <a:pPr lvl="1"/>
            <a:r>
              <a:rPr lang="en-US" altLang="zh-HK" sz="1800" dirty="0">
                <a:solidFill>
                  <a:schemeClr val="bg1"/>
                </a:solidFill>
              </a:rPr>
              <a:t>Litigated claims are 10 to 20 times the cost of non-litigated claims.</a:t>
            </a:r>
          </a:p>
          <a:p>
            <a:pPr marL="400050" lvl="1" indent="0">
              <a:buFont typeface="Arial" pitchFamily="34" charset="0"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63195" y="1655520"/>
            <a:ext cx="7024430" cy="7253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96F0CD3-4C7B-4270-83CD-B7D964ECA46E}"/>
              </a:ext>
            </a:extLst>
          </p:cNvPr>
          <p:cNvSpPr txBox="1">
            <a:spLocks/>
          </p:cNvSpPr>
          <p:nvPr/>
        </p:nvSpPr>
        <p:spPr>
          <a:xfrm>
            <a:off x="0" y="2877160"/>
            <a:ext cx="7024430" cy="72534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Any Questions?</a:t>
            </a:r>
          </a:p>
        </p:txBody>
      </p:sp>
      <p:pic>
        <p:nvPicPr>
          <p:cNvPr id="11266" name="Picture 2" descr="Image result for raise hand image">
            <a:extLst>
              <a:ext uri="{FF2B5EF4-FFF2-40B4-BE49-F238E27FC236}">
                <a16:creationId xmlns:a16="http://schemas.microsoft.com/office/drawing/2014/main" id="{0D3D4F10-FB4E-40CE-8A67-9F899FB0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1350110"/>
            <a:ext cx="1612769" cy="26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360045"/>
            <a:ext cx="409359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train or sprain cartoon">
            <a:extLst>
              <a:ext uri="{FF2B5EF4-FFF2-40B4-BE49-F238E27FC236}">
                <a16:creationId xmlns:a16="http://schemas.microsoft.com/office/drawing/2014/main" id="{5824606E-3DCC-4277-96D8-A22AE3A1A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776" y="725027"/>
            <a:ext cx="3847338" cy="36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4093590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1B9693A-5F8B-4E22-842B-E56C3082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885" y="962360"/>
            <a:ext cx="3847338" cy="32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6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48965" y="433880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54375" y="1350110"/>
            <a:ext cx="7024430" cy="3511061"/>
          </a:xfrm>
          <a:prstGeom prst="rect">
            <a:avLst/>
          </a:prstGeom>
        </p:spPr>
        <p:txBody>
          <a:bodyPr/>
          <a:lstStyle/>
          <a:p>
            <a:r>
              <a:rPr lang="en-US" altLang="zh-HK" sz="2000" dirty="0">
                <a:solidFill>
                  <a:schemeClr val="bg1"/>
                </a:solidFill>
              </a:rPr>
              <a:t>Discuss key issues and challenges in claims management process</a:t>
            </a:r>
          </a:p>
          <a:p>
            <a:r>
              <a:rPr lang="en-US" altLang="zh-HK" sz="2000" dirty="0">
                <a:solidFill>
                  <a:schemeClr val="bg1"/>
                </a:solidFill>
              </a:rPr>
              <a:t>Initial hypotheses</a:t>
            </a:r>
          </a:p>
          <a:p>
            <a:r>
              <a:rPr lang="en-US" altLang="zh-HK" sz="2000" dirty="0">
                <a:solidFill>
                  <a:schemeClr val="bg1"/>
                </a:solidFill>
              </a:rPr>
              <a:t>Tableau visual visualizations</a:t>
            </a:r>
          </a:p>
          <a:p>
            <a:r>
              <a:rPr lang="en-US" altLang="zh-HK" sz="2000" dirty="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altLang="zh-HK" sz="2000" dirty="0">
                <a:solidFill>
                  <a:schemeClr val="bg1"/>
                </a:solidFill>
              </a:rPr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3555" y="281175"/>
            <a:ext cx="7787955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Key Challenges &amp; Big Data Solutions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54375" y="1197405"/>
            <a:ext cx="7024430" cy="3359510"/>
          </a:xfrm>
          <a:prstGeom prst="rect">
            <a:avLst/>
          </a:prstGeom>
        </p:spPr>
        <p:txBody>
          <a:bodyPr/>
          <a:lstStyle/>
          <a:p>
            <a:r>
              <a:rPr lang="en-US" altLang="zh-HK" sz="2000" dirty="0">
                <a:solidFill>
                  <a:schemeClr val="bg1"/>
                </a:solidFill>
              </a:rPr>
              <a:t>Challenges: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Controlling costs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Fraud prevention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Communications</a:t>
            </a:r>
          </a:p>
          <a:p>
            <a:pPr lvl="1"/>
            <a:endParaRPr lang="en-US" altLang="zh-HK" sz="1600" dirty="0">
              <a:solidFill>
                <a:schemeClr val="bg1"/>
              </a:solidFill>
            </a:endParaRPr>
          </a:p>
          <a:p>
            <a:r>
              <a:rPr lang="en-US" altLang="zh-HK" sz="2000" dirty="0">
                <a:solidFill>
                  <a:schemeClr val="bg1"/>
                </a:solidFill>
              </a:rPr>
              <a:t>Big Data Analytics: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Predicting which types of injuries may turn into costly cases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Detecting insurance fraud (using past claims and billing)</a:t>
            </a:r>
          </a:p>
          <a:p>
            <a:pPr lvl="1"/>
            <a:r>
              <a:rPr lang="en-US" altLang="zh-HK" sz="1600" dirty="0">
                <a:solidFill>
                  <a:schemeClr val="bg1"/>
                </a:solidFill>
              </a:rPr>
              <a:t>Classifying employee job by income and level of risk</a:t>
            </a:r>
          </a:p>
        </p:txBody>
      </p:sp>
    </p:spTree>
    <p:extLst>
      <p:ext uri="{BB962C8B-B14F-4D97-AF65-F5344CB8AC3E}">
        <p14:creationId xmlns:p14="http://schemas.microsoft.com/office/powerpoint/2010/main" val="4653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A45F97C-72A2-4283-BD84-82BA5D01BAF3}"/>
              </a:ext>
            </a:extLst>
          </p:cNvPr>
          <p:cNvSpPr txBox="1">
            <a:spLocks/>
          </p:cNvSpPr>
          <p:nvPr/>
        </p:nvSpPr>
        <p:spPr>
          <a:xfrm>
            <a:off x="448965" y="433880"/>
            <a:ext cx="7024430" cy="72534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bg1"/>
                </a:solidFill>
              </a:rPr>
              <a:t>Visualizations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44A91-322D-4B2E-A429-3ADCF43C42D0}"/>
              </a:ext>
            </a:extLst>
          </p:cNvPr>
          <p:cNvSpPr txBox="1"/>
          <p:nvPr/>
        </p:nvSpPr>
        <p:spPr>
          <a:xfrm>
            <a:off x="754375" y="1197405"/>
            <a:ext cx="6719020" cy="303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HK" sz="1600" dirty="0">
                <a:solidFill>
                  <a:schemeClr val="bg1"/>
                </a:solidFill>
              </a:rPr>
              <a:t>Which claims result in the highest cost?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HK" sz="1600" dirty="0">
                <a:solidFill>
                  <a:schemeClr val="bg1"/>
                </a:solidFill>
              </a:rPr>
              <a:t>How does litigation affect claims cost?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HK" sz="1600" dirty="0">
                <a:solidFill>
                  <a:schemeClr val="bg1"/>
                </a:solidFill>
              </a:rPr>
              <a:t>Where do opportunities exist for reducing claims?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HK" sz="1600" dirty="0">
                <a:solidFill>
                  <a:schemeClr val="bg1"/>
                </a:solidFill>
              </a:rPr>
              <a:t>Does the type of injury affect cost?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HK" sz="1600" dirty="0">
                <a:solidFill>
                  <a:schemeClr val="bg1"/>
                </a:solidFill>
              </a:rPr>
              <a:t>Which claims are likely to cause fatalities, and how do those affect costs?</a:t>
            </a:r>
            <a:br>
              <a:rPr lang="en-US" altLang="zh-HK" dirty="0"/>
            </a:b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1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1670" y="281175"/>
            <a:ext cx="7024430" cy="725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chemeClr val="bg1"/>
                </a:solidFill>
              </a:rPr>
              <a:t>Initial Hypothesis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434130" y="1044700"/>
            <a:ext cx="7024430" cy="15270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I) </a:t>
            </a:r>
            <a:r>
              <a:rPr lang="en-US" altLang="zh-HK" sz="2000">
                <a:solidFill>
                  <a:schemeClr val="bg1"/>
                </a:solidFill>
              </a:rPr>
              <a:t>Measures by Injury Nature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36C5A-373C-49D1-9A26-02CE56B3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25"/>
            <a:ext cx="9144000" cy="48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4">
            <a:extLst>
              <a:ext uri="{FF2B5EF4-FFF2-40B4-BE49-F238E27FC236}">
                <a16:creationId xmlns:a16="http://schemas.microsoft.com/office/drawing/2014/main" id="{E981DC8E-58D5-4BA1-8D1C-950E97C43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72" y="0"/>
            <a:ext cx="4733855" cy="50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C1FB1-29B3-4338-88D5-E6513533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4" y="0"/>
            <a:ext cx="8583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30757-03D1-413E-97FE-EEB52637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4" y="0"/>
            <a:ext cx="8010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Times New Roman</vt:lpstr>
      <vt:lpstr>Office Theme</vt:lpstr>
      <vt:lpstr>PowerPoint Presentation</vt:lpstr>
      <vt:lpstr>PowerPoint Presentation</vt:lpstr>
      <vt:lpstr>Introduction</vt:lpstr>
      <vt:lpstr>Key Challenges &amp; Big Data Solutions</vt:lpstr>
      <vt:lpstr>PowerPoint Presentation</vt:lpstr>
      <vt:lpstr>Initial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Results</vt:lpstr>
      <vt:lpstr>ROC Curve</vt:lpstr>
      <vt:lpstr>Strategic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2019-12-03T19:20:41Z</dcterms:created>
  <dcterms:modified xsi:type="dcterms:W3CDTF">2019-12-03T19:20:47Z</dcterms:modified>
</cp:coreProperties>
</file>