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5B09FC-075F-4EF8-8E18-FD64C4C20081}">
  <a:tblStyle styleId="{345B09FC-075F-4EF8-8E18-FD64C4C200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0E1F763-A4E9-4E7B-A8EC-13CB960C4AB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2463239e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2463239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46e1085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46e1085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2463239e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2463239e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New York the winter months will more than likely have longer trip times because of snow and road maintenance so with more time we would’ve liked to incorporate a seasonable variable</a:t>
            </a:r>
            <a:endParaRPr/>
          </a:p>
          <a:p>
            <a:pPr indent="0" lvl="0" marL="0" rtl="0" algn="l">
              <a:spcBef>
                <a:spcPts val="0"/>
              </a:spcBef>
              <a:spcAft>
                <a:spcPts val="0"/>
              </a:spcAft>
              <a:buNone/>
            </a:pPr>
            <a:r>
              <a:rPr lang="en"/>
              <a:t>In our cost estimate we currently have 6 people working to develop the features and model, the salary cost monthly is around 34 thousand. Perhaps we could take a person or two off of the development of our model and use those freed up funds to develop a user friendly interface for consumers to use. </a:t>
            </a:r>
            <a:endParaRPr/>
          </a:p>
          <a:p>
            <a:pPr indent="0" lvl="0" marL="0" rtl="0" algn="l">
              <a:spcBef>
                <a:spcPts val="0"/>
              </a:spcBef>
              <a:spcAft>
                <a:spcPts val="0"/>
              </a:spcAft>
              <a:buNone/>
            </a:pPr>
            <a:r>
              <a:rPr lang="en"/>
              <a:t>Also with more time we would’ve liked to try to use other cloud provider services, perhaps one of them might have been more user friendly for our developers. Especially since AWS has been having issues.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conclusion we believe that we have developed a well thought out data collection, model design, cost estimate, and considered some alternatives for our services used. With all of this we know that we will be able to implement this design to create a useful tool for taxi services.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5945ee4a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5945ee4a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New York the winter months will more than likely have longer trip times because of snow and road maintenance so with more time we would’ve liked to incorporate a seasonable variable</a:t>
            </a:r>
            <a:endParaRPr/>
          </a:p>
          <a:p>
            <a:pPr indent="0" lvl="0" marL="0" rtl="0" algn="l">
              <a:spcBef>
                <a:spcPts val="0"/>
              </a:spcBef>
              <a:spcAft>
                <a:spcPts val="0"/>
              </a:spcAft>
              <a:buNone/>
            </a:pPr>
            <a:r>
              <a:rPr lang="en"/>
              <a:t>In our cost estimate we currently have 6 people working to develop the features and model, the salary cost monthly is around 34 thousand. Perhaps we could take a person or two off of the development of our model and use those freed up funds to develop a user friendly interface for consumers to use. </a:t>
            </a:r>
            <a:endParaRPr/>
          </a:p>
          <a:p>
            <a:pPr indent="0" lvl="0" marL="0" rtl="0" algn="l">
              <a:spcBef>
                <a:spcPts val="0"/>
              </a:spcBef>
              <a:spcAft>
                <a:spcPts val="0"/>
              </a:spcAft>
              <a:buNone/>
            </a:pPr>
            <a:r>
              <a:rPr lang="en"/>
              <a:t>Also with more time we would’ve liked to try to use other cloud provider services, perhaps one of them might have been more user friendly for our developers. Especially since AWS has been having issues.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conclusion we believe that we have developed a well thought out data collection, model design, cost estimate, and considered some alternatives for our services used. With all of this we know that we will be able to implement this design to create a useful tool for taxi services.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5945ee4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5945ee4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New York the winter months will more than likely have longer trip times because of snow and road maintenance so with more time we would’ve liked to incorporate a seasonable variable</a:t>
            </a:r>
            <a:endParaRPr/>
          </a:p>
          <a:p>
            <a:pPr indent="0" lvl="0" marL="0" rtl="0" algn="l">
              <a:spcBef>
                <a:spcPts val="0"/>
              </a:spcBef>
              <a:spcAft>
                <a:spcPts val="0"/>
              </a:spcAft>
              <a:buNone/>
            </a:pPr>
            <a:r>
              <a:rPr lang="en"/>
              <a:t>In our cost estimate we currently have 6 people working to develop the features and model, the salary cost monthly is around 34 thousand. Perhaps we could take a person or two off of the development of our model and use those freed up funds to develop a user friendly interface for consumers to use. </a:t>
            </a:r>
            <a:endParaRPr/>
          </a:p>
          <a:p>
            <a:pPr indent="0" lvl="0" marL="0" rtl="0" algn="l">
              <a:spcBef>
                <a:spcPts val="0"/>
              </a:spcBef>
              <a:spcAft>
                <a:spcPts val="0"/>
              </a:spcAft>
              <a:buNone/>
            </a:pPr>
            <a:r>
              <a:rPr lang="en"/>
              <a:t>Also with more time we would’ve liked to try to use other cloud provider services, perhaps one of them might have been more user friendly for our developers. Especially since AWS has been having issues.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conclusion we believe that we have developed a well thought out data collection, model design, cost estimate, and considered some alternatives for our services used. With all of this we know that we will be able to implement this design to create a useful tool for taxi services.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5945ee4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5945ee4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New York the winter months will more than likely have longer trip times because of snow and road maintenance so with more time we would’ve liked to incorporate a seasonable variable.</a:t>
            </a:r>
            <a:endParaRPr/>
          </a:p>
          <a:p>
            <a:pPr indent="0" lvl="0" marL="0" rtl="0" algn="l">
              <a:spcBef>
                <a:spcPts val="0"/>
              </a:spcBef>
              <a:spcAft>
                <a:spcPts val="0"/>
              </a:spcAft>
              <a:buNone/>
            </a:pPr>
            <a:r>
              <a:rPr lang="en"/>
              <a:t>In our cost estimate we currently have 6 people working to develop the features and model, the salary cost monthly is around 34 thousand. Perhaps we could take a person or two off of the development of our model and use those freed up funds to develop a user friendly interface for consumers to use. </a:t>
            </a:r>
            <a:endParaRPr/>
          </a:p>
          <a:p>
            <a:pPr indent="0" lvl="0" marL="0" rtl="0" algn="l">
              <a:spcBef>
                <a:spcPts val="0"/>
              </a:spcBef>
              <a:spcAft>
                <a:spcPts val="0"/>
              </a:spcAft>
              <a:buNone/>
            </a:pPr>
            <a:r>
              <a:rPr lang="en"/>
              <a:t>Also with more time we would’ve liked to try to use other cloud provider services, perhaps one of them might have been more user friendly for our developers. Especially since AWS has been having issues.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conclusion we believe that we have developed a well thought out data collection, model design, cost estimate, and considered some alternatives for our services used. With all of this we know that we will be able to implement this design to create a useful tool for taxi services.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5945ee4a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5945ee4a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New York the winter months will more than likely have longer trip times because of snow and road maintenance so with more time we would’ve liked to incorporate a seasonable variable</a:t>
            </a:r>
            <a:endParaRPr/>
          </a:p>
          <a:p>
            <a:pPr indent="0" lvl="0" marL="0" rtl="0" algn="l">
              <a:spcBef>
                <a:spcPts val="0"/>
              </a:spcBef>
              <a:spcAft>
                <a:spcPts val="0"/>
              </a:spcAft>
              <a:buNone/>
            </a:pPr>
            <a:r>
              <a:rPr lang="en"/>
              <a:t>In our cost estimate we currently have 6 people working to develop the features and model, the salary cost monthly is around 34 thousand. Perhaps we could take a person or two off of the development of our model and use those freed up funds to develop a user friendly interface for consumers to use. </a:t>
            </a:r>
            <a:endParaRPr/>
          </a:p>
          <a:p>
            <a:pPr indent="0" lvl="0" marL="0" rtl="0" algn="l">
              <a:spcBef>
                <a:spcPts val="0"/>
              </a:spcBef>
              <a:spcAft>
                <a:spcPts val="0"/>
              </a:spcAft>
              <a:buNone/>
            </a:pPr>
            <a:r>
              <a:rPr lang="en"/>
              <a:t>Also with more time we would’ve liked to try to use other cloud provider services, perhaps one of them might have been more user friendly for our developers. Especially since AWS has been having issues.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conclusion we believe that we have developed a well thought out data collection, model design, cost estimate, and considered some alternatives for our services used. With all of this we know that we will be able to implement this design to create a useful tool for taxi services.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5945ee4a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5945ee4a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New York the winter months will more than likely have longer trip times because of snow and road maintenance so with more time we would’ve liked to incorporate a seasonable variable</a:t>
            </a:r>
            <a:endParaRPr/>
          </a:p>
          <a:p>
            <a:pPr indent="0" lvl="0" marL="0" rtl="0" algn="l">
              <a:spcBef>
                <a:spcPts val="0"/>
              </a:spcBef>
              <a:spcAft>
                <a:spcPts val="0"/>
              </a:spcAft>
              <a:buNone/>
            </a:pPr>
            <a:r>
              <a:rPr lang="en"/>
              <a:t>In our cost estimate we currently have 6 people working to develop the features and model, the salary cost monthly is around 34 thousand. Perhaps we could take a person or two off of the development of our model and use those freed up funds to develop a user friendly interface for consumers to use. </a:t>
            </a:r>
            <a:endParaRPr/>
          </a:p>
          <a:p>
            <a:pPr indent="0" lvl="0" marL="0" rtl="0" algn="l">
              <a:spcBef>
                <a:spcPts val="0"/>
              </a:spcBef>
              <a:spcAft>
                <a:spcPts val="0"/>
              </a:spcAft>
              <a:buNone/>
            </a:pPr>
            <a:r>
              <a:rPr lang="en"/>
              <a:t>Also with more time we would’ve liked to try to use other cloud provider services, perhaps one of them might have been more user friendly for our developers. Especially since AWS has been having issues.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conclusion we believe that we have developed a well thought out data collection, model design, cost estimate, and considered some alternatives for our services used. With all of this we know that we will be able to implement this design to create a useful tool for taxi services.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5945ee4a7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5945ee4a7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New York the winter months will more than likely have longer trip times because of snow and road maintenance so with more time we would’ve liked to incorporate a seasonable variable</a:t>
            </a:r>
            <a:endParaRPr/>
          </a:p>
          <a:p>
            <a:pPr indent="0" lvl="0" marL="0" rtl="0" algn="l">
              <a:spcBef>
                <a:spcPts val="0"/>
              </a:spcBef>
              <a:spcAft>
                <a:spcPts val="0"/>
              </a:spcAft>
              <a:buNone/>
            </a:pPr>
            <a:r>
              <a:rPr lang="en"/>
              <a:t>In our cost estimate we currently have 6 people working to develop the features and model, the salary cost monthly is around 34 thousand. Perhaps we could take a person or two off of the development of our model and use those freed up funds to develop a user friendly interface for consumers to use. </a:t>
            </a:r>
            <a:endParaRPr/>
          </a:p>
          <a:p>
            <a:pPr indent="0" lvl="0" marL="0" rtl="0" algn="l">
              <a:spcBef>
                <a:spcPts val="0"/>
              </a:spcBef>
              <a:spcAft>
                <a:spcPts val="0"/>
              </a:spcAft>
              <a:buNone/>
            </a:pPr>
            <a:r>
              <a:rPr lang="en"/>
              <a:t>Also with more time we would’ve liked to try to use other cloud provider services, perhaps one of them might have been more user friendly for our developers. Especially since AWS has been having issues.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conclusion we believe that we have developed a well thought out data collection, model design, cost estimate, and considered some alternatives for our services used. With all of this we know that we will be able to implement this design to create a useful tool for taxi services.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2463239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2463239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2463239e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2463239e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2463239e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2463239e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59bcd88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59bcd88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463239e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463239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5945ee4a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5945ee4a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483e523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483e523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aws.amazon.com/blogs/machine-learning/build-a-serverless-frontend-for-an-amazon-sagemaker-endpoint/#:~:text=By%20combining%20this%20powerful%20platform,sources%2C%20and%20presents%20the%20resulting" TargetMode="External"/><Relationship Id="rId4" Type="http://schemas.openxmlformats.org/officeDocument/2006/relationships/hyperlink" Target="https://www.washingtonpost.com/technology/2020/03/02/cloud-hack-problem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nvSpPr>
        <p:spPr>
          <a:xfrm>
            <a:off x="1473900" y="643750"/>
            <a:ext cx="54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 name="Google Shape;55;p13"/>
          <p:cNvSpPr txBox="1"/>
          <p:nvPr/>
        </p:nvSpPr>
        <p:spPr>
          <a:xfrm>
            <a:off x="339775" y="291325"/>
            <a:ext cx="8500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u="sng"/>
              <a:t>Building Machine Learning Models in AWS </a:t>
            </a:r>
            <a:endParaRPr b="1" sz="2400" u="sng"/>
          </a:p>
          <a:p>
            <a:pPr indent="0" lvl="0" marL="0" rtl="0" algn="ctr">
              <a:spcBef>
                <a:spcPts val="0"/>
              </a:spcBef>
              <a:spcAft>
                <a:spcPts val="0"/>
              </a:spcAft>
              <a:buNone/>
            </a:pPr>
            <a:r>
              <a:rPr b="1" lang="en" sz="2400" u="sng"/>
              <a:t>using </a:t>
            </a:r>
            <a:r>
              <a:rPr b="1" lang="en" sz="2400" u="sng"/>
              <a:t>New York</a:t>
            </a:r>
            <a:r>
              <a:rPr b="1" lang="en" sz="2400" u="sng"/>
              <a:t> Taxi Data</a:t>
            </a:r>
            <a:endParaRPr b="1" sz="2400" u="sng"/>
          </a:p>
        </p:txBody>
      </p:sp>
      <p:sp>
        <p:nvSpPr>
          <p:cNvPr id="56" name="Google Shape;56;p13"/>
          <p:cNvSpPr txBox="1"/>
          <p:nvPr/>
        </p:nvSpPr>
        <p:spPr>
          <a:xfrm>
            <a:off x="2719700" y="1718550"/>
            <a:ext cx="407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u="sng"/>
              <a:t>DSBA 6190: Spring 2021 (ML1)</a:t>
            </a:r>
            <a:endParaRPr b="1" sz="2000" u="sng"/>
          </a:p>
        </p:txBody>
      </p:sp>
      <p:graphicFrame>
        <p:nvGraphicFramePr>
          <p:cNvPr id="57" name="Google Shape;57;p13"/>
          <p:cNvGraphicFramePr/>
          <p:nvPr/>
        </p:nvGraphicFramePr>
        <p:xfrm>
          <a:off x="952500" y="2912200"/>
          <a:ext cx="3000000" cy="3000000"/>
        </p:xfrm>
        <a:graphic>
          <a:graphicData uri="http://schemas.openxmlformats.org/drawingml/2006/table">
            <a:tbl>
              <a:tblPr>
                <a:noFill/>
                <a:tableStyleId>{345B09FC-075F-4EF8-8E18-FD64C4C20081}</a:tableStyleId>
              </a:tblPr>
              <a:tblGrid>
                <a:gridCol w="2413000"/>
                <a:gridCol w="2413000"/>
                <a:gridCol w="2413000"/>
              </a:tblGrid>
              <a:tr h="381000">
                <a:tc gridSpan="3">
                  <a:txBody>
                    <a:bodyPr/>
                    <a:lstStyle/>
                    <a:p>
                      <a:pPr indent="0" lvl="0" marL="457200" rtl="0" algn="ctr">
                        <a:spcBef>
                          <a:spcPts val="0"/>
                        </a:spcBef>
                        <a:spcAft>
                          <a:spcPts val="0"/>
                        </a:spcAft>
                        <a:buNone/>
                      </a:pPr>
                      <a:r>
                        <a:rPr b="1" lang="en" sz="1900" u="sng"/>
                        <a:t>Team Members</a:t>
                      </a:r>
                      <a:endParaRPr b="1" sz="1900" u="sng"/>
                    </a:p>
                  </a:txBody>
                  <a:tcPr marT="91425" marB="91425" marR="91425" marL="91425"/>
                </a:tc>
                <a:tc hMerge="1"/>
                <a:tc hMerge="1"/>
              </a:tr>
              <a:tr h="381000">
                <a:tc>
                  <a:txBody>
                    <a:bodyPr/>
                    <a:lstStyle/>
                    <a:p>
                      <a:pPr indent="-330200" lvl="0" marL="457200" rtl="0" algn="l">
                        <a:spcBef>
                          <a:spcPts val="0"/>
                        </a:spcBef>
                        <a:spcAft>
                          <a:spcPts val="0"/>
                        </a:spcAft>
                        <a:buSzPts val="1600"/>
                        <a:buChar char="●"/>
                      </a:pPr>
                      <a:r>
                        <a:rPr lang="en" sz="1600"/>
                        <a:t>Alvis Chung</a:t>
                      </a:r>
                      <a:endParaRPr sz="1600"/>
                    </a:p>
                  </a:txBody>
                  <a:tcPr marT="91425" marB="91425" marR="91425" marL="91425"/>
                </a:tc>
                <a:tc>
                  <a:txBody>
                    <a:bodyPr/>
                    <a:lstStyle/>
                    <a:p>
                      <a:pPr indent="-330200" lvl="0" marL="457200" rtl="0" algn="l">
                        <a:spcBef>
                          <a:spcPts val="0"/>
                        </a:spcBef>
                        <a:spcAft>
                          <a:spcPts val="0"/>
                        </a:spcAft>
                        <a:buSzPts val="1600"/>
                        <a:buChar char="●"/>
                      </a:pPr>
                      <a:r>
                        <a:rPr lang="en" sz="1600"/>
                        <a:t>Rikitha Muddana</a:t>
                      </a:r>
                      <a:endParaRPr sz="1600"/>
                    </a:p>
                  </a:txBody>
                  <a:tcPr marT="91425" marB="91425" marR="91425" marL="91425"/>
                </a:tc>
                <a:tc>
                  <a:txBody>
                    <a:bodyPr/>
                    <a:lstStyle/>
                    <a:p>
                      <a:pPr indent="-330200" lvl="0" marL="457200" rtl="0" algn="l">
                        <a:spcBef>
                          <a:spcPts val="0"/>
                        </a:spcBef>
                        <a:spcAft>
                          <a:spcPts val="0"/>
                        </a:spcAft>
                        <a:buSzPts val="1600"/>
                        <a:buChar char="●"/>
                      </a:pPr>
                      <a:r>
                        <a:rPr lang="en" sz="1600"/>
                        <a:t>Tristan Richard</a:t>
                      </a:r>
                      <a:endParaRPr sz="1600"/>
                    </a:p>
                  </a:txBody>
                  <a:tcPr marT="91425" marB="91425" marR="91425" marL="91425"/>
                </a:tc>
              </a:tr>
              <a:tr h="381000">
                <a:tc>
                  <a:txBody>
                    <a:bodyPr/>
                    <a:lstStyle/>
                    <a:p>
                      <a:pPr indent="-330200" lvl="0" marL="457200" rtl="0" algn="l">
                        <a:spcBef>
                          <a:spcPts val="0"/>
                        </a:spcBef>
                        <a:spcAft>
                          <a:spcPts val="0"/>
                        </a:spcAft>
                        <a:buSzPts val="1600"/>
                        <a:buChar char="●"/>
                      </a:pPr>
                      <a:r>
                        <a:rPr lang="en" sz="1600"/>
                        <a:t>Shree Bhattarai</a:t>
                      </a:r>
                      <a:endParaRPr sz="1600"/>
                    </a:p>
                  </a:txBody>
                  <a:tcPr marT="91425" marB="91425" marR="91425" marL="91425"/>
                </a:tc>
                <a:tc>
                  <a:txBody>
                    <a:bodyPr/>
                    <a:lstStyle/>
                    <a:p>
                      <a:pPr indent="-330200" lvl="0" marL="457200" rtl="0" algn="l">
                        <a:spcBef>
                          <a:spcPts val="0"/>
                        </a:spcBef>
                        <a:spcAft>
                          <a:spcPts val="0"/>
                        </a:spcAft>
                        <a:buSzPts val="1600"/>
                        <a:buChar char="●"/>
                      </a:pPr>
                      <a:r>
                        <a:rPr lang="en" sz="1600"/>
                        <a:t>Sonal Verma</a:t>
                      </a:r>
                      <a:endParaRPr sz="1600"/>
                    </a:p>
                  </a:txBody>
                  <a:tcPr marT="91425" marB="91425" marR="91425" marL="91425"/>
                </a:tc>
                <a:tc>
                  <a:txBody>
                    <a:bodyPr/>
                    <a:lstStyle/>
                    <a:p>
                      <a:pPr indent="-330200" lvl="0" marL="457200" rtl="0" algn="l">
                        <a:spcBef>
                          <a:spcPts val="0"/>
                        </a:spcBef>
                        <a:spcAft>
                          <a:spcPts val="0"/>
                        </a:spcAft>
                        <a:buClr>
                          <a:schemeClr val="dk1"/>
                        </a:buClr>
                        <a:buSzPts val="1600"/>
                        <a:buChar char="●"/>
                      </a:pPr>
                      <a:r>
                        <a:rPr lang="en" sz="1600">
                          <a:solidFill>
                            <a:schemeClr val="dk1"/>
                          </a:solidFill>
                        </a:rPr>
                        <a:t>Parvinder Tomar</a:t>
                      </a:r>
                      <a:endParaRPr sz="1600"/>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27" name="Shape 127"/>
        <p:cNvGrpSpPr/>
        <p:nvPr/>
      </p:nvGrpSpPr>
      <p:grpSpPr>
        <a:xfrm>
          <a:off x="0" y="0"/>
          <a:ext cx="0" cy="0"/>
          <a:chOff x="0" y="0"/>
          <a:chExt cx="0" cy="0"/>
        </a:xfrm>
      </p:grpSpPr>
      <p:sp>
        <p:nvSpPr>
          <p:cNvPr id="128" name="Google Shape;128;p22"/>
          <p:cNvSpPr txBox="1"/>
          <p:nvPr/>
        </p:nvSpPr>
        <p:spPr>
          <a:xfrm>
            <a:off x="1473900" y="643750"/>
            <a:ext cx="54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9" name="Google Shape;129;p22"/>
          <p:cNvSpPr/>
          <p:nvPr/>
        </p:nvSpPr>
        <p:spPr>
          <a:xfrm>
            <a:off x="2250850" y="260326"/>
            <a:ext cx="4896081" cy="38343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Alternate Cloud Platform</a:t>
            </a:r>
          </a:p>
        </p:txBody>
      </p:sp>
      <p:pic>
        <p:nvPicPr>
          <p:cNvPr id="130" name="Google Shape;130;p22"/>
          <p:cNvPicPr preferRelativeResize="0"/>
          <p:nvPr/>
        </p:nvPicPr>
        <p:blipFill>
          <a:blip r:embed="rId3">
            <a:alphaModFix/>
          </a:blip>
          <a:stretch>
            <a:fillRect/>
          </a:stretch>
        </p:blipFill>
        <p:spPr>
          <a:xfrm>
            <a:off x="951950" y="3336275"/>
            <a:ext cx="1731825" cy="909200"/>
          </a:xfrm>
          <a:prstGeom prst="rect">
            <a:avLst/>
          </a:prstGeom>
          <a:noFill/>
          <a:ln>
            <a:noFill/>
          </a:ln>
        </p:spPr>
      </p:pic>
      <p:pic>
        <p:nvPicPr>
          <p:cNvPr id="131" name="Google Shape;131;p22"/>
          <p:cNvPicPr preferRelativeResize="0"/>
          <p:nvPr/>
        </p:nvPicPr>
        <p:blipFill>
          <a:blip r:embed="rId4">
            <a:alphaModFix/>
          </a:blip>
          <a:stretch>
            <a:fillRect/>
          </a:stretch>
        </p:blipFill>
        <p:spPr>
          <a:xfrm>
            <a:off x="6178075" y="3225588"/>
            <a:ext cx="2370651" cy="1244574"/>
          </a:xfrm>
          <a:prstGeom prst="rect">
            <a:avLst/>
          </a:prstGeom>
          <a:noFill/>
          <a:ln>
            <a:noFill/>
          </a:ln>
        </p:spPr>
      </p:pic>
      <p:pic>
        <p:nvPicPr>
          <p:cNvPr id="132" name="Google Shape;132;p22"/>
          <p:cNvPicPr preferRelativeResize="0"/>
          <p:nvPr/>
        </p:nvPicPr>
        <p:blipFill>
          <a:blip r:embed="rId5">
            <a:alphaModFix/>
          </a:blip>
          <a:stretch>
            <a:fillRect/>
          </a:stretch>
        </p:blipFill>
        <p:spPr>
          <a:xfrm>
            <a:off x="1209425" y="912025"/>
            <a:ext cx="6549373" cy="1935600"/>
          </a:xfrm>
          <a:prstGeom prst="rect">
            <a:avLst/>
          </a:prstGeom>
          <a:noFill/>
          <a:ln>
            <a:noFill/>
          </a:ln>
        </p:spPr>
      </p:pic>
      <p:pic>
        <p:nvPicPr>
          <p:cNvPr id="133" name="Google Shape;133;p22"/>
          <p:cNvPicPr preferRelativeResize="0"/>
          <p:nvPr/>
        </p:nvPicPr>
        <p:blipFill>
          <a:blip r:embed="rId6">
            <a:alphaModFix/>
          </a:blip>
          <a:stretch>
            <a:fillRect/>
          </a:stretch>
        </p:blipFill>
        <p:spPr>
          <a:xfrm>
            <a:off x="3066225" y="2934300"/>
            <a:ext cx="3189501" cy="191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37" name="Shape 137"/>
        <p:cNvGrpSpPr/>
        <p:nvPr/>
      </p:nvGrpSpPr>
      <p:grpSpPr>
        <a:xfrm>
          <a:off x="0" y="0"/>
          <a:ext cx="0" cy="0"/>
          <a:chOff x="0" y="0"/>
          <a:chExt cx="0" cy="0"/>
        </a:xfrm>
      </p:grpSpPr>
      <p:sp>
        <p:nvSpPr>
          <p:cNvPr id="138" name="Google Shape;138;p23"/>
          <p:cNvSpPr/>
          <p:nvPr/>
        </p:nvSpPr>
        <p:spPr>
          <a:xfrm>
            <a:off x="1387763" y="544901"/>
            <a:ext cx="6368474" cy="38343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Conclusion &amp; Recommendations</a:t>
            </a:r>
          </a:p>
        </p:txBody>
      </p:sp>
      <p:sp>
        <p:nvSpPr>
          <p:cNvPr id="139" name="Google Shape;139;p23"/>
          <p:cNvSpPr txBox="1"/>
          <p:nvPr/>
        </p:nvSpPr>
        <p:spPr>
          <a:xfrm>
            <a:off x="621000" y="1315617"/>
            <a:ext cx="7902000" cy="3147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a:t>
            </a:r>
            <a:r>
              <a:rPr lang="en"/>
              <a:t>ooking back on the design now we could have added in or changed:</a:t>
            </a:r>
            <a:endParaRPr/>
          </a:p>
          <a:p>
            <a:pPr indent="-317500" lvl="1" marL="914400" rtl="0" algn="l">
              <a:spcBef>
                <a:spcPts val="0"/>
              </a:spcBef>
              <a:spcAft>
                <a:spcPts val="0"/>
              </a:spcAft>
              <a:buSzPts val="1400"/>
              <a:buChar char="○"/>
            </a:pPr>
            <a:r>
              <a:rPr lang="en"/>
              <a:t>Include another variable for determining what season the trip </a:t>
            </a:r>
            <a:r>
              <a:rPr lang="en"/>
              <a:t>occurred</a:t>
            </a:r>
            <a:endParaRPr/>
          </a:p>
          <a:p>
            <a:pPr indent="-317500" lvl="1" marL="914400" rtl="0" algn="l">
              <a:spcBef>
                <a:spcPts val="0"/>
              </a:spcBef>
              <a:spcAft>
                <a:spcPts val="0"/>
              </a:spcAft>
              <a:buSzPts val="1400"/>
              <a:buChar char="○"/>
            </a:pPr>
            <a:r>
              <a:rPr lang="en"/>
              <a:t>Using less people for model development and allocating that money elsewhere (around 85% of monthly cost is for salary)</a:t>
            </a:r>
            <a:endParaRPr/>
          </a:p>
          <a:p>
            <a:pPr indent="-317500" lvl="1" marL="914400" rtl="0" algn="l">
              <a:spcBef>
                <a:spcPts val="0"/>
              </a:spcBef>
              <a:spcAft>
                <a:spcPts val="0"/>
              </a:spcAft>
              <a:buSzPts val="1400"/>
              <a:buChar char="○"/>
            </a:pPr>
            <a:r>
              <a:rPr lang="en"/>
              <a:t>Trying to use another cloud provider to see which provider is more user friendly to help developers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 conclusion we believe that we have developed a well thought out data collection, model design, cost estimate, and considered some alternative services </a:t>
            </a:r>
            <a:endParaRPr/>
          </a:p>
          <a:p>
            <a:pPr indent="-317500" lvl="1" marL="914400" rtl="0" algn="l">
              <a:spcBef>
                <a:spcPts val="0"/>
              </a:spcBef>
              <a:spcAft>
                <a:spcPts val="0"/>
              </a:spcAft>
              <a:buSzPts val="1400"/>
              <a:buChar char="○"/>
            </a:pPr>
            <a:r>
              <a:rPr lang="en"/>
              <a:t>With this in place we know that we can implement all of this to create a product that taxi services can use to better the services they provide</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43" name="Shape 143"/>
        <p:cNvGrpSpPr/>
        <p:nvPr/>
      </p:nvGrpSpPr>
      <p:grpSpPr>
        <a:xfrm>
          <a:off x="0" y="0"/>
          <a:ext cx="0" cy="0"/>
          <a:chOff x="0" y="0"/>
          <a:chExt cx="0" cy="0"/>
        </a:xfrm>
      </p:grpSpPr>
      <p:sp>
        <p:nvSpPr>
          <p:cNvPr id="144" name="Google Shape;144;p24"/>
          <p:cNvSpPr/>
          <p:nvPr/>
        </p:nvSpPr>
        <p:spPr>
          <a:xfrm>
            <a:off x="1823513" y="537126"/>
            <a:ext cx="5206186" cy="38343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Trade Offs and Limitations</a:t>
            </a:r>
          </a:p>
        </p:txBody>
      </p:sp>
      <p:sp>
        <p:nvSpPr>
          <p:cNvPr id="145" name="Google Shape;145;p24"/>
          <p:cNvSpPr txBox="1"/>
          <p:nvPr/>
        </p:nvSpPr>
        <p:spPr>
          <a:xfrm>
            <a:off x="840275" y="1544225"/>
            <a:ext cx="74988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Compute: AWS educate account did not allow us to run faster instances. The fastest instance we could use was ml.m5.4xlarge (16 vCPU + 64 GiB).</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Access: AWS access policies on Educate account were not enough during the project phase.</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This resulted in increased cost as well as longer time to design, analyze and deploy the model.</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49" name="Shape 149"/>
        <p:cNvGrpSpPr/>
        <p:nvPr/>
      </p:nvGrpSpPr>
      <p:grpSpPr>
        <a:xfrm>
          <a:off x="0" y="0"/>
          <a:ext cx="0" cy="0"/>
          <a:chOff x="0" y="0"/>
          <a:chExt cx="0" cy="0"/>
        </a:xfrm>
      </p:grpSpPr>
      <p:sp>
        <p:nvSpPr>
          <p:cNvPr id="150" name="Google Shape;150;p25"/>
          <p:cNvSpPr/>
          <p:nvPr/>
        </p:nvSpPr>
        <p:spPr>
          <a:xfrm>
            <a:off x="1387763" y="544901"/>
            <a:ext cx="1895351" cy="48132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Questions</a:t>
            </a:r>
          </a:p>
        </p:txBody>
      </p:sp>
      <p:sp>
        <p:nvSpPr>
          <p:cNvPr id="151" name="Google Shape;151;p25"/>
          <p:cNvSpPr txBox="1"/>
          <p:nvPr/>
        </p:nvSpPr>
        <p:spPr>
          <a:xfrm>
            <a:off x="621000" y="1315617"/>
            <a:ext cx="79020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55" name="Shape 155"/>
        <p:cNvGrpSpPr/>
        <p:nvPr/>
      </p:nvGrpSpPr>
      <p:grpSpPr>
        <a:xfrm>
          <a:off x="0" y="0"/>
          <a:ext cx="0" cy="0"/>
          <a:chOff x="0" y="0"/>
          <a:chExt cx="0" cy="0"/>
        </a:xfrm>
      </p:grpSpPr>
      <p:sp>
        <p:nvSpPr>
          <p:cNvPr id="156" name="Google Shape;156;p26"/>
          <p:cNvSpPr/>
          <p:nvPr/>
        </p:nvSpPr>
        <p:spPr>
          <a:xfrm>
            <a:off x="1387763" y="544901"/>
            <a:ext cx="1892457" cy="49105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Appendix</a:t>
            </a:r>
          </a:p>
        </p:txBody>
      </p:sp>
      <p:graphicFrame>
        <p:nvGraphicFramePr>
          <p:cNvPr id="157" name="Google Shape;157;p26"/>
          <p:cNvGraphicFramePr/>
          <p:nvPr/>
        </p:nvGraphicFramePr>
        <p:xfrm>
          <a:off x="1091525" y="1835975"/>
          <a:ext cx="3000000" cy="3000000"/>
        </p:xfrm>
        <a:graphic>
          <a:graphicData uri="http://schemas.openxmlformats.org/drawingml/2006/table">
            <a:tbl>
              <a:tblPr>
                <a:noFill/>
                <a:tableStyleId>{40E1F763-A4E9-4E7B-A8EC-13CB960C4AB1}</a:tableStyleId>
              </a:tblPr>
              <a:tblGrid>
                <a:gridCol w="1143000"/>
                <a:gridCol w="5248275"/>
              </a:tblGrid>
              <a:tr h="12700">
                <a:tc>
                  <a:txBody>
                    <a:bodyPr/>
                    <a:lstStyle/>
                    <a:p>
                      <a:pPr indent="0" lvl="0" marL="0" rtl="0" algn="l">
                        <a:spcBef>
                          <a:spcPts val="0"/>
                        </a:spcBef>
                        <a:spcAft>
                          <a:spcPts val="0"/>
                        </a:spcAft>
                        <a:buNone/>
                      </a:pPr>
                      <a:r>
                        <a:rPr lang="en" sz="1200"/>
                        <a:t>Topic</a:t>
                      </a:r>
                      <a:endParaRPr sz="1200"/>
                    </a:p>
                  </a:txBody>
                  <a:tcPr marT="63500" marB="63500" marR="63500" marL="63500"/>
                </a:tc>
                <a:tc>
                  <a:txBody>
                    <a:bodyPr/>
                    <a:lstStyle/>
                    <a:p>
                      <a:pPr indent="0" lvl="0" marL="0" rtl="0" algn="l">
                        <a:spcBef>
                          <a:spcPts val="0"/>
                        </a:spcBef>
                        <a:spcAft>
                          <a:spcPts val="0"/>
                        </a:spcAft>
                        <a:buNone/>
                      </a:pPr>
                      <a:r>
                        <a:rPr lang="en" sz="1200"/>
                        <a:t>Reference </a:t>
                      </a:r>
                      <a:endParaRPr sz="1200"/>
                    </a:p>
                  </a:txBody>
                  <a:tcPr marT="63500" marB="63500" marR="63500" marL="63500"/>
                </a:tc>
              </a:tr>
              <a:tr h="12700">
                <a:tc>
                  <a:txBody>
                    <a:bodyPr/>
                    <a:lstStyle/>
                    <a:p>
                      <a:pPr indent="0" lvl="0" marL="0" rtl="0" algn="l">
                        <a:spcBef>
                          <a:spcPts val="0"/>
                        </a:spcBef>
                        <a:spcAft>
                          <a:spcPts val="0"/>
                        </a:spcAft>
                        <a:buNone/>
                      </a:pPr>
                      <a:r>
                        <a:rPr lang="en" sz="1200"/>
                        <a:t>Serverless Endpoint</a:t>
                      </a:r>
                      <a:endParaRPr sz="1200"/>
                    </a:p>
                  </a:txBody>
                  <a:tcPr marT="63500" marB="63500" marR="63500" marL="63500"/>
                </a:tc>
                <a:tc>
                  <a:txBody>
                    <a:bodyPr/>
                    <a:lstStyle/>
                    <a:p>
                      <a:pPr indent="0" lvl="0" marL="228600" rtl="0" algn="l">
                        <a:lnSpc>
                          <a:spcPct val="107916"/>
                        </a:lnSpc>
                        <a:spcBef>
                          <a:spcPts val="0"/>
                        </a:spcBef>
                        <a:spcAft>
                          <a:spcPts val="0"/>
                        </a:spcAft>
                        <a:buNone/>
                      </a:pPr>
                      <a:r>
                        <a:rPr lang="en" sz="1200" u="sng">
                          <a:solidFill>
                            <a:srgbClr val="1155CC"/>
                          </a:solidFill>
                          <a:hlinkClick r:id="rId3">
                            <a:extLst>
                              <a:ext uri="{A12FA001-AC4F-418D-AE19-62706E023703}">
                                <ahyp:hlinkClr val="tx"/>
                              </a:ext>
                            </a:extLst>
                          </a:hlinkClick>
                        </a:rPr>
                        <a:t>https://aws.amazon.com/blogs/machine-learning/build-a-serverless-frontend-for-an-amazon-sagemaker-endpoint/#:~:text=By%20combining%20this%20powerful%20platform,sources%2C%20and%20presents%20the%20resulting</a:t>
                      </a:r>
                      <a:endParaRPr sz="1200"/>
                    </a:p>
                  </a:txBody>
                  <a:tcPr marT="63500" marB="63500" marR="63500" marL="63500"/>
                </a:tc>
              </a:tr>
              <a:tr h="12700">
                <a:tc>
                  <a:txBody>
                    <a:bodyPr/>
                    <a:lstStyle/>
                    <a:p>
                      <a:pPr indent="0" lvl="0" marL="0" rtl="0" algn="l">
                        <a:spcBef>
                          <a:spcPts val="0"/>
                        </a:spcBef>
                        <a:spcAft>
                          <a:spcPts val="0"/>
                        </a:spcAft>
                        <a:buNone/>
                      </a:pPr>
                      <a:r>
                        <a:rPr lang="en" sz="1200"/>
                        <a:t>Cloud_hacker_concern</a:t>
                      </a:r>
                      <a:endParaRPr sz="1200"/>
                    </a:p>
                  </a:txBody>
                  <a:tcPr marT="63500" marB="63500" marR="63500" marL="63500"/>
                </a:tc>
                <a:tc>
                  <a:txBody>
                    <a:bodyPr/>
                    <a:lstStyle/>
                    <a:p>
                      <a:pPr indent="0" lvl="0" marL="0" rtl="0" algn="l">
                        <a:spcBef>
                          <a:spcPts val="0"/>
                        </a:spcBef>
                        <a:spcAft>
                          <a:spcPts val="0"/>
                        </a:spcAft>
                        <a:buNone/>
                      </a:pPr>
                      <a:r>
                        <a:rPr lang="en" sz="1200" u="sng">
                          <a:solidFill>
                            <a:srgbClr val="1155CC"/>
                          </a:solidFill>
                          <a:hlinkClick r:id="rId4">
                            <a:extLst>
                              <a:ext uri="{A12FA001-AC4F-418D-AE19-62706E023703}">
                                <ahyp:hlinkClr val="tx"/>
                              </a:ext>
                            </a:extLst>
                          </a:hlinkClick>
                        </a:rPr>
                        <a:t>https://www.washingtonpost.com/technology/2020/03/02/cloud-hack-problems/</a:t>
                      </a:r>
                      <a:endParaRPr sz="1200"/>
                    </a:p>
                  </a:txBody>
                  <a:tcPr marT="63500" marB="63500" marR="63500" marL="63500"/>
                </a:tc>
              </a:tr>
              <a:tr h="12700">
                <a:tc>
                  <a:txBody>
                    <a:bodyPr/>
                    <a:lstStyle/>
                    <a:p>
                      <a:pPr indent="0" lvl="0" marL="0" rtl="0" algn="l">
                        <a:spcBef>
                          <a:spcPts val="0"/>
                        </a:spcBef>
                        <a:spcAft>
                          <a:spcPts val="0"/>
                        </a:spcAft>
                        <a:buNone/>
                      </a:pPr>
                      <a:r>
                        <a:rPr lang="en" sz="1200"/>
                        <a:t>Azure vs GCP Costs</a:t>
                      </a:r>
                      <a:endParaRPr sz="1200"/>
                    </a:p>
                  </a:txBody>
                  <a:tcPr marT="63500" marB="63500" marR="63500" marL="63500"/>
                </a:tc>
                <a:tc>
                  <a:txBody>
                    <a:bodyPr/>
                    <a:lstStyle/>
                    <a:p>
                      <a:pPr indent="0" lvl="0" marL="0" rtl="0" algn="l">
                        <a:spcBef>
                          <a:spcPts val="0"/>
                        </a:spcBef>
                        <a:spcAft>
                          <a:spcPts val="0"/>
                        </a:spcAft>
                        <a:buNone/>
                      </a:pPr>
                      <a:r>
                        <a:rPr lang="en" sz="1200" u="sng">
                          <a:solidFill>
                            <a:srgbClr val="1155CC"/>
                          </a:solidFill>
                        </a:rPr>
                        <a:t>https://docs.google.com/document/d/1BC1VJDuDsYSAopRd-CKqyYZeqDxNYFyYiZkz-GI1xe0/edit</a:t>
                      </a:r>
                      <a:endParaRPr sz="1200" u="sng">
                        <a:solidFill>
                          <a:srgbClr val="1155CC"/>
                        </a:solidFill>
                      </a:endParaRPr>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61" name="Shape 161"/>
        <p:cNvGrpSpPr/>
        <p:nvPr/>
      </p:nvGrpSpPr>
      <p:grpSpPr>
        <a:xfrm>
          <a:off x="0" y="0"/>
          <a:ext cx="0" cy="0"/>
          <a:chOff x="0" y="0"/>
          <a:chExt cx="0" cy="0"/>
        </a:xfrm>
      </p:grpSpPr>
      <p:sp>
        <p:nvSpPr>
          <p:cNvPr id="162" name="Google Shape;162;p27"/>
          <p:cNvSpPr/>
          <p:nvPr/>
        </p:nvSpPr>
        <p:spPr>
          <a:xfrm>
            <a:off x="1387763" y="544901"/>
            <a:ext cx="6462036" cy="49105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Appendix - Detail Cost Estimates</a:t>
            </a:r>
          </a:p>
        </p:txBody>
      </p:sp>
      <p:sp>
        <p:nvSpPr>
          <p:cNvPr id="163" name="Google Shape;163;p27"/>
          <p:cNvSpPr txBox="1"/>
          <p:nvPr/>
        </p:nvSpPr>
        <p:spPr>
          <a:xfrm>
            <a:off x="621000" y="1315617"/>
            <a:ext cx="79020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64" name="Google Shape;164;p27"/>
          <p:cNvPicPr preferRelativeResize="0"/>
          <p:nvPr/>
        </p:nvPicPr>
        <p:blipFill>
          <a:blip r:embed="rId3">
            <a:alphaModFix/>
          </a:blip>
          <a:stretch>
            <a:fillRect/>
          </a:stretch>
        </p:blipFill>
        <p:spPr>
          <a:xfrm>
            <a:off x="968763" y="1315625"/>
            <a:ext cx="7300049" cy="323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68" name="Shape 168"/>
        <p:cNvGrpSpPr/>
        <p:nvPr/>
      </p:nvGrpSpPr>
      <p:grpSpPr>
        <a:xfrm>
          <a:off x="0" y="0"/>
          <a:ext cx="0" cy="0"/>
          <a:chOff x="0" y="0"/>
          <a:chExt cx="0" cy="0"/>
        </a:xfrm>
      </p:grpSpPr>
      <p:sp>
        <p:nvSpPr>
          <p:cNvPr id="169" name="Google Shape;169;p28"/>
          <p:cNvSpPr/>
          <p:nvPr/>
        </p:nvSpPr>
        <p:spPr>
          <a:xfrm>
            <a:off x="1387763" y="544901"/>
            <a:ext cx="6462036" cy="49105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Appendix - Detail Cost Estimates</a:t>
            </a:r>
          </a:p>
        </p:txBody>
      </p:sp>
      <p:sp>
        <p:nvSpPr>
          <p:cNvPr id="170" name="Google Shape;170;p28"/>
          <p:cNvSpPr txBox="1"/>
          <p:nvPr/>
        </p:nvSpPr>
        <p:spPr>
          <a:xfrm>
            <a:off x="621000" y="1315617"/>
            <a:ext cx="79020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71" name="Google Shape;171;p28"/>
          <p:cNvPicPr preferRelativeResize="0"/>
          <p:nvPr/>
        </p:nvPicPr>
        <p:blipFill>
          <a:blip r:embed="rId3">
            <a:alphaModFix/>
          </a:blip>
          <a:stretch>
            <a:fillRect/>
          </a:stretch>
        </p:blipFill>
        <p:spPr>
          <a:xfrm>
            <a:off x="891400" y="1315625"/>
            <a:ext cx="7710024" cy="328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75" name="Shape 175"/>
        <p:cNvGrpSpPr/>
        <p:nvPr/>
      </p:nvGrpSpPr>
      <p:grpSpPr>
        <a:xfrm>
          <a:off x="0" y="0"/>
          <a:ext cx="0" cy="0"/>
          <a:chOff x="0" y="0"/>
          <a:chExt cx="0" cy="0"/>
        </a:xfrm>
      </p:grpSpPr>
      <p:sp>
        <p:nvSpPr>
          <p:cNvPr id="176" name="Google Shape;176;p29"/>
          <p:cNvSpPr/>
          <p:nvPr/>
        </p:nvSpPr>
        <p:spPr>
          <a:xfrm>
            <a:off x="1387763" y="544901"/>
            <a:ext cx="6462036" cy="49105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Appendix - Detail Cost Estimates</a:t>
            </a:r>
          </a:p>
        </p:txBody>
      </p:sp>
      <p:sp>
        <p:nvSpPr>
          <p:cNvPr id="177" name="Google Shape;177;p29"/>
          <p:cNvSpPr txBox="1"/>
          <p:nvPr/>
        </p:nvSpPr>
        <p:spPr>
          <a:xfrm>
            <a:off x="621000" y="1315617"/>
            <a:ext cx="79020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78" name="Google Shape;178;p29"/>
          <p:cNvPicPr preferRelativeResize="0"/>
          <p:nvPr/>
        </p:nvPicPr>
        <p:blipFill>
          <a:blip r:embed="rId3">
            <a:alphaModFix/>
          </a:blip>
          <a:stretch>
            <a:fillRect/>
          </a:stretch>
        </p:blipFill>
        <p:spPr>
          <a:xfrm>
            <a:off x="1205900" y="1333550"/>
            <a:ext cx="7048499" cy="3264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61" name="Shape 61"/>
        <p:cNvGrpSpPr/>
        <p:nvPr/>
      </p:nvGrpSpPr>
      <p:grpSpPr>
        <a:xfrm>
          <a:off x="0" y="0"/>
          <a:ext cx="0" cy="0"/>
          <a:chOff x="0" y="0"/>
          <a:chExt cx="0" cy="0"/>
        </a:xfrm>
      </p:grpSpPr>
      <p:sp>
        <p:nvSpPr>
          <p:cNvPr id="62" name="Google Shape;62;p14"/>
          <p:cNvSpPr txBox="1"/>
          <p:nvPr/>
        </p:nvSpPr>
        <p:spPr>
          <a:xfrm>
            <a:off x="1473900" y="643750"/>
            <a:ext cx="54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3" name="Google Shape;63;p14"/>
          <p:cNvSpPr/>
          <p:nvPr/>
        </p:nvSpPr>
        <p:spPr>
          <a:xfrm>
            <a:off x="1362975" y="209476"/>
            <a:ext cx="5853402" cy="49213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What were we trying to build?</a:t>
            </a:r>
          </a:p>
        </p:txBody>
      </p:sp>
      <p:sp>
        <p:nvSpPr>
          <p:cNvPr id="64" name="Google Shape;64;p14"/>
          <p:cNvSpPr txBox="1"/>
          <p:nvPr/>
        </p:nvSpPr>
        <p:spPr>
          <a:xfrm>
            <a:off x="130400" y="760175"/>
            <a:ext cx="87450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a:t>
            </a:r>
            <a:r>
              <a:rPr lang="en" sz="1800"/>
              <a:t> logistic regression model that predicts whether a trip </a:t>
            </a:r>
            <a:r>
              <a:rPr lang="en" sz="1800"/>
              <a:t>occurred</a:t>
            </a:r>
            <a:r>
              <a:rPr lang="en" sz="1800"/>
              <a:t> during day or night ( 6 AM - 6 PM: Day)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 linear regression model that predicts trip time based on drop-off and pickup location.</a:t>
            </a:r>
            <a:endParaRPr sz="1800"/>
          </a:p>
        </p:txBody>
      </p:sp>
      <p:sp>
        <p:nvSpPr>
          <p:cNvPr id="65" name="Google Shape;65;p14"/>
          <p:cNvSpPr/>
          <p:nvPr/>
        </p:nvSpPr>
        <p:spPr>
          <a:xfrm>
            <a:off x="1235125" y="2388626"/>
            <a:ext cx="6695941" cy="38289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How does the Raw Data look like?</a:t>
            </a:r>
          </a:p>
        </p:txBody>
      </p:sp>
      <p:sp>
        <p:nvSpPr>
          <p:cNvPr id="66" name="Google Shape;66;p14"/>
          <p:cNvSpPr txBox="1"/>
          <p:nvPr/>
        </p:nvSpPr>
        <p:spPr>
          <a:xfrm>
            <a:off x="3204700" y="3439675"/>
            <a:ext cx="2492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lpep_pickup_datetime   </a:t>
            </a:r>
            <a:endParaRPr/>
          </a:p>
          <a:p>
            <a:pPr indent="-317500" lvl="0" marL="457200" rtl="0" algn="l">
              <a:spcBef>
                <a:spcPts val="0"/>
              </a:spcBef>
              <a:spcAft>
                <a:spcPts val="0"/>
              </a:spcAft>
              <a:buSzPts val="1400"/>
              <a:buChar char="➢"/>
            </a:pPr>
            <a:r>
              <a:rPr lang="en"/>
              <a:t>lpep_dropoff_datetime    </a:t>
            </a:r>
            <a:endParaRPr/>
          </a:p>
          <a:p>
            <a:pPr indent="-317500" lvl="0" marL="457200" rtl="0" algn="l">
              <a:spcBef>
                <a:spcPts val="0"/>
              </a:spcBef>
              <a:spcAft>
                <a:spcPts val="0"/>
              </a:spcAft>
              <a:buSzPts val="1400"/>
              <a:buChar char="➢"/>
            </a:pPr>
            <a:r>
              <a:rPr lang="en"/>
              <a:t>PULocationID                   </a:t>
            </a:r>
            <a:endParaRPr/>
          </a:p>
          <a:p>
            <a:pPr indent="-317500" lvl="0" marL="457200" rtl="0" algn="l">
              <a:spcBef>
                <a:spcPts val="0"/>
              </a:spcBef>
              <a:spcAft>
                <a:spcPts val="0"/>
              </a:spcAft>
              <a:buSzPts val="1400"/>
              <a:buChar char="➢"/>
            </a:pPr>
            <a:r>
              <a:rPr lang="en"/>
              <a:t>DOLocationID               </a:t>
            </a:r>
            <a:endParaRPr/>
          </a:p>
          <a:p>
            <a:pPr indent="-317500" lvl="0" marL="457200" rtl="0" algn="l">
              <a:spcBef>
                <a:spcPts val="0"/>
              </a:spcBef>
              <a:spcAft>
                <a:spcPts val="0"/>
              </a:spcAft>
              <a:buSzPts val="1400"/>
              <a:buChar char="➢"/>
            </a:pPr>
            <a:r>
              <a:rPr lang="en"/>
              <a:t>passenger_count            </a:t>
            </a:r>
            <a:endParaRPr/>
          </a:p>
          <a:p>
            <a:pPr indent="-317500" lvl="0" marL="457200" rtl="0" algn="l">
              <a:spcBef>
                <a:spcPts val="0"/>
              </a:spcBef>
              <a:spcAft>
                <a:spcPts val="0"/>
              </a:spcAft>
              <a:buSzPts val="1400"/>
              <a:buChar char="➢"/>
            </a:pPr>
            <a:r>
              <a:rPr lang="en"/>
              <a:t>trip_distance           </a:t>
            </a:r>
            <a:endParaRPr/>
          </a:p>
          <a:p>
            <a:pPr indent="-317500" lvl="0" marL="457200" rtl="0" algn="l">
              <a:spcBef>
                <a:spcPts val="0"/>
              </a:spcBef>
              <a:spcAft>
                <a:spcPts val="0"/>
              </a:spcAft>
              <a:buSzPts val="1400"/>
              <a:buChar char="➢"/>
            </a:pPr>
            <a:r>
              <a:rPr lang="en"/>
              <a:t>extra                 </a:t>
            </a:r>
            <a:endParaRPr/>
          </a:p>
        </p:txBody>
      </p:sp>
      <p:sp>
        <p:nvSpPr>
          <p:cNvPr id="67" name="Google Shape;67;p14"/>
          <p:cNvSpPr txBox="1"/>
          <p:nvPr/>
        </p:nvSpPr>
        <p:spPr>
          <a:xfrm>
            <a:off x="5943600" y="3396800"/>
            <a:ext cx="3069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mta_tax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Tip_amount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Tolls_amount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improvement_surcharge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total_amount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payment_type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trip_type                    </a:t>
            </a:r>
            <a:endParaRPr/>
          </a:p>
        </p:txBody>
      </p:sp>
      <p:sp>
        <p:nvSpPr>
          <p:cNvPr id="68" name="Google Shape;68;p14"/>
          <p:cNvSpPr txBox="1"/>
          <p:nvPr/>
        </p:nvSpPr>
        <p:spPr>
          <a:xfrm>
            <a:off x="184650" y="3515875"/>
            <a:ext cx="2925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2016-2019</a:t>
            </a:r>
            <a:endParaRPr/>
          </a:p>
          <a:p>
            <a:pPr indent="-317500" lvl="0" marL="457200" rtl="0" algn="l">
              <a:spcBef>
                <a:spcPts val="0"/>
              </a:spcBef>
              <a:spcAft>
                <a:spcPts val="0"/>
              </a:spcAft>
              <a:buSzPts val="1400"/>
              <a:buChar char="●"/>
            </a:pPr>
            <a:r>
              <a:rPr lang="en"/>
              <a:t>Size ~ 30 GB</a:t>
            </a:r>
            <a:endParaRPr/>
          </a:p>
          <a:p>
            <a:pPr indent="-317500" lvl="0" marL="457200" rtl="0" algn="l">
              <a:spcBef>
                <a:spcPts val="0"/>
              </a:spcBef>
              <a:spcAft>
                <a:spcPts val="0"/>
              </a:spcAft>
              <a:buSzPts val="1400"/>
              <a:buChar char="●"/>
            </a:pPr>
            <a:r>
              <a:rPr lang="en"/>
              <a:t>Monthly CSVs for ‘Yellow’ and ‘Green’ cab</a:t>
            </a:r>
            <a:endParaRPr/>
          </a:p>
        </p:txBody>
      </p:sp>
      <p:sp>
        <p:nvSpPr>
          <p:cNvPr id="69" name="Google Shape;69;p14"/>
          <p:cNvSpPr txBox="1"/>
          <p:nvPr/>
        </p:nvSpPr>
        <p:spPr>
          <a:xfrm>
            <a:off x="5135650" y="2982475"/>
            <a:ext cx="1532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t>Features</a:t>
            </a:r>
            <a:endParaRPr b="1" sz="2000" u="sng"/>
          </a:p>
        </p:txBody>
      </p:sp>
      <p:sp>
        <p:nvSpPr>
          <p:cNvPr id="70" name="Google Shape;70;p14"/>
          <p:cNvSpPr txBox="1"/>
          <p:nvPr/>
        </p:nvSpPr>
        <p:spPr>
          <a:xfrm>
            <a:off x="868450" y="2982475"/>
            <a:ext cx="1532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t>Summary</a:t>
            </a:r>
            <a:endParaRPr b="1" sz="20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74" name="Shape 74"/>
        <p:cNvGrpSpPr/>
        <p:nvPr/>
      </p:nvGrpSpPr>
      <p:grpSpPr>
        <a:xfrm>
          <a:off x="0" y="0"/>
          <a:ext cx="0" cy="0"/>
          <a:chOff x="0" y="0"/>
          <a:chExt cx="0" cy="0"/>
        </a:xfrm>
      </p:grpSpPr>
      <p:sp>
        <p:nvSpPr>
          <p:cNvPr id="75" name="Google Shape;75;p15"/>
          <p:cNvSpPr txBox="1"/>
          <p:nvPr/>
        </p:nvSpPr>
        <p:spPr>
          <a:xfrm>
            <a:off x="1473900" y="643750"/>
            <a:ext cx="54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6" name="Google Shape;76;p15"/>
          <p:cNvSpPr/>
          <p:nvPr/>
        </p:nvSpPr>
        <p:spPr>
          <a:xfrm>
            <a:off x="1375550" y="188551"/>
            <a:ext cx="6073321" cy="49213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Feature Engineering Performed</a:t>
            </a:r>
          </a:p>
        </p:txBody>
      </p:sp>
      <p:sp>
        <p:nvSpPr>
          <p:cNvPr id="77" name="Google Shape;77;p15"/>
          <p:cNvSpPr txBox="1"/>
          <p:nvPr/>
        </p:nvSpPr>
        <p:spPr>
          <a:xfrm>
            <a:off x="224825" y="803675"/>
            <a:ext cx="8513700" cy="42021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n" sz="1800"/>
              <a:t>Used pickup_datetime to create a Boolean feature ‘Day’</a:t>
            </a:r>
            <a:endParaRPr sz="1800"/>
          </a:p>
          <a:p>
            <a:pPr indent="-342900" lvl="0" marL="457200" rtl="0" algn="l">
              <a:lnSpc>
                <a:spcPct val="150000"/>
              </a:lnSpc>
              <a:spcBef>
                <a:spcPts val="0"/>
              </a:spcBef>
              <a:spcAft>
                <a:spcPts val="0"/>
              </a:spcAft>
              <a:buSzPts val="1800"/>
              <a:buChar char="●"/>
            </a:pPr>
            <a:r>
              <a:rPr lang="en" sz="1800"/>
              <a:t>Subtracted</a:t>
            </a:r>
            <a:r>
              <a:rPr lang="en" sz="1800"/>
              <a:t> pickup_datetime from dropoff_datetime to create a feature “trip_duration” (in Minutes)</a:t>
            </a:r>
            <a:endParaRPr sz="1800"/>
          </a:p>
          <a:p>
            <a:pPr indent="-342900" lvl="0" marL="457200" rtl="0" algn="l">
              <a:lnSpc>
                <a:spcPct val="150000"/>
              </a:lnSpc>
              <a:spcBef>
                <a:spcPts val="0"/>
              </a:spcBef>
              <a:spcAft>
                <a:spcPts val="0"/>
              </a:spcAft>
              <a:buSzPts val="1800"/>
              <a:buChar char="●"/>
            </a:pPr>
            <a:r>
              <a:rPr lang="en" sz="1800"/>
              <a:t>Utilized Calendar module to create a Boolean feature “Weekdays” based on pickup_datetime</a:t>
            </a:r>
            <a:endParaRPr sz="1800"/>
          </a:p>
          <a:p>
            <a:pPr indent="-342900" lvl="0" marL="457200" rtl="0" algn="l">
              <a:lnSpc>
                <a:spcPct val="150000"/>
              </a:lnSpc>
              <a:spcBef>
                <a:spcPts val="0"/>
              </a:spcBef>
              <a:spcAft>
                <a:spcPts val="0"/>
              </a:spcAft>
              <a:buSzPts val="1800"/>
              <a:buChar char="●"/>
            </a:pPr>
            <a:r>
              <a:rPr lang="en" sz="1800"/>
              <a:t>Created a dictionary of National holidays and mapped the pickup_datetime to create a new boolean feature “Holidays”</a:t>
            </a:r>
            <a:endParaRPr sz="1800"/>
          </a:p>
          <a:p>
            <a:pPr indent="-342900" lvl="0" marL="457200" rtl="0" algn="l">
              <a:lnSpc>
                <a:spcPct val="150000"/>
              </a:lnSpc>
              <a:spcBef>
                <a:spcPts val="0"/>
              </a:spcBef>
              <a:spcAft>
                <a:spcPts val="0"/>
              </a:spcAft>
              <a:buSzPts val="1800"/>
              <a:buChar char="●"/>
            </a:pPr>
            <a:r>
              <a:rPr lang="en" sz="1800"/>
              <a:t>Added a categorical feature “color” to flag whether the data was from green or yellow taxi cab.</a:t>
            </a:r>
            <a:endParaRPr sz="1800"/>
          </a:p>
          <a:p>
            <a:pPr indent="-342900" lvl="0" marL="457200" rtl="0" algn="l">
              <a:lnSpc>
                <a:spcPct val="150000"/>
              </a:lnSpc>
              <a:spcBef>
                <a:spcPts val="0"/>
              </a:spcBef>
              <a:spcAft>
                <a:spcPts val="0"/>
              </a:spcAft>
              <a:buSzPts val="1800"/>
              <a:buChar char="●"/>
            </a:pPr>
            <a:r>
              <a:rPr lang="en" sz="1800"/>
              <a:t>Merged the two taxi types into a single giant CSV and stored it in S3</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81" name="Shape 81"/>
        <p:cNvGrpSpPr/>
        <p:nvPr/>
      </p:nvGrpSpPr>
      <p:grpSpPr>
        <a:xfrm>
          <a:off x="0" y="0"/>
          <a:ext cx="0" cy="0"/>
          <a:chOff x="0" y="0"/>
          <a:chExt cx="0" cy="0"/>
        </a:xfrm>
      </p:grpSpPr>
      <p:sp>
        <p:nvSpPr>
          <p:cNvPr id="82" name="Google Shape;82;p16"/>
          <p:cNvSpPr txBox="1"/>
          <p:nvPr/>
        </p:nvSpPr>
        <p:spPr>
          <a:xfrm>
            <a:off x="1473900" y="643750"/>
            <a:ext cx="54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3" name="Google Shape;83;p16"/>
          <p:cNvSpPr/>
          <p:nvPr/>
        </p:nvSpPr>
        <p:spPr>
          <a:xfrm>
            <a:off x="2531375" y="152726"/>
            <a:ext cx="4270567" cy="38343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Overall Job Workflow</a:t>
            </a:r>
          </a:p>
        </p:txBody>
      </p:sp>
      <p:sp>
        <p:nvSpPr>
          <p:cNvPr id="84" name="Google Shape;84;p16"/>
          <p:cNvSpPr txBox="1"/>
          <p:nvPr/>
        </p:nvSpPr>
        <p:spPr>
          <a:xfrm>
            <a:off x="260975" y="666475"/>
            <a:ext cx="8654400" cy="877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n" sz="1800"/>
              <a:t>We randomly selected 1GB of data to train,test and deploy our Models</a:t>
            </a:r>
            <a:endParaRPr sz="1800"/>
          </a:p>
          <a:p>
            <a:pPr indent="-342900" lvl="0" marL="457200" rtl="0" algn="l">
              <a:lnSpc>
                <a:spcPct val="150000"/>
              </a:lnSpc>
              <a:spcBef>
                <a:spcPts val="0"/>
              </a:spcBef>
              <a:spcAft>
                <a:spcPts val="0"/>
              </a:spcAft>
              <a:buSzPts val="1800"/>
              <a:buChar char="➢"/>
            </a:pPr>
            <a:r>
              <a:rPr lang="en" sz="1800"/>
              <a:t> 70% Train, 15% Validation and 15% Test  </a:t>
            </a:r>
            <a:endParaRPr sz="1800"/>
          </a:p>
        </p:txBody>
      </p:sp>
      <p:pic>
        <p:nvPicPr>
          <p:cNvPr id="85" name="Google Shape;85;p16"/>
          <p:cNvPicPr preferRelativeResize="0"/>
          <p:nvPr/>
        </p:nvPicPr>
        <p:blipFill>
          <a:blip r:embed="rId3">
            <a:alphaModFix/>
          </a:blip>
          <a:stretch>
            <a:fillRect/>
          </a:stretch>
        </p:blipFill>
        <p:spPr>
          <a:xfrm>
            <a:off x="850775" y="1601375"/>
            <a:ext cx="7547150" cy="34263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89" name="Shape 89"/>
        <p:cNvGrpSpPr/>
        <p:nvPr/>
      </p:nvGrpSpPr>
      <p:grpSpPr>
        <a:xfrm>
          <a:off x="0" y="0"/>
          <a:ext cx="0" cy="0"/>
          <a:chOff x="0" y="0"/>
          <a:chExt cx="0" cy="0"/>
        </a:xfrm>
      </p:grpSpPr>
      <p:sp>
        <p:nvSpPr>
          <p:cNvPr id="90" name="Google Shape;90;p17"/>
          <p:cNvSpPr txBox="1"/>
          <p:nvPr/>
        </p:nvSpPr>
        <p:spPr>
          <a:xfrm>
            <a:off x="1473900" y="643750"/>
            <a:ext cx="54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1" name="Google Shape;91;p17"/>
          <p:cNvSpPr txBox="1"/>
          <p:nvPr/>
        </p:nvSpPr>
        <p:spPr>
          <a:xfrm>
            <a:off x="120600" y="757675"/>
            <a:ext cx="8902800" cy="42483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What happens</a:t>
            </a:r>
            <a:r>
              <a:rPr b="1" lang="en" sz="1600"/>
              <a:t> in case of failures due to power outages on a rainy day or system failures or delay due to heavy traffic?</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lang="en" sz="1600"/>
              <a:t>Amazon has a service that can help deal with the problem of system failures:</a:t>
            </a:r>
            <a:endParaRPr sz="1600"/>
          </a:p>
          <a:p>
            <a:pPr indent="0" lvl="0" marL="0" rtl="0" algn="l">
              <a:spcBef>
                <a:spcPts val="0"/>
              </a:spcBef>
              <a:spcAft>
                <a:spcPts val="0"/>
              </a:spcAft>
              <a:buNone/>
            </a:pPr>
            <a:r>
              <a:t/>
            </a:r>
            <a:endParaRPr/>
          </a:p>
          <a:p>
            <a:pPr indent="0" lvl="0" marL="0" rtl="0" algn="l">
              <a:spcBef>
                <a:spcPts val="0"/>
              </a:spcBef>
              <a:spcAft>
                <a:spcPts val="0"/>
              </a:spcAft>
              <a:buNone/>
            </a:pPr>
            <a:r>
              <a:rPr b="1" lang="en"/>
              <a:t>Amazon Cloud Watch Alarm</a:t>
            </a:r>
            <a:endParaRPr b="1"/>
          </a:p>
          <a:p>
            <a:pPr indent="-317500" lvl="0" marL="457200" rtl="0" algn="l">
              <a:spcBef>
                <a:spcPts val="0"/>
              </a:spcBef>
              <a:spcAft>
                <a:spcPts val="0"/>
              </a:spcAft>
              <a:buSzPts val="1400"/>
              <a:buChar char="●"/>
            </a:pPr>
            <a:r>
              <a:rPr lang="en"/>
              <a:t>Can be used  to monitor and recover Sagemaker in case of failure.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automate recovery process alerts us when system fails due to any reason.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It activates for upto three failures per day to keep track of the failure status.</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sz="1600"/>
              <a:t>How to ensure the system performs well in case of high prediction requests or delays due to incoming traffic?</a:t>
            </a:r>
            <a:endParaRPr b="1" sz="1600"/>
          </a:p>
          <a:p>
            <a:pPr indent="-317500" lvl="0" marL="457200" rtl="0" algn="l">
              <a:spcBef>
                <a:spcPts val="0"/>
              </a:spcBef>
              <a:spcAft>
                <a:spcPts val="0"/>
              </a:spcAft>
              <a:buSzPts val="1400"/>
              <a:buChar char="●"/>
            </a:pPr>
            <a:r>
              <a:rPr lang="en"/>
              <a:t>The system should be able to scale to make predictions quickly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We may have to upgrade the compute power as well as create more instances at endpoints depending on the incoming traffic. This will ensure the system works well at times of delays.</a:t>
            </a:r>
            <a:endParaRPr/>
          </a:p>
        </p:txBody>
      </p:sp>
      <p:sp>
        <p:nvSpPr>
          <p:cNvPr id="92" name="Google Shape;92;p17"/>
          <p:cNvSpPr/>
          <p:nvPr/>
        </p:nvSpPr>
        <p:spPr>
          <a:xfrm>
            <a:off x="2133275" y="151600"/>
            <a:ext cx="4230094" cy="49215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Model Observability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96" name="Shape 96"/>
        <p:cNvGrpSpPr/>
        <p:nvPr/>
      </p:nvGrpSpPr>
      <p:grpSpPr>
        <a:xfrm>
          <a:off x="0" y="0"/>
          <a:ext cx="0" cy="0"/>
          <a:chOff x="0" y="0"/>
          <a:chExt cx="0" cy="0"/>
        </a:xfrm>
      </p:grpSpPr>
      <p:sp>
        <p:nvSpPr>
          <p:cNvPr id="97" name="Google Shape;97;p18"/>
          <p:cNvSpPr txBox="1"/>
          <p:nvPr/>
        </p:nvSpPr>
        <p:spPr>
          <a:xfrm>
            <a:off x="1473900" y="643750"/>
            <a:ext cx="54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8" name="Google Shape;98;p18"/>
          <p:cNvSpPr txBox="1"/>
          <p:nvPr/>
        </p:nvSpPr>
        <p:spPr>
          <a:xfrm>
            <a:off x="165000" y="1043950"/>
            <a:ext cx="8902800" cy="354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Char char="●"/>
            </a:pPr>
            <a:r>
              <a:rPr lang="en">
                <a:solidFill>
                  <a:srgbClr val="434343"/>
                </a:solidFill>
                <a:highlight>
                  <a:srgbClr val="EFEFEF"/>
                </a:highlight>
              </a:rPr>
              <a:t>Version control, also called source control, allows to manage changes to files over time, storing these modifications in a database.</a:t>
            </a:r>
            <a:endParaRPr>
              <a:solidFill>
                <a:srgbClr val="434343"/>
              </a:solidFill>
              <a:highlight>
                <a:srgbClr val="EFEFEF"/>
              </a:highlight>
            </a:endParaRPr>
          </a:p>
          <a:p>
            <a:pPr indent="0" lvl="0" marL="457200" rtl="0" algn="l">
              <a:spcBef>
                <a:spcPts val="0"/>
              </a:spcBef>
              <a:spcAft>
                <a:spcPts val="0"/>
              </a:spcAft>
              <a:buClr>
                <a:schemeClr val="dk1"/>
              </a:buClr>
              <a:buSzPts val="1100"/>
              <a:buFont typeface="Arial"/>
              <a:buNone/>
            </a:pPr>
            <a:r>
              <a:t/>
            </a:r>
            <a:endParaRPr>
              <a:solidFill>
                <a:srgbClr val="434343"/>
              </a:solidFill>
              <a:highlight>
                <a:srgbClr val="999999"/>
              </a:highlight>
            </a:endParaRPr>
          </a:p>
          <a:p>
            <a:pPr indent="-317500" lvl="0" marL="457200" rtl="0" algn="l">
              <a:spcBef>
                <a:spcPts val="0"/>
              </a:spcBef>
              <a:spcAft>
                <a:spcPts val="0"/>
              </a:spcAft>
              <a:buClr>
                <a:srgbClr val="434343"/>
              </a:buClr>
              <a:buSzPts val="1400"/>
              <a:buChar char="●"/>
            </a:pPr>
            <a:r>
              <a:rPr lang="en">
                <a:solidFill>
                  <a:srgbClr val="434343"/>
                </a:solidFill>
              </a:rPr>
              <a:t>It is important to keep track of changes and keep every team member working off the latest version.</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   </a:t>
            </a:r>
            <a:r>
              <a:rPr lang="en">
                <a:solidFill>
                  <a:srgbClr val="434343"/>
                </a:solidFill>
              </a:rPr>
              <a:t>One of the ways to version control in Sagemaker is:</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666666"/>
              </a:solidFill>
            </a:endParaRPr>
          </a:p>
          <a:p>
            <a:pPr indent="0" lvl="0" marL="0" rtl="0" algn="l">
              <a:spcBef>
                <a:spcPts val="0"/>
              </a:spcBef>
              <a:spcAft>
                <a:spcPts val="0"/>
              </a:spcAft>
              <a:buClr>
                <a:schemeClr val="dk1"/>
              </a:buClr>
              <a:buSzPts val="1100"/>
              <a:buFont typeface="Arial"/>
              <a:buNone/>
            </a:pPr>
            <a:r>
              <a:rPr b="1" lang="en">
                <a:solidFill>
                  <a:srgbClr val="666666"/>
                </a:solidFill>
              </a:rPr>
              <a:t>  </a:t>
            </a:r>
            <a:r>
              <a:rPr b="1" lang="en">
                <a:solidFill>
                  <a:schemeClr val="dk1"/>
                </a:solidFill>
              </a:rPr>
              <a:t> Git-Based version control systems</a:t>
            </a:r>
            <a:endParaRPr b="1">
              <a:solidFill>
                <a:schemeClr val="dk1"/>
              </a:solidFill>
            </a:endParaRPr>
          </a:p>
          <a:p>
            <a:pPr indent="-317500" lvl="0" marL="457200" rtl="0" algn="l">
              <a:spcBef>
                <a:spcPts val="0"/>
              </a:spcBef>
              <a:spcAft>
                <a:spcPts val="0"/>
              </a:spcAft>
              <a:buClr>
                <a:srgbClr val="434343"/>
              </a:buClr>
              <a:buSzPts val="1400"/>
              <a:buChar char="●"/>
            </a:pPr>
            <a:r>
              <a:rPr lang="en">
                <a:solidFill>
                  <a:srgbClr val="434343"/>
                </a:solidFill>
              </a:rPr>
              <a:t>Git repositories are added to the Jupyter Notebook to coauthor projects, track code changes, and amalgamate software engineering and data science practices for production-ready code management.</a:t>
            </a:r>
            <a:endParaRPr>
              <a:solidFill>
                <a:srgbClr val="434343"/>
              </a:solidFill>
            </a:endParaRPr>
          </a:p>
          <a:p>
            <a:pPr indent="0" lvl="0" marL="457200" rtl="0" algn="l">
              <a:spcBef>
                <a:spcPts val="0"/>
              </a:spcBef>
              <a:spcAft>
                <a:spcPts val="0"/>
              </a:spcAft>
              <a:buClr>
                <a:schemeClr val="dk1"/>
              </a:buClr>
              <a:buSzPts val="1100"/>
              <a:buFont typeface="Arial"/>
              <a:buNone/>
            </a:pPr>
            <a:r>
              <a:t/>
            </a:r>
            <a:endParaRPr>
              <a:solidFill>
                <a:srgbClr val="434343"/>
              </a:solidFill>
            </a:endParaRPr>
          </a:p>
          <a:p>
            <a:pPr indent="-317500" lvl="0" marL="457200" rtl="0" algn="l">
              <a:lnSpc>
                <a:spcPct val="115000"/>
              </a:lnSpc>
              <a:spcBef>
                <a:spcPts val="0"/>
              </a:spcBef>
              <a:spcAft>
                <a:spcPts val="0"/>
              </a:spcAft>
              <a:buClr>
                <a:srgbClr val="434343"/>
              </a:buClr>
              <a:buSzPts val="1400"/>
              <a:buChar char="●"/>
            </a:pPr>
            <a:r>
              <a:rPr lang="en">
                <a:solidFill>
                  <a:srgbClr val="434343"/>
                </a:solidFill>
              </a:rPr>
              <a:t>Storing notebooks in a Git repository enables one to decouple Jupyter Notebooks from the instance lifecycle and keep them as standalone documents, which can be referenced and reused in the future.</a:t>
            </a:r>
            <a:endParaRPr>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None/>
            </a:pPr>
            <a:r>
              <a:t/>
            </a:r>
            <a:endParaRPr b="1" sz="1600"/>
          </a:p>
        </p:txBody>
      </p:sp>
      <p:sp>
        <p:nvSpPr>
          <p:cNvPr id="99" name="Google Shape;99;p18"/>
          <p:cNvSpPr/>
          <p:nvPr/>
        </p:nvSpPr>
        <p:spPr>
          <a:xfrm>
            <a:off x="1043475" y="293750"/>
            <a:ext cx="6854667" cy="49215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How to version control your code?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03" name="Shape 103"/>
        <p:cNvGrpSpPr/>
        <p:nvPr/>
      </p:nvGrpSpPr>
      <p:grpSpPr>
        <a:xfrm>
          <a:off x="0" y="0"/>
          <a:ext cx="0" cy="0"/>
          <a:chOff x="0" y="0"/>
          <a:chExt cx="0" cy="0"/>
        </a:xfrm>
      </p:grpSpPr>
      <p:sp>
        <p:nvSpPr>
          <p:cNvPr id="104" name="Google Shape;104;p19"/>
          <p:cNvSpPr txBox="1"/>
          <p:nvPr/>
        </p:nvSpPr>
        <p:spPr>
          <a:xfrm>
            <a:off x="1473900" y="643750"/>
            <a:ext cx="54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5" name="Google Shape;105;p19"/>
          <p:cNvSpPr/>
          <p:nvPr/>
        </p:nvSpPr>
        <p:spPr>
          <a:xfrm>
            <a:off x="827025" y="184126"/>
            <a:ext cx="7006528" cy="49213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Cost Drivers for the Model Building</a:t>
            </a:r>
          </a:p>
        </p:txBody>
      </p:sp>
      <p:sp>
        <p:nvSpPr>
          <p:cNvPr id="106" name="Google Shape;106;p19"/>
          <p:cNvSpPr txBox="1"/>
          <p:nvPr/>
        </p:nvSpPr>
        <p:spPr>
          <a:xfrm>
            <a:off x="642025" y="762825"/>
            <a:ext cx="7759500" cy="262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34343"/>
                </a:solidFill>
              </a:rPr>
              <a:t>Key Cost Drivers:</a:t>
            </a:r>
            <a:endParaRPr b="1" sz="1800">
              <a:solidFill>
                <a:srgbClr val="434343"/>
              </a:solidFill>
            </a:endParaRPr>
          </a:p>
          <a:p>
            <a:pPr indent="-317500" lvl="0" marL="457200" rtl="0" algn="l">
              <a:lnSpc>
                <a:spcPct val="107916"/>
              </a:lnSpc>
              <a:spcBef>
                <a:spcPts val="0"/>
              </a:spcBef>
              <a:spcAft>
                <a:spcPts val="0"/>
              </a:spcAft>
              <a:buClr>
                <a:schemeClr val="dk1"/>
              </a:buClr>
              <a:buSzPts val="1400"/>
              <a:buAutoNum type="arabicPeriod"/>
            </a:pPr>
            <a:r>
              <a:rPr lang="en">
                <a:solidFill>
                  <a:schemeClr val="dk1"/>
                </a:solidFill>
              </a:rPr>
              <a:t>Cost of data</a:t>
            </a:r>
            <a:endParaRPr>
              <a:solidFill>
                <a:schemeClr val="dk1"/>
              </a:solidFill>
            </a:endParaRPr>
          </a:p>
          <a:p>
            <a:pPr indent="-317500" lvl="0" marL="457200" rtl="0" algn="l">
              <a:lnSpc>
                <a:spcPct val="107916"/>
              </a:lnSpc>
              <a:spcBef>
                <a:spcPts val="0"/>
              </a:spcBef>
              <a:spcAft>
                <a:spcPts val="0"/>
              </a:spcAft>
              <a:buClr>
                <a:schemeClr val="dk1"/>
              </a:buClr>
              <a:buSzPts val="1400"/>
              <a:buAutoNum type="arabicPeriod"/>
            </a:pPr>
            <a:r>
              <a:rPr lang="en">
                <a:solidFill>
                  <a:schemeClr val="dk1"/>
                </a:solidFill>
              </a:rPr>
              <a:t>Cost of model building including research/analysis, training &amp; test</a:t>
            </a:r>
            <a:endParaRPr>
              <a:solidFill>
                <a:schemeClr val="dk1"/>
              </a:solidFill>
            </a:endParaRPr>
          </a:p>
          <a:p>
            <a:pPr indent="-317500" lvl="0" marL="457200" rtl="0" algn="l">
              <a:lnSpc>
                <a:spcPct val="107916"/>
              </a:lnSpc>
              <a:spcBef>
                <a:spcPts val="0"/>
              </a:spcBef>
              <a:spcAft>
                <a:spcPts val="0"/>
              </a:spcAft>
              <a:buClr>
                <a:schemeClr val="dk1"/>
              </a:buClr>
              <a:buSzPts val="1400"/>
              <a:buAutoNum type="arabicPeriod"/>
            </a:pPr>
            <a:r>
              <a:rPr lang="en">
                <a:solidFill>
                  <a:schemeClr val="dk1"/>
                </a:solidFill>
              </a:rPr>
              <a:t>Personnel cost</a:t>
            </a:r>
            <a:endParaRPr>
              <a:solidFill>
                <a:schemeClr val="dk1"/>
              </a:solidFill>
            </a:endParaRPr>
          </a:p>
          <a:p>
            <a:pPr indent="-317500" lvl="0" marL="457200" rtl="0" algn="l">
              <a:lnSpc>
                <a:spcPct val="107916"/>
              </a:lnSpc>
              <a:spcBef>
                <a:spcPts val="0"/>
              </a:spcBef>
              <a:spcAft>
                <a:spcPts val="0"/>
              </a:spcAft>
              <a:buClr>
                <a:schemeClr val="dk1"/>
              </a:buClr>
              <a:buSzPts val="1400"/>
              <a:buAutoNum type="arabicPeriod"/>
            </a:pPr>
            <a:r>
              <a:rPr lang="en">
                <a:solidFill>
                  <a:schemeClr val="dk1"/>
                </a:solidFill>
              </a:rPr>
              <a:t>Cost of production including prediction, operations/monitoring and maintenance</a:t>
            </a:r>
            <a:endParaRPr>
              <a:solidFill>
                <a:schemeClr val="dk1"/>
              </a:solidFill>
            </a:endParaRPr>
          </a:p>
          <a:p>
            <a:pPr indent="0" lvl="0" marL="0" rtl="0" algn="l">
              <a:lnSpc>
                <a:spcPct val="107916"/>
              </a:lnSpc>
              <a:spcBef>
                <a:spcPts val="1600"/>
              </a:spcBef>
              <a:spcAft>
                <a:spcPts val="0"/>
              </a:spcAft>
              <a:buClr>
                <a:schemeClr val="dk1"/>
              </a:buClr>
              <a:buSzPts val="1100"/>
              <a:buFont typeface="Arial"/>
              <a:buNone/>
            </a:pPr>
            <a:r>
              <a:rPr b="1" lang="en" sz="1800">
                <a:solidFill>
                  <a:srgbClr val="434343"/>
                </a:solidFill>
              </a:rPr>
              <a:t>Areas of Cost Uncertainty:</a:t>
            </a:r>
            <a:endParaRPr b="1" sz="1800">
              <a:solidFill>
                <a:srgbClr val="434343"/>
              </a:solidFill>
            </a:endParaRPr>
          </a:p>
          <a:p>
            <a:pPr indent="-317500" lvl="0" marL="457200" rtl="0" algn="l">
              <a:lnSpc>
                <a:spcPct val="107916"/>
              </a:lnSpc>
              <a:spcBef>
                <a:spcPts val="400"/>
              </a:spcBef>
              <a:spcAft>
                <a:spcPts val="0"/>
              </a:spcAft>
              <a:buClr>
                <a:schemeClr val="dk1"/>
              </a:buClr>
              <a:buSzPts val="1400"/>
              <a:buAutoNum type="arabicPeriod"/>
            </a:pPr>
            <a:r>
              <a:rPr lang="en">
                <a:solidFill>
                  <a:schemeClr val="dk1"/>
                </a:solidFill>
              </a:rPr>
              <a:t>Cost of error</a:t>
            </a:r>
            <a:endParaRPr>
              <a:solidFill>
                <a:schemeClr val="dk1"/>
              </a:solidFill>
            </a:endParaRPr>
          </a:p>
          <a:p>
            <a:pPr indent="-317500" lvl="0" marL="457200" rtl="0" algn="l">
              <a:lnSpc>
                <a:spcPct val="107916"/>
              </a:lnSpc>
              <a:spcBef>
                <a:spcPts val="0"/>
              </a:spcBef>
              <a:spcAft>
                <a:spcPts val="0"/>
              </a:spcAft>
              <a:buClr>
                <a:schemeClr val="dk1"/>
              </a:buClr>
              <a:buSzPts val="1400"/>
              <a:buAutoNum type="arabicPeriod"/>
            </a:pPr>
            <a:r>
              <a:rPr lang="en">
                <a:solidFill>
                  <a:schemeClr val="dk1"/>
                </a:solidFill>
              </a:rPr>
              <a:t>Data quality</a:t>
            </a:r>
            <a:endParaRPr>
              <a:solidFill>
                <a:schemeClr val="dk1"/>
              </a:solidFill>
            </a:endParaRPr>
          </a:p>
          <a:p>
            <a:pPr indent="-317500" lvl="0" marL="457200" rtl="0" algn="l">
              <a:lnSpc>
                <a:spcPct val="107916"/>
              </a:lnSpc>
              <a:spcBef>
                <a:spcPts val="0"/>
              </a:spcBef>
              <a:spcAft>
                <a:spcPts val="0"/>
              </a:spcAft>
              <a:buClr>
                <a:schemeClr val="dk1"/>
              </a:buClr>
              <a:buSzPts val="1400"/>
              <a:buAutoNum type="arabicPeriod"/>
            </a:pPr>
            <a:r>
              <a:rPr lang="en">
                <a:solidFill>
                  <a:schemeClr val="dk1"/>
                </a:solidFill>
              </a:rPr>
              <a:t>Cost of running instances at the endpoint depending on incoming traffi</a:t>
            </a:r>
            <a:r>
              <a:rPr lang="en">
                <a:solidFill>
                  <a:schemeClr val="dk1"/>
                </a:solidFill>
              </a:rPr>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10" name="Shape 110"/>
        <p:cNvGrpSpPr/>
        <p:nvPr/>
      </p:nvGrpSpPr>
      <p:grpSpPr>
        <a:xfrm>
          <a:off x="0" y="0"/>
          <a:ext cx="0" cy="0"/>
          <a:chOff x="0" y="0"/>
          <a:chExt cx="0" cy="0"/>
        </a:xfrm>
      </p:grpSpPr>
      <p:sp>
        <p:nvSpPr>
          <p:cNvPr id="111" name="Google Shape;111;p20"/>
          <p:cNvSpPr txBox="1"/>
          <p:nvPr/>
        </p:nvSpPr>
        <p:spPr>
          <a:xfrm>
            <a:off x="1473900" y="643750"/>
            <a:ext cx="54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2" name="Google Shape;112;p20"/>
          <p:cNvSpPr/>
          <p:nvPr/>
        </p:nvSpPr>
        <p:spPr>
          <a:xfrm>
            <a:off x="827025" y="184126"/>
            <a:ext cx="7435272" cy="49213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Cost Estimates for the Model Building</a:t>
            </a:r>
          </a:p>
        </p:txBody>
      </p:sp>
      <p:sp>
        <p:nvSpPr>
          <p:cNvPr id="113" name="Google Shape;113;p20"/>
          <p:cNvSpPr txBox="1"/>
          <p:nvPr/>
        </p:nvSpPr>
        <p:spPr>
          <a:xfrm>
            <a:off x="642025" y="762825"/>
            <a:ext cx="7759500" cy="400200"/>
          </a:xfrm>
          <a:prstGeom prst="rect">
            <a:avLst/>
          </a:prstGeom>
          <a:noFill/>
          <a:ln>
            <a:noFill/>
          </a:ln>
        </p:spPr>
        <p:txBody>
          <a:bodyPr anchorCtr="0" anchor="t" bIns="91425" lIns="91425" spcFirstLastPara="1" rIns="91425" wrap="square" tIns="91425">
            <a:spAutoFit/>
          </a:bodyPr>
          <a:lstStyle/>
          <a:p>
            <a:pPr indent="0" lvl="0" marL="457200" rtl="0" algn="l">
              <a:lnSpc>
                <a:spcPct val="107916"/>
              </a:lnSpc>
              <a:spcBef>
                <a:spcPts val="0"/>
              </a:spcBef>
              <a:spcAft>
                <a:spcPts val="0"/>
              </a:spcAft>
              <a:buNone/>
            </a:pPr>
            <a:r>
              <a:t/>
            </a:r>
            <a:endParaRPr/>
          </a:p>
        </p:txBody>
      </p:sp>
      <p:pic>
        <p:nvPicPr>
          <p:cNvPr id="114" name="Google Shape;114;p20"/>
          <p:cNvPicPr preferRelativeResize="0"/>
          <p:nvPr/>
        </p:nvPicPr>
        <p:blipFill>
          <a:blip r:embed="rId3">
            <a:alphaModFix/>
          </a:blip>
          <a:stretch>
            <a:fillRect/>
          </a:stretch>
        </p:blipFill>
        <p:spPr>
          <a:xfrm>
            <a:off x="642025" y="733925"/>
            <a:ext cx="7984175" cy="3851850"/>
          </a:xfrm>
          <a:prstGeom prst="rect">
            <a:avLst/>
          </a:prstGeom>
          <a:noFill/>
          <a:ln>
            <a:noFill/>
          </a:ln>
        </p:spPr>
      </p:pic>
      <p:sp>
        <p:nvSpPr>
          <p:cNvPr id="115" name="Google Shape;115;p20"/>
          <p:cNvSpPr txBox="1"/>
          <p:nvPr/>
        </p:nvSpPr>
        <p:spPr>
          <a:xfrm>
            <a:off x="731250" y="4709700"/>
            <a:ext cx="5044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Refer Appendix or Project report for detail cost calculations</a:t>
            </a:r>
            <a:endParaRPr i="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19" name="Shape 119"/>
        <p:cNvGrpSpPr/>
        <p:nvPr/>
      </p:nvGrpSpPr>
      <p:grpSpPr>
        <a:xfrm>
          <a:off x="0" y="0"/>
          <a:ext cx="0" cy="0"/>
          <a:chOff x="0" y="0"/>
          <a:chExt cx="0" cy="0"/>
        </a:xfrm>
      </p:grpSpPr>
      <p:sp>
        <p:nvSpPr>
          <p:cNvPr id="120" name="Google Shape;120;p21"/>
          <p:cNvSpPr txBox="1"/>
          <p:nvPr/>
        </p:nvSpPr>
        <p:spPr>
          <a:xfrm>
            <a:off x="1529850" y="771100"/>
            <a:ext cx="54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1" name="Google Shape;121;p21"/>
          <p:cNvSpPr/>
          <p:nvPr/>
        </p:nvSpPr>
        <p:spPr>
          <a:xfrm>
            <a:off x="2250850" y="107926"/>
            <a:ext cx="4896081" cy="38343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Times New Roman"/>
              </a:rPr>
              <a:t>Alternate Cloud Platform</a:t>
            </a:r>
          </a:p>
        </p:txBody>
      </p:sp>
      <p:sp>
        <p:nvSpPr>
          <p:cNvPr id="122" name="Google Shape;122;p21"/>
          <p:cNvSpPr txBox="1"/>
          <p:nvPr/>
        </p:nvSpPr>
        <p:spPr>
          <a:xfrm>
            <a:off x="2158662" y="542500"/>
            <a:ext cx="4826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Price Comparison with Microsoft Azure and GCP</a:t>
            </a:r>
            <a:endParaRPr/>
          </a:p>
        </p:txBody>
      </p:sp>
      <p:pic>
        <p:nvPicPr>
          <p:cNvPr id="123" name="Google Shape;123;p21"/>
          <p:cNvPicPr preferRelativeResize="0"/>
          <p:nvPr/>
        </p:nvPicPr>
        <p:blipFill>
          <a:blip r:embed="rId3">
            <a:alphaModFix/>
          </a:blip>
          <a:stretch>
            <a:fillRect/>
          </a:stretch>
        </p:blipFill>
        <p:spPr>
          <a:xfrm>
            <a:off x="1455725" y="942700"/>
            <a:ext cx="6286750" cy="412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