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Roboto"/>
      <p:regular r:id="rId25"/>
      <p:bold r:id="rId26"/>
      <p:italic r:id="rId27"/>
      <p:boldItalic r:id="rId28"/>
    </p:embeddedFont>
    <p:embeddedFont>
      <p:font typeface="Average"/>
      <p:regular r:id="rId29"/>
    </p:embeddedFont>
    <p:embeddedFont>
      <p:font typeface="Oswald"/>
      <p:regular r:id="rId30"/>
      <p:bold r:id="rId31"/>
    </p:embeddedFont>
    <p:embeddedFont>
      <p:font typeface="Roboto Mono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6" roundtripDataSignature="AMtx7mgcDCqH2Uecte3xZ6kTXJP6DP28B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Average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swald-bold.fntdata"/><Relationship Id="rId30" Type="http://schemas.openxmlformats.org/officeDocument/2006/relationships/font" Target="fonts/Oswald-regular.fntdata"/><Relationship Id="rId11" Type="http://schemas.openxmlformats.org/officeDocument/2006/relationships/slide" Target="slides/slide6.xml"/><Relationship Id="rId33" Type="http://schemas.openxmlformats.org/officeDocument/2006/relationships/font" Target="fonts/RobotoMono-bold.fntdata"/><Relationship Id="rId10" Type="http://schemas.openxmlformats.org/officeDocument/2006/relationships/slide" Target="slides/slide5.xml"/><Relationship Id="rId32" Type="http://schemas.openxmlformats.org/officeDocument/2006/relationships/font" Target="fonts/RobotoMono-regular.fntdata"/><Relationship Id="rId13" Type="http://schemas.openxmlformats.org/officeDocument/2006/relationships/slide" Target="slides/slide8.xml"/><Relationship Id="rId35" Type="http://schemas.openxmlformats.org/officeDocument/2006/relationships/font" Target="fonts/RobotoMono-boldItalic.fntdata"/><Relationship Id="rId12" Type="http://schemas.openxmlformats.org/officeDocument/2006/relationships/slide" Target="slides/slide7.xml"/><Relationship Id="rId34" Type="http://schemas.openxmlformats.org/officeDocument/2006/relationships/font" Target="fonts/RobotoMono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customschemas.google.com/relationships/presentationmetadata" Target="meta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" name="Google Shape;5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YES - MEANS GONE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Younger folks like to explore the options of life therefore they are from age 18 - 30 is a searching age for them to see what is the best company for them.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After 35 years old, people are more settle down with the job and company. 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A31515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Heatmap for correlation between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Based on the heatmap, monthly income has the highest score which is highly correlated.  we drop the less significant features.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Example: </a:t>
            </a:r>
            <a:r>
              <a:rPr lang="en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'EmployeeNumber'</a:t>
            </a:r>
            <a:r>
              <a:rPr lang="en" sz="1050">
                <a:solidFill>
                  <a:schemeClr val="lt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'YearsInCurrentRole'</a:t>
            </a:r>
            <a:r>
              <a:rPr lang="en" sz="1050">
                <a:solidFill>
                  <a:schemeClr val="lt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'PerformanceRating'</a:t>
            </a:r>
            <a:r>
              <a:rPr lang="en" sz="1050">
                <a:solidFill>
                  <a:schemeClr val="lt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'RelationshipSatisfaction'</a:t>
            </a:r>
            <a:r>
              <a:rPr lang="en" sz="1050">
                <a:solidFill>
                  <a:schemeClr val="lt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'PercentSalaryHike'</a:t>
            </a:r>
            <a:r>
              <a:rPr lang="en" sz="1050">
                <a:solidFill>
                  <a:schemeClr val="lt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'DailyRate'</a:t>
            </a:r>
            <a:r>
              <a:rPr lang="en" sz="1050">
                <a:solidFill>
                  <a:schemeClr val="lt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endParaRPr sz="1050">
              <a:solidFill>
                <a:schemeClr val="lt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lt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</a:t>
            </a:r>
            <a:r>
              <a:rPr lang="en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'DistanceFromHome'</a:t>
            </a:r>
            <a:r>
              <a:rPr lang="en" sz="1050">
                <a:solidFill>
                  <a:schemeClr val="lt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'Gender'</a:t>
            </a:r>
            <a:r>
              <a:rPr lang="en" sz="1050">
                <a:solidFill>
                  <a:schemeClr val="lt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'MonthlyRate'</a:t>
            </a:r>
            <a:r>
              <a:rPr lang="en" sz="1050">
                <a:solidFill>
                  <a:schemeClr val="lt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'NumCompaniesWorked'</a:t>
            </a:r>
            <a:r>
              <a:rPr lang="en" sz="1050">
                <a:solidFill>
                  <a:schemeClr val="lt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'TrainingTimesLastYear'</a:t>
            </a:r>
            <a:r>
              <a:rPr lang="en" sz="1050">
                <a:solidFill>
                  <a:schemeClr val="lt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endParaRPr sz="1050">
              <a:solidFill>
                <a:schemeClr val="lt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lt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</a:t>
            </a:r>
            <a:r>
              <a:rPr lang="en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'WorkLifeBalance'</a:t>
            </a:r>
            <a:r>
              <a:rPr lang="en" sz="1050">
                <a:solidFill>
                  <a:schemeClr val="lt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'Over18'</a:t>
            </a:r>
            <a:r>
              <a:rPr lang="en" sz="1050">
                <a:solidFill>
                  <a:schemeClr val="lt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'performance_review'</a:t>
            </a:r>
            <a:r>
              <a:rPr lang="en">
                <a:solidFill>
                  <a:schemeClr val="dk1"/>
                </a:solidFill>
              </a:rPr>
              <a:t>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Wordcloud before separating good/bad reviews.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Team, work, response, feedbacks are the common words you can see in the performance review. 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" name="Google Shape;16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6" name="Google Shape;176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3" name="Google Shape;183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0" name="Google Shape;190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7" name="Google Shape;197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 following Accuracy score of test data using following scikit-learn classifiers: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0.927 RandomForestClassifier()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0.918 KNeighborsClassifier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0.908 DecisionTreeClassifier()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0.866 GradientBoostingClassifier()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0.835 AdaBoostClassifier()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0.813 SVC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5" name="Google Shape;205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Ask the folks what is the reason they left for the last employment? And what's the common reason why they leave jobs? [might be too long]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I was going to ask if they have experiencing filling out a survey after receiving help from customer service.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Our dataset is considered unbalanced since more people stay in the organization, takes up 81% of the data. 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Continuous features distribution  - some of the features are high skewed and some follows normal distributions.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Few things want to point out in the distribution chart here. We can see that people normally get promoted within the 5 years.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Age distribution is well spread with maximum number of employees around 25 to 50 years old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Salary hike distribution is left skewed with 15% to 25% being the maximum occured. </a:t>
            </a:r>
            <a:endParaRPr i="1" sz="1050">
              <a:solidFill>
                <a:schemeClr val="dk1"/>
              </a:solidFill>
              <a:highlight>
                <a:srgbClr val="F7F7F7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Hourly rate is from 40 to 100$.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" name="Google Shape;11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" name="Google Shape;12;p2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0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30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3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2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" name="Google Shape;15;p22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22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22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" name="Google Shape;18;p22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" name="Google Shape;19;p2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oogle Shape;21;p23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22" name="Google Shape;22;p23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23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2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" name="Google Shape;25;p2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6" name="Google Shape;26;p2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7" name="Google Shape;27;p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4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0" name="Google Shape;30;p2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2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2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2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1" name="Google Shape;41;p2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2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2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9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2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b="0" i="0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2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Relationship Id="rId4" Type="http://schemas.openxmlformats.org/officeDocument/2006/relationships/hyperlink" Target="https://drive.google.com/drive/folders/1mDmcD8ZkKs9ecOVIerhbvCBSY-22VsAv?usp=sharing" TargetMode="External"/><Relationship Id="rId5" Type="http://schemas.openxmlformats.org/officeDocument/2006/relationships/hyperlink" Target="https://github.com/ganesh2512/finalProjectML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"/>
          <p:cNvSpPr txBox="1"/>
          <p:nvPr>
            <p:ph type="title"/>
          </p:nvPr>
        </p:nvSpPr>
        <p:spPr>
          <a:xfrm>
            <a:off x="267825" y="4481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3600"/>
              <a:t>DSBA 6156 - Group Project</a:t>
            </a:r>
            <a:endParaRPr sz="36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2600"/>
              <a:t>Advanced Handling of Raw Text</a:t>
            </a:r>
            <a:endParaRPr sz="26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2600"/>
              <a:t>Sentiment Analysis and Modelling using Machine Learning Techniques</a:t>
            </a:r>
            <a:endParaRPr sz="26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sz="4200"/>
          </a:p>
        </p:txBody>
      </p:sp>
      <p:sp>
        <p:nvSpPr>
          <p:cNvPr id="60" name="Google Shape;60;p1"/>
          <p:cNvSpPr txBox="1"/>
          <p:nvPr>
            <p:ph idx="1" type="body"/>
          </p:nvPr>
        </p:nvSpPr>
        <p:spPr>
          <a:xfrm>
            <a:off x="1995650" y="4248225"/>
            <a:ext cx="5236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1500" u="sng">
                <a:solidFill>
                  <a:srgbClr val="FFFFFF"/>
                </a:solidFill>
              </a:rPr>
              <a:t>Group 3:</a:t>
            </a:r>
            <a:endParaRPr b="1" sz="15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500">
                <a:solidFill>
                  <a:srgbClr val="FFFFFF"/>
                </a:solidFill>
              </a:rPr>
              <a:t>Alvis Chung, Ganesh Viswanathan, Minglan Ye, Niraj Bista</a:t>
            </a:r>
            <a:endParaRPr sz="1200">
              <a:solidFill>
                <a:srgbClr val="FFFFFF"/>
              </a:solidFill>
            </a:endParaRPr>
          </a:p>
        </p:txBody>
      </p:sp>
      <p:pic>
        <p:nvPicPr>
          <p:cNvPr id="61" name="Google Shape;61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95650" y="2149950"/>
            <a:ext cx="5152724" cy="2030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Visualizations and Insights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</p:txBody>
      </p:sp>
      <p:sp>
        <p:nvSpPr>
          <p:cNvPr id="117" name="Google Shape;117;p10"/>
          <p:cNvSpPr txBox="1"/>
          <p:nvPr>
            <p:ph idx="1" type="body"/>
          </p:nvPr>
        </p:nvSpPr>
        <p:spPr>
          <a:xfrm>
            <a:off x="5212500" y="1832075"/>
            <a:ext cx="3810600" cy="18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Char char="➢"/>
            </a:pPr>
            <a:r>
              <a:rPr lang="en" sz="1900">
                <a:solidFill>
                  <a:srgbClr val="FFFFFF"/>
                </a:solidFill>
              </a:rPr>
              <a:t>Observations: </a:t>
            </a:r>
            <a:endParaRPr sz="1900">
              <a:solidFill>
                <a:srgbClr val="FFFFFF"/>
              </a:solidFill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Char char="○"/>
            </a:pPr>
            <a:r>
              <a:rPr lang="en" sz="1500">
                <a:solidFill>
                  <a:srgbClr val="FFFFFF"/>
                </a:solidFill>
              </a:rPr>
              <a:t>Attrition is max between 25 - 35. </a:t>
            </a:r>
            <a:endParaRPr sz="1500">
              <a:solidFill>
                <a:srgbClr val="FFFFFF"/>
              </a:solidFill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Char char="○"/>
            </a:pPr>
            <a:r>
              <a:rPr lang="en" sz="1500">
                <a:solidFill>
                  <a:srgbClr val="FFFFFF"/>
                </a:solidFill>
              </a:rPr>
              <a:t>Attrition increasing from age 18 to 30</a:t>
            </a:r>
            <a:endParaRPr sz="1500">
              <a:solidFill>
                <a:srgbClr val="FFFFFF"/>
              </a:solidFill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Char char="○"/>
            </a:pPr>
            <a:r>
              <a:rPr lang="en" sz="1500">
                <a:solidFill>
                  <a:srgbClr val="FFFFFF"/>
                </a:solidFill>
              </a:rPr>
              <a:t>Attrition falling down after 35 to 60.</a:t>
            </a:r>
            <a:endParaRPr sz="15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18" name="Google Shape;118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5175" y="1258050"/>
            <a:ext cx="4760324" cy="3354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1"/>
          <p:cNvSpPr txBox="1"/>
          <p:nvPr>
            <p:ph type="title"/>
          </p:nvPr>
        </p:nvSpPr>
        <p:spPr>
          <a:xfrm>
            <a:off x="456075" y="454050"/>
            <a:ext cx="2314200" cy="34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Heat Map to find correlated data and relations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</p:txBody>
      </p:sp>
      <p:pic>
        <p:nvPicPr>
          <p:cNvPr id="124" name="Google Shape;124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18000" y="126575"/>
            <a:ext cx="5551771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Sentiment Analysis using advanced NLP techniques</a:t>
            </a:r>
            <a:endParaRPr/>
          </a:p>
        </p:txBody>
      </p:sp>
      <p:sp>
        <p:nvSpPr>
          <p:cNvPr id="130" name="Google Shape;130;p12"/>
          <p:cNvSpPr/>
          <p:nvPr/>
        </p:nvSpPr>
        <p:spPr>
          <a:xfrm rot="-712064">
            <a:off x="7209759" y="3060799"/>
            <a:ext cx="1819083" cy="77548"/>
          </a:xfrm>
          <a:prstGeom prst="roundRect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2"/>
          <p:cNvSpPr/>
          <p:nvPr/>
        </p:nvSpPr>
        <p:spPr>
          <a:xfrm flipH="1" rot="712064">
            <a:off x="5480123" y="3060799"/>
            <a:ext cx="1819083" cy="77548"/>
          </a:xfrm>
          <a:prstGeom prst="roundRect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2" name="Google Shape;132;p12"/>
          <p:cNvGrpSpPr/>
          <p:nvPr/>
        </p:nvGrpSpPr>
        <p:grpSpPr>
          <a:xfrm>
            <a:off x="6025230" y="3136323"/>
            <a:ext cx="2365549" cy="1659250"/>
            <a:chOff x="5796625" y="2541798"/>
            <a:chExt cx="1756944" cy="1230715"/>
          </a:xfrm>
        </p:grpSpPr>
        <p:sp>
          <p:nvSpPr>
            <p:cNvPr id="133" name="Google Shape;133;p12"/>
            <p:cNvSpPr/>
            <p:nvPr/>
          </p:nvSpPr>
          <p:spPr>
            <a:xfrm rot="-1789476">
              <a:off x="6572742" y="2571072"/>
              <a:ext cx="160451" cy="160451"/>
            </a:xfrm>
            <a:prstGeom prst="ellipse">
              <a:avLst/>
            </a:prstGeom>
            <a:solidFill>
              <a:srgbClr val="FFFFFF"/>
            </a:solidFill>
            <a:ln cap="flat" cmpd="sng" w="38100">
              <a:solidFill>
                <a:srgbClr val="85858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12"/>
            <p:cNvSpPr txBox="1"/>
            <p:nvPr/>
          </p:nvSpPr>
          <p:spPr>
            <a:xfrm>
              <a:off x="6296613" y="2735584"/>
              <a:ext cx="696900" cy="276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1" i="0" lang="en" sz="800" u="none" cap="none" strike="noStrike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Step4</a:t>
              </a:r>
              <a:endParaRPr b="1" i="0" sz="800" u="none" cap="none" strike="noStrike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5" name="Google Shape;135;p12"/>
            <p:cNvSpPr/>
            <p:nvPr/>
          </p:nvSpPr>
          <p:spPr>
            <a:xfrm>
              <a:off x="5796625" y="3069013"/>
              <a:ext cx="1712700" cy="703500"/>
            </a:xfrm>
            <a:prstGeom prst="roundRect">
              <a:avLst>
                <a:gd fmla="val 4485" name="adj"/>
              </a:avLst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12"/>
            <p:cNvSpPr txBox="1"/>
            <p:nvPr/>
          </p:nvSpPr>
          <p:spPr>
            <a:xfrm>
              <a:off x="5840869" y="3049699"/>
              <a:ext cx="1712700" cy="62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" sz="1000" u="none" cap="none" strike="noStrike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Finally use a classification model to machine learn the sentiment,  model it , select the right model with good metrics and use it for future predictions</a:t>
              </a:r>
              <a:endParaRPr b="0" i="0" sz="1000" u="none" cap="none" strike="noStrik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12"/>
            <p:cNvSpPr/>
            <p:nvPr/>
          </p:nvSpPr>
          <p:spPr>
            <a:xfrm>
              <a:off x="6607975" y="3004364"/>
              <a:ext cx="90000" cy="67500"/>
            </a:xfrm>
            <a:prstGeom prst="triangle">
              <a:avLst>
                <a:gd fmla="val 50000" name="adj"/>
              </a:avLst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8" name="Google Shape;138;p12"/>
          <p:cNvSpPr/>
          <p:nvPr/>
        </p:nvSpPr>
        <p:spPr>
          <a:xfrm rot="-712064">
            <a:off x="3754978" y="3060799"/>
            <a:ext cx="1819083" cy="77548"/>
          </a:xfrm>
          <a:prstGeom prst="roundRect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9" name="Google Shape;139;p12"/>
          <p:cNvGrpSpPr/>
          <p:nvPr/>
        </p:nvGrpSpPr>
        <p:grpSpPr>
          <a:xfrm>
            <a:off x="4338099" y="1382082"/>
            <a:ext cx="2305979" cy="1680872"/>
            <a:chOff x="4409300" y="1219942"/>
            <a:chExt cx="1712700" cy="1246753"/>
          </a:xfrm>
        </p:grpSpPr>
        <p:sp>
          <p:nvSpPr>
            <p:cNvPr id="140" name="Google Shape;140;p12"/>
            <p:cNvSpPr/>
            <p:nvPr/>
          </p:nvSpPr>
          <p:spPr>
            <a:xfrm rot="-1789476">
              <a:off x="5185416" y="2276970"/>
              <a:ext cx="160451" cy="160451"/>
            </a:xfrm>
            <a:prstGeom prst="ellipse">
              <a:avLst/>
            </a:prstGeom>
            <a:solidFill>
              <a:srgbClr val="FFFFFF"/>
            </a:solidFill>
            <a:ln cap="flat" cmpd="sng" w="38100">
              <a:solidFill>
                <a:srgbClr val="85858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12"/>
            <p:cNvSpPr txBox="1"/>
            <p:nvPr/>
          </p:nvSpPr>
          <p:spPr>
            <a:xfrm>
              <a:off x="4921731" y="1985297"/>
              <a:ext cx="696900" cy="276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1" i="0" lang="en" sz="800" u="none" cap="none" strike="noStrike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Step3</a:t>
              </a:r>
              <a:endParaRPr b="1" i="0" sz="800" u="none" cap="none" strike="noStrike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2" name="Google Shape;142;p12"/>
            <p:cNvSpPr/>
            <p:nvPr/>
          </p:nvSpPr>
          <p:spPr>
            <a:xfrm>
              <a:off x="4409300" y="1219942"/>
              <a:ext cx="1712700" cy="703500"/>
            </a:xfrm>
            <a:prstGeom prst="roundRect">
              <a:avLst>
                <a:gd fmla="val 4485" name="adj"/>
              </a:avLst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12"/>
            <p:cNvSpPr/>
            <p:nvPr/>
          </p:nvSpPr>
          <p:spPr>
            <a:xfrm rot="10800000">
              <a:off x="5220625" y="1919036"/>
              <a:ext cx="90000" cy="67500"/>
            </a:xfrm>
            <a:prstGeom prst="triangle">
              <a:avLst>
                <a:gd fmla="val 50000" name="adj"/>
              </a:avLst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12"/>
            <p:cNvSpPr txBox="1"/>
            <p:nvPr/>
          </p:nvSpPr>
          <p:spPr>
            <a:xfrm>
              <a:off x="4453550" y="1257142"/>
              <a:ext cx="1624200" cy="62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" sz="1000" u="none" cap="none" strike="noStrike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Vectorize the the text into numbers using countVectorizer /TFIDF techniques</a:t>
              </a:r>
              <a:endParaRPr b="0" i="0" sz="1000" u="none" cap="none" strike="noStrik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5" name="Google Shape;145;p12"/>
          <p:cNvSpPr/>
          <p:nvPr/>
        </p:nvSpPr>
        <p:spPr>
          <a:xfrm flipH="1" rot="712064">
            <a:off x="2015996" y="3060799"/>
            <a:ext cx="1819083" cy="77548"/>
          </a:xfrm>
          <a:prstGeom prst="roundRect">
            <a:avLst>
              <a:gd fmla="val 50000" name="adj"/>
            </a:avLst>
          </a:prstGeom>
          <a:solidFill>
            <a:srgbClr val="701C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6" name="Google Shape;146;p12"/>
          <p:cNvGrpSpPr/>
          <p:nvPr/>
        </p:nvGrpSpPr>
        <p:grpSpPr>
          <a:xfrm>
            <a:off x="2646474" y="3136323"/>
            <a:ext cx="2305979" cy="1659250"/>
            <a:chOff x="3021975" y="2541798"/>
            <a:chExt cx="1712700" cy="1230715"/>
          </a:xfrm>
        </p:grpSpPr>
        <p:sp>
          <p:nvSpPr>
            <p:cNvPr id="147" name="Google Shape;147;p12"/>
            <p:cNvSpPr txBox="1"/>
            <p:nvPr/>
          </p:nvSpPr>
          <p:spPr>
            <a:xfrm>
              <a:off x="3529877" y="2735584"/>
              <a:ext cx="696900" cy="276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1" i="0" lang="en" sz="800" u="none" cap="none" strike="noStrike">
                  <a:solidFill>
                    <a:srgbClr val="701C7F"/>
                  </a:solidFill>
                  <a:latin typeface="Roboto"/>
                  <a:ea typeface="Roboto"/>
                  <a:cs typeface="Roboto"/>
                  <a:sym typeface="Roboto"/>
                </a:rPr>
                <a:t>Step2</a:t>
              </a:r>
              <a:endParaRPr b="1" i="0" sz="800" u="none" cap="none" strike="noStrike">
                <a:solidFill>
                  <a:srgbClr val="701C7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8" name="Google Shape;148;p12"/>
            <p:cNvSpPr/>
            <p:nvPr/>
          </p:nvSpPr>
          <p:spPr>
            <a:xfrm rot="-1789476">
              <a:off x="3798091" y="2571072"/>
              <a:ext cx="160451" cy="160451"/>
            </a:xfrm>
            <a:prstGeom prst="ellipse">
              <a:avLst/>
            </a:prstGeom>
            <a:solidFill>
              <a:srgbClr val="FFFFFF"/>
            </a:solidFill>
            <a:ln cap="flat" cmpd="sng" w="38100">
              <a:solidFill>
                <a:srgbClr val="701C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12"/>
            <p:cNvSpPr/>
            <p:nvPr/>
          </p:nvSpPr>
          <p:spPr>
            <a:xfrm>
              <a:off x="3021975" y="3069013"/>
              <a:ext cx="1712700" cy="703500"/>
            </a:xfrm>
            <a:prstGeom prst="roundRect">
              <a:avLst>
                <a:gd fmla="val 4485" name="adj"/>
              </a:avLst>
            </a:prstGeom>
            <a:solidFill>
              <a:srgbClr val="701C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12"/>
            <p:cNvSpPr txBox="1"/>
            <p:nvPr/>
          </p:nvSpPr>
          <p:spPr>
            <a:xfrm>
              <a:off x="3066225" y="3106213"/>
              <a:ext cx="1624200" cy="62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" sz="1000" u="none" cap="none" strike="noStrik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Standardize and normalize spoken english using NLP techniques like tokenizing, removal of stop words, stemming and lemmatization</a:t>
              </a:r>
              <a:endPara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12"/>
            <p:cNvSpPr/>
            <p:nvPr/>
          </p:nvSpPr>
          <p:spPr>
            <a:xfrm>
              <a:off x="3833325" y="3004364"/>
              <a:ext cx="90000" cy="67500"/>
            </a:xfrm>
            <a:prstGeom prst="triangle">
              <a:avLst>
                <a:gd fmla="val 50000" name="adj"/>
              </a:avLst>
            </a:prstGeom>
            <a:solidFill>
              <a:srgbClr val="701C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2" name="Google Shape;152;p12"/>
          <p:cNvSpPr/>
          <p:nvPr/>
        </p:nvSpPr>
        <p:spPr>
          <a:xfrm rot="-712064">
            <a:off x="300209" y="3060799"/>
            <a:ext cx="1819083" cy="77548"/>
          </a:xfrm>
          <a:prstGeom prst="roundRect">
            <a:avLst>
              <a:gd fmla="val 50000" name="adj"/>
            </a:avLst>
          </a:prstGeom>
          <a:solidFill>
            <a:srgbClr val="701C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3" name="Google Shape;153;p12"/>
          <p:cNvGrpSpPr/>
          <p:nvPr/>
        </p:nvGrpSpPr>
        <p:grpSpPr>
          <a:xfrm>
            <a:off x="913916" y="1382082"/>
            <a:ext cx="2305979" cy="1680872"/>
            <a:chOff x="1637475" y="1219942"/>
            <a:chExt cx="1712700" cy="1246753"/>
          </a:xfrm>
        </p:grpSpPr>
        <p:sp>
          <p:nvSpPr>
            <p:cNvPr id="154" name="Google Shape;154;p12"/>
            <p:cNvSpPr/>
            <p:nvPr/>
          </p:nvSpPr>
          <p:spPr>
            <a:xfrm>
              <a:off x="1637475" y="1219942"/>
              <a:ext cx="1712700" cy="703500"/>
            </a:xfrm>
            <a:prstGeom prst="roundRect">
              <a:avLst>
                <a:gd fmla="val 4485" name="adj"/>
              </a:avLst>
            </a:prstGeom>
            <a:solidFill>
              <a:srgbClr val="701C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12"/>
            <p:cNvSpPr txBox="1"/>
            <p:nvPr/>
          </p:nvSpPr>
          <p:spPr>
            <a:xfrm>
              <a:off x="2144544" y="1985297"/>
              <a:ext cx="696900" cy="276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1" i="0" lang="en" sz="800" u="none" cap="none" strike="noStrike">
                  <a:solidFill>
                    <a:srgbClr val="701C7F"/>
                  </a:solidFill>
                  <a:latin typeface="Roboto"/>
                  <a:ea typeface="Roboto"/>
                  <a:cs typeface="Roboto"/>
                  <a:sym typeface="Roboto"/>
                </a:rPr>
                <a:t>Step1</a:t>
              </a:r>
              <a:endParaRPr b="1" i="0" sz="800" u="none" cap="none" strike="noStrike">
                <a:solidFill>
                  <a:srgbClr val="701C7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6" name="Google Shape;156;p12"/>
            <p:cNvSpPr/>
            <p:nvPr/>
          </p:nvSpPr>
          <p:spPr>
            <a:xfrm rot="10800000">
              <a:off x="2448800" y="1919036"/>
              <a:ext cx="90000" cy="67500"/>
            </a:xfrm>
            <a:prstGeom prst="triangle">
              <a:avLst>
                <a:gd fmla="val 50000" name="adj"/>
              </a:avLst>
            </a:prstGeom>
            <a:solidFill>
              <a:srgbClr val="701C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12"/>
            <p:cNvSpPr txBox="1"/>
            <p:nvPr/>
          </p:nvSpPr>
          <p:spPr>
            <a:xfrm>
              <a:off x="1681725" y="1257142"/>
              <a:ext cx="1624200" cy="62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" sz="1000" u="none" cap="none" strike="noStrik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Extract the Natural language features from the data set along with other relevant columns which can help to predict sentiment </a:t>
              </a:r>
              <a:endPara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12"/>
            <p:cNvSpPr/>
            <p:nvPr/>
          </p:nvSpPr>
          <p:spPr>
            <a:xfrm rot="-1789476">
              <a:off x="2410765" y="2276970"/>
              <a:ext cx="160451" cy="160451"/>
            </a:xfrm>
            <a:prstGeom prst="ellipse">
              <a:avLst/>
            </a:prstGeom>
            <a:solidFill>
              <a:srgbClr val="FFFFFF"/>
            </a:solidFill>
            <a:ln cap="flat" cmpd="sng" w="38100">
              <a:solidFill>
                <a:srgbClr val="701C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Word cloud for performance review field of attrition data</a:t>
            </a:r>
            <a:endParaRPr/>
          </a:p>
        </p:txBody>
      </p:sp>
      <p:pic>
        <p:nvPicPr>
          <p:cNvPr id="164" name="Google Shape;16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34500" y="1264725"/>
            <a:ext cx="6322926" cy="319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4"/>
          <p:cNvSpPr txBox="1"/>
          <p:nvPr>
            <p:ph type="title"/>
          </p:nvPr>
        </p:nvSpPr>
        <p:spPr>
          <a:xfrm>
            <a:off x="236750" y="218775"/>
            <a:ext cx="4045200" cy="91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Good Review</a:t>
            </a:r>
            <a:endParaRPr/>
          </a:p>
        </p:txBody>
      </p:sp>
      <p:sp>
        <p:nvSpPr>
          <p:cNvPr id="170" name="Google Shape;170;p14"/>
          <p:cNvSpPr txBox="1"/>
          <p:nvPr>
            <p:ph type="title"/>
          </p:nvPr>
        </p:nvSpPr>
        <p:spPr>
          <a:xfrm>
            <a:off x="4846125" y="233150"/>
            <a:ext cx="4045200" cy="91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>
                <a:solidFill>
                  <a:srgbClr val="000000"/>
                </a:solidFill>
              </a:rPr>
              <a:t>Bad Review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71" name="Google Shape;171;p14"/>
          <p:cNvPicPr preferRelativeResize="0"/>
          <p:nvPr/>
        </p:nvPicPr>
        <p:blipFill rotWithShape="1">
          <a:blip r:embed="rId3">
            <a:alphaModFix/>
          </a:blip>
          <a:srcRect b="4104" l="4104" r="0" t="0"/>
          <a:stretch/>
        </p:blipFill>
        <p:spPr>
          <a:xfrm>
            <a:off x="4768075" y="1507113"/>
            <a:ext cx="4201300" cy="2129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8700" y="1507100"/>
            <a:ext cx="4201300" cy="2129275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14"/>
          <p:cNvSpPr txBox="1"/>
          <p:nvPr>
            <p:ph type="title"/>
          </p:nvPr>
        </p:nvSpPr>
        <p:spPr>
          <a:xfrm>
            <a:off x="158700" y="3953775"/>
            <a:ext cx="8810700" cy="9171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Bag of words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Feature Importances calculations</a:t>
            </a:r>
            <a:endParaRPr/>
          </a:p>
        </p:txBody>
      </p:sp>
      <p:sp>
        <p:nvSpPr>
          <p:cNvPr id="179" name="Google Shape;179;p15"/>
          <p:cNvSpPr txBox="1"/>
          <p:nvPr>
            <p:ph idx="1" type="body"/>
          </p:nvPr>
        </p:nvSpPr>
        <p:spPr>
          <a:xfrm>
            <a:off x="206750" y="1560450"/>
            <a:ext cx="4587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lang="en" sz="2000">
                <a:solidFill>
                  <a:schemeClr val="dk1"/>
                </a:solidFill>
              </a:rPr>
              <a:t>Top 3 Features with highest score:</a:t>
            </a:r>
            <a:endParaRPr sz="20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JobSatisfaction, 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JobInvolvement, 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Education Field</a:t>
            </a:r>
            <a:endParaRPr sz="2000">
              <a:solidFill>
                <a:srgbClr val="FFFFFF"/>
              </a:solidFill>
            </a:endParaRPr>
          </a:p>
        </p:txBody>
      </p:sp>
      <p:pic>
        <p:nvPicPr>
          <p:cNvPr id="180" name="Google Shape;180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43950" y="617100"/>
            <a:ext cx="3333575" cy="435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Training and Test Dataset</a:t>
            </a:r>
            <a:endParaRPr/>
          </a:p>
        </p:txBody>
      </p:sp>
      <p:sp>
        <p:nvSpPr>
          <p:cNvPr id="186" name="Google Shape;18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➢"/>
            </a:pPr>
            <a:r>
              <a:rPr lang="en" sz="2000">
                <a:solidFill>
                  <a:srgbClr val="FFFFFF"/>
                </a:solidFill>
              </a:rPr>
              <a:t>Split Dataset into two, one is for training and one is for validation</a:t>
            </a:r>
            <a:endParaRPr>
              <a:solidFill>
                <a:srgbClr val="FFFFFF"/>
              </a:solidFill>
            </a:endParaRPr>
          </a:p>
          <a:p>
            <a:pPr indent="-31750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 sz="2000">
                <a:solidFill>
                  <a:schemeClr val="dk1"/>
                </a:solidFill>
              </a:rPr>
              <a:t>20% for the testing set and the remaining 80% will be the training set </a:t>
            </a:r>
            <a:endParaRPr sz="2000">
              <a:solidFill>
                <a:schemeClr val="dk1"/>
              </a:solidFill>
            </a:endParaRPr>
          </a:p>
          <a:p>
            <a:pPr indent="-31750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 sz="2000">
                <a:solidFill>
                  <a:schemeClr val="dk1"/>
                </a:solidFill>
              </a:rPr>
              <a:t>Use train_test_spilt() from scikit-learn</a:t>
            </a:r>
            <a:endParaRPr>
              <a:solidFill>
                <a:srgbClr val="FFFFFF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87" name="Google Shape;187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3713" y="2966125"/>
            <a:ext cx="7019925" cy="121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7"/>
          <p:cNvSpPr txBox="1"/>
          <p:nvPr>
            <p:ph type="title"/>
          </p:nvPr>
        </p:nvSpPr>
        <p:spPr>
          <a:xfrm>
            <a:off x="311700" y="234675"/>
            <a:ext cx="4003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Pipeline workflow</a:t>
            </a:r>
            <a:endParaRPr/>
          </a:p>
        </p:txBody>
      </p:sp>
      <p:pic>
        <p:nvPicPr>
          <p:cNvPr id="193" name="Google Shape;193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41575" y="234675"/>
            <a:ext cx="4406000" cy="4135325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17"/>
          <p:cNvSpPr txBox="1"/>
          <p:nvPr/>
        </p:nvSpPr>
        <p:spPr>
          <a:xfrm>
            <a:off x="118200" y="1027275"/>
            <a:ext cx="4453800" cy="318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rage"/>
              <a:buChar char="➢"/>
            </a:pPr>
            <a:r>
              <a:rPr b="0" i="0" lang="en" sz="1600" u="none" cap="none" strike="noStrik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Automatically identifies categorical and numeric columns/features.</a:t>
            </a:r>
            <a:br>
              <a:rPr b="0" i="0" lang="en" sz="1600" u="none" cap="none" strike="noStrik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</a:br>
            <a:endParaRPr b="0" i="0" sz="1600" u="none" cap="none" strike="noStrike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rage"/>
              <a:buChar char="➢"/>
            </a:pPr>
            <a:r>
              <a:rPr b="0" i="0" lang="en" sz="1600" u="none" cap="none" strike="noStrik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Setup pipelines for categorical and numeric transformers.</a:t>
            </a:r>
            <a:br>
              <a:rPr b="0" i="0" lang="en" sz="1600" u="none" cap="none" strike="noStrik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</a:br>
            <a:endParaRPr b="0" i="0" sz="1600" u="none" cap="none" strike="noStrike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rage"/>
              <a:buChar char="➢"/>
            </a:pPr>
            <a:r>
              <a:rPr b="0" i="0" lang="en" sz="1600" u="none" cap="none" strike="noStrik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We used ColumnTransformer to combine these transformation pipelines.</a:t>
            </a:r>
            <a:endParaRPr b="0" i="0" sz="1600" u="none" cap="none" strike="noStrike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Model Selection - Accuracy Scores</a:t>
            </a:r>
            <a:endParaRPr/>
          </a:p>
        </p:txBody>
      </p:sp>
      <p:sp>
        <p:nvSpPr>
          <p:cNvPr id="200" name="Google Shape;200;p18"/>
          <p:cNvSpPr txBox="1"/>
          <p:nvPr>
            <p:ph idx="1" type="body"/>
          </p:nvPr>
        </p:nvSpPr>
        <p:spPr>
          <a:xfrm>
            <a:off x="311700" y="1152475"/>
            <a:ext cx="4027500" cy="34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</a:rPr>
              <a:t>We also used pipeline during the model selection process. Our code loops through a number of scikit-learn classifiers applying the transformations and training the model.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D966"/>
              </a:buClr>
              <a:buSzPts val="1400"/>
              <a:buFont typeface="Arial"/>
              <a:buChar char="➢"/>
            </a:pPr>
            <a:r>
              <a:rPr b="1" lang="en" sz="1400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RandomForestClassifier</a:t>
            </a:r>
            <a:endParaRPr b="1" sz="1400">
              <a:solidFill>
                <a:srgbClr val="FFD9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966"/>
              </a:buClr>
              <a:buSzPts val="1400"/>
              <a:buFont typeface="Arial"/>
              <a:buChar char="➢"/>
            </a:pPr>
            <a:r>
              <a:rPr b="1" lang="en" sz="1400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KNeighborsClassifier</a:t>
            </a:r>
            <a:endParaRPr b="1" sz="1400">
              <a:solidFill>
                <a:srgbClr val="FFD9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966"/>
              </a:buClr>
              <a:buSzPts val="1400"/>
              <a:buFont typeface="Arial"/>
              <a:buChar char="➢"/>
            </a:pPr>
            <a:r>
              <a:rPr b="1" lang="en" sz="1400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DecisionTreeClassifier</a:t>
            </a:r>
            <a:endParaRPr b="1" sz="1400">
              <a:solidFill>
                <a:srgbClr val="FFD9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966"/>
              </a:buClr>
              <a:buSzPts val="1400"/>
              <a:buFont typeface="Arial"/>
              <a:buChar char="➢"/>
            </a:pPr>
            <a:r>
              <a:rPr b="1" lang="en" sz="1400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GradientBoostingClassifier</a:t>
            </a:r>
            <a:endParaRPr b="1" sz="1400">
              <a:solidFill>
                <a:srgbClr val="FFD9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966"/>
              </a:buClr>
              <a:buSzPts val="1400"/>
              <a:buFont typeface="Arial"/>
              <a:buChar char="➢"/>
            </a:pPr>
            <a:r>
              <a:rPr b="1" lang="en" sz="1400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AdaBoostClassifier</a:t>
            </a:r>
            <a:endParaRPr b="1" sz="1400">
              <a:solidFill>
                <a:srgbClr val="FFD9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966"/>
              </a:buClr>
              <a:buSzPts val="1400"/>
              <a:buFont typeface="Arial"/>
              <a:buChar char="➢"/>
            </a:pPr>
            <a:r>
              <a:rPr b="1" lang="en" sz="1400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SVC</a:t>
            </a:r>
            <a:endParaRPr b="1" sz="1400">
              <a:solidFill>
                <a:srgbClr val="FFD9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201" name="Google Shape;201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05925" y="2706500"/>
            <a:ext cx="4395150" cy="171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05925" y="1152475"/>
            <a:ext cx="3958060" cy="141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9"/>
          <p:cNvSpPr txBox="1"/>
          <p:nvPr/>
        </p:nvSpPr>
        <p:spPr>
          <a:xfrm>
            <a:off x="1513225" y="739175"/>
            <a:ext cx="5863500" cy="7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" sz="4000" u="none" cap="none" strike="noStrike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Thank you!</a:t>
            </a:r>
            <a:endParaRPr b="0" i="0" sz="4000" u="none" cap="none" strike="noStrike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0" i="0" lang="en" sz="3500" u="none" cap="none" strike="noStrike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Any Questions?</a:t>
            </a:r>
            <a:endParaRPr b="0" i="0" sz="3500" u="none" cap="none" strike="noStrike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208" name="Google Shape;208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96375" y="2318575"/>
            <a:ext cx="2266950" cy="226695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19"/>
          <p:cNvSpPr txBox="1"/>
          <p:nvPr/>
        </p:nvSpPr>
        <p:spPr>
          <a:xfrm>
            <a:off x="624925" y="1952050"/>
            <a:ext cx="4884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rage"/>
              <a:buChar char="➢"/>
            </a:pPr>
            <a:r>
              <a:rPr b="0" i="0" lang="en" sz="1800" u="none" cap="none" strike="noStrik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Improvements/Next Steps</a:t>
            </a:r>
            <a:endParaRPr b="0" i="0" sz="1800" u="none" cap="none" strike="noStrike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rage"/>
              <a:buChar char="○"/>
            </a:pPr>
            <a:r>
              <a:rPr b="0" i="0" lang="en" sz="1400" u="none" cap="none" strike="noStrik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Enhance training programs</a:t>
            </a:r>
            <a:endParaRPr b="0" i="0" sz="1400" u="none" cap="none" strike="noStrike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rage"/>
              <a:buChar char="○"/>
            </a:pPr>
            <a:r>
              <a:rPr b="0" i="0" lang="en" sz="1400" u="none" cap="none" strike="noStrik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Appreciation to the employee (e-recognition card and rewards)</a:t>
            </a:r>
            <a:endParaRPr b="0" i="0" sz="1400" u="none" cap="none" strike="noStrike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rage"/>
              <a:buChar char="○"/>
            </a:pPr>
            <a:r>
              <a:rPr b="0" i="0" lang="en" sz="1400" u="none" cap="none" strike="noStrik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Provide a real time feedback (1-on-1 meeting)</a:t>
            </a:r>
            <a:endParaRPr b="0" i="0" sz="1400" u="none" cap="none" strike="noStrike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rage"/>
              <a:buChar char="○"/>
            </a:pPr>
            <a:r>
              <a:rPr b="0" i="0" lang="en" sz="1400" u="none" cap="none" strike="noStrik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Opportunities to advance</a:t>
            </a:r>
            <a:endParaRPr b="0" i="0" sz="1400" u="none" cap="none" strike="noStrike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latin typeface="Average"/>
                <a:ea typeface="Average"/>
                <a:cs typeface="Average"/>
                <a:sym typeface="Average"/>
                <a:hlinkClick r:id="rId4"/>
              </a:rPr>
              <a:t>Google Drive Link</a:t>
            </a:r>
            <a:r>
              <a:rPr lang="en"/>
              <a:t>                </a:t>
            </a:r>
            <a:r>
              <a:rPr lang="en" sz="1000" u="sng">
                <a:solidFill>
                  <a:schemeClr val="hlink"/>
                </a:solidFill>
                <a:latin typeface="Average"/>
                <a:ea typeface="Average"/>
                <a:cs typeface="Average"/>
                <a:sym typeface="Average"/>
                <a:hlinkClick r:id="rId5"/>
              </a:rPr>
              <a:t>GitHub </a:t>
            </a:r>
            <a:endParaRPr sz="10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"/>
          <p:cNvSpPr txBox="1"/>
          <p:nvPr>
            <p:ph type="title"/>
          </p:nvPr>
        </p:nvSpPr>
        <p:spPr>
          <a:xfrm>
            <a:off x="548275" y="3932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3200"/>
              <a:t>Agenda</a:t>
            </a:r>
            <a:endParaRPr sz="3200"/>
          </a:p>
        </p:txBody>
      </p:sp>
      <p:sp>
        <p:nvSpPr>
          <p:cNvPr id="67" name="Google Shape;67;p2"/>
          <p:cNvSpPr txBox="1"/>
          <p:nvPr>
            <p:ph idx="1" type="body"/>
          </p:nvPr>
        </p:nvSpPr>
        <p:spPr>
          <a:xfrm>
            <a:off x="548275" y="1046950"/>
            <a:ext cx="7211400" cy="35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➢"/>
            </a:pPr>
            <a:r>
              <a:rPr lang="en" sz="1600">
                <a:solidFill>
                  <a:srgbClr val="FFFFFF"/>
                </a:solidFill>
              </a:rPr>
              <a:t>Introduction</a:t>
            </a:r>
            <a:endParaRPr sz="1600">
              <a:solidFill>
                <a:srgbClr val="FFFFFF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Objectives &amp; Implementation Methodology</a:t>
            </a:r>
            <a:endParaRPr sz="1600">
              <a:solidFill>
                <a:srgbClr val="FFFFFF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</a:pPr>
            <a:r>
              <a:rPr lang="en" sz="1600">
                <a:solidFill>
                  <a:srgbClr val="FFFFFF"/>
                </a:solidFill>
              </a:rPr>
              <a:t>Dataset</a:t>
            </a:r>
            <a:endParaRPr sz="1600">
              <a:solidFill>
                <a:srgbClr val="FFFFFF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NLP - Sentiment analysis</a:t>
            </a:r>
            <a:endParaRPr sz="1600">
              <a:solidFill>
                <a:srgbClr val="FFFFFF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➢"/>
            </a:pPr>
            <a:r>
              <a:rPr lang="en" sz="1600">
                <a:solidFill>
                  <a:srgbClr val="FFFFFF"/>
                </a:solidFill>
              </a:rPr>
              <a:t>Implementation </a:t>
            </a:r>
            <a:endParaRPr sz="1600">
              <a:solidFill>
                <a:srgbClr val="FFFFFF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</a:pPr>
            <a:r>
              <a:rPr lang="en" sz="1600">
                <a:solidFill>
                  <a:srgbClr val="FFFFFF"/>
                </a:solidFill>
              </a:rPr>
              <a:t>Data Cleaning</a:t>
            </a:r>
            <a:endParaRPr sz="1600">
              <a:solidFill>
                <a:srgbClr val="FFFFFF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</a:pPr>
            <a:r>
              <a:rPr lang="en" sz="1600">
                <a:solidFill>
                  <a:srgbClr val="FFFFFF"/>
                </a:solidFill>
              </a:rPr>
              <a:t>Exploratory data analysis</a:t>
            </a:r>
            <a:endParaRPr sz="1600">
              <a:solidFill>
                <a:srgbClr val="FFFFFF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</a:pPr>
            <a:r>
              <a:rPr lang="en" sz="1600">
                <a:solidFill>
                  <a:srgbClr val="FFFFFF"/>
                </a:solidFill>
              </a:rPr>
              <a:t>Sentiment Analysis using advanced NLP techniques</a:t>
            </a:r>
            <a:endParaRPr sz="1600">
              <a:solidFill>
                <a:srgbClr val="FFFFFF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</a:pPr>
            <a:r>
              <a:rPr lang="en" sz="1600">
                <a:solidFill>
                  <a:srgbClr val="FFFFFF"/>
                </a:solidFill>
              </a:rPr>
              <a:t>Feature importance</a:t>
            </a:r>
            <a:endParaRPr sz="1600">
              <a:solidFill>
                <a:srgbClr val="FFFFFF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</a:pPr>
            <a:r>
              <a:rPr lang="en" sz="1600">
                <a:solidFill>
                  <a:srgbClr val="FFFFFF"/>
                </a:solidFill>
              </a:rPr>
              <a:t>Final modelling and predictions</a:t>
            </a:r>
            <a:endParaRPr sz="1600">
              <a:solidFill>
                <a:srgbClr val="FFFFFF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➢"/>
            </a:pPr>
            <a:r>
              <a:rPr lang="en" sz="1600">
                <a:solidFill>
                  <a:srgbClr val="FFFFFF"/>
                </a:solidFill>
              </a:rPr>
              <a:t>Conclusions and learnings</a:t>
            </a:r>
            <a:endParaRPr sz="1600">
              <a:solidFill>
                <a:srgbClr val="FFFFFF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</a:pPr>
            <a:r>
              <a:rPr lang="en" sz="1600">
                <a:solidFill>
                  <a:srgbClr val="FFFFFF"/>
                </a:solidFill>
              </a:rPr>
              <a:t>Accuracy and metrics of final model</a:t>
            </a:r>
            <a:endParaRPr sz="1600">
              <a:solidFill>
                <a:srgbClr val="FFFFFF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</a:pPr>
            <a:r>
              <a:rPr lang="en" sz="1600">
                <a:solidFill>
                  <a:srgbClr val="FFFFFF"/>
                </a:solidFill>
              </a:rPr>
              <a:t>Benefits with current approach and model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"/>
          <p:cNvSpPr txBox="1"/>
          <p:nvPr>
            <p:ph type="title"/>
          </p:nvPr>
        </p:nvSpPr>
        <p:spPr>
          <a:xfrm>
            <a:off x="425025" y="5378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Objectives</a:t>
            </a:r>
            <a:endParaRPr/>
          </a:p>
        </p:txBody>
      </p:sp>
      <p:sp>
        <p:nvSpPr>
          <p:cNvPr id="73" name="Google Shape;73;p3"/>
          <p:cNvSpPr txBox="1"/>
          <p:nvPr>
            <p:ph idx="1" type="body"/>
          </p:nvPr>
        </p:nvSpPr>
        <p:spPr>
          <a:xfrm>
            <a:off x="425025" y="1351975"/>
            <a:ext cx="81507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i="1" lang="en" sz="1600" u="sng">
                <a:solidFill>
                  <a:srgbClr val="FFFFFF"/>
                </a:solidFill>
              </a:rPr>
              <a:t>Goal:</a:t>
            </a:r>
            <a:r>
              <a:rPr lang="en" sz="1600">
                <a:solidFill>
                  <a:srgbClr val="FFFFFF"/>
                </a:solidFill>
              </a:rPr>
              <a:t> Apply Machine learning techniques to Predict Employee Attrition to Improve Employee Retention.</a:t>
            </a:r>
            <a:endParaRPr sz="1600">
              <a:solidFill>
                <a:srgbClr val="FFFFFF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Char char="➢"/>
            </a:pPr>
            <a:r>
              <a:rPr lang="en" sz="1600">
                <a:solidFill>
                  <a:srgbClr val="FFFFFF"/>
                </a:solidFill>
              </a:rPr>
              <a:t>Data Cleansing techniques</a:t>
            </a:r>
            <a:endParaRPr sz="1600">
              <a:solidFill>
                <a:srgbClr val="FFFFFF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➢"/>
            </a:pPr>
            <a:r>
              <a:rPr lang="en" sz="1600">
                <a:solidFill>
                  <a:srgbClr val="FFFFFF"/>
                </a:solidFill>
              </a:rPr>
              <a:t>Perform NLP techniques to text fields in data set to predict Attrition</a:t>
            </a:r>
            <a:endParaRPr sz="1600">
              <a:solidFill>
                <a:srgbClr val="FFFFFF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</a:pPr>
            <a:r>
              <a:rPr lang="en" sz="1600">
                <a:solidFill>
                  <a:srgbClr val="FFFFFF"/>
                </a:solidFill>
              </a:rPr>
              <a:t>Employee Attrition = Turnover Prediction</a:t>
            </a:r>
            <a:endParaRPr sz="1600">
              <a:solidFill>
                <a:srgbClr val="FFFFFF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➢"/>
            </a:pPr>
            <a:r>
              <a:rPr lang="en" sz="1600">
                <a:solidFill>
                  <a:srgbClr val="FFFFFF"/>
                </a:solidFill>
              </a:rPr>
              <a:t>Pipelines approach to creating models</a:t>
            </a:r>
            <a:endParaRPr sz="1600">
              <a:solidFill>
                <a:srgbClr val="FFFFFF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➢"/>
            </a:pPr>
            <a:r>
              <a:rPr lang="en" sz="1600">
                <a:solidFill>
                  <a:srgbClr val="FFFFFF"/>
                </a:solidFill>
              </a:rPr>
              <a:t>Recommendations to improve the data and model accuracy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"/>
          <p:cNvSpPr txBox="1"/>
          <p:nvPr>
            <p:ph type="title"/>
          </p:nvPr>
        </p:nvSpPr>
        <p:spPr>
          <a:xfrm>
            <a:off x="425025" y="5378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Implementation Methodology </a:t>
            </a:r>
            <a:endParaRPr/>
          </a:p>
        </p:txBody>
      </p:sp>
      <p:pic>
        <p:nvPicPr>
          <p:cNvPr id="79" name="Google Shape;7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85150" y="1372875"/>
            <a:ext cx="4878700" cy="339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85" name="Google Shape;85;p5"/>
          <p:cNvSpPr txBox="1"/>
          <p:nvPr>
            <p:ph idx="1" type="body"/>
          </p:nvPr>
        </p:nvSpPr>
        <p:spPr>
          <a:xfrm>
            <a:off x="311700" y="1078700"/>
            <a:ext cx="4779600" cy="40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➢"/>
            </a:pPr>
            <a:r>
              <a:rPr lang="en" sz="1700">
                <a:solidFill>
                  <a:srgbClr val="FFFFFF"/>
                </a:solidFill>
              </a:rPr>
              <a:t>Dataset DR_Demo_Employee_Attrition.csv</a:t>
            </a:r>
            <a:endParaRPr sz="1700">
              <a:solidFill>
                <a:srgbClr val="FFFFFF"/>
              </a:solidFill>
            </a:endParaRPr>
          </a:p>
          <a:p>
            <a:pPr indent="-3111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■"/>
            </a:pPr>
            <a:r>
              <a:rPr lang="en" sz="1300">
                <a:solidFill>
                  <a:srgbClr val="FFFFFF"/>
                </a:solidFill>
              </a:rPr>
              <a:t>5740 Rows and 36 Columns</a:t>
            </a:r>
            <a:endParaRPr sz="1300">
              <a:solidFill>
                <a:srgbClr val="FFFFFF"/>
              </a:solidFill>
            </a:endParaRPr>
          </a:p>
          <a:p>
            <a:pPr indent="-3111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■"/>
            </a:pPr>
            <a:r>
              <a:rPr lang="en" sz="1300">
                <a:solidFill>
                  <a:schemeClr val="dk1"/>
                </a:solidFill>
              </a:rPr>
              <a:t>Attrition is chosen to be the dependent variable</a:t>
            </a:r>
            <a:endParaRPr sz="1300">
              <a:solidFill>
                <a:schemeClr val="dk1"/>
              </a:solidFill>
            </a:endParaRPr>
          </a:p>
          <a:p>
            <a:pPr indent="-3111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Leave(Yes): 1098 which is 19%</a:t>
            </a:r>
            <a:endParaRPr sz="1300">
              <a:solidFill>
                <a:schemeClr val="dk1"/>
              </a:solidFill>
            </a:endParaRPr>
          </a:p>
          <a:p>
            <a:pPr indent="-3111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Stay(No): 4642 which is 81%</a:t>
            </a:r>
            <a:endParaRPr sz="1300">
              <a:solidFill>
                <a:schemeClr val="dk1"/>
              </a:solidFill>
            </a:endParaRPr>
          </a:p>
          <a:p>
            <a:pPr indent="-3365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➢"/>
            </a:pPr>
            <a:r>
              <a:rPr lang="en" sz="1700">
                <a:solidFill>
                  <a:schemeClr val="dk1"/>
                </a:solidFill>
              </a:rPr>
              <a:t>The data set is imbalanced as shown in the figure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➢"/>
            </a:pPr>
            <a:r>
              <a:rPr lang="en" sz="1700">
                <a:solidFill>
                  <a:schemeClr val="dk1"/>
                </a:solidFill>
              </a:rPr>
              <a:t>The dataset is mostly clean with no missing values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➢"/>
            </a:pPr>
            <a:r>
              <a:rPr lang="en" sz="1700">
                <a:solidFill>
                  <a:schemeClr val="dk1"/>
                </a:solidFill>
              </a:rPr>
              <a:t>The features easily fit into numerics, categories with just one text field</a:t>
            </a:r>
            <a:endParaRPr sz="1700">
              <a:solidFill>
                <a:schemeClr val="dk1"/>
              </a:solidFill>
            </a:endParaRPr>
          </a:p>
          <a:p>
            <a:pPr indent="0" lvl="0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</p:txBody>
      </p:sp>
      <p:pic>
        <p:nvPicPr>
          <p:cNvPr id="86" name="Google Shape;86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91300" y="1685700"/>
            <a:ext cx="3921425" cy="240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6"/>
          <p:cNvSpPr txBox="1"/>
          <p:nvPr>
            <p:ph type="title"/>
          </p:nvPr>
        </p:nvSpPr>
        <p:spPr>
          <a:xfrm>
            <a:off x="380950" y="3756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Natural language processing</a:t>
            </a:r>
            <a:endParaRPr/>
          </a:p>
        </p:txBody>
      </p:sp>
      <p:sp>
        <p:nvSpPr>
          <p:cNvPr id="92" name="Google Shape;92;p6"/>
          <p:cNvSpPr txBox="1"/>
          <p:nvPr>
            <p:ph idx="1" type="body"/>
          </p:nvPr>
        </p:nvSpPr>
        <p:spPr>
          <a:xfrm>
            <a:off x="232875" y="11584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➢"/>
            </a:pPr>
            <a:r>
              <a:rPr lang="en">
                <a:solidFill>
                  <a:srgbClr val="FFFFFF"/>
                </a:solidFill>
              </a:rPr>
              <a:t>Branch of artificial intelligence that deals with the interactions between computers and humans using natural language</a:t>
            </a:r>
            <a:endParaRPr>
              <a:solidFill>
                <a:srgbClr val="FFFFFF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 sz="1400">
              <a:solidFill>
                <a:srgbClr val="FFFFFF"/>
              </a:solidFill>
            </a:endParaRPr>
          </a:p>
        </p:txBody>
      </p:sp>
      <p:pic>
        <p:nvPicPr>
          <p:cNvPr id="93" name="Google Shape;93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0575" y="2168325"/>
            <a:ext cx="7795199" cy="245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7"/>
          <p:cNvSpPr txBox="1"/>
          <p:nvPr>
            <p:ph type="title"/>
          </p:nvPr>
        </p:nvSpPr>
        <p:spPr>
          <a:xfrm>
            <a:off x="365325" y="4694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Natural language processing - Sentiment Analysis</a:t>
            </a:r>
            <a:endParaRPr/>
          </a:p>
        </p:txBody>
      </p:sp>
      <p:sp>
        <p:nvSpPr>
          <p:cNvPr id="99" name="Google Shape;99;p7"/>
          <p:cNvSpPr txBox="1"/>
          <p:nvPr>
            <p:ph idx="1" type="body"/>
          </p:nvPr>
        </p:nvSpPr>
        <p:spPr>
          <a:xfrm>
            <a:off x="274800" y="1121600"/>
            <a:ext cx="8869200" cy="37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600">
                <a:solidFill>
                  <a:srgbClr val="FFFFFF"/>
                </a:solidFill>
              </a:rPr>
              <a:t>Contextual/Opinion Mining</a:t>
            </a:r>
            <a:endParaRPr sz="1600">
              <a:solidFill>
                <a:srgbClr val="FFFFFF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Char char="➢"/>
            </a:pPr>
            <a:r>
              <a:rPr lang="en" sz="1600">
                <a:solidFill>
                  <a:srgbClr val="FFFFFF"/>
                </a:solidFill>
              </a:rPr>
              <a:t>What is it? Analyzing text message to predict underlying sentiment</a:t>
            </a:r>
            <a:endParaRPr sz="1600">
              <a:solidFill>
                <a:srgbClr val="FFFFFF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➢"/>
            </a:pPr>
            <a:r>
              <a:rPr lang="en" sz="1600">
                <a:solidFill>
                  <a:srgbClr val="FFFFFF"/>
                </a:solidFill>
              </a:rPr>
              <a:t>Text from? Emails, surveys, social media, ecommerce platforms</a:t>
            </a:r>
            <a:endParaRPr sz="1600">
              <a:solidFill>
                <a:srgbClr val="FFFFFF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➢"/>
            </a:pPr>
            <a:r>
              <a:rPr lang="en" sz="1600">
                <a:solidFill>
                  <a:srgbClr val="FFFFFF"/>
                </a:solidFill>
              </a:rPr>
              <a:t>Goal?</a:t>
            </a:r>
            <a:endParaRPr sz="1600">
              <a:solidFill>
                <a:srgbClr val="FFFFFF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</a:pPr>
            <a:r>
              <a:rPr lang="en" sz="1200">
                <a:solidFill>
                  <a:srgbClr val="FFFFFF"/>
                </a:solidFill>
              </a:rPr>
              <a:t>Identifying news, opinion, suggestion, appreciation and complaints</a:t>
            </a:r>
            <a:endParaRPr sz="1200">
              <a:solidFill>
                <a:srgbClr val="FFFFFF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➢"/>
            </a:pPr>
            <a:r>
              <a:rPr lang="en" sz="1600">
                <a:solidFill>
                  <a:srgbClr val="FFFFFF"/>
                </a:solidFill>
              </a:rPr>
              <a:t>Approaches - Supervised, Rule based and hybrid approaches</a:t>
            </a:r>
            <a:endParaRPr sz="1600">
              <a:solidFill>
                <a:srgbClr val="FFFFFF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</a:pPr>
            <a:r>
              <a:rPr lang="en" sz="1600">
                <a:solidFill>
                  <a:srgbClr val="FFFFFF"/>
                </a:solidFill>
              </a:rPr>
              <a:t>Advantage / Strengths</a:t>
            </a:r>
            <a:endParaRPr sz="1600">
              <a:solidFill>
                <a:srgbClr val="FFFFFF"/>
              </a:solidFill>
            </a:endParaRPr>
          </a:p>
          <a:p>
            <a: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</a:pPr>
            <a:r>
              <a:rPr lang="en" sz="1200">
                <a:solidFill>
                  <a:schemeClr val="dk1"/>
                </a:solidFill>
              </a:rPr>
              <a:t>Monitor brand health, spot crisis early, perform self and competitor analysis</a:t>
            </a:r>
            <a:endParaRPr sz="1200">
              <a:solidFill>
                <a:srgbClr val="FFFFFF"/>
              </a:solidFill>
            </a:endParaRPr>
          </a:p>
          <a:p>
            <a: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</a:pPr>
            <a:r>
              <a:rPr lang="en" sz="1200">
                <a:solidFill>
                  <a:srgbClr val="FFFFFF"/>
                </a:solidFill>
              </a:rPr>
              <a:t>Provides avenue to listen to your customers - informal/watercooler talks are mostly the first indication of a problem</a:t>
            </a:r>
            <a:endParaRPr sz="1200">
              <a:solidFill>
                <a:srgbClr val="FFFFFF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</a:pPr>
            <a:r>
              <a:rPr lang="en" sz="1600">
                <a:solidFill>
                  <a:srgbClr val="FFFFFF"/>
                </a:solidFill>
              </a:rPr>
              <a:t>Disadvantage / Weaknesses</a:t>
            </a:r>
            <a:endParaRPr sz="1600">
              <a:solidFill>
                <a:srgbClr val="FFFFFF"/>
              </a:solidFill>
            </a:endParaRPr>
          </a:p>
          <a:p>
            <a: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</a:pPr>
            <a:r>
              <a:rPr lang="en" sz="1200">
                <a:solidFill>
                  <a:srgbClr val="FFFFFF"/>
                </a:solidFill>
              </a:rPr>
              <a:t>Low accuracy as predicting mindset of reviewer is difficult</a:t>
            </a:r>
            <a:endParaRPr sz="1200">
              <a:solidFill>
                <a:srgbClr val="FFFFFF"/>
              </a:solidFill>
            </a:endParaRPr>
          </a:p>
          <a:p>
            <a: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</a:pPr>
            <a:r>
              <a:rPr lang="en" sz="1200">
                <a:solidFill>
                  <a:srgbClr val="FFFFFF"/>
                </a:solidFill>
              </a:rPr>
              <a:t>Humans are not always straightforward - Eg: Sarcasm, negations</a:t>
            </a:r>
            <a:endParaRPr sz="1200">
              <a:solidFill>
                <a:srgbClr val="FFFFFF"/>
              </a:solidFill>
            </a:endParaRPr>
          </a:p>
          <a:p>
            <a:pPr indent="0" lvl="0" marL="13716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8"/>
          <p:cNvSpPr txBox="1"/>
          <p:nvPr>
            <p:ph type="title"/>
          </p:nvPr>
        </p:nvSpPr>
        <p:spPr>
          <a:xfrm>
            <a:off x="234775" y="2911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Data Cleaning</a:t>
            </a:r>
            <a:endParaRPr/>
          </a:p>
        </p:txBody>
      </p:sp>
      <p:sp>
        <p:nvSpPr>
          <p:cNvPr id="105" name="Google Shape;105;p8"/>
          <p:cNvSpPr txBox="1"/>
          <p:nvPr>
            <p:ph idx="1" type="body"/>
          </p:nvPr>
        </p:nvSpPr>
        <p:spPr>
          <a:xfrm>
            <a:off x="311700" y="9627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➢"/>
            </a:pPr>
            <a:r>
              <a:rPr lang="en" sz="1600">
                <a:solidFill>
                  <a:srgbClr val="FFFFFF"/>
                </a:solidFill>
              </a:rPr>
              <a:t>Missing Values</a:t>
            </a:r>
            <a:endParaRPr sz="1600">
              <a:solidFill>
                <a:srgbClr val="FFFFFF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</a:pPr>
            <a:r>
              <a:rPr lang="en" sz="1200">
                <a:solidFill>
                  <a:srgbClr val="FFFFFF"/>
                </a:solidFill>
              </a:rPr>
              <a:t>No missing values in the sample dataset</a:t>
            </a:r>
            <a:endParaRPr sz="1200">
              <a:solidFill>
                <a:srgbClr val="FFFFFF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➢"/>
            </a:pPr>
            <a:r>
              <a:rPr lang="en" sz="1600">
                <a:solidFill>
                  <a:srgbClr val="FFFFFF"/>
                </a:solidFill>
              </a:rPr>
              <a:t>Inconsistencies</a:t>
            </a:r>
            <a:endParaRPr sz="1600">
              <a:solidFill>
                <a:srgbClr val="FFFFFF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</a:pPr>
            <a:r>
              <a:rPr lang="en" sz="1200">
                <a:solidFill>
                  <a:srgbClr val="FFFFFF"/>
                </a:solidFill>
              </a:rPr>
              <a:t>No inconsistencies values in columns</a:t>
            </a:r>
            <a:endParaRPr sz="1200">
              <a:solidFill>
                <a:srgbClr val="FFFFFF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</a:pPr>
            <a:r>
              <a:rPr lang="en" sz="1200">
                <a:solidFill>
                  <a:srgbClr val="FFFFFF"/>
                </a:solidFill>
              </a:rPr>
              <a:t>Below columns has only 1 value </a:t>
            </a:r>
            <a:endParaRPr sz="1200">
              <a:solidFill>
                <a:srgbClr val="FFFFFF"/>
              </a:solidFill>
            </a:endParaRPr>
          </a:p>
          <a:p>
            <a: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</a:pPr>
            <a:r>
              <a:rPr lang="en" sz="1200">
                <a:solidFill>
                  <a:srgbClr val="FFFFFF"/>
                </a:solidFill>
              </a:rPr>
              <a:t>Over 18</a:t>
            </a:r>
            <a:endParaRPr sz="1200">
              <a:solidFill>
                <a:srgbClr val="FFFFFF"/>
              </a:solidFill>
            </a:endParaRPr>
          </a:p>
          <a:p>
            <a: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</a:pPr>
            <a:r>
              <a:rPr lang="en" sz="1200">
                <a:solidFill>
                  <a:srgbClr val="FFFFFF"/>
                </a:solidFill>
              </a:rPr>
              <a:t>Employee Count</a:t>
            </a:r>
            <a:endParaRPr sz="1200">
              <a:solidFill>
                <a:srgbClr val="FFFFFF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➢"/>
            </a:pPr>
            <a:r>
              <a:rPr lang="en" sz="1600">
                <a:solidFill>
                  <a:srgbClr val="FFFFFF"/>
                </a:solidFill>
              </a:rPr>
              <a:t>Outliers</a:t>
            </a:r>
            <a:endParaRPr sz="1600">
              <a:solidFill>
                <a:srgbClr val="FFFFFF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</a:pPr>
            <a:r>
              <a:rPr lang="en" sz="1200">
                <a:solidFill>
                  <a:srgbClr val="FFFFFF"/>
                </a:solidFill>
              </a:rPr>
              <a:t>No outliers values found</a:t>
            </a:r>
            <a:endParaRPr sz="1200">
              <a:solidFill>
                <a:srgbClr val="FFFFFF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➢"/>
            </a:pPr>
            <a:r>
              <a:rPr lang="en" sz="1600">
                <a:solidFill>
                  <a:srgbClr val="FFFFFF"/>
                </a:solidFill>
              </a:rPr>
              <a:t>Encoding of Categorical Features</a:t>
            </a:r>
            <a:endParaRPr sz="1600">
              <a:solidFill>
                <a:srgbClr val="FFFFFF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</a:pPr>
            <a:r>
              <a:rPr lang="en" sz="1200">
                <a:solidFill>
                  <a:srgbClr val="FFFFFF"/>
                </a:solidFill>
              </a:rPr>
              <a:t>Used one hot encoding and ordinal encoding to code categorical features</a:t>
            </a:r>
            <a:endParaRPr sz="1200">
              <a:solidFill>
                <a:srgbClr val="FFFFFF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➢"/>
            </a:pPr>
            <a:r>
              <a:rPr lang="en" sz="1600">
                <a:solidFill>
                  <a:srgbClr val="FFFFFF"/>
                </a:solidFill>
              </a:rPr>
              <a:t>Performance Review Text Cleaning</a:t>
            </a:r>
            <a:endParaRPr sz="1600">
              <a:solidFill>
                <a:srgbClr val="FFFFFF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</a:pPr>
            <a:r>
              <a:rPr lang="en" sz="1200">
                <a:solidFill>
                  <a:srgbClr val="FFFFFF"/>
                </a:solidFill>
              </a:rPr>
              <a:t>Change to strings for all the reviews and lowercase </a:t>
            </a:r>
            <a:endParaRPr sz="1200">
              <a:solidFill>
                <a:srgbClr val="FFFFFF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</a:pPr>
            <a:r>
              <a:rPr lang="en" sz="1200">
                <a:solidFill>
                  <a:srgbClr val="FFFFFF"/>
                </a:solidFill>
              </a:rPr>
              <a:t>Remove stop words (nltk.corpus -  stopwords)</a:t>
            </a:r>
            <a:endParaRPr sz="1200">
              <a:solidFill>
                <a:srgbClr val="FFFFFF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</a:pPr>
            <a:r>
              <a:rPr lang="en" sz="1200">
                <a:solidFill>
                  <a:srgbClr val="FFFFFF"/>
                </a:solidFill>
              </a:rPr>
              <a:t>Remove punctuations (string - punctuation)</a:t>
            </a:r>
            <a:endParaRPr sz="1200">
              <a:solidFill>
                <a:srgbClr val="FFFFFF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</a:pPr>
            <a:r>
              <a:rPr lang="en" sz="1200">
                <a:solidFill>
                  <a:srgbClr val="FFFFFF"/>
                </a:solidFill>
              </a:rPr>
              <a:t>Stemming and Lemmatizer </a:t>
            </a:r>
            <a:endParaRPr sz="1200">
              <a:solidFill>
                <a:srgbClr val="FFFFFF"/>
              </a:solidFill>
            </a:endParaRPr>
          </a:p>
          <a:p>
            <a: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</a:pPr>
            <a:r>
              <a:rPr lang="en" sz="1200">
                <a:solidFill>
                  <a:srgbClr val="FFFFFF"/>
                </a:solidFill>
              </a:rPr>
              <a:t>Find the root of the words</a:t>
            </a:r>
            <a:endParaRPr sz="1200">
              <a:solidFill>
                <a:srgbClr val="FFFFFF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 sz="16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Exploratory Data analysis - EDA</a:t>
            </a:r>
            <a:endParaRPr/>
          </a:p>
        </p:txBody>
      </p:sp>
      <p:pic>
        <p:nvPicPr>
          <p:cNvPr id="111" name="Google Shape;111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5150" y="1203800"/>
            <a:ext cx="7973699" cy="361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