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10231438" cy="70961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1926" y="2386851"/>
            <a:ext cx="8785225" cy="1079500"/>
            <a:chOff x="68" y="210"/>
            <a:chExt cx="5534" cy="680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301" y="565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215" y="281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0D92C7"/>
                </a:gs>
                <a:gs pos="100000">
                  <a:srgbClr val="2E489F"/>
                </a:gs>
              </a:gsLst>
              <a:lin ang="5400000" scaled="1"/>
            </a:gradFill>
            <a:ln w="9525" algn="ctr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12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68" y="482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006600"/>
                </a:gs>
              </a:gsLst>
              <a:lin ang="5400000" scaled="1"/>
            </a:gradFill>
            <a:ln w="9525" algn="ctr">
              <a:solidFill>
                <a:srgbClr val="99FF33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 rot="16200000">
              <a:off x="159" y="527"/>
              <a:ext cx="680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vert="eaVert"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283" y="709"/>
              <a:ext cx="5319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41426" y="1686763"/>
            <a:ext cx="7521575" cy="1384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altLang="ko-KR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13643" y="3622097"/>
            <a:ext cx="6400800" cy="238957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auto">
          <a:xfrm flipV="1">
            <a:off x="881859" y="6399213"/>
            <a:ext cx="8011318" cy="71437"/>
          </a:xfrm>
          <a:prstGeom prst="roundRect">
            <a:avLst>
              <a:gd name="adj" fmla="val 16667"/>
            </a:avLst>
          </a:prstGeom>
          <a:blipFill dpi="0" rotWithShape="0">
            <a:blip r:embed="rId4" cstate="print"/>
            <a:srcRect/>
            <a:stretch>
              <a:fillRect/>
            </a:stretch>
          </a:blipFill>
          <a:ln w="9525" algn="ctr">
            <a:solidFill>
              <a:srgbClr val="B2B2B2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rot="10800000" wrap="none" tIns="54000"/>
          <a:lstStyle/>
          <a:p>
            <a:pPr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ko-KR" sz="1800" b="0">
              <a:solidFill>
                <a:srgbClr val="004400"/>
              </a:solidFill>
              <a:latin typeface="IB_K820Medium" pitchFamily="18" charset="-127"/>
              <a:ea typeface="IB_K820Medium" pitchFamily="18" charset="-127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13952F6-57D9-4045-B1A2-52FD5C5E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593"/>
            <a:ext cx="931391" cy="7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8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9" y="188915"/>
            <a:ext cx="2160587" cy="6192837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6" y="188915"/>
            <a:ext cx="6329363" cy="6192837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6" y="188915"/>
            <a:ext cx="8642350" cy="67222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4" y="958789"/>
            <a:ext cx="8519103" cy="5422962"/>
          </a:xfr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21729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71710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1" y="1003177"/>
            <a:ext cx="4100513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2664" y="1003177"/>
            <a:ext cx="4100512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60425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935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48025"/>
            <a:ext cx="4040188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9935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748025"/>
            <a:ext cx="4041775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61471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12056"/>
            <a:ext cx="3008313" cy="51141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74199"/>
            <a:ext cx="5486400" cy="3653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188914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정봉수심혁재 </a:t>
            </a:r>
            <a:r>
              <a:rPr lang="en-US" altLang="ko-KR" dirty="0" err="1"/>
              <a:t>Jungyoup</a:t>
            </a:r>
            <a:r>
              <a:rPr lang="en-US" altLang="ko-KR" dirty="0"/>
              <a:t> Yang</a:t>
            </a: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740" y="984595"/>
            <a:ext cx="8511435" cy="539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ver.01</a:t>
            </a:r>
          </a:p>
          <a:p>
            <a:pPr lvl="1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2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3"/>
            <a:endParaRPr lang="en-US" altLang="ko-KR" dirty="0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250826" y="902591"/>
            <a:ext cx="864235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524627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489702"/>
            <a:ext cx="43204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b="0" i="1">
                <a:solidFill>
                  <a:srgbClr val="FF0000"/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679269" y="6464300"/>
            <a:ext cx="8201206" cy="0"/>
          </a:xfrm>
          <a:prstGeom prst="line">
            <a:avLst/>
          </a:prstGeom>
          <a:noFill/>
          <a:ln w="28575">
            <a:pattFill prst="pct5">
              <a:fgClr>
                <a:srgbClr val="003366"/>
              </a:fgClr>
              <a:bgClr>
                <a:schemeClr val="tx2"/>
              </a:bgClr>
            </a:patt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7460A7AC-8B42-4CA0-B89E-D142DA5C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9364"/>
            <a:ext cx="679269" cy="5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D9AF-8444-47D2-BC6E-0D7A3DEAF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DLSG Week 4</a:t>
            </a:r>
            <a:br>
              <a:rPr lang="en-US" dirty="0"/>
            </a:br>
            <a:r>
              <a:rPr lang="en-US" dirty="0"/>
              <a:t>Deep L-Network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EB7A0-E21F-444B-959A-DF92D7205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Thi</a:t>
            </a:r>
            <a:r>
              <a:rPr lang="en-US" dirty="0"/>
              <a:t> Ngan</a:t>
            </a:r>
          </a:p>
          <a:p>
            <a:endParaRPr lang="en-US" dirty="0"/>
          </a:p>
          <a:p>
            <a:r>
              <a:rPr lang="en-US" dirty="0"/>
              <a:t>August 2019</a:t>
            </a:r>
          </a:p>
        </p:txBody>
      </p:sp>
    </p:spTree>
    <p:extLst>
      <p:ext uri="{BB962C8B-B14F-4D97-AF65-F5344CB8AC3E}">
        <p14:creationId xmlns:p14="http://schemas.microsoft.com/office/powerpoint/2010/main" val="38696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F8A-FEB5-4F67-BF54-BBD9A410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4683-A224-4690-BA6A-807193AB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4" y="958789"/>
            <a:ext cx="8519103" cy="5422962"/>
          </a:xfrm>
        </p:spPr>
        <p:txBody>
          <a:bodyPr/>
          <a:lstStyle/>
          <a:p>
            <a:r>
              <a:rPr lang="en-US" dirty="0"/>
              <a:t>Shallow neural network include 1 or 2 layer networks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 L-layer neural network include L layer networks, L = 5, hidden layer =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EC67-8BEA-48B8-A779-1373139CB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8175" y="6524627"/>
            <a:ext cx="1905000" cy="288925"/>
          </a:xfrm>
        </p:spPr>
        <p:txBody>
          <a:bodyPr/>
          <a:lstStyle/>
          <a:p>
            <a:fld id="{6376B962-9A28-45C6-BBAD-D5665CAF4927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7134BE-CE45-4531-A45E-AB783B70D338}"/>
              </a:ext>
            </a:extLst>
          </p:cNvPr>
          <p:cNvGrpSpPr/>
          <p:nvPr/>
        </p:nvGrpSpPr>
        <p:grpSpPr>
          <a:xfrm>
            <a:off x="1128507" y="1398428"/>
            <a:ext cx="2540269" cy="1066151"/>
            <a:chOff x="1857378" y="1703228"/>
            <a:chExt cx="2540269" cy="106615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EF4291F-7048-4558-8731-F99AC5ABE6CA}"/>
                </a:ext>
              </a:extLst>
            </p:cNvPr>
            <p:cNvCxnSpPr/>
            <p:nvPr/>
          </p:nvCxnSpPr>
          <p:spPr>
            <a:xfrm>
              <a:off x="2011764" y="2023571"/>
              <a:ext cx="1104223" cy="2617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A24587-8206-42BA-8838-EDA0263723C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934" y="2351688"/>
              <a:ext cx="937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8">
                  <a:extLst>
                    <a:ext uri="{FF2B5EF4-FFF2-40B4-BE49-F238E27FC236}">
                      <a16:creationId xmlns:a16="http://schemas.microsoft.com/office/drawing/2014/main" id="{57F7BA9D-9AE5-434E-92CE-1D6CEDF88D01}"/>
                    </a:ext>
                  </a:extLst>
                </p:cNvPr>
                <p:cNvSpPr txBox="1"/>
                <p:nvPr/>
              </p:nvSpPr>
              <p:spPr>
                <a:xfrm>
                  <a:off x="1857378" y="1703228"/>
                  <a:ext cx="3088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+mj-lt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TextBox 8">
                  <a:extLst>
                    <a:ext uri="{FF2B5EF4-FFF2-40B4-BE49-F238E27FC236}">
                      <a16:creationId xmlns:a16="http://schemas.microsoft.com/office/drawing/2014/main" id="{57F7BA9D-9AE5-434E-92CE-1D6CEDF88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78" y="1703228"/>
                  <a:ext cx="308819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9">
                  <a:extLst>
                    <a:ext uri="{FF2B5EF4-FFF2-40B4-BE49-F238E27FC236}">
                      <a16:creationId xmlns:a16="http://schemas.microsoft.com/office/drawing/2014/main" id="{F45F5958-64CF-42F0-99FB-3636E177C11C}"/>
                    </a:ext>
                  </a:extLst>
                </p:cNvPr>
                <p:cNvSpPr txBox="1"/>
                <p:nvPr/>
              </p:nvSpPr>
              <p:spPr>
                <a:xfrm>
                  <a:off x="4021760" y="2025212"/>
                  <a:ext cx="3758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9">
                  <a:extLst>
                    <a:ext uri="{FF2B5EF4-FFF2-40B4-BE49-F238E27FC236}">
                      <a16:creationId xmlns:a16="http://schemas.microsoft.com/office/drawing/2014/main" id="{F45F5958-64CF-42F0-99FB-3636E177C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760" y="2025212"/>
                  <a:ext cx="375887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1290"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0736E5-7C03-4C85-86FB-719BC2AFF1F4}"/>
                </a:ext>
              </a:extLst>
            </p:cNvPr>
            <p:cNvCxnSpPr>
              <a:cxnSpLocks/>
            </p:cNvCxnSpPr>
            <p:nvPr/>
          </p:nvCxnSpPr>
          <p:spPr>
            <a:xfrm>
              <a:off x="2011763" y="2350873"/>
              <a:ext cx="1104224" cy="8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4E77510-CC25-4EDD-AF36-5AA890A3A2E3}"/>
                </a:ext>
              </a:extLst>
            </p:cNvPr>
            <p:cNvCxnSpPr/>
            <p:nvPr/>
          </p:nvCxnSpPr>
          <p:spPr>
            <a:xfrm flipV="1">
              <a:off x="2011763" y="2404015"/>
              <a:ext cx="1104224" cy="332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9">
                  <a:extLst>
                    <a:ext uri="{FF2B5EF4-FFF2-40B4-BE49-F238E27FC236}">
                      <a16:creationId xmlns:a16="http://schemas.microsoft.com/office/drawing/2014/main" id="{0B08F47F-4C69-4927-8E4F-EB8EA46EA735}"/>
                    </a:ext>
                  </a:extLst>
                </p:cNvPr>
                <p:cNvSpPr txBox="1"/>
                <p:nvPr/>
              </p:nvSpPr>
              <p:spPr>
                <a:xfrm>
                  <a:off x="1857378" y="2080531"/>
                  <a:ext cx="308819" cy="314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9">
                  <a:extLst>
                    <a:ext uri="{FF2B5EF4-FFF2-40B4-BE49-F238E27FC236}">
                      <a16:creationId xmlns:a16="http://schemas.microsoft.com/office/drawing/2014/main" id="{0B08F47F-4C69-4927-8E4F-EB8EA46EA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78" y="2080531"/>
                  <a:ext cx="308819" cy="3146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20">
                  <a:extLst>
                    <a:ext uri="{FF2B5EF4-FFF2-40B4-BE49-F238E27FC236}">
                      <a16:creationId xmlns:a16="http://schemas.microsoft.com/office/drawing/2014/main" id="{FD3A34A1-CCF4-4F35-A815-E520FBB6E209}"/>
                    </a:ext>
                  </a:extLst>
                </p:cNvPr>
                <p:cNvSpPr txBox="1"/>
                <p:nvPr/>
              </p:nvSpPr>
              <p:spPr>
                <a:xfrm>
                  <a:off x="1857378" y="2461602"/>
                  <a:ext cx="3088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TextBox 20">
                  <a:extLst>
                    <a:ext uri="{FF2B5EF4-FFF2-40B4-BE49-F238E27FC236}">
                      <a16:creationId xmlns:a16="http://schemas.microsoft.com/office/drawing/2014/main" id="{FD3A34A1-CCF4-4F35-A815-E520FBB6E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78" y="2461602"/>
                  <a:ext cx="30881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9">
                <a:extLst>
                  <a:ext uri="{FF2B5EF4-FFF2-40B4-BE49-F238E27FC236}">
                    <a16:creationId xmlns:a16="http://schemas.microsoft.com/office/drawing/2014/main" id="{2CFC4AA1-4889-479F-9AC0-0F6F32C5F96C}"/>
                  </a:ext>
                </a:extLst>
              </p:cNvPr>
              <p:cNvSpPr txBox="1"/>
              <p:nvPr/>
            </p:nvSpPr>
            <p:spPr>
              <a:xfrm>
                <a:off x="4086149" y="1533907"/>
                <a:ext cx="3088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9">
                <a:extLst>
                  <a:ext uri="{FF2B5EF4-FFF2-40B4-BE49-F238E27FC236}">
                    <a16:creationId xmlns:a16="http://schemas.microsoft.com/office/drawing/2014/main" id="{2CFC4AA1-4889-479F-9AC0-0F6F32C5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49" y="1533907"/>
                <a:ext cx="30881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46B3350-D634-425B-8446-9184BE6D9310}"/>
              </a:ext>
            </a:extLst>
          </p:cNvPr>
          <p:cNvGrpSpPr/>
          <p:nvPr/>
        </p:nvGrpSpPr>
        <p:grpSpPr>
          <a:xfrm>
            <a:off x="4071281" y="1775731"/>
            <a:ext cx="4012551" cy="753679"/>
            <a:chOff x="4071281" y="1775731"/>
            <a:chExt cx="4012551" cy="7536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DB6C21-A25A-4418-A783-B03966D8F568}"/>
                </a:ext>
              </a:extLst>
            </p:cNvPr>
            <p:cNvCxnSpPr>
              <a:cxnSpLocks/>
            </p:cNvCxnSpPr>
            <p:nvPr/>
          </p:nvCxnSpPr>
          <p:spPr>
            <a:xfrm>
              <a:off x="4430817" y="2070208"/>
              <a:ext cx="4362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3CC0628-AED3-4768-A11A-FF2DB3AD8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5769" y="2132576"/>
              <a:ext cx="405385" cy="17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38">
                  <a:extLst>
                    <a:ext uri="{FF2B5EF4-FFF2-40B4-BE49-F238E27FC236}">
                      <a16:creationId xmlns:a16="http://schemas.microsoft.com/office/drawing/2014/main" id="{994110DC-F130-41D3-A9A1-0188FAC03ED4}"/>
                    </a:ext>
                  </a:extLst>
                </p:cNvPr>
                <p:cNvSpPr txBox="1"/>
                <p:nvPr/>
              </p:nvSpPr>
              <p:spPr>
                <a:xfrm>
                  <a:off x="4892067" y="1865536"/>
                  <a:ext cx="1293963" cy="36933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z 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38">
                  <a:extLst>
                    <a:ext uri="{FF2B5EF4-FFF2-40B4-BE49-F238E27FC236}">
                      <a16:creationId xmlns:a16="http://schemas.microsoft.com/office/drawing/2014/main" id="{994110DC-F130-41D3-A9A1-0188FAC03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067" y="1865536"/>
                  <a:ext cx="12939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738" t="-4762" b="-23810"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6B8A552-08EB-45B0-ACED-9640EF9B36F6}"/>
                </a:ext>
              </a:extLst>
            </p:cNvPr>
            <p:cNvCxnSpPr/>
            <p:nvPr/>
          </p:nvCxnSpPr>
          <p:spPr>
            <a:xfrm flipV="1">
              <a:off x="6186030" y="2067029"/>
              <a:ext cx="22862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7">
                  <a:extLst>
                    <a:ext uri="{FF2B5EF4-FFF2-40B4-BE49-F238E27FC236}">
                      <a16:creationId xmlns:a16="http://schemas.microsoft.com/office/drawing/2014/main" id="{6EF77C8B-5766-4C1A-B0BE-63BA649295A0}"/>
                    </a:ext>
                  </a:extLst>
                </p:cNvPr>
                <p:cNvSpPr txBox="1"/>
                <p:nvPr/>
              </p:nvSpPr>
              <p:spPr>
                <a:xfrm>
                  <a:off x="6402910" y="1865361"/>
                  <a:ext cx="1680922" cy="36933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dirty="0"/>
                    <a:t>=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47">
                  <a:extLst>
                    <a:ext uri="{FF2B5EF4-FFF2-40B4-BE49-F238E27FC236}">
                      <a16:creationId xmlns:a16="http://schemas.microsoft.com/office/drawing/2014/main" id="{6EF77C8B-5766-4C1A-B0BE-63BA64929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910" y="1865361"/>
                  <a:ext cx="168092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349" b="-23810"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2">
                  <a:extLst>
                    <a:ext uri="{FF2B5EF4-FFF2-40B4-BE49-F238E27FC236}">
                      <a16:creationId xmlns:a16="http://schemas.microsoft.com/office/drawing/2014/main" id="{CA99127F-2E81-4B02-85F1-160D2B6DD387}"/>
                    </a:ext>
                  </a:extLst>
                </p:cNvPr>
                <p:cNvSpPr txBox="1"/>
                <p:nvPr/>
              </p:nvSpPr>
              <p:spPr>
                <a:xfrm>
                  <a:off x="4071281" y="1878166"/>
                  <a:ext cx="3141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2">
                  <a:extLst>
                    <a:ext uri="{FF2B5EF4-FFF2-40B4-BE49-F238E27FC236}">
                      <a16:creationId xmlns:a16="http://schemas.microsoft.com/office/drawing/2014/main" id="{CA99127F-2E81-4B02-85F1-160D2B6DD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281" y="1878166"/>
                  <a:ext cx="314116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3">
                  <a:extLst>
                    <a:ext uri="{FF2B5EF4-FFF2-40B4-BE49-F238E27FC236}">
                      <a16:creationId xmlns:a16="http://schemas.microsoft.com/office/drawing/2014/main" id="{71D6A362-09FD-4ADA-9BB5-5B86F36B3059}"/>
                    </a:ext>
                  </a:extLst>
                </p:cNvPr>
                <p:cNvSpPr txBox="1"/>
                <p:nvPr/>
              </p:nvSpPr>
              <p:spPr>
                <a:xfrm>
                  <a:off x="4082722" y="2221633"/>
                  <a:ext cx="3088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3">
                  <a:extLst>
                    <a:ext uri="{FF2B5EF4-FFF2-40B4-BE49-F238E27FC236}">
                      <a16:creationId xmlns:a16="http://schemas.microsoft.com/office/drawing/2014/main" id="{71D6A362-09FD-4ADA-9BB5-5B86F36B3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22" y="2221633"/>
                  <a:ext cx="30881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47BD41F-DB9C-483D-B0AC-37AC287F0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30817" y="1775731"/>
              <a:ext cx="436298" cy="204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19">
                <a:extLst>
                  <a:ext uri="{FF2B5EF4-FFF2-40B4-BE49-F238E27FC236}">
                    <a16:creationId xmlns:a16="http://schemas.microsoft.com/office/drawing/2014/main" id="{89CF62C4-9BFC-4D35-A162-FBE5C927EFE8}"/>
                  </a:ext>
                </a:extLst>
              </p:cNvPr>
              <p:cNvSpPr txBox="1"/>
              <p:nvPr/>
            </p:nvSpPr>
            <p:spPr>
              <a:xfrm>
                <a:off x="1128482" y="4668019"/>
                <a:ext cx="308819" cy="314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19">
                <a:extLst>
                  <a:ext uri="{FF2B5EF4-FFF2-40B4-BE49-F238E27FC236}">
                    <a16:creationId xmlns:a16="http://schemas.microsoft.com/office/drawing/2014/main" id="{89CF62C4-9BFC-4D35-A162-FBE5C927E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82" y="4668019"/>
                <a:ext cx="308819" cy="3146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C899EFD-4483-4E68-B393-1582C3B6D6BD}"/>
                  </a:ext>
                </a:extLst>
              </p:cNvPr>
              <p:cNvSpPr txBox="1"/>
              <p:nvPr/>
            </p:nvSpPr>
            <p:spPr>
              <a:xfrm>
                <a:off x="1155020" y="5317884"/>
                <a:ext cx="3088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id="{CC899EFD-4483-4E68-B393-1582C3B6D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20" y="5317884"/>
                <a:ext cx="30881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19">
                <a:extLst>
                  <a:ext uri="{FF2B5EF4-FFF2-40B4-BE49-F238E27FC236}">
                    <a16:creationId xmlns:a16="http://schemas.microsoft.com/office/drawing/2014/main" id="{C1BABF97-613B-424D-AD5A-15EDE154A0AF}"/>
                  </a:ext>
                </a:extLst>
              </p:cNvPr>
              <p:cNvSpPr txBox="1"/>
              <p:nvPr/>
            </p:nvSpPr>
            <p:spPr>
              <a:xfrm>
                <a:off x="1136115" y="3964322"/>
                <a:ext cx="308819" cy="314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19">
                <a:extLst>
                  <a:ext uri="{FF2B5EF4-FFF2-40B4-BE49-F238E27FC236}">
                    <a16:creationId xmlns:a16="http://schemas.microsoft.com/office/drawing/2014/main" id="{C1BABF97-613B-424D-AD5A-15EDE154A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15" y="3964322"/>
                <a:ext cx="308819" cy="3146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C9FF28-F083-40C2-AFB5-257F1198F3C5}"/>
              </a:ext>
            </a:extLst>
          </p:cNvPr>
          <p:cNvCxnSpPr>
            <a:cxnSpLocks/>
            <a:stCxn id="48" idx="3"/>
            <a:endCxn id="50" idx="2"/>
          </p:cNvCxnSpPr>
          <p:nvPr/>
        </p:nvCxnSpPr>
        <p:spPr>
          <a:xfrm flipV="1">
            <a:off x="1444934" y="3713038"/>
            <a:ext cx="1325575" cy="408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FEB5F2-CB09-4517-B031-FF258E0B9EC0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1437301" y="3713038"/>
            <a:ext cx="1333208" cy="1112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39791C-A551-480F-A43F-1ED89E75424F}"/>
              </a:ext>
            </a:extLst>
          </p:cNvPr>
          <p:cNvCxnSpPr>
            <a:cxnSpLocks/>
            <a:stCxn id="48" idx="3"/>
            <a:endCxn id="108" idx="2"/>
          </p:cNvCxnSpPr>
          <p:nvPr/>
        </p:nvCxnSpPr>
        <p:spPr>
          <a:xfrm>
            <a:off x="1444934" y="4121661"/>
            <a:ext cx="1339334" cy="294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609C3-0E1E-4C67-806E-C686D5809E50}"/>
              </a:ext>
            </a:extLst>
          </p:cNvPr>
          <p:cNvCxnSpPr>
            <a:cxnSpLocks/>
            <a:stCxn id="46" idx="3"/>
            <a:endCxn id="50" idx="2"/>
          </p:cNvCxnSpPr>
          <p:nvPr/>
        </p:nvCxnSpPr>
        <p:spPr>
          <a:xfrm flipV="1">
            <a:off x="1463839" y="3713038"/>
            <a:ext cx="1306670" cy="1758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B52975-1C03-419E-B576-413AF1100A39}"/>
              </a:ext>
            </a:extLst>
          </p:cNvPr>
          <p:cNvCxnSpPr>
            <a:cxnSpLocks/>
            <a:stCxn id="48" idx="3"/>
            <a:endCxn id="109" idx="2"/>
          </p:cNvCxnSpPr>
          <p:nvPr/>
        </p:nvCxnSpPr>
        <p:spPr>
          <a:xfrm>
            <a:off x="1444934" y="4121661"/>
            <a:ext cx="1333208" cy="1024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C8AF24-1A61-4CF4-B9B7-EE6CE349BC5D}"/>
              </a:ext>
            </a:extLst>
          </p:cNvPr>
          <p:cNvCxnSpPr>
            <a:cxnSpLocks/>
            <a:stCxn id="48" idx="3"/>
            <a:endCxn id="110" idx="2"/>
          </p:cNvCxnSpPr>
          <p:nvPr/>
        </p:nvCxnSpPr>
        <p:spPr>
          <a:xfrm>
            <a:off x="1444934" y="4121661"/>
            <a:ext cx="1317633" cy="1755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8614740-AB5F-4751-B761-BAD51596D65D}"/>
              </a:ext>
            </a:extLst>
          </p:cNvPr>
          <p:cNvCxnSpPr>
            <a:cxnSpLocks/>
            <a:stCxn id="45" idx="3"/>
            <a:endCxn id="108" idx="2"/>
          </p:cNvCxnSpPr>
          <p:nvPr/>
        </p:nvCxnSpPr>
        <p:spPr>
          <a:xfrm flipV="1">
            <a:off x="1437301" y="4416277"/>
            <a:ext cx="1346967" cy="409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90969A-A7F8-463F-96A5-60ED47F70DC5}"/>
              </a:ext>
            </a:extLst>
          </p:cNvPr>
          <p:cNvCxnSpPr>
            <a:cxnSpLocks/>
            <a:stCxn id="45" idx="3"/>
            <a:endCxn id="109" idx="2"/>
          </p:cNvCxnSpPr>
          <p:nvPr/>
        </p:nvCxnSpPr>
        <p:spPr>
          <a:xfrm>
            <a:off x="1437301" y="4825358"/>
            <a:ext cx="1340841" cy="320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9D0B4FE-E9F8-445E-AECC-A684B72A0324}"/>
              </a:ext>
            </a:extLst>
          </p:cNvPr>
          <p:cNvCxnSpPr>
            <a:cxnSpLocks/>
            <a:stCxn id="46" idx="3"/>
            <a:endCxn id="110" idx="2"/>
          </p:cNvCxnSpPr>
          <p:nvPr/>
        </p:nvCxnSpPr>
        <p:spPr>
          <a:xfrm>
            <a:off x="1463839" y="5471773"/>
            <a:ext cx="1298728" cy="405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6DE682-98F1-4677-B814-388B0AB1E584}"/>
              </a:ext>
            </a:extLst>
          </p:cNvPr>
          <p:cNvCxnSpPr>
            <a:cxnSpLocks/>
            <a:stCxn id="45" idx="3"/>
            <a:endCxn id="110" idx="2"/>
          </p:cNvCxnSpPr>
          <p:nvPr/>
        </p:nvCxnSpPr>
        <p:spPr>
          <a:xfrm>
            <a:off x="1437301" y="4825358"/>
            <a:ext cx="1325266" cy="1051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DD79B3-33AA-418A-8D9C-4B0814202305}"/>
              </a:ext>
            </a:extLst>
          </p:cNvPr>
          <p:cNvCxnSpPr>
            <a:cxnSpLocks/>
            <a:stCxn id="46" idx="3"/>
            <a:endCxn id="109" idx="2"/>
          </p:cNvCxnSpPr>
          <p:nvPr/>
        </p:nvCxnSpPr>
        <p:spPr>
          <a:xfrm flipV="1">
            <a:off x="1463839" y="5146235"/>
            <a:ext cx="1314303" cy="325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C25CCA-A139-4350-ACB3-B7C760E85F09}"/>
              </a:ext>
            </a:extLst>
          </p:cNvPr>
          <p:cNvCxnSpPr>
            <a:cxnSpLocks/>
            <a:stCxn id="46" idx="3"/>
            <a:endCxn id="108" idx="2"/>
          </p:cNvCxnSpPr>
          <p:nvPr/>
        </p:nvCxnSpPr>
        <p:spPr>
          <a:xfrm flipV="1">
            <a:off x="1463839" y="4416277"/>
            <a:ext cx="1320429" cy="105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15B9227-2422-4875-8EFF-7FFF8C29A673}"/>
              </a:ext>
            </a:extLst>
          </p:cNvPr>
          <p:cNvSpPr/>
          <p:nvPr/>
        </p:nvSpPr>
        <p:spPr>
          <a:xfrm>
            <a:off x="2384057" y="1896852"/>
            <a:ext cx="250065" cy="272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â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B76EFB-F9B9-4D3C-8258-E4BEE74E64E0}"/>
              </a:ext>
            </a:extLst>
          </p:cNvPr>
          <p:cNvGrpSpPr/>
          <p:nvPr/>
        </p:nvGrpSpPr>
        <p:grpSpPr>
          <a:xfrm>
            <a:off x="2762567" y="3576620"/>
            <a:ext cx="271766" cy="2436814"/>
            <a:chOff x="2331648" y="3560408"/>
            <a:chExt cx="271766" cy="243681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30CBA0E-01E7-4E39-A4A6-A09C9ABA6974}"/>
                </a:ext>
              </a:extLst>
            </p:cNvPr>
            <p:cNvSpPr/>
            <p:nvPr/>
          </p:nvSpPr>
          <p:spPr>
            <a:xfrm>
              <a:off x="2339590" y="3560408"/>
              <a:ext cx="250065" cy="272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DA76168-7452-4E63-91A8-F781FF25639E}"/>
                </a:ext>
              </a:extLst>
            </p:cNvPr>
            <p:cNvSpPr/>
            <p:nvPr/>
          </p:nvSpPr>
          <p:spPr>
            <a:xfrm>
              <a:off x="2353349" y="4263647"/>
              <a:ext cx="250065" cy="272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53C9B37-0468-4767-A738-5F245DDA4ADF}"/>
                </a:ext>
              </a:extLst>
            </p:cNvPr>
            <p:cNvSpPr/>
            <p:nvPr/>
          </p:nvSpPr>
          <p:spPr>
            <a:xfrm>
              <a:off x="2347223" y="4993605"/>
              <a:ext cx="250065" cy="272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2B76204-8AEA-4120-90C4-F5738F3C7817}"/>
                </a:ext>
              </a:extLst>
            </p:cNvPr>
            <p:cNvSpPr/>
            <p:nvPr/>
          </p:nvSpPr>
          <p:spPr>
            <a:xfrm>
              <a:off x="2331648" y="5724387"/>
              <a:ext cx="250065" cy="272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9FA9E6C-D832-4D45-9B2F-6EF795F5D4A2}"/>
              </a:ext>
            </a:extLst>
          </p:cNvPr>
          <p:cNvGrpSpPr/>
          <p:nvPr/>
        </p:nvGrpSpPr>
        <p:grpSpPr>
          <a:xfrm>
            <a:off x="4301372" y="3559876"/>
            <a:ext cx="271766" cy="2436814"/>
            <a:chOff x="2331648" y="3560408"/>
            <a:chExt cx="271766" cy="2436814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60BE05F-B9AD-445E-BEE1-DCD973766FDE}"/>
                </a:ext>
              </a:extLst>
            </p:cNvPr>
            <p:cNvSpPr/>
            <p:nvPr/>
          </p:nvSpPr>
          <p:spPr>
            <a:xfrm>
              <a:off x="2339590" y="3560408"/>
              <a:ext cx="250065" cy="272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00D6CD2-B962-4708-A244-A2825E7441ED}"/>
                </a:ext>
              </a:extLst>
            </p:cNvPr>
            <p:cNvSpPr/>
            <p:nvPr/>
          </p:nvSpPr>
          <p:spPr>
            <a:xfrm>
              <a:off x="2353349" y="4263647"/>
              <a:ext cx="250065" cy="272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7CC0E3B-2647-4713-BA5F-A94F516354F1}"/>
                </a:ext>
              </a:extLst>
            </p:cNvPr>
            <p:cNvSpPr/>
            <p:nvPr/>
          </p:nvSpPr>
          <p:spPr>
            <a:xfrm>
              <a:off x="2347223" y="4993605"/>
              <a:ext cx="250065" cy="272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857F4AA-6002-48F6-84B3-EF3B8BCF4516}"/>
                </a:ext>
              </a:extLst>
            </p:cNvPr>
            <p:cNvSpPr/>
            <p:nvPr/>
          </p:nvSpPr>
          <p:spPr>
            <a:xfrm>
              <a:off x="2331648" y="5724387"/>
              <a:ext cx="250065" cy="272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A2F5C69-0BA8-4324-8963-F7737DDEFB1B}"/>
              </a:ext>
            </a:extLst>
          </p:cNvPr>
          <p:cNvCxnSpPr>
            <a:cxnSpLocks/>
            <a:stCxn id="50" idx="6"/>
            <a:endCxn id="158" idx="2"/>
          </p:cNvCxnSpPr>
          <p:nvPr/>
        </p:nvCxnSpPr>
        <p:spPr>
          <a:xfrm flipV="1">
            <a:off x="3020574" y="3696294"/>
            <a:ext cx="1288740" cy="16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B6F05-5902-48FE-B65E-1477ABE8CE70}"/>
              </a:ext>
            </a:extLst>
          </p:cNvPr>
          <p:cNvCxnSpPr>
            <a:cxnSpLocks/>
            <a:stCxn id="50" idx="6"/>
            <a:endCxn id="159" idx="2"/>
          </p:cNvCxnSpPr>
          <p:nvPr/>
        </p:nvCxnSpPr>
        <p:spPr>
          <a:xfrm>
            <a:off x="3020574" y="3713038"/>
            <a:ext cx="1302499" cy="686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6ACB834-9DE1-4C40-B9BE-3E8D99CFB555}"/>
              </a:ext>
            </a:extLst>
          </p:cNvPr>
          <p:cNvCxnSpPr>
            <a:cxnSpLocks/>
            <a:stCxn id="108" idx="6"/>
            <a:endCxn id="159" idx="2"/>
          </p:cNvCxnSpPr>
          <p:nvPr/>
        </p:nvCxnSpPr>
        <p:spPr>
          <a:xfrm flipV="1">
            <a:off x="3034333" y="4399533"/>
            <a:ext cx="1288740" cy="16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EB7FB10-D3B1-4C23-882A-DA0C63821A11}"/>
              </a:ext>
            </a:extLst>
          </p:cNvPr>
          <p:cNvCxnSpPr>
            <a:cxnSpLocks/>
            <a:stCxn id="109" idx="6"/>
            <a:endCxn id="160" idx="2"/>
          </p:cNvCxnSpPr>
          <p:nvPr/>
        </p:nvCxnSpPr>
        <p:spPr>
          <a:xfrm flipV="1">
            <a:off x="3028207" y="5129491"/>
            <a:ext cx="1288740" cy="16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1DA605A-2872-441E-80B0-1A1EED06BB70}"/>
              </a:ext>
            </a:extLst>
          </p:cNvPr>
          <p:cNvCxnSpPr>
            <a:cxnSpLocks/>
            <a:stCxn id="110" idx="6"/>
            <a:endCxn id="161" idx="2"/>
          </p:cNvCxnSpPr>
          <p:nvPr/>
        </p:nvCxnSpPr>
        <p:spPr>
          <a:xfrm flipV="1">
            <a:off x="3012632" y="5860273"/>
            <a:ext cx="1288740" cy="16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E7DA09-4BFC-4779-B874-9ED53951D056}"/>
              </a:ext>
            </a:extLst>
          </p:cNvPr>
          <p:cNvCxnSpPr>
            <a:cxnSpLocks/>
            <a:stCxn id="50" idx="6"/>
            <a:endCxn id="160" idx="2"/>
          </p:cNvCxnSpPr>
          <p:nvPr/>
        </p:nvCxnSpPr>
        <p:spPr>
          <a:xfrm>
            <a:off x="3020574" y="3713038"/>
            <a:ext cx="1296373" cy="141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F6B2A7C-6AB3-45FB-8127-5C3D292896D6}"/>
              </a:ext>
            </a:extLst>
          </p:cNvPr>
          <p:cNvCxnSpPr>
            <a:cxnSpLocks/>
            <a:stCxn id="108" idx="6"/>
            <a:endCxn id="160" idx="2"/>
          </p:cNvCxnSpPr>
          <p:nvPr/>
        </p:nvCxnSpPr>
        <p:spPr>
          <a:xfrm>
            <a:off x="3034333" y="4416277"/>
            <a:ext cx="1282614" cy="713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FA4E6AF-B23C-488B-AAF5-342BBC58A586}"/>
              </a:ext>
            </a:extLst>
          </p:cNvPr>
          <p:cNvCxnSpPr>
            <a:cxnSpLocks/>
            <a:stCxn id="109" idx="6"/>
            <a:endCxn id="161" idx="2"/>
          </p:cNvCxnSpPr>
          <p:nvPr/>
        </p:nvCxnSpPr>
        <p:spPr>
          <a:xfrm>
            <a:off x="3028207" y="5146235"/>
            <a:ext cx="1273165" cy="714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87B9988-696B-439B-AC0B-84D068D1198E}"/>
              </a:ext>
            </a:extLst>
          </p:cNvPr>
          <p:cNvCxnSpPr>
            <a:cxnSpLocks/>
            <a:stCxn id="50" idx="6"/>
            <a:endCxn id="161" idx="2"/>
          </p:cNvCxnSpPr>
          <p:nvPr/>
        </p:nvCxnSpPr>
        <p:spPr>
          <a:xfrm>
            <a:off x="3020574" y="3713038"/>
            <a:ext cx="1280798" cy="214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8CFA66D-A0DB-4FF8-AA72-0743D54486F2}"/>
              </a:ext>
            </a:extLst>
          </p:cNvPr>
          <p:cNvCxnSpPr>
            <a:cxnSpLocks/>
            <a:stCxn id="108" idx="6"/>
            <a:endCxn id="161" idx="2"/>
          </p:cNvCxnSpPr>
          <p:nvPr/>
        </p:nvCxnSpPr>
        <p:spPr>
          <a:xfrm>
            <a:off x="3034333" y="4416277"/>
            <a:ext cx="1267039" cy="144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4C4D013-D41D-4FC6-AA1B-5DB3FBA7F79C}"/>
              </a:ext>
            </a:extLst>
          </p:cNvPr>
          <p:cNvCxnSpPr>
            <a:cxnSpLocks/>
            <a:stCxn id="108" idx="6"/>
            <a:endCxn id="158" idx="2"/>
          </p:cNvCxnSpPr>
          <p:nvPr/>
        </p:nvCxnSpPr>
        <p:spPr>
          <a:xfrm flipV="1">
            <a:off x="3034333" y="3696294"/>
            <a:ext cx="1274981" cy="719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BFFB803-97BE-4934-9B46-319DEFBE44E1}"/>
              </a:ext>
            </a:extLst>
          </p:cNvPr>
          <p:cNvCxnSpPr>
            <a:cxnSpLocks/>
            <a:stCxn id="109" idx="6"/>
            <a:endCxn id="159" idx="2"/>
          </p:cNvCxnSpPr>
          <p:nvPr/>
        </p:nvCxnSpPr>
        <p:spPr>
          <a:xfrm flipV="1">
            <a:off x="3028207" y="4399533"/>
            <a:ext cx="1294866" cy="74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4FB4D66-ED22-4653-BC0D-D771AB62FFF2}"/>
              </a:ext>
            </a:extLst>
          </p:cNvPr>
          <p:cNvCxnSpPr>
            <a:cxnSpLocks/>
            <a:stCxn id="110" idx="6"/>
            <a:endCxn id="160" idx="2"/>
          </p:cNvCxnSpPr>
          <p:nvPr/>
        </p:nvCxnSpPr>
        <p:spPr>
          <a:xfrm flipV="1">
            <a:off x="3012632" y="5129491"/>
            <a:ext cx="1304315" cy="747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5CACBD3-B6AB-4774-9C4C-7704B2F39660}"/>
              </a:ext>
            </a:extLst>
          </p:cNvPr>
          <p:cNvCxnSpPr>
            <a:cxnSpLocks/>
            <a:stCxn id="110" idx="6"/>
            <a:endCxn id="159" idx="2"/>
          </p:cNvCxnSpPr>
          <p:nvPr/>
        </p:nvCxnSpPr>
        <p:spPr>
          <a:xfrm flipV="1">
            <a:off x="3012632" y="4399533"/>
            <a:ext cx="1310441" cy="147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0F33879-B361-4641-AC55-2E446E242A96}"/>
              </a:ext>
            </a:extLst>
          </p:cNvPr>
          <p:cNvCxnSpPr>
            <a:cxnSpLocks/>
            <a:stCxn id="110" idx="6"/>
            <a:endCxn id="158" idx="2"/>
          </p:cNvCxnSpPr>
          <p:nvPr/>
        </p:nvCxnSpPr>
        <p:spPr>
          <a:xfrm flipV="1">
            <a:off x="3012632" y="3696294"/>
            <a:ext cx="1296682" cy="2180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E069467-A809-46C7-885D-13AEF9FE77DD}"/>
              </a:ext>
            </a:extLst>
          </p:cNvPr>
          <p:cNvCxnSpPr>
            <a:cxnSpLocks/>
            <a:stCxn id="109" idx="6"/>
            <a:endCxn id="158" idx="2"/>
          </p:cNvCxnSpPr>
          <p:nvPr/>
        </p:nvCxnSpPr>
        <p:spPr>
          <a:xfrm flipV="1">
            <a:off x="3028207" y="3696294"/>
            <a:ext cx="1281107" cy="1449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23589D0A-5074-4767-92A3-2D808E0061CE}"/>
              </a:ext>
            </a:extLst>
          </p:cNvPr>
          <p:cNvSpPr/>
          <p:nvPr/>
        </p:nvSpPr>
        <p:spPr>
          <a:xfrm>
            <a:off x="5696811" y="4276569"/>
            <a:ext cx="250065" cy="272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1F2802B5-2763-44AA-A1C8-4BF586E76292}"/>
              </a:ext>
            </a:extLst>
          </p:cNvPr>
          <p:cNvSpPr/>
          <p:nvPr/>
        </p:nvSpPr>
        <p:spPr>
          <a:xfrm>
            <a:off x="5677110" y="4997933"/>
            <a:ext cx="250065" cy="272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C0AE9821-C92A-4B88-A782-149D9E609F35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576321" y="4399533"/>
            <a:ext cx="1120490" cy="13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DBA08AAE-4679-47D7-95FA-D4E47AFE4663}"/>
              </a:ext>
            </a:extLst>
          </p:cNvPr>
          <p:cNvCxnSpPr>
            <a:cxnSpLocks/>
            <a:endCxn id="283" idx="2"/>
          </p:cNvCxnSpPr>
          <p:nvPr/>
        </p:nvCxnSpPr>
        <p:spPr>
          <a:xfrm>
            <a:off x="4570195" y="5129491"/>
            <a:ext cx="1106915" cy="4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4AA640C-0F3C-4E09-9415-EE738D6DD815}"/>
              </a:ext>
            </a:extLst>
          </p:cNvPr>
          <p:cNvCxnSpPr>
            <a:cxnSpLocks/>
            <a:endCxn id="283" idx="2"/>
          </p:cNvCxnSpPr>
          <p:nvPr/>
        </p:nvCxnSpPr>
        <p:spPr>
          <a:xfrm>
            <a:off x="4576321" y="4399533"/>
            <a:ext cx="1100789" cy="73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3FC3263-C467-458A-8228-CCE53FD08DE3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562562" y="3696294"/>
            <a:ext cx="1134249" cy="71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034451EB-7261-4676-93B6-C3DE4EE75845}"/>
              </a:ext>
            </a:extLst>
          </p:cNvPr>
          <p:cNvCxnSpPr>
            <a:cxnSpLocks/>
            <a:endCxn id="283" idx="2"/>
          </p:cNvCxnSpPr>
          <p:nvPr/>
        </p:nvCxnSpPr>
        <p:spPr>
          <a:xfrm>
            <a:off x="4562562" y="3696294"/>
            <a:ext cx="1114548" cy="143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27F6A7E1-0BA8-43F8-A40A-9E0A19C97428}"/>
              </a:ext>
            </a:extLst>
          </p:cNvPr>
          <p:cNvCxnSpPr>
            <a:cxnSpLocks/>
            <a:endCxn id="282" idx="2"/>
          </p:cNvCxnSpPr>
          <p:nvPr/>
        </p:nvCxnSpPr>
        <p:spPr>
          <a:xfrm flipV="1">
            <a:off x="4554620" y="4412987"/>
            <a:ext cx="1142191" cy="1447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7D68ADAC-1D22-4E72-9D53-66F39049DE54}"/>
              </a:ext>
            </a:extLst>
          </p:cNvPr>
          <p:cNvCxnSpPr>
            <a:cxnSpLocks/>
            <a:endCxn id="282" idx="2"/>
          </p:cNvCxnSpPr>
          <p:nvPr/>
        </p:nvCxnSpPr>
        <p:spPr>
          <a:xfrm flipV="1">
            <a:off x="4570195" y="4412987"/>
            <a:ext cx="1126616" cy="71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D6197232-F333-4D28-A815-BAA3FF56938B}"/>
              </a:ext>
            </a:extLst>
          </p:cNvPr>
          <p:cNvCxnSpPr>
            <a:cxnSpLocks/>
            <a:endCxn id="283" idx="2"/>
          </p:cNvCxnSpPr>
          <p:nvPr/>
        </p:nvCxnSpPr>
        <p:spPr>
          <a:xfrm flipV="1">
            <a:off x="4554620" y="5134351"/>
            <a:ext cx="1122490" cy="72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4FFDEB3A-A3CD-4904-8AD6-A29698E4F679}"/>
              </a:ext>
            </a:extLst>
          </p:cNvPr>
          <p:cNvSpPr/>
          <p:nvPr/>
        </p:nvSpPr>
        <p:spPr>
          <a:xfrm>
            <a:off x="6577303" y="4651275"/>
            <a:ext cx="250065" cy="272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F757BCC0-DFB2-4CAC-9848-F118DC82F4CB}"/>
              </a:ext>
            </a:extLst>
          </p:cNvPr>
          <p:cNvCxnSpPr>
            <a:cxnSpLocks/>
            <a:endCxn id="316" idx="2"/>
          </p:cNvCxnSpPr>
          <p:nvPr/>
        </p:nvCxnSpPr>
        <p:spPr>
          <a:xfrm>
            <a:off x="5935201" y="4398872"/>
            <a:ext cx="642102" cy="388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62D42CB-FE97-4B53-915E-484F07590FF7}"/>
              </a:ext>
            </a:extLst>
          </p:cNvPr>
          <p:cNvCxnSpPr>
            <a:cxnSpLocks/>
            <a:stCxn id="283" idx="6"/>
            <a:endCxn id="316" idx="2"/>
          </p:cNvCxnSpPr>
          <p:nvPr/>
        </p:nvCxnSpPr>
        <p:spPr>
          <a:xfrm flipV="1">
            <a:off x="5927175" y="4787693"/>
            <a:ext cx="650128" cy="34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9">
                <a:extLst>
                  <a:ext uri="{FF2B5EF4-FFF2-40B4-BE49-F238E27FC236}">
                    <a16:creationId xmlns:a16="http://schemas.microsoft.com/office/drawing/2014/main" id="{9AA101A1-EDEF-4BA3-930A-8B4749061881}"/>
                  </a:ext>
                </a:extLst>
              </p:cNvPr>
              <p:cNvSpPr txBox="1"/>
              <p:nvPr/>
            </p:nvSpPr>
            <p:spPr>
              <a:xfrm>
                <a:off x="7383687" y="4633803"/>
                <a:ext cx="375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1" name="TextBox 9">
                <a:extLst>
                  <a:ext uri="{FF2B5EF4-FFF2-40B4-BE49-F238E27FC236}">
                    <a16:creationId xmlns:a16="http://schemas.microsoft.com/office/drawing/2014/main" id="{9AA101A1-EDEF-4BA3-930A-8B474906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687" y="4633803"/>
                <a:ext cx="375887" cy="307777"/>
              </a:xfrm>
              <a:prstGeom prst="rect">
                <a:avLst/>
              </a:prstGeom>
              <a:blipFill>
                <a:blip r:embed="rId3"/>
                <a:stretch>
                  <a:fillRect r="-11290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E08E8B1B-6941-4EDE-9CA6-59DADDE3C39A}"/>
              </a:ext>
            </a:extLst>
          </p:cNvPr>
          <p:cNvCxnSpPr>
            <a:cxnSpLocks/>
            <a:stCxn id="316" idx="6"/>
          </p:cNvCxnSpPr>
          <p:nvPr/>
        </p:nvCxnSpPr>
        <p:spPr>
          <a:xfrm>
            <a:off x="6827368" y="4787693"/>
            <a:ext cx="642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AF951D6-669B-4652-B160-D55E5E9E371F}"/>
              </a:ext>
            </a:extLst>
          </p:cNvPr>
          <p:cNvSpPr/>
          <p:nvPr/>
        </p:nvSpPr>
        <p:spPr bwMode="auto">
          <a:xfrm>
            <a:off x="898349" y="6013434"/>
            <a:ext cx="894347" cy="377124"/>
          </a:xfrm>
          <a:prstGeom prst="rect">
            <a:avLst/>
          </a:prstGeom>
          <a:ln w="31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>
                <a:ln w="0"/>
                <a:solidFill>
                  <a:schemeClr val="tx1"/>
                </a:solidFill>
                <a:latin typeface="Verdana" pitchFamily="34" charset="0"/>
                <a:ea typeface="HY견고딕" pitchFamily="18" charset="-127"/>
              </a:rPr>
              <a:t>Input layer</a:t>
            </a:r>
            <a:endParaRPr kumimoji="1" lang="en-US" sz="1400" i="0" u="none" strike="noStrike" normalizeH="0" baseline="0" dirty="0">
              <a:ln w="0"/>
              <a:solidFill>
                <a:schemeClr val="tx1"/>
              </a:solidFill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B61684E8-C843-418A-95D5-AF7C53094D9C}"/>
              </a:ext>
            </a:extLst>
          </p:cNvPr>
          <p:cNvSpPr/>
          <p:nvPr/>
        </p:nvSpPr>
        <p:spPr bwMode="auto">
          <a:xfrm>
            <a:off x="2631063" y="6059450"/>
            <a:ext cx="447174" cy="275640"/>
          </a:xfrm>
          <a:prstGeom prst="rect">
            <a:avLst/>
          </a:prstGeom>
          <a:ln w="31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>
                <a:ln w="0"/>
                <a:solidFill>
                  <a:schemeClr val="tx1"/>
                </a:solidFill>
                <a:latin typeface="Verdana" pitchFamily="34" charset="0"/>
                <a:ea typeface="HY견고딕" pitchFamily="18" charset="-127"/>
              </a:rPr>
              <a:t>L1</a:t>
            </a:r>
            <a:endParaRPr kumimoji="1" lang="en-US" sz="1400" i="0" u="none" strike="noStrike" normalizeH="0" baseline="0" dirty="0">
              <a:ln w="0"/>
              <a:solidFill>
                <a:schemeClr val="tx1"/>
              </a:solidFill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F97EBCDB-E8CB-406A-97A6-9860A97C417C}"/>
              </a:ext>
            </a:extLst>
          </p:cNvPr>
          <p:cNvSpPr/>
          <p:nvPr/>
        </p:nvSpPr>
        <p:spPr bwMode="auto">
          <a:xfrm>
            <a:off x="4211287" y="6092575"/>
            <a:ext cx="447174" cy="272835"/>
          </a:xfrm>
          <a:prstGeom prst="rect">
            <a:avLst/>
          </a:prstGeom>
          <a:ln w="31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>
                <a:ln w="0"/>
                <a:solidFill>
                  <a:schemeClr val="tx1"/>
                </a:solidFill>
                <a:latin typeface="Verdana" pitchFamily="34" charset="0"/>
                <a:ea typeface="HY견고딕" pitchFamily="18" charset="-127"/>
              </a:rPr>
              <a:t>L2</a:t>
            </a:r>
            <a:endParaRPr kumimoji="1" lang="en-US" sz="1400" i="0" u="none" strike="noStrike" normalizeH="0" baseline="0" dirty="0">
              <a:ln w="0"/>
              <a:solidFill>
                <a:schemeClr val="tx1"/>
              </a:solidFill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684011E-3019-4A72-8D4A-BA1563574373}"/>
              </a:ext>
            </a:extLst>
          </p:cNvPr>
          <p:cNvSpPr/>
          <p:nvPr/>
        </p:nvSpPr>
        <p:spPr bwMode="auto">
          <a:xfrm>
            <a:off x="5549432" y="6092576"/>
            <a:ext cx="447174" cy="272836"/>
          </a:xfrm>
          <a:prstGeom prst="rect">
            <a:avLst/>
          </a:prstGeom>
          <a:ln w="31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>
                <a:ln w="0"/>
                <a:solidFill>
                  <a:schemeClr val="tx1"/>
                </a:solidFill>
                <a:latin typeface="Verdana" pitchFamily="34" charset="0"/>
                <a:ea typeface="HY견고딕" pitchFamily="18" charset="-127"/>
              </a:rPr>
              <a:t>L3</a:t>
            </a:r>
            <a:endParaRPr kumimoji="1" lang="en-US" sz="1400" i="0" u="none" strike="noStrike" normalizeH="0" baseline="0" dirty="0">
              <a:ln w="0"/>
              <a:solidFill>
                <a:schemeClr val="tx1"/>
              </a:solidFill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B306993-3D85-483E-9C66-BC5ECF2EDA97}"/>
              </a:ext>
            </a:extLst>
          </p:cNvPr>
          <p:cNvSpPr/>
          <p:nvPr/>
        </p:nvSpPr>
        <p:spPr bwMode="auto">
          <a:xfrm>
            <a:off x="6515267" y="6092574"/>
            <a:ext cx="447174" cy="272836"/>
          </a:xfrm>
          <a:prstGeom prst="rect">
            <a:avLst/>
          </a:prstGeom>
          <a:ln w="31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dirty="0">
                <a:ln w="0"/>
                <a:solidFill>
                  <a:schemeClr val="tx1"/>
                </a:solidFill>
                <a:latin typeface="Verdana" pitchFamily="34" charset="0"/>
                <a:ea typeface="HY견고딕" pitchFamily="18" charset="-127"/>
              </a:rPr>
              <a:t>L4</a:t>
            </a:r>
            <a:endParaRPr kumimoji="1" lang="en-US" sz="1400" i="0" u="none" strike="noStrike" normalizeH="0" baseline="0" dirty="0">
              <a:ln w="0"/>
              <a:solidFill>
                <a:schemeClr val="tx1"/>
              </a:solidFill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0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2E86-7784-481F-BD9B-3EB08E1A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Propagation in Deep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1F645-2FBB-4F96-AC32-43614C212D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Deep L-layer neural network include L layer networks, L = 5, hidden layer = 4</a:t>
                </a:r>
              </a:p>
              <a:p>
                <a:pPr lvl="1"/>
                <a:r>
                  <a:rPr lang="en-US" dirty="0"/>
                  <a:t>Input layer L0 =: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Hidden layer 1: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-- activation function hidden layer 1 </a:t>
                </a:r>
              </a:p>
              <a:p>
                <a:pPr lvl="1"/>
                <a:r>
                  <a:rPr lang="en-US" dirty="0"/>
                  <a:t>Hidden layer 2: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….</a:t>
                </a:r>
              </a:p>
              <a:p>
                <a:pPr lvl="1"/>
                <a:r>
                  <a:rPr lang="en-US" dirty="0"/>
                  <a:t>Hidden layer 4: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Comprehension with m example training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1F645-2FBB-4F96-AC32-43614C212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4C62D-F549-437B-B3C2-877E0AFC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20651C-89BD-464C-9AF2-F4FE47DEEB8B}"/>
              </a:ext>
            </a:extLst>
          </p:cNvPr>
          <p:cNvGrpSpPr/>
          <p:nvPr/>
        </p:nvGrpSpPr>
        <p:grpSpPr>
          <a:xfrm>
            <a:off x="4850296" y="4944704"/>
            <a:ext cx="3338851" cy="1208857"/>
            <a:chOff x="5097783" y="2569547"/>
            <a:chExt cx="3338851" cy="1208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C84FFD3-B757-4459-ABB2-38E1DBF2FCD4}"/>
                    </a:ext>
                  </a:extLst>
                </p:cNvPr>
                <p:cNvSpPr/>
                <p:nvPr/>
              </p:nvSpPr>
              <p:spPr>
                <a:xfrm>
                  <a:off x="7154271" y="3038618"/>
                  <a:ext cx="46445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C84FFD3-B757-4459-ABB2-38E1DBF2F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4271" y="3038618"/>
                  <a:ext cx="4644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AE5B53-A69B-42F3-95A7-CD5B48E5BDBE}"/>
                </a:ext>
              </a:extLst>
            </p:cNvPr>
            <p:cNvGrpSpPr/>
            <p:nvPr/>
          </p:nvGrpSpPr>
          <p:grpSpPr>
            <a:xfrm>
              <a:off x="5097783" y="2569547"/>
              <a:ext cx="3338851" cy="1208857"/>
              <a:chOff x="5097783" y="2569547"/>
              <a:chExt cx="3338851" cy="1208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67">
                    <a:extLst>
                      <a:ext uri="{FF2B5EF4-FFF2-40B4-BE49-F238E27FC236}">
                        <a16:creationId xmlns:a16="http://schemas.microsoft.com/office/drawing/2014/main" id="{65B35C1C-C280-4BC3-8A42-140C2FD09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097783" y="2569547"/>
                    <a:ext cx="3338851" cy="1208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</m:t>
                                  </m:r>
                                </m:e>
                              </m:eqAr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67">
                    <a:extLst>
                      <a:ext uri="{FF2B5EF4-FFF2-40B4-BE49-F238E27FC236}">
                        <a16:creationId xmlns:a16="http://schemas.microsoft.com/office/drawing/2014/main" id="{65B35C1C-C280-4BC3-8A42-140C2FD09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7783" y="2569547"/>
                    <a:ext cx="3338851" cy="120885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616E260-847E-49B9-88FF-5545D9D60DC2}"/>
                      </a:ext>
                    </a:extLst>
                  </p:cNvPr>
                  <p:cNvSpPr/>
                  <p:nvPr/>
                </p:nvSpPr>
                <p:spPr>
                  <a:xfrm>
                    <a:off x="5875466" y="2936216"/>
                    <a:ext cx="765209" cy="3883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616E260-847E-49B9-88FF-5545D9D60D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466" y="2936216"/>
                    <a:ext cx="765209" cy="3883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14CC413-0B1B-47B6-A7B3-91BBEEF87A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74371" y="2692255"/>
                <a:ext cx="0" cy="36195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DC26EAF-D2E7-4E85-919E-C910014CD6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74371" y="3273861"/>
                <a:ext cx="0" cy="36195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3D3799-8092-4DBA-B0FF-8BB6A647CE0D}"/>
                  </a:ext>
                </a:extLst>
              </p:cNvPr>
              <p:cNvGrpSpPr/>
              <p:nvPr/>
            </p:nvGrpSpPr>
            <p:grpSpPr>
              <a:xfrm>
                <a:off x="6558750" y="2692255"/>
                <a:ext cx="762645" cy="943556"/>
                <a:chOff x="6558750" y="2692255"/>
                <a:chExt cx="762645" cy="9435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C9D4DD0-7A65-4590-B5DD-80478E03A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8750" y="2948201"/>
                      <a:ext cx="762645" cy="38831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[2]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C9D4DD0-7A65-4590-B5DD-80478E03A3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8750" y="2948201"/>
                      <a:ext cx="762645" cy="38831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0A1CA20-4C9A-420F-A923-2F21757BE0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52743" y="2692255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51DA2E2-0999-4831-806F-9A51B7F805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48356" y="3273861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C438A3B-2359-49CB-8313-C4AB7B619796}"/>
                  </a:ext>
                </a:extLst>
              </p:cNvPr>
              <p:cNvGrpSpPr/>
              <p:nvPr/>
            </p:nvGrpSpPr>
            <p:grpSpPr>
              <a:xfrm>
                <a:off x="7462463" y="2705683"/>
                <a:ext cx="827406" cy="943556"/>
                <a:chOff x="6558750" y="2692255"/>
                <a:chExt cx="827406" cy="9435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C9D4DD0-7A65-4590-B5DD-80478E03A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8750" y="2948201"/>
                      <a:ext cx="827406" cy="38831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C9D4DD0-7A65-4590-B5DD-80478E03A3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8750" y="2948201"/>
                      <a:ext cx="827406" cy="38831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0A1CA20-4C9A-420F-A923-2F21757BE0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52743" y="2692255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51DA2E2-0999-4831-806F-9A51B7F805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48356" y="3273861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36454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8A04-165F-48F5-BFA6-8A58CD96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Metrix </a:t>
            </a:r>
            <a:r>
              <a:rPr lang="en-US" dirty="0" err="1"/>
              <a:t>Demensions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1F4FE-3D08-441C-BBA2-0734517F7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layer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.</a:t>
                </a:r>
                <a:r>
                  <a:rPr lang="en-US" i="1" dirty="0">
                    <a:latin typeface="Cambria Math" panose="02040503050406030204" pitchFamily="18" charset="0"/>
                  </a:rPr>
                  <a:t>shape</a:t>
                </a:r>
                <a:r>
                  <a:rPr lang="en-US" b="1" i="1" dirty="0">
                    <a:latin typeface="Cambria Math" panose="02040503050406030204" pitchFamily="18" charset="0"/>
                  </a:rPr>
                  <a:t> =</a:t>
                </a:r>
                <a:r>
                  <a:rPr lang="en-US" i="1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1]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,1) = (4,1)</a:t>
                </a:r>
              </a:p>
              <a:p>
                <a:pPr lvl="1"/>
                <a:r>
                  <a:rPr lang="en-US" b="1" i="1" dirty="0" err="1">
                    <a:latin typeface="Cambria Math" panose="02040503050406030204" pitchFamily="18" charset="0"/>
                  </a:rPr>
                  <a:t>X.</a:t>
                </a:r>
                <a:r>
                  <a:rPr lang="en-US" i="1" dirty="0" err="1">
                    <a:latin typeface="Cambria Math" panose="02040503050406030204" pitchFamily="18" charset="0"/>
                  </a:rPr>
                  <a:t>shape</a:t>
                </a:r>
                <a:r>
                  <a:rPr lang="en-US" b="1" i="1" dirty="0">
                    <a:latin typeface="Cambria Math" panose="02040503050406030204" pitchFamily="18" charset="0"/>
                  </a:rPr>
                  <a:t> =  </a:t>
                </a:r>
                <a:r>
                  <a:rPr lang="en-US" i="1" dirty="0">
                    <a:latin typeface="Cambria Math" panose="02040503050406030204" pitchFamily="18" charset="0"/>
                  </a:rPr>
                  <a:t>(3,1)</a:t>
                </a:r>
              </a:p>
              <a:p>
                <a:pPr lvl="1"/>
                <a:r>
                  <a:rPr lang="en-US" b="1" i="1" dirty="0">
                    <a:latin typeface="Cambria Math" panose="02040503050406030204" pitchFamily="18" charset="0"/>
                  </a:rPr>
                  <a:t>→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.</a:t>
                </a:r>
                <a:r>
                  <a:rPr lang="en-US" i="1" dirty="0">
                    <a:latin typeface="Cambria Math" panose="02040503050406030204" pitchFamily="18" charset="0"/>
                  </a:rPr>
                  <a:t>shape = (4,3),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.</a:t>
                </a:r>
                <a:r>
                  <a:rPr lang="en-US" i="1" dirty="0">
                    <a:latin typeface="Cambria Math" panose="02040503050406030204" pitchFamily="18" charset="0"/>
                  </a:rPr>
                  <a:t>shape = (4,1)</a:t>
                </a:r>
              </a:p>
              <a:p>
                <a:pPr lvl="1"/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With layer l: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.shape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,1)  same dimensions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shape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)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shape =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,1)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,1)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Comprehensions: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with m example training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.shape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,m)  same dimensions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shape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shape =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,m)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1F4FE-3D08-441C-BBA2-0734517F7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7D48-9067-4325-B8DD-CAFDA2D4D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0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6628-C380-41A5-8AC6-4A00AB83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D106-7392-4685-911F-DCDA1381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4" y="958789"/>
            <a:ext cx="8519103" cy="5422962"/>
          </a:xfrm>
        </p:spPr>
        <p:txBody>
          <a:bodyPr/>
          <a:lstStyle/>
          <a:p>
            <a:r>
              <a:rPr lang="en-US" dirty="0"/>
              <a:t>A block of in deep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D5867-9C8B-4926-858E-B6D82FF85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D6407B-9735-42A0-AFD7-B3E6FEDF0132}"/>
              </a:ext>
            </a:extLst>
          </p:cNvPr>
          <p:cNvSpPr/>
          <p:nvPr/>
        </p:nvSpPr>
        <p:spPr bwMode="auto">
          <a:xfrm>
            <a:off x="3876260" y="1698583"/>
            <a:ext cx="1391479" cy="672221"/>
          </a:xfrm>
          <a:prstGeom prst="rect">
            <a:avLst/>
          </a:prstGeom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</a:pPr>
            <a:r>
              <a:rPr kumimoji="1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견고딕" pitchFamily="18" charset="-127"/>
              </a:rPr>
              <a:t>Layer 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7CEC9-8946-4F1E-B9EB-97CFE883A190}"/>
              </a:ext>
            </a:extLst>
          </p:cNvPr>
          <p:cNvGrpSpPr/>
          <p:nvPr/>
        </p:nvGrpSpPr>
        <p:grpSpPr>
          <a:xfrm>
            <a:off x="2071975" y="2460043"/>
            <a:ext cx="5000045" cy="672222"/>
            <a:chOff x="2133600" y="2737978"/>
            <a:chExt cx="5000045" cy="672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03F3951-4AD7-43FD-B2F9-326CC4AC5A38}"/>
                    </a:ext>
                  </a:extLst>
                </p:cNvPr>
                <p:cNvSpPr/>
                <p:nvPr/>
              </p:nvSpPr>
              <p:spPr bwMode="auto">
                <a:xfrm>
                  <a:off x="3937883" y="2737979"/>
                  <a:ext cx="1391479" cy="672221"/>
                </a:xfrm>
                <a:prstGeom prst="rect">
                  <a:avLst/>
                </a:prstGeom>
                <a:ln w="3175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 latinLnBrk="0">
                    <a:lnSpc>
                      <a:spcPct val="2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sz="140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kumimoji="1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[</m:t>
                            </m:r>
                            <m:r>
                              <a:rPr kumimoji="1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  <m:r>
                              <a:rPr kumimoji="1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]</m:t>
                            </m:r>
                          </m:sup>
                        </m:s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𝒃</m:t>
                            </m:r>
                          </m:e>
                          <m:sup>
                            <m:r>
                              <a:rPr kumimoji="1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[</m:t>
                            </m:r>
                            <m:r>
                              <a:rPr kumimoji="1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  <m:r>
                              <a:rPr kumimoji="1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03F3951-4AD7-43FD-B2F9-326CC4AC5A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37883" y="2737979"/>
                  <a:ext cx="1391479" cy="672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1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FE475B4-9572-44F8-9F69-7BE20E5A7827}"/>
                    </a:ext>
                  </a:extLst>
                </p:cNvPr>
                <p:cNvSpPr/>
                <p:nvPr/>
              </p:nvSpPr>
              <p:spPr bwMode="auto">
                <a:xfrm>
                  <a:off x="2133600" y="2737979"/>
                  <a:ext cx="1029033" cy="672221"/>
                </a:xfrm>
                <a:prstGeom prst="rect">
                  <a:avLst/>
                </a:prstGeom>
                <a:ln w="3175">
                  <a:solidFill>
                    <a:schemeClr val="bg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 latinLnBrk="0">
                    <a:lnSpc>
                      <a:spcPct val="2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</a:pPr>
                  <a:r>
                    <a:rPr kumimoji="1" lang="en-US" sz="1400" b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HY견고딕" pitchFamily="18" charset="-127"/>
                    </a:rPr>
                    <a:t>Input</a:t>
                  </a:r>
                  <a:r>
                    <a:rPr kumimoji="1" lang="en-US" sz="1400" b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HY견고딕" pitchFamily="18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HY견고딕" pitchFamily="18" charset="-127"/>
                        </a:rPr>
                        <m:t> </m:t>
                      </m:r>
                      <m:sSup>
                        <m:sSupPr>
                          <m:ctrlP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𝒂</m:t>
                          </m:r>
                        </m:e>
                        <m:sup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𝑙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−1]</m:t>
                          </m:r>
                        </m:sup>
                      </m:sSup>
                    </m:oMath>
                  </a14:m>
                  <a:endPara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FE475B4-9572-44F8-9F69-7BE20E5A78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2737979"/>
                  <a:ext cx="1029033" cy="672221"/>
                </a:xfrm>
                <a:prstGeom prst="rect">
                  <a:avLst/>
                </a:prstGeom>
                <a:blipFill>
                  <a:blip r:embed="rId3"/>
                  <a:stretch>
                    <a:fillRect l="-1176"/>
                  </a:stretch>
                </a:blipFill>
                <a:ln w="3175">
                  <a:solidFill>
                    <a:schemeClr val="bg1"/>
                  </a:solidFill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0E9FDD5-5E49-4758-A7DA-074524865C96}"/>
                    </a:ext>
                  </a:extLst>
                </p:cNvPr>
                <p:cNvSpPr/>
                <p:nvPr/>
              </p:nvSpPr>
              <p:spPr bwMode="auto">
                <a:xfrm>
                  <a:off x="6104612" y="2737978"/>
                  <a:ext cx="1029033" cy="672221"/>
                </a:xfrm>
                <a:prstGeom prst="rect">
                  <a:avLst/>
                </a:prstGeom>
                <a:ln w="3175">
                  <a:solidFill>
                    <a:schemeClr val="bg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 latinLnBrk="0">
                    <a:lnSpc>
                      <a:spcPct val="2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</a:pPr>
                  <a:r>
                    <a:rPr kumimoji="1" lang="en-US" sz="1400" dirty="0">
                      <a:solidFill>
                        <a:schemeClr val="tx1"/>
                      </a:solidFill>
                      <a:ea typeface="HY견고딕" pitchFamily="18" charset="-127"/>
                    </a:rPr>
                    <a:t>Out</a:t>
                  </a:r>
                  <a:r>
                    <a:rPr kumimoji="1" lang="en-US" sz="1400" b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HY견고딕" pitchFamily="18" charset="-127"/>
                    </a:rPr>
                    <a:t>put</a:t>
                  </a:r>
                  <a:r>
                    <a:rPr kumimoji="1" lang="en-US" sz="1400" b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HY견고딕" pitchFamily="18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HY견고딕" pitchFamily="18" charset="-127"/>
                        </a:rPr>
                        <m:t> </m:t>
                      </m:r>
                      <m:sSup>
                        <m:sSupPr>
                          <m:ctrlP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𝒂</m:t>
                          </m:r>
                        </m:e>
                        <m:sup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𝑙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]</m:t>
                          </m:r>
                        </m:sup>
                      </m:sSup>
                    </m:oMath>
                  </a14:m>
                  <a:endPara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0E9FDD5-5E49-4758-A7DA-074524865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04612" y="2737978"/>
                  <a:ext cx="1029033" cy="672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">
                  <a:solidFill>
                    <a:schemeClr val="bg1"/>
                  </a:solidFill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77DDDB4-ADD2-4078-9D4C-CE14344259A1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 bwMode="auto">
            <a:xfrm>
              <a:off x="3162633" y="3074090"/>
              <a:ext cx="77525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6D8D2C-CE7E-4E55-BD39-786E3D87BA7A}"/>
                </a:ext>
              </a:extLst>
            </p:cNvPr>
            <p:cNvCxnSpPr>
              <a:cxnSpLocks/>
              <a:endCxn id="12" idx="1"/>
            </p:cNvCxnSpPr>
            <p:nvPr/>
          </p:nvCxnSpPr>
          <p:spPr bwMode="auto">
            <a:xfrm>
              <a:off x="5329362" y="3074088"/>
              <a:ext cx="775250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145C93-F2E7-4253-A12B-7D88CA62A9D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 bwMode="auto">
          <a:xfrm>
            <a:off x="4571998" y="3132265"/>
            <a:ext cx="1" cy="6952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E790999-47C7-41F8-BB39-DD25DB5C2A2E}"/>
                  </a:ext>
                </a:extLst>
              </p:cNvPr>
              <p:cNvSpPr/>
              <p:nvPr/>
            </p:nvSpPr>
            <p:spPr bwMode="auto">
              <a:xfrm>
                <a:off x="4687953" y="3311962"/>
                <a:ext cx="1029033" cy="511948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1400" dirty="0">
                    <a:solidFill>
                      <a:schemeClr val="tx1"/>
                    </a:solidFill>
                    <a:ea typeface="HY견고딕" pitchFamily="18" charset="-127"/>
                  </a:rPr>
                  <a:t>Cache</a:t>
                </a:r>
                <a:r>
                  <a:rPr kumimoji="1" lang="en-US" sz="1400" b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견고딕" pitchFamily="18" charset="-127"/>
                      </a:rPr>
                      <m:t> </m:t>
                    </m:r>
                    <m:sSup>
                      <m:sSupPr>
                        <m:ctrlP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E790999-47C7-41F8-BB39-DD25DB5C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7953" y="3311962"/>
                <a:ext cx="1029033" cy="511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973FF-0927-464F-9CC5-D2A24AB39EF9}"/>
              </a:ext>
            </a:extLst>
          </p:cNvPr>
          <p:cNvGrpSpPr/>
          <p:nvPr/>
        </p:nvGrpSpPr>
        <p:grpSpPr>
          <a:xfrm>
            <a:off x="1948732" y="3827542"/>
            <a:ext cx="5123288" cy="672223"/>
            <a:chOff x="2010356" y="4186606"/>
            <a:chExt cx="5123288" cy="6722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8434BAF-193D-44B7-9BD5-43AE566961A2}"/>
                    </a:ext>
                  </a:extLst>
                </p:cNvPr>
                <p:cNvSpPr/>
                <p:nvPr/>
              </p:nvSpPr>
              <p:spPr bwMode="auto">
                <a:xfrm>
                  <a:off x="3937883" y="4186608"/>
                  <a:ext cx="1391479" cy="672221"/>
                </a:xfrm>
                <a:prstGeom prst="rect">
                  <a:avLst/>
                </a:prstGeom>
                <a:ln w="3175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[</m:t>
                            </m:r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]</m:t>
                            </m:r>
                          </m:sup>
                        </m:s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𝒃</m:t>
                            </m:r>
                          </m:e>
                          <m:sup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[</m:t>
                            </m:r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1" lang="en-US" sz="1400" i="0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endParaRPr>
                </a:p>
                <a:p>
                  <a:pPr algn="ctr" fontAlgn="base" latinLnBrk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𝑑</m:t>
                            </m:r>
                            <m:r>
                              <a:rPr kumimoji="1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𝒛</m:t>
                            </m:r>
                          </m:e>
                          <m:sup>
                            <m:r>
                              <a:rPr kumimoji="1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[</m:t>
                            </m:r>
                            <m:r>
                              <a:rPr kumimoji="1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𝒍</m:t>
                            </m:r>
                            <m:r>
                              <a:rPr kumimoji="1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8434BAF-193D-44B7-9BD5-43AE56696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37883" y="4186608"/>
                  <a:ext cx="1391479" cy="672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E432DBC-F108-4F5B-994B-068A5111E738}"/>
                    </a:ext>
                  </a:extLst>
                </p:cNvPr>
                <p:cNvSpPr/>
                <p:nvPr/>
              </p:nvSpPr>
              <p:spPr bwMode="auto">
                <a:xfrm>
                  <a:off x="6104611" y="4186607"/>
                  <a:ext cx="1029033" cy="672221"/>
                </a:xfrm>
                <a:prstGeom prst="rect">
                  <a:avLst/>
                </a:prstGeom>
                <a:ln w="3175">
                  <a:solidFill>
                    <a:schemeClr val="bg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 latinLnBrk="0">
                    <a:lnSpc>
                      <a:spcPct val="2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</a:pPr>
                  <a:r>
                    <a:rPr kumimoji="1" lang="en-US" sz="1400" b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HY견고딕" pitchFamily="18" charset="-127"/>
                    </a:rPr>
                    <a:t>Input</a:t>
                  </a:r>
                  <a:r>
                    <a:rPr kumimoji="1" lang="en-US" sz="1400" b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HY견고딕" pitchFamily="18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HY견고딕" pitchFamily="18" charset="-127"/>
                        </a:rPr>
                        <m:t> </m:t>
                      </m:r>
                      <m:sSup>
                        <m:sSupPr>
                          <m:ctrlP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𝑑</m:t>
                          </m:r>
                          <m:r>
                            <a:rPr kumimoji="1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𝒂</m:t>
                          </m:r>
                        </m:e>
                        <m:sup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𝑙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]</m:t>
                          </m:r>
                        </m:sup>
                      </m:sSup>
                    </m:oMath>
                  </a14:m>
                  <a:endPara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endParaRP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E432DBC-F108-4F5B-994B-068A5111E7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04611" y="4186607"/>
                  <a:ext cx="1029033" cy="672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">
                  <a:solidFill>
                    <a:schemeClr val="bg1"/>
                  </a:solidFill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6479AE7-1C22-45AD-81A1-92C9A3B20826}"/>
                    </a:ext>
                  </a:extLst>
                </p:cNvPr>
                <p:cNvSpPr/>
                <p:nvPr/>
              </p:nvSpPr>
              <p:spPr bwMode="auto">
                <a:xfrm>
                  <a:off x="2010356" y="4186606"/>
                  <a:ext cx="1137040" cy="672221"/>
                </a:xfrm>
                <a:prstGeom prst="rect">
                  <a:avLst/>
                </a:prstGeom>
                <a:ln w="3175">
                  <a:solidFill>
                    <a:schemeClr val="bg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 latinLnBrk="0">
                    <a:lnSpc>
                      <a:spcPct val="2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</a:pPr>
                  <a:r>
                    <a:rPr kumimoji="1" lang="en-US" sz="1400" dirty="0">
                      <a:solidFill>
                        <a:schemeClr val="tx1"/>
                      </a:solidFill>
                      <a:ea typeface="HY견고딕" pitchFamily="18" charset="-127"/>
                    </a:rPr>
                    <a:t>Out</a:t>
                  </a:r>
                  <a:r>
                    <a:rPr kumimoji="1" lang="en-US" sz="1400" b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HY견고딕" pitchFamily="18" charset="-127"/>
                    </a:rPr>
                    <a:t>put</a:t>
                  </a:r>
                  <a:r>
                    <a:rPr kumimoji="1" lang="en-US" sz="1400" b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HY견고딕" pitchFamily="18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HY견고딕" pitchFamily="18" charset="-127"/>
                        </a:rPr>
                        <m:t> </m:t>
                      </m:r>
                      <m:sSup>
                        <m:sSupPr>
                          <m:ctrlP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𝒂</m:t>
                          </m:r>
                        </m:e>
                        <m:sup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𝑙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−1]</m:t>
                          </m:r>
                        </m:sup>
                      </m:sSup>
                    </m:oMath>
                  </a14:m>
                  <a:endPara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6479AE7-1C22-45AD-81A1-92C9A3B20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0356" y="4186606"/>
                  <a:ext cx="1137040" cy="672221"/>
                </a:xfrm>
                <a:prstGeom prst="rect">
                  <a:avLst/>
                </a:prstGeom>
                <a:blipFill>
                  <a:blip r:embed="rId8"/>
                  <a:stretch>
                    <a:fillRect l="-1604"/>
                  </a:stretch>
                </a:blipFill>
                <a:ln w="3175">
                  <a:solidFill>
                    <a:schemeClr val="bg1"/>
                  </a:solidFill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A3BFD4-F8D0-4158-8CDF-1E5736EFE75B}"/>
                </a:ext>
              </a:extLst>
            </p:cNvPr>
            <p:cNvCxnSpPr>
              <a:cxnSpLocks/>
              <a:stCxn id="24" idx="1"/>
              <a:endCxn id="10" idx="3"/>
            </p:cNvCxnSpPr>
            <p:nvPr/>
          </p:nvCxnSpPr>
          <p:spPr bwMode="auto">
            <a:xfrm flipH="1">
              <a:off x="5329362" y="4522718"/>
              <a:ext cx="77524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ECE132-F48A-4244-9445-2E24A9B38D34}"/>
                </a:ext>
              </a:extLst>
            </p:cNvPr>
            <p:cNvCxnSpPr>
              <a:cxnSpLocks/>
              <a:stCxn id="10" idx="1"/>
              <a:endCxn id="26" idx="3"/>
            </p:cNvCxnSpPr>
            <p:nvPr/>
          </p:nvCxnSpPr>
          <p:spPr bwMode="auto">
            <a:xfrm flipH="1" flipV="1">
              <a:off x="3147396" y="4522717"/>
              <a:ext cx="790487" cy="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EE2B9D-9B7B-4527-869A-AF6A64F7AF03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flipH="1">
            <a:off x="4571997" y="4499765"/>
            <a:ext cx="2" cy="6952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69113F3-C0C0-4E2B-B538-4E0971EB2333}"/>
                  </a:ext>
                </a:extLst>
              </p:cNvPr>
              <p:cNvSpPr/>
              <p:nvPr/>
            </p:nvSpPr>
            <p:spPr bwMode="auto">
              <a:xfrm>
                <a:off x="3591998" y="5195041"/>
                <a:ext cx="1959998" cy="460062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1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HY견고딕" pitchFamily="18" charset="-127"/>
                  </a:rPr>
                  <a:t>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69113F3-C0C0-4E2B-B538-4E0971EB2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1998" y="5195041"/>
                <a:ext cx="1959998" cy="4600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5F61A673-F004-4273-880B-12E8E5F76806}"/>
              </a:ext>
            </a:extLst>
          </p:cNvPr>
          <p:cNvSpPr/>
          <p:nvPr/>
        </p:nvSpPr>
        <p:spPr bwMode="auto">
          <a:xfrm>
            <a:off x="680496" y="1913064"/>
            <a:ext cx="1029033" cy="1324136"/>
          </a:xfrm>
          <a:prstGeom prst="rect">
            <a:avLst/>
          </a:prstGeom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Y견고딕" pitchFamily="18" charset="-127"/>
              </a:rPr>
              <a:t>Forward </a:t>
            </a:r>
            <a:r>
              <a:rPr kumimoji="1" lang="en-US" sz="4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Y견고딕" pitchFamily="18" charset="-127"/>
              </a:rPr>
              <a:t>{</a:t>
            </a:r>
            <a:endParaRPr kumimoji="1" lang="en-US" sz="4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52036A-8C13-491D-B9F7-00ADD0E8B9C4}"/>
              </a:ext>
            </a:extLst>
          </p:cNvPr>
          <p:cNvSpPr/>
          <p:nvPr/>
        </p:nvSpPr>
        <p:spPr bwMode="auto">
          <a:xfrm>
            <a:off x="593698" y="3802064"/>
            <a:ext cx="1029033" cy="1070763"/>
          </a:xfrm>
          <a:prstGeom prst="rect">
            <a:avLst/>
          </a:prstGeom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400" b="0" dirty="0">
                <a:solidFill>
                  <a:schemeClr val="tx1"/>
                </a:solidFill>
                <a:ea typeface="HY견고딕" pitchFamily="18" charset="-127"/>
              </a:rPr>
              <a:t>Backwar</a:t>
            </a:r>
            <a:r>
              <a:rPr kumimoji="1" lang="en-US" sz="1400" dirty="0">
                <a:solidFill>
                  <a:schemeClr val="tx1"/>
                </a:solidFill>
                <a:ea typeface="HY견고딕" pitchFamily="18" charset="-127"/>
              </a:rPr>
              <a:t>d</a:t>
            </a:r>
            <a:r>
              <a:rPr kumimoji="1" 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Y견고딕" pitchFamily="18" charset="-127"/>
              </a:rPr>
              <a:t> </a:t>
            </a:r>
            <a:r>
              <a:rPr kumimoji="1" lang="en-US" sz="4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Y견고딕" pitchFamily="18" charset="-127"/>
              </a:rPr>
              <a:t>{</a:t>
            </a:r>
            <a:endParaRPr kumimoji="1" lang="en-US" sz="4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7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F861-FB1C-4E72-AB7B-842F115A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Forward and 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8AE9-99B4-447A-BE3C-437CF366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55" y="958789"/>
            <a:ext cx="8519103" cy="5422962"/>
          </a:xfrm>
        </p:spPr>
        <p:txBody>
          <a:bodyPr/>
          <a:lstStyle/>
          <a:p>
            <a:r>
              <a:rPr lang="en-US" dirty="0"/>
              <a:t>Forward and Backward process with l layer neural networks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10E8D-1A73-415E-B6DA-76DB21FED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46B41E-FF1C-4DD2-A036-9AE94971AC87}"/>
                  </a:ext>
                </a:extLst>
              </p:cNvPr>
              <p:cNvSpPr/>
              <p:nvPr/>
            </p:nvSpPr>
            <p:spPr bwMode="auto">
              <a:xfrm>
                <a:off x="1891373" y="1444492"/>
                <a:ext cx="715617" cy="75537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[1]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[1]</m:t>
                        </m:r>
                      </m:sup>
                    </m:sSup>
                  </m:oMath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folHlink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46B41E-FF1C-4DD2-A036-9AE94971A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1373" y="1444492"/>
                <a:ext cx="715617" cy="75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6A8E85-81C8-4D76-8202-8149F3F43638}"/>
                  </a:ext>
                </a:extLst>
              </p:cNvPr>
              <p:cNvSpPr/>
              <p:nvPr/>
            </p:nvSpPr>
            <p:spPr bwMode="auto">
              <a:xfrm>
                <a:off x="672966" y="1444492"/>
                <a:ext cx="715617" cy="755374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𝒂</m:t>
                          </m:r>
                        </m:e>
                        <m:sup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(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X</a:t>
                </a:r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)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6A8E85-81C8-4D76-8202-8149F3F43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966" y="1444492"/>
                <a:ext cx="715617" cy="755374"/>
              </a:xfrm>
              <a:prstGeom prst="rect">
                <a:avLst/>
              </a:prstGeom>
              <a:blipFill>
                <a:blip r:embed="rId3"/>
                <a:stretch>
                  <a:fillRect b="-5600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D91252-6000-4769-99F9-9F0F96ADAFFF}"/>
                  </a:ext>
                </a:extLst>
              </p:cNvPr>
              <p:cNvSpPr/>
              <p:nvPr/>
            </p:nvSpPr>
            <p:spPr bwMode="auto">
              <a:xfrm>
                <a:off x="3234892" y="1444492"/>
                <a:ext cx="715617" cy="75537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[2]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2</m:t>
                        </m:r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folHlink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D91252-6000-4769-99F9-9F0F96ADA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4892" y="1444492"/>
                <a:ext cx="715617" cy="75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031C91-46C0-4134-B094-E873D6FC153C}"/>
                  </a:ext>
                </a:extLst>
              </p:cNvPr>
              <p:cNvSpPr/>
              <p:nvPr/>
            </p:nvSpPr>
            <p:spPr bwMode="auto">
              <a:xfrm>
                <a:off x="4353383" y="1444492"/>
                <a:ext cx="715617" cy="75537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[2]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3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folHlink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031C91-46C0-4134-B094-E873D6FC1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3383" y="1444492"/>
                <a:ext cx="715617" cy="755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D959A6C-3F80-4849-8E18-37426A999F7D}"/>
                  </a:ext>
                </a:extLst>
              </p:cNvPr>
              <p:cNvSpPr/>
              <p:nvPr/>
            </p:nvSpPr>
            <p:spPr bwMode="auto">
              <a:xfrm>
                <a:off x="6496891" y="1444492"/>
                <a:ext cx="715617" cy="75537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folHlink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D959A6C-3F80-4849-8E18-37426A999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891" y="1444492"/>
                <a:ext cx="715617" cy="755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941BE6-5ACF-446B-B261-306C88B4B436}"/>
                  </a:ext>
                </a:extLst>
              </p:cNvPr>
              <p:cNvSpPr/>
              <p:nvPr/>
            </p:nvSpPr>
            <p:spPr bwMode="auto">
              <a:xfrm>
                <a:off x="7803675" y="1444492"/>
                <a:ext cx="715617" cy="755374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𝑙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folHlink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sz="14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accPr>
                      <m:e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941BE6-5ACF-446B-B261-306C88B4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3675" y="1444492"/>
                <a:ext cx="715617" cy="755374"/>
              </a:xfrm>
              <a:prstGeom prst="rect">
                <a:avLst/>
              </a:prstGeom>
              <a:blipFill>
                <a:blip r:embed="rId7"/>
                <a:stretch>
                  <a:fillRect b="-5600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C7CFCF-F05B-4F8E-A3F3-15DFA764763D}"/>
                  </a:ext>
                </a:extLst>
              </p:cNvPr>
              <p:cNvSpPr/>
              <p:nvPr/>
            </p:nvSpPr>
            <p:spPr bwMode="auto">
              <a:xfrm>
                <a:off x="1889853" y="3157751"/>
                <a:ext cx="715617" cy="1043195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[1]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[1]</m:t>
                        </m:r>
                      </m:sup>
                    </m:sSup>
                    <m:r>
                      <a:rPr kumimoji="1"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,</m:t>
                    </m:r>
                  </m:oMath>
                </a14:m>
                <a:endParaRPr kumimoji="1" lang="en-US" sz="1400" b="0" i="0" dirty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𝑑</m:t>
                          </m:r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𝒛</m:t>
                          </m:r>
                        </m:e>
                        <m:sup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𝟏</m:t>
                          </m:r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C7CFCF-F05B-4F8E-A3F3-15DFA7647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9853" y="3157751"/>
                <a:ext cx="715617" cy="10431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EDA42B-FD54-4D7D-B26E-5C08A3652501}"/>
                  </a:ext>
                </a:extLst>
              </p:cNvPr>
              <p:cNvSpPr/>
              <p:nvPr/>
            </p:nvSpPr>
            <p:spPr bwMode="auto">
              <a:xfrm>
                <a:off x="3233372" y="3157751"/>
                <a:ext cx="715617" cy="104319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[2]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2</m:t>
                        </m:r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r>
                      <a:rPr kumimoji="1" 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,</m:t>
                    </m:r>
                  </m:oMath>
                </a14:m>
                <a:endParaRPr kumimoji="1" lang="en-US" sz="1400" dirty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𝑑</m:t>
                          </m:r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𝒛</m:t>
                          </m:r>
                        </m:e>
                        <m:sup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𝟐</m:t>
                          </m:r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en-US" sz="1400" dirty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EDA42B-FD54-4D7D-B26E-5C08A365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3372" y="3157751"/>
                <a:ext cx="715617" cy="1043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4D4215-7922-4B03-A4E6-2E3E5C52F6A5}"/>
                  </a:ext>
                </a:extLst>
              </p:cNvPr>
              <p:cNvSpPr/>
              <p:nvPr/>
            </p:nvSpPr>
            <p:spPr bwMode="auto">
              <a:xfrm>
                <a:off x="4353382" y="3157752"/>
                <a:ext cx="715617" cy="104319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3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3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r>
                      <a:rPr kumimoji="1" 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,</m:t>
                    </m:r>
                  </m:oMath>
                </a14:m>
                <a:endParaRPr kumimoji="1" lang="en-US" sz="1400" dirty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𝑑</m:t>
                          </m:r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𝒛</m:t>
                          </m:r>
                        </m:e>
                        <m:sup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𝟑</m:t>
                          </m:r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en-US" sz="1400" dirty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4D4215-7922-4B03-A4E6-2E3E5C52F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3382" y="3157752"/>
                <a:ext cx="715617" cy="10431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6F27B4-186D-473B-B6F2-982AD651F6F6}"/>
                  </a:ext>
                </a:extLst>
              </p:cNvPr>
              <p:cNvSpPr/>
              <p:nvPr/>
            </p:nvSpPr>
            <p:spPr bwMode="auto">
              <a:xfrm>
                <a:off x="6520570" y="3157752"/>
                <a:ext cx="715617" cy="104319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r>
                      <a:rPr kumimoji="1" 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,</m:t>
                    </m:r>
                  </m:oMath>
                </a14:m>
                <a:endParaRPr kumimoji="1" lang="en-US" sz="1400" dirty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𝑑</m:t>
                          </m:r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𝒛</m:t>
                          </m:r>
                        </m:e>
                        <m:sup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𝒍</m:t>
                          </m:r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en-US" sz="1400" dirty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6F27B4-186D-473B-B6F2-982AD651F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570" y="3157752"/>
                <a:ext cx="715617" cy="1043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B0C763-C4D7-4D9F-81F3-595D3DA75DF5}"/>
                  </a:ext>
                </a:extLst>
              </p:cNvPr>
              <p:cNvSpPr/>
              <p:nvPr/>
            </p:nvSpPr>
            <p:spPr bwMode="auto">
              <a:xfrm>
                <a:off x="7803674" y="3301662"/>
                <a:ext cx="715617" cy="755374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</m:ctrlPr>
                        </m:sSupPr>
                        <m:e>
                          <m:r>
                            <a:rPr kumimoji="1"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𝑑</m:t>
                          </m:r>
                          <m:r>
                            <a:rPr kumimoji="1"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𝒂</m:t>
                          </m:r>
                        </m:e>
                        <m:sup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[</m:t>
                          </m:r>
                          <m:r>
                            <a:rPr kumimoji="1"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𝑙</m:t>
                          </m:r>
                          <m:r>
                            <a:rPr kumimoji="1"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Y견고딕" pitchFamily="18" charset="-127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en-US" sz="1400" dirty="0">
                  <a:solidFill>
                    <a:schemeClr val="tx1"/>
                  </a:solidFill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B0C763-C4D7-4D9F-81F3-595D3DA75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3674" y="3301662"/>
                <a:ext cx="715617" cy="7553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C474D4-4CA1-4681-B68D-BFF47D6CC26C}"/>
              </a:ext>
            </a:extLst>
          </p:cNvPr>
          <p:cNvCxnSpPr>
            <a:stCxn id="6" idx="3"/>
            <a:endCxn id="5" idx="1"/>
          </p:cNvCxnSpPr>
          <p:nvPr/>
        </p:nvCxnSpPr>
        <p:spPr bwMode="auto">
          <a:xfrm>
            <a:off x="1388583" y="1822179"/>
            <a:ext cx="50279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4C3255-48DC-453D-A1AD-A7FFB0E51D8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>
            <a:off x="2606990" y="1822179"/>
            <a:ext cx="62790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B313A5-566E-4761-9664-9B90790B2944}"/>
              </a:ext>
            </a:extLst>
          </p:cNvPr>
          <p:cNvCxnSpPr>
            <a:cxnSpLocks/>
          </p:cNvCxnSpPr>
          <p:nvPr/>
        </p:nvCxnSpPr>
        <p:spPr bwMode="auto">
          <a:xfrm>
            <a:off x="3963506" y="1822179"/>
            <a:ext cx="3898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62359D-3792-4FAE-8DD4-855132840DD0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6083509" y="1822179"/>
            <a:ext cx="41338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0EF328-7231-4D36-8DAA-2769F70469B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7212508" y="1822179"/>
            <a:ext cx="59116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31BD55-BAA7-4AC8-B424-941E01C0DA60}"/>
              </a:ext>
            </a:extLst>
          </p:cNvPr>
          <p:cNvCxnSpPr>
            <a:cxnSpLocks/>
          </p:cNvCxnSpPr>
          <p:nvPr/>
        </p:nvCxnSpPr>
        <p:spPr bwMode="auto">
          <a:xfrm flipH="1">
            <a:off x="8108475" y="2368572"/>
            <a:ext cx="1" cy="7841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89A309-1A7F-44C6-8EDB-98E1C7F87424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 bwMode="auto">
          <a:xfrm flipH="1">
            <a:off x="7236187" y="3679349"/>
            <a:ext cx="56748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33D91E-5129-4139-9DCE-7A1ABDD2C8E3}"/>
              </a:ext>
            </a:extLst>
          </p:cNvPr>
          <p:cNvCxnSpPr>
            <a:cxnSpLocks/>
            <a:endCxn id="20" idx="3"/>
          </p:cNvCxnSpPr>
          <p:nvPr/>
        </p:nvCxnSpPr>
        <p:spPr bwMode="auto">
          <a:xfrm flipH="1">
            <a:off x="5068999" y="3679349"/>
            <a:ext cx="42403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60412A-6D19-4B3E-B5CE-A70376257F1A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 bwMode="auto">
          <a:xfrm flipH="1" flipV="1">
            <a:off x="3948989" y="3679348"/>
            <a:ext cx="404393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06819E-48C2-440B-A434-2FA585BEC564}"/>
              </a:ext>
            </a:extLst>
          </p:cNvPr>
          <p:cNvCxnSpPr>
            <a:cxnSpLocks/>
            <a:stCxn id="19" idx="1"/>
            <a:endCxn id="15" idx="3"/>
          </p:cNvCxnSpPr>
          <p:nvPr/>
        </p:nvCxnSpPr>
        <p:spPr bwMode="auto">
          <a:xfrm flipH="1">
            <a:off x="2605470" y="3679348"/>
            <a:ext cx="627902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F4D968-A5FD-49CC-AE06-FF27509DD24D}"/>
                  </a:ext>
                </a:extLst>
              </p:cNvPr>
              <p:cNvSpPr/>
              <p:nvPr/>
            </p:nvSpPr>
            <p:spPr bwMode="auto">
              <a:xfrm>
                <a:off x="1889853" y="4578633"/>
                <a:ext cx="715617" cy="75537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[1]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[1]</m:t>
                        </m:r>
                      </m:sup>
                    </m:sSup>
                  </m:oMath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folHlink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F4D968-A5FD-49CC-AE06-FF27509DD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9853" y="4578633"/>
                <a:ext cx="715617" cy="7553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F732213-BC9A-4A6E-87E3-C1A16B9A1339}"/>
                  </a:ext>
                </a:extLst>
              </p:cNvPr>
              <p:cNvSpPr/>
              <p:nvPr/>
            </p:nvSpPr>
            <p:spPr bwMode="auto">
              <a:xfrm>
                <a:off x="3233372" y="4578633"/>
                <a:ext cx="715617" cy="75537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[2]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2</m:t>
                        </m:r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folHlink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F732213-BC9A-4A6E-87E3-C1A16B9A1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3372" y="4578633"/>
                <a:ext cx="715617" cy="7553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2D35333-667C-4942-9156-263493060F0C}"/>
                  </a:ext>
                </a:extLst>
              </p:cNvPr>
              <p:cNvSpPr/>
              <p:nvPr/>
            </p:nvSpPr>
            <p:spPr bwMode="auto">
              <a:xfrm>
                <a:off x="4353381" y="4578633"/>
                <a:ext cx="715617" cy="75537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3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3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b="1" dirty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2D35333-667C-4942-9156-26349306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3381" y="4578633"/>
                <a:ext cx="715617" cy="7553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74BBFF5-7092-4E03-B03A-C9AF26FF95FC}"/>
                  </a:ext>
                </a:extLst>
              </p:cNvPr>
              <p:cNvSpPr/>
              <p:nvPr/>
            </p:nvSpPr>
            <p:spPr bwMode="auto">
              <a:xfrm>
                <a:off x="6520570" y="4575734"/>
                <a:ext cx="715617" cy="755374"/>
              </a:xfrm>
              <a:prstGeom prst="rect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</a:t>
                </a:r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folHlink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74BBFF5-7092-4E03-B03A-C9AF26FF9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570" y="4575734"/>
                <a:ext cx="715617" cy="7553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99D397-A510-4A7F-A3FC-F1023652242A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069000" y="1822179"/>
            <a:ext cx="4240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58A4044-A085-4047-9A21-80E9DE8DBE7F}"/>
              </a:ext>
            </a:extLst>
          </p:cNvPr>
          <p:cNvSpPr/>
          <p:nvPr/>
        </p:nvSpPr>
        <p:spPr bwMode="auto">
          <a:xfrm>
            <a:off x="5638856" y="1444492"/>
            <a:ext cx="284836" cy="755374"/>
          </a:xfrm>
          <a:prstGeom prst="rect">
            <a:avLst/>
          </a:prstGeom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견고딕" pitchFamily="18" charset="-127"/>
              </a:rPr>
              <a:t>…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06994C-FB94-4400-B4AC-00F893CB74E6}"/>
              </a:ext>
            </a:extLst>
          </p:cNvPr>
          <p:cNvSpPr/>
          <p:nvPr/>
        </p:nvSpPr>
        <p:spPr bwMode="auto">
          <a:xfrm>
            <a:off x="5634361" y="3330028"/>
            <a:ext cx="284836" cy="755374"/>
          </a:xfrm>
          <a:prstGeom prst="rect">
            <a:avLst/>
          </a:prstGeom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견고딕" pitchFamily="18" charset="-127"/>
              </a:rPr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3E730D1-6C92-40ED-98AB-EDBDC46F2DC3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3509" y="3696328"/>
            <a:ext cx="42403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D9432B-829E-4238-9A6A-AAA108038AB5}"/>
              </a:ext>
            </a:extLst>
          </p:cNvPr>
          <p:cNvSpPr/>
          <p:nvPr/>
        </p:nvSpPr>
        <p:spPr bwMode="auto">
          <a:xfrm>
            <a:off x="5658877" y="4575734"/>
            <a:ext cx="284836" cy="755374"/>
          </a:xfrm>
          <a:prstGeom prst="rect">
            <a:avLst/>
          </a:prstGeom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견고딕" pitchFamily="18" charset="-127"/>
              </a:rPr>
              <a:t>…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F36F666-0A24-48D3-A30E-AAFD8F8E501E}"/>
              </a:ext>
            </a:extLst>
          </p:cNvPr>
          <p:cNvCxnSpPr>
            <a:stCxn id="5" idx="2"/>
            <a:endCxn id="15" idx="0"/>
          </p:cNvCxnSpPr>
          <p:nvPr/>
        </p:nvCxnSpPr>
        <p:spPr bwMode="auto">
          <a:xfrm flipH="1">
            <a:off x="2247662" y="2199866"/>
            <a:ext cx="1520" cy="9578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AAE2E0-660E-4F44-A0CE-53348C39EC1E}"/>
              </a:ext>
            </a:extLst>
          </p:cNvPr>
          <p:cNvCxnSpPr/>
          <p:nvPr/>
        </p:nvCxnSpPr>
        <p:spPr bwMode="auto">
          <a:xfrm flipH="1">
            <a:off x="3591180" y="2194823"/>
            <a:ext cx="1520" cy="9578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BC100F-E074-495D-8587-2E1A80A094B0}"/>
              </a:ext>
            </a:extLst>
          </p:cNvPr>
          <p:cNvCxnSpPr/>
          <p:nvPr/>
        </p:nvCxnSpPr>
        <p:spPr bwMode="auto">
          <a:xfrm flipH="1">
            <a:off x="4708446" y="2194823"/>
            <a:ext cx="1520" cy="9578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933F9FC-A9BB-4B36-A83C-FF0216B9DC08}"/>
              </a:ext>
            </a:extLst>
          </p:cNvPr>
          <p:cNvCxnSpPr/>
          <p:nvPr/>
        </p:nvCxnSpPr>
        <p:spPr bwMode="auto">
          <a:xfrm flipH="1">
            <a:off x="6853179" y="2194823"/>
            <a:ext cx="1520" cy="9578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A050F51-A32E-4D5C-AB21-394C3E365D38}"/>
                  </a:ext>
                </a:extLst>
              </p:cNvPr>
              <p:cNvSpPr/>
              <p:nvPr/>
            </p:nvSpPr>
            <p:spPr bwMode="auto">
              <a:xfrm>
                <a:off x="2712058" y="1428611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𝒂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[1]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A050F51-A32E-4D5C-AB21-394C3E365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2058" y="1428611"/>
                <a:ext cx="363017" cy="335016"/>
              </a:xfrm>
              <a:prstGeom prst="rect">
                <a:avLst/>
              </a:prstGeom>
              <a:blipFill>
                <a:blip r:embed="rId17"/>
                <a:stretch>
                  <a:fillRect l="-1667" r="-3333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29B2D03-0B3B-4B2E-A03A-02466E7A5285}"/>
                  </a:ext>
                </a:extLst>
              </p:cNvPr>
              <p:cNvSpPr/>
              <p:nvPr/>
            </p:nvSpPr>
            <p:spPr bwMode="auto">
              <a:xfrm>
                <a:off x="3977369" y="1849149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𝒂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[2]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29B2D03-0B3B-4B2E-A03A-02466E7A5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369" y="1849149"/>
                <a:ext cx="363017" cy="335016"/>
              </a:xfrm>
              <a:prstGeom prst="rect">
                <a:avLst/>
              </a:prstGeom>
              <a:blipFill>
                <a:blip r:embed="rId18"/>
                <a:stretch>
                  <a:fillRect l="-1639" r="-1639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6204613-2EF9-47F2-91D9-AD5361131297}"/>
                  </a:ext>
                </a:extLst>
              </p:cNvPr>
              <p:cNvSpPr/>
              <p:nvPr/>
            </p:nvSpPr>
            <p:spPr bwMode="auto">
              <a:xfrm>
                <a:off x="6108692" y="1845276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𝒂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−1]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6204613-2EF9-47F2-91D9-AD5361131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8692" y="1845276"/>
                <a:ext cx="363017" cy="335016"/>
              </a:xfrm>
              <a:prstGeom prst="rect">
                <a:avLst/>
              </a:prstGeom>
              <a:blipFill>
                <a:blip r:embed="rId19"/>
                <a:stretch>
                  <a:fillRect l="-21311" r="-21311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A78983A-6BDE-42EF-9682-DB056D036315}"/>
                  </a:ext>
                </a:extLst>
              </p:cNvPr>
              <p:cNvSpPr/>
              <p:nvPr/>
            </p:nvSpPr>
            <p:spPr bwMode="auto">
              <a:xfrm>
                <a:off x="5107373" y="1438337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𝒂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[3]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A78983A-6BDE-42EF-9682-DB056D03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7373" y="1438337"/>
                <a:ext cx="363017" cy="335016"/>
              </a:xfrm>
              <a:prstGeom prst="rect">
                <a:avLst/>
              </a:prstGeom>
              <a:blipFill>
                <a:blip r:embed="rId20"/>
                <a:stretch>
                  <a:fillRect l="-1667" r="-3333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E4A1CE-BCE0-43A6-81CA-39B4552F3926}"/>
                  </a:ext>
                </a:extLst>
              </p:cNvPr>
              <p:cNvSpPr/>
              <p:nvPr/>
            </p:nvSpPr>
            <p:spPr bwMode="auto">
              <a:xfrm>
                <a:off x="2735877" y="3278553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r>
                      <a:rPr kumimoji="1"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𝑑</m:t>
                    </m:r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𝒂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[1]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E4A1CE-BCE0-43A6-81CA-39B4552F3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5877" y="3278553"/>
                <a:ext cx="363017" cy="335016"/>
              </a:xfrm>
              <a:prstGeom prst="rect">
                <a:avLst/>
              </a:prstGeom>
              <a:blipFill>
                <a:blip r:embed="rId21"/>
                <a:stretch>
                  <a:fillRect l="-21667" r="-18333" b="-5357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BB4E7BF-D13E-4658-B7AE-42ED695FD6E7}"/>
                  </a:ext>
                </a:extLst>
              </p:cNvPr>
              <p:cNvSpPr/>
              <p:nvPr/>
            </p:nvSpPr>
            <p:spPr bwMode="auto">
              <a:xfrm>
                <a:off x="3977112" y="3278553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𝒂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[2]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BB4E7BF-D13E-4658-B7AE-42ED695F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112" y="3278553"/>
                <a:ext cx="363017" cy="335016"/>
              </a:xfrm>
              <a:prstGeom prst="rect">
                <a:avLst/>
              </a:prstGeom>
              <a:blipFill>
                <a:blip r:embed="rId22"/>
                <a:stretch>
                  <a:fillRect l="-19672" r="-16393" b="-5357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EA921B5-5C95-47F7-B907-A281B778C50A}"/>
                  </a:ext>
                </a:extLst>
              </p:cNvPr>
              <p:cNvSpPr/>
              <p:nvPr/>
            </p:nvSpPr>
            <p:spPr bwMode="auto">
              <a:xfrm>
                <a:off x="5130019" y="3301662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𝒂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[3]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EA921B5-5C95-47F7-B907-A281B778C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0019" y="3301662"/>
                <a:ext cx="363017" cy="335016"/>
              </a:xfrm>
              <a:prstGeom prst="rect">
                <a:avLst/>
              </a:prstGeom>
              <a:blipFill>
                <a:blip r:embed="rId23"/>
                <a:stretch>
                  <a:fillRect l="-21667" r="-16667" b="-5357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D2EB46E-F366-4C50-9542-3629CEA15B4C}"/>
                  </a:ext>
                </a:extLst>
              </p:cNvPr>
              <p:cNvSpPr/>
              <p:nvPr/>
            </p:nvSpPr>
            <p:spPr bwMode="auto">
              <a:xfrm>
                <a:off x="6160369" y="3298770"/>
                <a:ext cx="284836" cy="340800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𝒂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−1]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D2EB46E-F366-4C50-9542-3629CEA15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0369" y="3298770"/>
                <a:ext cx="284836" cy="340800"/>
              </a:xfrm>
              <a:prstGeom prst="rect">
                <a:avLst/>
              </a:prstGeom>
              <a:blipFill>
                <a:blip r:embed="rId24"/>
                <a:stretch>
                  <a:fillRect l="-65957" r="-61702" b="-3509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51FE536-4039-4AFB-BA84-C7B51E105300}"/>
                  </a:ext>
                </a:extLst>
              </p:cNvPr>
              <p:cNvSpPr/>
              <p:nvPr/>
            </p:nvSpPr>
            <p:spPr bwMode="auto">
              <a:xfrm>
                <a:off x="2293925" y="2406472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[1]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51FE536-4039-4AFB-BA84-C7B51E105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3925" y="2406472"/>
                <a:ext cx="363017" cy="335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500C1AE-B8F7-4CD2-BEC9-4F89EA918283}"/>
                  </a:ext>
                </a:extLst>
              </p:cNvPr>
              <p:cNvSpPr/>
              <p:nvPr/>
            </p:nvSpPr>
            <p:spPr bwMode="auto">
              <a:xfrm>
                <a:off x="3642652" y="2410045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[2]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500C1AE-B8F7-4CD2-BEC9-4F89EA91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2652" y="2410045"/>
                <a:ext cx="363017" cy="3350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784A38C-A870-445A-BD34-ED8343F7D786}"/>
                  </a:ext>
                </a:extLst>
              </p:cNvPr>
              <p:cNvSpPr/>
              <p:nvPr/>
            </p:nvSpPr>
            <p:spPr bwMode="auto">
              <a:xfrm>
                <a:off x="4753189" y="2411194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[3]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784A38C-A870-445A-BD34-ED8343F7D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3189" y="2411194"/>
                <a:ext cx="363017" cy="335016"/>
              </a:xfrm>
              <a:prstGeom prst="rect">
                <a:avLst/>
              </a:prstGeom>
              <a:blipFill>
                <a:blip r:embed="rId27"/>
                <a:stretch>
                  <a:fillRect b="-1818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6D631F1-25B1-4A48-A1AC-C0292A2978C8}"/>
                  </a:ext>
                </a:extLst>
              </p:cNvPr>
              <p:cNvSpPr/>
              <p:nvPr/>
            </p:nvSpPr>
            <p:spPr bwMode="auto">
              <a:xfrm>
                <a:off x="6905229" y="2402236"/>
                <a:ext cx="363017" cy="33501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6D631F1-25B1-4A48-A1AC-C0292A297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229" y="2402236"/>
                <a:ext cx="363017" cy="3350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2DCF86A-61E2-42AB-9324-8585E609E7BE}"/>
              </a:ext>
            </a:extLst>
          </p:cNvPr>
          <p:cNvCxnSpPr>
            <a:cxnSpLocks/>
            <a:stCxn id="15" idx="2"/>
            <a:endCxn id="63" idx="0"/>
          </p:cNvCxnSpPr>
          <p:nvPr/>
        </p:nvCxnSpPr>
        <p:spPr bwMode="auto">
          <a:xfrm>
            <a:off x="2247662" y="4200946"/>
            <a:ext cx="0" cy="3776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5CBBC6E-D368-473B-9492-A53BB0FE31F1}"/>
              </a:ext>
            </a:extLst>
          </p:cNvPr>
          <p:cNvCxnSpPr>
            <a:cxnSpLocks/>
            <a:stCxn id="19" idx="2"/>
          </p:cNvCxnSpPr>
          <p:nvPr/>
        </p:nvCxnSpPr>
        <p:spPr bwMode="auto">
          <a:xfrm>
            <a:off x="3591181" y="4200945"/>
            <a:ext cx="0" cy="3876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B063708-8910-42AD-BE98-514990F1D2E3}"/>
              </a:ext>
            </a:extLst>
          </p:cNvPr>
          <p:cNvCxnSpPr>
            <a:cxnSpLocks/>
          </p:cNvCxnSpPr>
          <p:nvPr/>
        </p:nvCxnSpPr>
        <p:spPr bwMode="auto">
          <a:xfrm>
            <a:off x="4728166" y="4188100"/>
            <a:ext cx="0" cy="3876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716903A-C509-483F-B162-07C6E9C354D0}"/>
              </a:ext>
            </a:extLst>
          </p:cNvPr>
          <p:cNvCxnSpPr>
            <a:cxnSpLocks/>
            <a:stCxn id="21" idx="2"/>
            <a:endCxn id="66" idx="0"/>
          </p:cNvCxnSpPr>
          <p:nvPr/>
        </p:nvCxnSpPr>
        <p:spPr bwMode="auto">
          <a:xfrm>
            <a:off x="6878379" y="4200946"/>
            <a:ext cx="0" cy="3747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E32F94C-1816-44D1-8E9A-8C05346F3DDA}"/>
                  </a:ext>
                </a:extLst>
              </p:cNvPr>
              <p:cNvSpPr/>
              <p:nvPr/>
            </p:nvSpPr>
            <p:spPr bwMode="auto">
              <a:xfrm>
                <a:off x="2941983" y="5657318"/>
                <a:ext cx="2235846" cy="571106"/>
              </a:xfrm>
              <a:prstGeom prst="rect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- </a:t>
                </a:r>
                <a14:m>
                  <m:oMath xmlns:m="http://schemas.openxmlformats.org/officeDocument/2006/math">
                    <m:r>
                      <a:rPr kumimoji="1"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b="1" i="0" u="none" strike="noStrike" cap="none" normalizeH="0" baseline="0" dirty="0">
                  <a:ln>
                    <a:noFill/>
                  </a:ln>
                  <a:solidFill>
                    <a:schemeClr val="folHlink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- </a:t>
                </a:r>
                <a14:m>
                  <m:oMath xmlns:m="http://schemas.openxmlformats.org/officeDocument/2006/math">
                    <m:r>
                      <a:rPr kumimoji="1"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0" u="none" strike="noStrike" cap="none" normalizeH="0" baseline="0" dirty="0">
                    <a:ln>
                      <a:noFill/>
                    </a:ln>
                    <a:solidFill>
                      <a:schemeClr val="folHlink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E32F94C-1816-44D1-8E9A-8C05346F3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1983" y="5657318"/>
                <a:ext cx="2235846" cy="571106"/>
              </a:xfrm>
              <a:prstGeom prst="rect">
                <a:avLst/>
              </a:prstGeom>
              <a:blipFill>
                <a:blip r:embed="rId29"/>
                <a:stretch>
                  <a:fillRect t="-1053" b="-11579"/>
                </a:stretch>
              </a:blipFill>
              <a:ln w="31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A04768C-746D-498F-BEA7-6D7906CBDF13}"/>
                  </a:ext>
                </a:extLst>
              </p:cNvPr>
              <p:cNvSpPr txBox="1"/>
              <p:nvPr/>
            </p:nvSpPr>
            <p:spPr>
              <a:xfrm>
                <a:off x="4114800" y="3001617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A04768C-746D-498F-BEA7-6D7906CB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01617"/>
                <a:ext cx="2016578" cy="276999"/>
              </a:xfrm>
              <a:prstGeom prst="rect">
                <a:avLst/>
              </a:prstGeom>
              <a:blipFill>
                <a:blip r:embed="rId30"/>
                <a:stretch>
                  <a:fillRect l="-3323" r="-271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ectangle 130">
            <a:extLst>
              <a:ext uri="{FF2B5EF4-FFF2-40B4-BE49-F238E27FC236}">
                <a16:creationId xmlns:a16="http://schemas.microsoft.com/office/drawing/2014/main" id="{F5C3BBD5-32D9-460C-A9A0-0F4CE11E19A0}"/>
              </a:ext>
            </a:extLst>
          </p:cNvPr>
          <p:cNvSpPr/>
          <p:nvPr/>
        </p:nvSpPr>
        <p:spPr bwMode="auto">
          <a:xfrm>
            <a:off x="2247662" y="5711694"/>
            <a:ext cx="851232" cy="481240"/>
          </a:xfrm>
          <a:prstGeom prst="rect">
            <a:avLst/>
          </a:prstGeom>
          <a:ln w="31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1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견고딕" pitchFamily="18" charset="-127"/>
              </a:rPr>
              <a:t>=&gt;</a:t>
            </a:r>
            <a:r>
              <a:rPr kumimoji="1" lang="en-US" sz="1400" b="1" i="0" u="none" strike="noStrike" cap="none" normalizeH="0" baseline="0" dirty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90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1A7B-794B-43E0-B44F-4D82DC5A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Forward and 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9544-BED2-4AF9-89FA-3A74FA5A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Backward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0B65-54CA-4AF6-B92A-429B9BA95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758A1B-5F1C-4F20-B950-8C4ED06638A7}"/>
                  </a:ext>
                </a:extLst>
              </p:cNvPr>
              <p:cNvSpPr/>
              <p:nvPr/>
            </p:nvSpPr>
            <p:spPr bwMode="auto">
              <a:xfrm>
                <a:off x="980661" y="1388167"/>
                <a:ext cx="3472069" cy="1461050"/>
              </a:xfrm>
              <a:prstGeom prst="rect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1400" dirty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−1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1400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, cache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dirty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−1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r>
                      <a:rPr kumimoji="1"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+ </m:t>
                    </m:r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(</m:t>
                    </m:r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)</m:t>
                    </m:r>
                  </m:oMath>
                </a14:m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:r>
                  <a:rPr kumimoji="1" lang="en-US" sz="14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X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758A1B-5F1C-4F20-B950-8C4ED0663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661" y="1388167"/>
                <a:ext cx="3472069" cy="1461050"/>
              </a:xfrm>
              <a:prstGeom prst="rect">
                <a:avLst/>
              </a:prstGeom>
              <a:blipFill>
                <a:blip r:embed="rId2"/>
                <a:stretch>
                  <a:fillRect b="-11523"/>
                </a:stretch>
              </a:blipFill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614B7-4A23-44A4-A662-791F03D5C396}"/>
                  </a:ext>
                </a:extLst>
              </p:cNvPr>
              <p:cNvSpPr/>
              <p:nvPr/>
            </p:nvSpPr>
            <p:spPr bwMode="auto">
              <a:xfrm>
                <a:off x="5493510" y="1371604"/>
                <a:ext cx="2358887" cy="1461049"/>
              </a:xfrm>
              <a:prstGeom prst="rect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1400" dirty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𝒁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𝑾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−1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r>
                      <a:rPr kumimoji="1"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+ </m:t>
                    </m:r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(</m:t>
                    </m:r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)</m:t>
                    </m:r>
                  </m:oMath>
                </a14:m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0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:r>
                  <a:rPr kumimoji="1" lang="en-US" sz="1400" b="1" i="1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X</a:t>
                </a:r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614B7-4A23-44A4-A662-791F03D5C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510" y="1371604"/>
                <a:ext cx="2358887" cy="1461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126337DB-B945-486A-872F-03A7CA59E1C1}"/>
              </a:ext>
            </a:extLst>
          </p:cNvPr>
          <p:cNvSpPr/>
          <p:nvPr/>
        </p:nvSpPr>
        <p:spPr bwMode="auto">
          <a:xfrm>
            <a:off x="4590855" y="2111274"/>
            <a:ext cx="609600" cy="24682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9FA0F6-078D-4239-8435-7F94573B3179}"/>
                  </a:ext>
                </a:extLst>
              </p:cNvPr>
              <p:cNvSpPr/>
              <p:nvPr/>
            </p:nvSpPr>
            <p:spPr bwMode="auto">
              <a:xfrm>
                <a:off x="980661" y="3535767"/>
                <a:ext cx="3472069" cy="2613242"/>
              </a:xfrm>
              <a:prstGeom prst="rect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1400" dirty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1400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Output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 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r>
                      <a:rPr kumimoji="1"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,</m:t>
                    </m:r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(</m:t>
                    </m:r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)</m:t>
                    </m:r>
                  </m:oMath>
                </a14:m>
                <a:endParaRPr kumimoji="1" lang="en-US" sz="1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dirty="0">
                    <a:solidFill>
                      <a:schemeClr val="tx1"/>
                    </a:solidFill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−1]</m:t>
                        </m:r>
                      </m:sup>
                    </m:sSup>
                  </m:oMath>
                </a14:m>
                <a:endParaRPr kumimoji="1" lang="en-US" sz="1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−1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sz="1400" b="1" dirty="0">
                    <a:solidFill>
                      <a:schemeClr val="tx1"/>
                    </a:solidFill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r>
                  <a:rPr kumimoji="1" lang="en-US" sz="1400" b="1" i="1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  <m:r>
                              <a:rPr kumimoji="1"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+1</m:t>
                            </m:r>
                          </m:e>
                        </m:d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sz="1400" b="1" dirty="0">
                    <a:solidFill>
                      <a:schemeClr val="tx1"/>
                    </a:solidFill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*</a:t>
                </a:r>
                <a:r>
                  <a:rPr kumimoji="1" lang="en-US" sz="1400" b="1" dirty="0">
                    <a:solidFill>
                      <a:schemeClr val="tx1"/>
                    </a:solidFill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(</m:t>
                    </m:r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)</m:t>
                    </m:r>
                  </m:oMath>
                </a14:m>
                <a:endParaRPr kumimoji="1" lang="en-US" sz="1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1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9FA0F6-078D-4239-8435-7F94573B3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661" y="3535767"/>
                <a:ext cx="3472069" cy="2613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B4525E-4369-46A6-9DC1-4E6BCB27AD0E}"/>
                  </a:ext>
                </a:extLst>
              </p:cNvPr>
              <p:cNvSpPr/>
              <p:nvPr/>
            </p:nvSpPr>
            <p:spPr bwMode="auto">
              <a:xfrm>
                <a:off x="5403546" y="3559708"/>
                <a:ext cx="3286539" cy="2363441"/>
              </a:xfrm>
              <a:prstGeom prst="rect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1400" dirty="0">
                  <a:solidFill>
                    <a:schemeClr val="folHlink"/>
                  </a:solidFill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𝒁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dirty="0">
                    <a:solidFill>
                      <a:schemeClr val="folHlink"/>
                    </a:solidFill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(</m:t>
                    </m:r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1" 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)</m:t>
                    </m:r>
                  </m:oMath>
                </a14:m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𝑊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1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𝟏</m:t>
                        </m:r>
                      </m:num>
                      <m:den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𝒎</m:t>
                        </m:r>
                      </m:den>
                    </m:f>
                  </m:oMath>
                </a14:m>
                <a:r>
                  <a:rPr kumimoji="1" lang="en-US" sz="1400" b="1" i="1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𝒁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dirty="0">
                    <a:solidFill>
                      <a:schemeClr val="tx1"/>
                    </a:solidFill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−1</m:t>
                            </m:r>
                          </m:e>
                        </m:d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𝑻</m:t>
                        </m:r>
                      </m:sup>
                    </m:sSup>
                    <m:r>
                      <a:rPr kumimoji="1" 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Y견고딕" pitchFamily="18" charset="-127"/>
                      </a:rPr>
                      <m:t> </m:t>
                    </m:r>
                  </m:oMath>
                </a14:m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𝒃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1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fPr>
                      <m:num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𝟏</m:t>
                        </m:r>
                      </m:num>
                      <m:den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𝒎</m:t>
                        </m:r>
                      </m:den>
                    </m:f>
                  </m:oMath>
                </a14:m>
                <a:r>
                  <a:rPr kumimoji="1" lang="en-US" sz="1400" b="1" i="1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</a:t>
                </a:r>
                <a:r>
                  <a:rPr kumimoji="1" lang="en-US" sz="1400" i="1" dirty="0" err="1">
                    <a:solidFill>
                      <a:schemeClr val="tx1"/>
                    </a:solidFill>
                    <a:latin typeface="+mj-lt"/>
                    <a:ea typeface="HY견고딕" pitchFamily="18" charset="-127"/>
                  </a:rPr>
                  <a:t>np.sum</a:t>
                </a:r>
                <a:r>
                  <a:rPr kumimoji="1" lang="en-US" sz="1400" i="1" dirty="0">
                    <a:solidFill>
                      <a:schemeClr val="tx1"/>
                    </a:solidFill>
                    <a:latin typeface="+mj-lt"/>
                    <a:ea typeface="HY견고딕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𝒁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, axis=1, </a:t>
                </a:r>
                <a:r>
                  <a:rPr kumimoji="1" lang="en-US" sz="140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keepdims</a:t>
                </a:r>
                <a:r>
                  <a:rPr kumimoji="1" lang="en-US" sz="14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HY견고딕" pitchFamily="18" charset="-127"/>
                  </a:rPr>
                  <a:t> = True)</a:t>
                </a: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−1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en-US" sz="1400" b="1" i="1" dirty="0">
                    <a:solidFill>
                      <a:schemeClr val="tx1"/>
                    </a:solidFill>
                    <a:latin typeface="Verdana" pitchFamily="34" charset="0"/>
                    <a:ea typeface="HY견고딕" pitchFamily="18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</m:ctrlPr>
                          </m:dPr>
                          <m:e>
                            <m:r>
                              <a:rPr kumimoji="1"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견고딕" pitchFamily="18" charset="-127"/>
                              </a:rPr>
                              <m:t>𝑙</m:t>
                            </m:r>
                          </m:e>
                        </m:d>
                        <m: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sz="1400" b="1" dirty="0">
                    <a:solidFill>
                      <a:schemeClr val="tx1"/>
                    </a:solidFill>
                    <a:ea typeface="HY견고딕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</m:ctrlPr>
                      </m:sSupPr>
                      <m:e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𝑑</m:t>
                        </m:r>
                        <m:r>
                          <a:rPr kumimoji="1"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𝒁</m:t>
                        </m:r>
                      </m:e>
                      <m:sup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[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𝑙</m:t>
                        </m:r>
                        <m:r>
                          <a:rPr kumimoji="1"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견고딕" pitchFamily="18" charset="-127"/>
                          </a:rPr>
                          <m:t>]</m:t>
                        </m:r>
                      </m:sup>
                    </m:sSup>
                  </m:oMath>
                </a14:m>
                <a:endParaRPr kumimoji="1" lang="en-US" sz="14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  <a:p>
                <a:pPr algn="ctr" fontAlgn="base" latinLnBrk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</a:pPr>
                <a:endParaRPr kumimoji="1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HY견고딕" pitchFamily="18" charset="-127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B4525E-4369-46A6-9DC1-4E6BCB27A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3546" y="3559708"/>
                <a:ext cx="3286539" cy="2363441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A720F7BB-0290-4C30-AC28-880D27430332}"/>
              </a:ext>
            </a:extLst>
          </p:cNvPr>
          <p:cNvSpPr/>
          <p:nvPr/>
        </p:nvSpPr>
        <p:spPr bwMode="auto">
          <a:xfrm>
            <a:off x="4590855" y="4631976"/>
            <a:ext cx="609600" cy="24682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700372"/>
      </p:ext>
    </p:extLst>
  </p:cSld>
  <p:clrMapOvr>
    <a:masterClrMapping/>
  </p:clrMapOvr>
</p:sld>
</file>

<file path=ppt/theme/theme1.xml><?xml version="1.0" encoding="utf-8"?>
<a:theme xmlns:a="http://schemas.openxmlformats.org/drawingml/2006/main" name="DLSG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rial">
      <a:majorFont>
        <a:latin typeface="Arial"/>
        <a:ea typeface="IB_K820Medium"/>
        <a:cs typeface=""/>
      </a:majorFont>
      <a:minorFont>
        <a:latin typeface="Arial Narrow"/>
        <a:ea typeface="IB_K820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LSG" id="{A7039671-F0B3-4935-BEBB-9D97C113B21B}" vid="{53374AE6-C4C3-4D79-8099-4E9B6C04F1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DLSG</Template>
  <TotalTime>1748</TotalTime>
  <Words>584</Words>
  <Application>Microsoft Office PowerPoint</Application>
  <PresentationFormat>On-screen Show (4:3)</PresentationFormat>
  <Paragraphs>162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Cambria Math</vt:lpstr>
      <vt:lpstr>IB_K820Medium</vt:lpstr>
      <vt:lpstr>Times New Roman</vt:lpstr>
      <vt:lpstr>Verdana</vt:lpstr>
      <vt:lpstr>Wingdings</vt:lpstr>
      <vt:lpstr>Wingdings 2</vt:lpstr>
      <vt:lpstr>DLSG</vt:lpstr>
      <vt:lpstr>DLSG Week 4 Deep L-Network</vt:lpstr>
      <vt:lpstr>Deep Neural Network</vt:lpstr>
      <vt:lpstr>Propagation in Deep Neural Network</vt:lpstr>
      <vt:lpstr>Metrix Demensions</vt:lpstr>
      <vt:lpstr>Blocks of Neural Networks</vt:lpstr>
      <vt:lpstr>Forward and Backward Propagation</vt:lpstr>
      <vt:lpstr>Forward and Backward 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Ngan Do</dc:creator>
  <cp:lastModifiedBy>Ngan Do</cp:lastModifiedBy>
  <cp:revision>41</cp:revision>
  <dcterms:created xsi:type="dcterms:W3CDTF">2019-08-10T02:48:02Z</dcterms:created>
  <dcterms:modified xsi:type="dcterms:W3CDTF">2019-08-11T16:48:13Z</dcterms:modified>
</cp:coreProperties>
</file>