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15902" y="2386851"/>
            <a:ext cx="11713633" cy="1079500"/>
            <a:chOff x="68" y="210"/>
            <a:chExt cx="5534" cy="680"/>
          </a:xfrm>
        </p:grpSpPr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301" y="565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9900CC"/>
                </a:gs>
              </a:gsLst>
              <a:lin ang="5400000" scaled="1"/>
            </a:gra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215" y="281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0D92C7"/>
                </a:gs>
                <a:gs pos="100000">
                  <a:srgbClr val="2E489F"/>
                </a:gs>
              </a:gsLst>
              <a:lin ang="5400000" scaled="1"/>
            </a:gradFill>
            <a:ln w="9525" algn="ctr">
              <a:solidFill>
                <a:srgbClr val="006699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1200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IB_K820Medium" pitchFamily="18" charset="-127"/>
                <a:ea typeface="IB_K820Medium" pitchFamily="18" charset="-127"/>
              </a:endParaRPr>
            </a:p>
          </p:txBody>
        </p:sp>
        <p:sp>
          <p:nvSpPr>
            <p:cNvPr id="8" name="AutoShape 22"/>
            <p:cNvSpPr>
              <a:spLocks noChangeArrowheads="1"/>
            </p:cNvSpPr>
            <p:nvPr/>
          </p:nvSpPr>
          <p:spPr bwMode="auto">
            <a:xfrm>
              <a:off x="68" y="482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33CC33"/>
                </a:gs>
                <a:gs pos="100000">
                  <a:srgbClr val="006600"/>
                </a:gs>
              </a:gsLst>
              <a:lin ang="5400000" scaled="1"/>
            </a:gradFill>
            <a:ln w="9525" algn="ctr">
              <a:solidFill>
                <a:srgbClr val="99FF33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 rot="16200000">
              <a:off x="159" y="527"/>
              <a:ext cx="680" cy="4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 algn="ctr">
              <a:solidFill>
                <a:srgbClr val="CC9900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vert="eaVert" wrap="none" lIns="0" tIns="54000" rIns="0" bIns="0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2000" b="0">
                <a:solidFill>
                  <a:srgbClr val="990000"/>
                </a:solidFill>
                <a:latin typeface="IB_K820Medium" pitchFamily="18" charset="-127"/>
                <a:ea typeface="IB_K820Medium" pitchFamily="18" charset="-127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283" y="709"/>
              <a:ext cx="5319" cy="4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 algn="ctr">
              <a:solidFill>
                <a:srgbClr val="CC9900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wrap="none" lIns="0" tIns="54000" rIns="0" bIns="0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2000" b="0">
                <a:solidFill>
                  <a:srgbClr val="990000"/>
                </a:solidFill>
                <a:latin typeface="IB_K820Medium" pitchFamily="18" charset="-127"/>
                <a:ea typeface="IB_K820Medium" pitchFamily="18" charset="-127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55235" y="1686763"/>
            <a:ext cx="10028767" cy="13843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 dirty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18191" y="3622098"/>
            <a:ext cx="8534400" cy="238957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 smtClean="0"/>
              <a:t>Click to edit Master subtitle style</a:t>
            </a:r>
            <a:endParaRPr lang="en-US" altLang="ko-KR"/>
          </a:p>
        </p:txBody>
      </p:sp>
      <p:sp>
        <p:nvSpPr>
          <p:cNvPr id="13" name="Rectangle 2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2BE5E4E-355B-493B-A72E-FDA5B3FCFA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auto">
          <a:xfrm flipV="1">
            <a:off x="1175812" y="6399214"/>
            <a:ext cx="10681757" cy="71437"/>
          </a:xfrm>
          <a:prstGeom prst="roundRect">
            <a:avLst>
              <a:gd name="adj" fmla="val 16667"/>
            </a:avLst>
          </a:prstGeom>
          <a:blipFill dpi="0" rotWithShape="0">
            <a:blip r:embed="rId4" cstate="print"/>
            <a:srcRect/>
            <a:stretch>
              <a:fillRect/>
            </a:stretch>
          </a:blipFill>
          <a:ln w="9525" algn="ctr">
            <a:solidFill>
              <a:srgbClr val="B2B2B2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rot="10800000" wrap="none" tIns="54000"/>
          <a:lstStyle/>
          <a:p>
            <a:pPr latin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ko-KR" sz="1800" b="0">
              <a:solidFill>
                <a:srgbClr val="004400"/>
              </a:solidFill>
              <a:latin typeface="IB_K820Medium" pitchFamily="18" charset="-127"/>
              <a:ea typeface="IB_K820Medium" pitchFamily="18" charset="-127"/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13952F6-57D9-4045-B1A2-52FD5C5E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64594"/>
            <a:ext cx="1241855" cy="79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57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E5E4E-355B-493B-A72E-FDA5B3FCFA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76786" y="188916"/>
            <a:ext cx="2880783" cy="6192837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34435" y="188916"/>
            <a:ext cx="8439151" cy="6192837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E5E4E-355B-493B-A72E-FDA5B3FCFA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5" y="188916"/>
            <a:ext cx="11523133" cy="672221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766" y="958789"/>
            <a:ext cx="11358804" cy="5422962"/>
          </a:xfr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E5E4E-355B-493B-A72E-FDA5B3FCFA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0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321729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1717108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E5E4E-355B-493B-A72E-FDA5B3FCFA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19668" y="1003177"/>
            <a:ext cx="5467351" cy="53785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90219" y="1003177"/>
            <a:ext cx="5467349" cy="53785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E5E4E-355B-493B-A72E-FDA5B3FCFA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7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0425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99357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1748025"/>
            <a:ext cx="5386917" cy="43781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99357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1748025"/>
            <a:ext cx="5389033" cy="43781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E5E4E-355B-493B-A72E-FDA5B3FCFA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4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E5E4E-355B-493B-A72E-FDA5B3FCFA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1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E5E4E-355B-493B-A72E-FDA5B3FCFA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61471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012057"/>
            <a:ext cx="4011084" cy="51141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E5E4E-355B-493B-A72E-FDA5B3FCFA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1074200"/>
            <a:ext cx="7315200" cy="3653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 smtClean="0"/>
              <a:t>Click icon to add picture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E5E4E-355B-493B-A72E-FDA5B3FCFA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34435" y="188914"/>
            <a:ext cx="1152313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정봉수심혁재 </a:t>
            </a:r>
            <a:r>
              <a:rPr lang="en-US" altLang="ko-KR" dirty="0" err="1"/>
              <a:t>Jungyoup</a:t>
            </a:r>
            <a:r>
              <a:rPr lang="en-US" altLang="ko-KR" dirty="0"/>
              <a:t> Yang</a:t>
            </a: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987" y="984596"/>
            <a:ext cx="11348580" cy="539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ver.01</a:t>
            </a:r>
          </a:p>
          <a:p>
            <a:pPr lvl="1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 01</a:t>
            </a:r>
          </a:p>
          <a:p>
            <a:pPr lvl="2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 01</a:t>
            </a:r>
          </a:p>
          <a:p>
            <a:pPr lvl="3"/>
            <a:endParaRPr lang="en-US" altLang="ko-KR" dirty="0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334435" y="902591"/>
            <a:ext cx="11523133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7567" y="6524628"/>
            <a:ext cx="2540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B2BE5E4E-355B-493B-A72E-FDA5B3FCFA38}" type="slidenum">
              <a:rPr lang="en-US" smtClean="0"/>
              <a:t>‹#›</a:t>
            </a:fld>
            <a:endParaRPr lang="en-US"/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680" y="6489703"/>
            <a:ext cx="576064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b="0" i="1">
                <a:solidFill>
                  <a:srgbClr val="FF0000"/>
                </a:solidFill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905692" y="6464300"/>
            <a:ext cx="10934941" cy="0"/>
          </a:xfrm>
          <a:prstGeom prst="line">
            <a:avLst/>
          </a:prstGeom>
          <a:noFill/>
          <a:ln w="28575">
            <a:pattFill prst="pct5">
              <a:fgClr>
                <a:srgbClr val="003366"/>
              </a:fgClr>
              <a:bgClr>
                <a:schemeClr val="tx2"/>
              </a:bgClr>
            </a:patt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800"/>
          </a:p>
        </p:txBody>
      </p:sp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id="{7460A7AC-8B42-4CA0-B89E-D142DA5C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79364"/>
            <a:ext cx="905692" cy="57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7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DLSG – Week 2</a:t>
            </a:r>
            <a:br>
              <a:rPr lang="en-US" dirty="0" smtClean="0"/>
            </a:br>
            <a:r>
              <a:rPr lang="en-US" dirty="0" smtClean="0"/>
              <a:t>Neural Network Basic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Thi Ngan</a:t>
            </a:r>
          </a:p>
          <a:p>
            <a:r>
              <a:rPr lang="en-US" dirty="0" smtClean="0"/>
              <a:t>July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Logistic Regression recap: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z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200" dirty="0" smtClean="0"/>
                  <a:t> = a = sigmoid(z)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£(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,y </a:t>
                </a:r>
                <a:r>
                  <a:rPr lang="en-US" sz="2400" dirty="0" smtClean="0"/>
                  <a:t>) = </a:t>
                </a:r>
                <a:r>
                  <a:rPr lang="en-US" sz="2400" dirty="0"/>
                  <a:t>= - (ylog</a:t>
                </a:r>
                <a:r>
                  <a:rPr lang="en-US" sz="2400" dirty="0" smtClean="0"/>
                  <a:t>a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sz="2400" dirty="0" smtClean="0"/>
                  <a:t>log(1-a)</a:t>
                </a:r>
                <a:r>
                  <a:rPr lang="en-US" sz="2400" dirty="0"/>
                  <a:t>	</a:t>
                </a:r>
                <a:endParaRPr lang="en-US" sz="22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Forward flow: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→ ??? w, b  to minimize </a:t>
                </a:r>
                <a:r>
                  <a:rPr lang="en-US" sz="2400" dirty="0"/>
                  <a:t>£(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,y </a:t>
                </a:r>
                <a:r>
                  <a:rPr lang="en-US" sz="2400" dirty="0"/>
                  <a:t>) </a:t>
                </a:r>
                <a:endParaRPr lang="en-US" sz="24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9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3309665"/>
            <a:ext cx="5405437" cy="2202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525" y="2724150"/>
            <a:ext cx="30289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Forward flow: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20" y="1178106"/>
            <a:ext cx="7780835" cy="2244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 bwMode="auto">
              <a:xfrm>
                <a:off x="2804161" y="3520120"/>
                <a:ext cx="3291840" cy="2547650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r>
                  <a:rPr kumimoji="1" lang="en-US" sz="200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HY견고딕" pitchFamily="18" charset="-127"/>
                  </a:rPr>
                  <a:t>da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sz="20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fPr>
                      <m:num>
                        <m:r>
                          <a:rPr kumimoji="1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m:t>£(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</m:num>
                      <m:den>
                        <m:r>
                          <a:rPr kumimoji="1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𝑑𝑎</m:t>
                        </m:r>
                      </m:den>
                    </m:f>
                  </m:oMath>
                </a14:m>
                <a:r>
                  <a:rPr kumimoji="1" 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folHlink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  <a:r>
                  <a:rPr kumimoji="1" 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sz="20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fPr>
                      <m:num>
                        <m:r>
                          <a:rPr kumimoji="1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𝑦</m:t>
                        </m:r>
                      </m:num>
                      <m:den>
                        <m:r>
                          <a:rPr kumimoji="1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𝑎</m:t>
                        </m:r>
                      </m:den>
                    </m:f>
                  </m:oMath>
                </a14:m>
                <a:r>
                  <a:rPr kumimoji="1" 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sz="20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fPr>
                      <m:num>
                        <m:r>
                          <a:rPr kumimoji="1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1−</m:t>
                        </m:r>
                        <m:r>
                          <a:rPr kumimoji="1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𝑦</m:t>
                        </m:r>
                      </m:num>
                      <m:den>
                        <m:r>
                          <a:rPr kumimoji="1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1−</m:t>
                        </m:r>
                        <m:r>
                          <a:rPr kumimoji="1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𝑎</m:t>
                        </m:r>
                      </m:den>
                    </m:f>
                  </m:oMath>
                </a14:m>
                <a:endParaRPr kumimoji="1" 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endParaRPr kumimoji="1" 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r>
                  <a:rPr kumimoji="1" lang="en-US" sz="200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HY견고딕" pitchFamily="18" charset="-127"/>
                  </a:rPr>
                  <a:t>dz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sz="20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fPr>
                      <m:num>
                        <m:r>
                          <a:rPr kumimoji="1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m:t>£(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</m:num>
                      <m:den>
                        <m:r>
                          <a:rPr kumimoji="1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𝑧</m:t>
                        </m:r>
                      </m:den>
                    </m:f>
                  </m:oMath>
                </a14:m>
                <a:r>
                  <a:rPr kumimoji="1" 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= a – y</a:t>
                </a:r>
              </a:p>
              <a:p>
                <a:pPr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endParaRPr kumimoji="1" 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r>
                  <a:rPr kumimoji="1" lang="en-US" sz="2000" dirty="0" smtClean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rPr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fPr>
                      <m:num>
                        <m:r>
                          <a:rPr kumimoji="1"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𝑑𝑓</m:t>
                        </m:r>
                      </m:num>
                      <m:den>
                        <m:r>
                          <a:rPr kumimoji="1"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𝑑𝑎</m:t>
                        </m:r>
                      </m:den>
                    </m:f>
                    <m:r>
                      <a:rPr kumimoji="1"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 ∗ </m:t>
                    </m:r>
                    <m:f>
                      <m:fPr>
                        <m:ctrlPr>
                          <a:rPr kumimoji="1"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fPr>
                      <m:num>
                        <m:r>
                          <a:rPr kumimoji="1"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𝑑𝑎</m:t>
                        </m:r>
                      </m:num>
                      <m:den>
                        <m:r>
                          <a:rPr kumimoji="1"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𝑑𝑧</m:t>
                        </m:r>
                      </m:den>
                    </m:f>
                  </m:oMath>
                </a14:m>
                <a:r>
                  <a:rPr kumimoji="1" lang="en-US" sz="2000" dirty="0" smtClean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rPr>
                  <a:t> = da *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fPr>
                      <m:num>
                        <m:r>
                          <a:rPr kumimoji="1"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𝑑𝑎</m:t>
                        </m:r>
                      </m:num>
                      <m:den>
                        <m:r>
                          <a:rPr kumimoji="1"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𝑑𝑧</m:t>
                        </m:r>
                      </m:den>
                    </m:f>
                  </m:oMath>
                </a14:m>
                <a:endParaRPr kumimoji="1" lang="en-US" sz="2000" dirty="0" smtClean="0">
                  <a:solidFill>
                    <a:schemeClr val="tx1"/>
                  </a:solidFill>
                  <a:latin typeface="Verdana" pitchFamily="34" charset="0"/>
                  <a:ea typeface="HY견고딕" pitchFamily="18" charset="-127"/>
                </a:endParaRPr>
              </a:p>
              <a:p>
                <a:pPr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r>
                  <a:rPr kumimoji="1" lang="en-US" sz="2000" dirty="0" smtClean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rPr>
                  <a:t> </a:t>
                </a:r>
              </a:p>
              <a:p>
                <a:pPr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r>
                  <a:rPr kumimoji="1" lang="en-US" sz="2000" dirty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rPr>
                  <a:t> </a:t>
                </a:r>
                <a:r>
                  <a:rPr kumimoji="1" lang="en-US" sz="2000" dirty="0" smtClean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fPr>
                      <m:num>
                        <m:r>
                          <a:rPr kumimoji="1"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−</m:t>
                        </m:r>
                        <m:r>
                          <a:rPr kumimoji="1"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𝑦</m:t>
                        </m:r>
                      </m:num>
                      <m:den>
                        <m:r>
                          <a:rPr kumimoji="1"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𝑎</m:t>
                        </m:r>
                      </m:den>
                    </m:f>
                    <m:r>
                      <a:rPr kumimoji="1"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+ </m:t>
                    </m:r>
                  </m:oMath>
                </a14:m>
                <a:r>
                  <a:rPr kumimoji="1" lang="en-US" sz="2000" dirty="0" smtClean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fPr>
                      <m:num>
                        <m:r>
                          <a:rPr kumimoji="1"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1−</m:t>
                        </m:r>
                        <m:r>
                          <a:rPr kumimoji="1"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𝑦</m:t>
                        </m:r>
                      </m:num>
                      <m:den>
                        <m:r>
                          <a:rPr kumimoji="1"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1−</m:t>
                        </m:r>
                        <m:r>
                          <a:rPr kumimoji="1"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𝑎</m:t>
                        </m:r>
                      </m:den>
                    </m:f>
                  </m:oMath>
                </a14:m>
                <a:endParaRPr kumimoji="1" 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4161" y="3520120"/>
                <a:ext cx="3291840" cy="2547650"/>
              </a:xfrm>
              <a:prstGeom prst="rect">
                <a:avLst/>
              </a:prstGeom>
              <a:blipFill>
                <a:blip r:embed="rId3"/>
                <a:stretch>
                  <a:fillRect l="-1852" b="-11483"/>
                </a:stretch>
              </a:blipFill>
              <a:ln>
                <a:noFill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 bwMode="auto">
              <a:xfrm>
                <a:off x="6755476" y="3520120"/>
                <a:ext cx="3291840" cy="2547650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sz="20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fPr>
                      <m:num>
                        <m:r>
                          <a:rPr kumimoji="1" lang="en-US" sz="20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𝜕</m:t>
                        </m:r>
                        <m:r>
                          <a:rPr kumimoji="1" lang="en-US" sz="20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£</m:t>
                        </m:r>
                      </m:num>
                      <m:den>
                        <m:r>
                          <a:rPr kumimoji="1" lang="en-US" sz="20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𝜕</m:t>
                        </m:r>
                        <m:r>
                          <a:rPr kumimoji="1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𝑤</m:t>
                        </m:r>
                        <m:r>
                          <a:rPr kumimoji="1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1</m:t>
                        </m:r>
                      </m:den>
                    </m:f>
                  </m:oMath>
                </a14:m>
                <a:r>
                  <a:rPr kumimoji="1" 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= dw1 = x1dz</a:t>
                </a:r>
              </a:p>
              <a:p>
                <a:pPr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endParaRPr kumimoji="1" lang="en-US" sz="2000" dirty="0">
                  <a:solidFill>
                    <a:schemeClr val="tx1"/>
                  </a:solidFill>
                  <a:latin typeface="Verdana" pitchFamily="34" charset="0"/>
                  <a:ea typeface="HY견고딕" pitchFamily="18" charset="-127"/>
                </a:endParaRPr>
              </a:p>
              <a:p>
                <a:pPr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sz="20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fPr>
                      <m:num>
                        <m:r>
                          <a:rPr kumimoji="1" lang="en-US" sz="20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𝜕</m:t>
                        </m:r>
                        <m:r>
                          <a:rPr kumimoji="1" lang="en-US" sz="20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£</m:t>
                        </m:r>
                      </m:num>
                      <m:den>
                        <m:r>
                          <a:rPr kumimoji="1" lang="en-US" sz="20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𝜕</m:t>
                        </m:r>
                        <m:r>
                          <a:rPr kumimoji="1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𝑤</m:t>
                        </m:r>
                        <m:r>
                          <a:rPr kumimoji="1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= </a:t>
                </a:r>
                <a:r>
                  <a:rPr kumimoji="1" 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dw2 </a:t>
                </a:r>
                <a:r>
                  <a:rPr kumimoji="1" 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= </a:t>
                </a:r>
                <a:r>
                  <a:rPr kumimoji="1" 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x2dz</a:t>
                </a:r>
                <a:endParaRPr kumimoji="1" 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endParaRPr kumimoji="1" 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r>
                      <a:rPr kumimoji="1" lang="en-US" sz="200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견고딕" pitchFamily="18" charset="-127"/>
                      </a:rPr>
                      <m:t>𝑑</m:t>
                    </m:r>
                    <m:r>
                      <a:rPr kumimoji="1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견고딕" pitchFamily="18" charset="-127"/>
                      </a:rPr>
                      <m:t>𝑏</m:t>
                    </m:r>
                  </m:oMath>
                </a14:m>
                <a:r>
                  <a:rPr kumimoji="1" 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  <a:r>
                  <a:rPr kumimoji="1" lang="en-US" sz="200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= </a:t>
                </a:r>
                <a:r>
                  <a:rPr kumimoji="1" lang="en-US" sz="200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dz</a:t>
                </a:r>
                <a:endParaRPr kumimoji="1" 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endParaRPr kumimoji="1" 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5476" y="3520120"/>
                <a:ext cx="3291840" cy="2547650"/>
              </a:xfrm>
              <a:prstGeom prst="rect">
                <a:avLst/>
              </a:prstGeom>
              <a:blipFill>
                <a:blip r:embed="rId4"/>
                <a:stretch>
                  <a:fillRect t="-1196"/>
                </a:stretch>
              </a:blipFill>
              <a:ln>
                <a:noFill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9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342"/>
            <a:ext cx="10515600" cy="594368"/>
          </a:xfrm>
        </p:spPr>
        <p:txBody>
          <a:bodyPr/>
          <a:lstStyle/>
          <a:p>
            <a:pPr algn="ctr"/>
            <a:r>
              <a:rPr lang="en-US" dirty="0" smtClean="0"/>
              <a:t>Binary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2251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Pair(x,y) – Single training 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Input x: dimensional feature vector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Output y: label value 0 or 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nx = 28*35*3 =  2940 dimensions 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28800" y="2651754"/>
            <a:ext cx="8098972" cy="3004461"/>
            <a:chOff x="1828800" y="2651754"/>
            <a:chExt cx="8098972" cy="3004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9934" y="2651754"/>
              <a:ext cx="3153804" cy="225443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5643154" y="3778969"/>
              <a:ext cx="15544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7315200" y="3566154"/>
              <a:ext cx="2612572" cy="431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(dog) or 0 (not dog)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8800" y="3448589"/>
              <a:ext cx="418071" cy="3303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28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2616" y="4933400"/>
              <a:ext cx="418071" cy="3303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17520" y="5263779"/>
              <a:ext cx="1606731" cy="39243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x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75811" y="5107575"/>
              <a:ext cx="1489165" cy="5486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 vector X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18120" y="5263779"/>
              <a:ext cx="1606731" cy="39243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Ouput 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8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55"/>
            <a:ext cx="10515600" cy="692332"/>
          </a:xfrm>
        </p:spPr>
        <p:txBody>
          <a:bodyPr/>
          <a:lstStyle/>
          <a:p>
            <a:pPr algn="ctr"/>
            <a:r>
              <a:rPr lang="en-US" dirty="0" smtClean="0"/>
              <a:t>Binary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3035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M pair (x,y) – Multiple training example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M = 2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400" dirty="0" smtClean="0">
                <a:latin typeface="+mj-lt"/>
              </a:rPr>
              <a:t>M train = {(x1,y1), (x2,y2), ..., (xm,ym)}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Testing 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+mj-lt"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44646" y="1802671"/>
            <a:ext cx="7661503" cy="1684847"/>
            <a:chOff x="2344646" y="1802671"/>
            <a:chExt cx="7661503" cy="168484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486400" y="2603306"/>
              <a:ext cx="15544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7393577" y="2302864"/>
              <a:ext cx="2612572" cy="6008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(dog) or 0 (not dog)</a:t>
              </a:r>
            </a:p>
            <a:p>
              <a:pPr algn="ctr"/>
              <a:r>
                <a:rPr lang="en-US" dirty="0" smtClean="0"/>
                <a:t>1 (cat) or 0 (not cat)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4646" y="1802671"/>
              <a:ext cx="2789057" cy="168484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588759" y="4360222"/>
            <a:ext cx="7349761" cy="1999833"/>
            <a:chOff x="2488339" y="4374154"/>
            <a:chExt cx="7349761" cy="19998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8339" y="4374154"/>
              <a:ext cx="2645364" cy="15094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5486400" y="5128867"/>
              <a:ext cx="15544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1625" y="4476404"/>
              <a:ext cx="2276475" cy="13049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935808" y="5981551"/>
              <a:ext cx="1606731" cy="39243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X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96496" y="5981551"/>
              <a:ext cx="1606731" cy="39243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0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55"/>
            <a:ext cx="10515600" cy="692332"/>
          </a:xfrm>
        </p:spPr>
        <p:txBody>
          <a:bodyPr/>
          <a:lstStyle/>
          <a:p>
            <a:pPr algn="ctr"/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030"/>
                <a:ext cx="10515600" cy="5303519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+mj-lt"/>
                  </a:rPr>
                  <a:t>Input x  → y predict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+mj-lt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+mj-lt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+mj-lt"/>
                  </a:rPr>
                  <a:t>) = P(y=1|x)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+mj-lt"/>
                  </a:rPr>
                  <a:t>    x 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+mj-lt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+mj-lt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+mj-lt"/>
                          </a:rPr>
                          <m:t>𝑛𝑥</m:t>
                        </m:r>
                      </m:sup>
                    </m:sSup>
                  </m:oMath>
                </a14:m>
                <a:endParaRPr lang="en-US" sz="2400" dirty="0" smtClean="0">
                  <a:latin typeface="+mj-lt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+mj-lt"/>
                  </a:rPr>
                  <a:t>Output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+mj-lt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+mj-lt"/>
                          </a:rPr>
                        </m:ctrlPr>
                      </m:accPr>
                      <m:e>
                        <m:r>
                          <a:rPr lang="en-US" sz="2400" i="1">
                            <a:latin typeface="+mj-lt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+mj-lt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+mj-lt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+mj-lt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+mj-lt"/>
                      </a:rPr>
                      <m:t>𝑥</m:t>
                    </m:r>
                    <m:r>
                      <a:rPr lang="en-US" sz="2400" b="0" i="1" smtClean="0">
                        <a:latin typeface="+mj-lt"/>
                      </a:rPr>
                      <m:t>+</m:t>
                    </m:r>
                    <m:r>
                      <a:rPr lang="en-US" sz="2400" b="0" i="1" smtClean="0">
                        <a:latin typeface="+mj-lt"/>
                      </a:rPr>
                      <m:t>𝑏</m:t>
                    </m:r>
                    <m:r>
                      <a:rPr lang="en-US" sz="2400" b="0" i="1" smtClean="0">
                        <a:latin typeface="+mj-lt"/>
                      </a:rPr>
                      <m:t> </m:t>
                    </m:r>
                  </m:oMath>
                </a14:m>
                <a:endParaRPr lang="en-US" sz="2400" b="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+mj-lt"/>
                  </a:rPr>
                  <a:t>    Đặt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+mj-lt"/>
                          </a:rPr>
                        </m:ctrlPr>
                      </m:sSupPr>
                      <m:e>
                        <m:r>
                          <a:rPr lang="en-US" sz="2400" i="1">
                            <a:latin typeface="+mj-lt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+mj-lt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+mj-lt"/>
                      </a:rPr>
                      <m:t>𝑥</m:t>
                    </m:r>
                    <m:r>
                      <a:rPr lang="en-US" sz="2400" i="1">
                        <a:latin typeface="+mj-lt"/>
                      </a:rPr>
                      <m:t>+</m:t>
                    </m:r>
                    <m:r>
                      <a:rPr lang="en-US" sz="2400" i="1">
                        <a:latin typeface="+mj-lt"/>
                      </a:rPr>
                      <m:t>𝑏</m:t>
                    </m:r>
                    <m:r>
                      <a:rPr lang="en-US" sz="2400" i="1">
                        <a:latin typeface="+mj-lt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= z 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+mj-lt"/>
                  </a:rPr>
                  <a:t>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+mj-lt"/>
                          </a:rPr>
                        </m:ctrlPr>
                      </m:accPr>
                      <m:e>
                        <m:r>
                          <a:rPr lang="en-US" sz="2400" i="1">
                            <a:latin typeface="+mj-lt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+mj-lt"/>
                  </a:rPr>
                  <a:t> € [0,1] =&gt;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+mj-lt"/>
                          </a:rPr>
                        </m:ctrlPr>
                      </m:accPr>
                      <m:e>
                        <m:r>
                          <a:rPr lang="en-US" sz="2400" i="1">
                            <a:latin typeface="+mj-lt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+mj-lt"/>
                  </a:rPr>
                  <a:t> tương đương hàm sigmoid g(z)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+mj-lt"/>
                          </a:rPr>
                        </m:ctrlPr>
                      </m:accPr>
                      <m:e>
                        <m:r>
                          <a:rPr lang="en-US" sz="2400" i="1">
                            <a:latin typeface="+mj-lt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+mj-lt"/>
                  </a:rPr>
                  <a:t> = g(z)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+mj-lt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+mj-lt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+mj-lt"/>
                          </a:rPr>
                          <m:t>1+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+mj-lt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+mj-lt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+mj-lt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+mj-lt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+mj-lt"/>
                  </a:rPr>
                  <a:t>If z &gt;&gt; 0 </a:t>
                </a:r>
                <a:r>
                  <a:rPr lang="en-US" sz="2400" dirty="0" smtClean="0"/>
                  <a:t>→ g(z)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+mj-lt"/>
                  </a:rPr>
                  <a:t> = 1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+mj-lt"/>
                  </a:rPr>
                  <a:t>If z &lt;&lt; 0 </a:t>
                </a:r>
                <a:r>
                  <a:rPr lang="en-US" sz="2400" dirty="0" smtClean="0"/>
                  <a:t>→ g(z)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𝑙𝑎𝑟𝑔𝑒𝑟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𝑛𝑢𝑚𝑒𝑟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+mj-lt"/>
                  </a:rPr>
                  <a:t> = 0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latin typeface="+mj-lt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sz="2400" dirty="0" smtClean="0">
                    <a:latin typeface="+mj-lt"/>
                  </a:rPr>
                  <a:t>Tìm w, b sao cho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+mj-lt"/>
                  </a:rPr>
                  <a:t> ~ y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030"/>
                <a:ext cx="10515600" cy="5303519"/>
              </a:xfrm>
              <a:blipFill>
                <a:blip r:embed="rId2"/>
                <a:stretch>
                  <a:fillRect l="-928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731" y="2488610"/>
            <a:ext cx="31337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 Cost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Lost function: error for a single training example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£(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,y)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 smtClean="0"/>
                  <a:t>y )</a:t>
                </a:r>
                <a:r>
                  <a:rPr lang="en-US" baseline="30000" dirty="0" smtClean="0"/>
                  <a:t>2</a:t>
                </a:r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         = - (ylog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dirty="0" smtClean="0"/>
                  <a:t>log(1-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)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Cost function: average of the lost function of m training examples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J(w,b)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£(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yi</m:t>
                        </m:r>
                        <m:r>
                          <m:rPr>
                            <m:nor/>
                          </m:rPr>
                          <a:rPr lang="en-US" dirty="0"/>
                          <m:t> 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        = 	</a:t>
                </a:r>
                <a:r>
                  <a:rPr lang="en-US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log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log</m:t>
                        </m:r>
                        <m:r>
                          <m:rPr>
                            <m:nor/>
                          </m:rPr>
                          <a:rPr lang="en-US" dirty="0"/>
                          <m:t>(1-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1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	Recap:</a:t>
                </a:r>
              </a:p>
              <a:p>
                <a:pPr lvl="1"/>
                <a:r>
                  <a:rPr lang="en-US" dirty="0" smtClean="0"/>
                  <a:t>Lost function: error for a single training example</a:t>
                </a:r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	£(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,y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 smtClean="0"/>
                  <a:t>y )</a:t>
                </a:r>
                <a:r>
                  <a:rPr lang="en-US" baseline="30000" dirty="0" smtClean="0"/>
                  <a:t>2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         = - (ylog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2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dirty="0" smtClean="0"/>
                  <a:t>log(1-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)	</a:t>
                </a:r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Cost function: average of the lost function of m training examples </a:t>
                </a:r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	J(w,b)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£(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yi</m:t>
                        </m:r>
                        <m:r>
                          <m:rPr>
                            <m:nor/>
                          </m:rPr>
                          <a:rPr lang="en-US" dirty="0"/>
                          <m:t> 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        = 	</a:t>
                </a:r>
                <a:r>
                  <a:rPr lang="en-US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log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180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log</m:t>
                        </m:r>
                        <m:r>
                          <m:rPr>
                            <m:nor/>
                          </m:rPr>
                          <a:rPr lang="en-US" dirty="0"/>
                          <m:t>(1-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1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Gradient descent is do moving point (w,b) for algorithm converges to minimum value rate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dw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Algorithm implement repeat like graph beside: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w := w – </a:t>
                </a:r>
                <a:r>
                  <a:rPr lang="el-GR" dirty="0" smtClean="0"/>
                  <a:t>α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b := b –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/>
                  <a:t> </a:t>
                </a:r>
                <a:r>
                  <a:rPr lang="el-GR" dirty="0"/>
                  <a:t>α</a:t>
                </a:r>
                <a:r>
                  <a:rPr lang="en-US" dirty="0"/>
                  <a:t> </a:t>
                </a:r>
                <a:r>
                  <a:rPr lang="en-US" dirty="0" smtClean="0"/>
                  <a:t> is learning rate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484" y="1931957"/>
            <a:ext cx="6019800" cy="3476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50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Derivative is the sl  o to ope of fuction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Different point on function → different slope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??? What is slope applied in Neural Network and Deep learning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920239" y="2484731"/>
            <a:ext cx="3280102" cy="2182511"/>
            <a:chOff x="1985552" y="2073570"/>
            <a:chExt cx="3651069" cy="21825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 bwMode="auto">
                <a:xfrm>
                  <a:off x="1985552" y="2681687"/>
                  <a:ext cx="3651069" cy="1574394"/>
                </a:xfrm>
                <a:prstGeom prst="rect">
                  <a:avLst/>
                </a:prstGeom>
                <a:ln w="3175">
                  <a:noFill/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457200" marR="0" indent="-457200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Arial" panose="020B0604020202020204" pitchFamily="34" charset="0"/>
                    <a:buChar char="•"/>
                    <a:tabLst/>
                  </a:pPr>
                  <a:r>
                    <a:rPr kumimoji="1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folHlink"/>
                      </a:solidFill>
                      <a:effectLst/>
                      <a:latin typeface="Verdana" pitchFamily="34" charset="0"/>
                      <a:ea typeface="HY견고딕" pitchFamily="18" charset="-127"/>
                    </a:rPr>
                    <a:t>f(2) = 2</a:t>
                  </a:r>
                  <a:r>
                    <a:rPr kumimoji="1" lang="en-US" sz="1400" b="1" i="0" u="none" strike="noStrike" cap="none" normalizeH="0" baseline="30000" dirty="0" smtClean="0">
                      <a:ln>
                        <a:noFill/>
                      </a:ln>
                      <a:solidFill>
                        <a:schemeClr val="folHlink"/>
                      </a:solidFill>
                      <a:effectLst/>
                      <a:latin typeface="Verdana" pitchFamily="34" charset="0"/>
                      <a:ea typeface="HY견고딕" pitchFamily="18" charset="-127"/>
                    </a:rPr>
                    <a:t>2 </a:t>
                  </a:r>
                  <a:r>
                    <a:rPr kumimoji="1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folHlink"/>
                      </a:solidFill>
                      <a:effectLst/>
                      <a:latin typeface="Verdana" pitchFamily="34" charset="0"/>
                      <a:ea typeface="HY견고딕" pitchFamily="18" charset="-127"/>
                    </a:rPr>
                    <a:t>= 4 </a:t>
                  </a:r>
                </a:p>
                <a:p>
                  <a:pPr marL="457200" marR="0" indent="-457200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Arial" panose="020B0604020202020204" pitchFamily="34" charset="0"/>
                    <a:buChar char="•"/>
                    <a:tabLst/>
                  </a:pPr>
                  <a:r>
                    <a:rPr kumimoji="1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folHlink"/>
                      </a:solidFill>
                      <a:effectLst/>
                      <a:latin typeface="Verdana" pitchFamily="34" charset="0"/>
                      <a:ea typeface="HY견고딕" pitchFamily="18" charset="-127"/>
                    </a:rPr>
                    <a:t>f(2.001) = 4.0004</a:t>
                  </a:r>
                </a:p>
                <a:p>
                  <a:pPr marL="457200" marR="0" indent="-457200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Arial" panose="020B0604020202020204" pitchFamily="34" charset="0"/>
                    <a:buChar char="•"/>
                    <a:tabLst/>
                  </a:pPr>
                  <a:r>
                    <a:rPr kumimoji="1" lang="en-US" sz="1400" b="1" dirty="0" smtClean="0">
                      <a:solidFill>
                        <a:schemeClr val="folHlink"/>
                      </a:solidFill>
                      <a:latin typeface="Verdana" pitchFamily="34" charset="0"/>
                      <a:ea typeface="HY견고딕" pitchFamily="18" charset="-127"/>
                    </a:rPr>
                    <a:t>Slope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</m:ctrlPr>
                        </m:fPr>
                        <m:num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𝒇</m:t>
                          </m:r>
                          <m:d>
                            <m:dPr>
                              <m:ctrlPr>
                                <a:rPr kumimoji="1" lang="en-US" sz="1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  <a:ea typeface="HY견고딕" pitchFamily="18" charset="-127"/>
                                </a:rPr>
                              </m:ctrlPr>
                            </m:dPr>
                            <m:e>
                              <m:r>
                                <a:rPr kumimoji="1" lang="en-US" sz="1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  <a:ea typeface="HY견고딕" pitchFamily="18" charset="-127"/>
                                </a:rPr>
                                <m:t>𝟐</m:t>
                              </m:r>
                              <m:r>
                                <a:rPr kumimoji="1" lang="en-US" sz="1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  <a:ea typeface="HY견고딕" pitchFamily="18" charset="-127"/>
                                </a:rPr>
                                <m:t>.</m:t>
                              </m:r>
                              <m:r>
                                <a:rPr kumimoji="1" lang="en-US" sz="1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  <a:ea typeface="HY견고딕" pitchFamily="18" charset="-127"/>
                                </a:rPr>
                                <m:t>𝟎𝟎𝟏</m:t>
                              </m:r>
                            </m:e>
                          </m:d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−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𝒇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(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𝟐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)</m:t>
                          </m:r>
                        </m:num>
                        <m:den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𝟐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.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𝟎𝟎𝟏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 − 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𝟐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 </m:t>
                          </m:r>
                        </m:den>
                      </m:f>
                    </m:oMath>
                  </a14:m>
                  <a:r>
                    <a:rPr kumimoji="1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folHlink"/>
                      </a:solidFill>
                      <a:effectLst/>
                      <a:latin typeface="Verdana" pitchFamily="34" charset="0"/>
                      <a:ea typeface="HY견고딕" pitchFamily="18" charset="-127"/>
                    </a:rPr>
                    <a:t> = 4 </a:t>
                  </a:r>
                </a:p>
                <a:p>
                  <a:pPr marL="457200" marR="0" indent="-457200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Arial" panose="020B0604020202020204" pitchFamily="34" charset="0"/>
                    <a:buChar char="•"/>
                    <a:tabLst/>
                  </a:pPr>
                  <a:r>
                    <a:rPr kumimoji="1" lang="en-US" sz="1400" b="1" dirty="0">
                      <a:solidFill>
                        <a:schemeClr val="folHlink"/>
                      </a:solidFill>
                      <a:latin typeface="Verdana" pitchFamily="34" charset="0"/>
                      <a:ea typeface="HY견고딕" pitchFamily="18" charset="-127"/>
                    </a:rPr>
                    <a:t>f</a:t>
                  </a:r>
                  <a:r>
                    <a:rPr kumimoji="1" lang="en-US" sz="1400" b="1" dirty="0" smtClean="0">
                      <a:solidFill>
                        <a:schemeClr val="folHlink"/>
                      </a:solidFill>
                      <a:latin typeface="Verdana" pitchFamily="34" charset="0"/>
                      <a:ea typeface="HY견고딕" pitchFamily="18" charset="-127"/>
                    </a:rPr>
                    <a:t>’(2) = 2a = 4 </a:t>
                  </a:r>
                </a:p>
                <a:p>
                  <a:pPr marR="0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tabLst/>
                  </a:pPr>
                  <a:r>
                    <a:rPr kumimoji="1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folHlink"/>
                      </a:solidFill>
                      <a:effectLst/>
                      <a:latin typeface="Verdana" pitchFamily="34" charset="0"/>
                      <a:ea typeface="HY견고딕" pitchFamily="18" charset="-127"/>
                    </a:rPr>
                    <a:t>=&gt; Slope of f(a) = 4</a:t>
                  </a:r>
                  <a:r>
                    <a:rPr kumimoji="1" lang="en-US" sz="1400" b="1" i="0" u="none" strike="noStrike" cap="none" normalizeH="0" dirty="0" smtClean="0">
                      <a:ln>
                        <a:noFill/>
                      </a:ln>
                      <a:solidFill>
                        <a:schemeClr val="folHlink"/>
                      </a:solidFill>
                      <a:effectLst/>
                      <a:latin typeface="Verdana" pitchFamily="34" charset="0"/>
                      <a:ea typeface="HY견고딕" pitchFamily="18" charset="-127"/>
                    </a:rPr>
                    <a:t> at a = 2 </a:t>
                  </a:r>
                  <a:endParaRPr kumimoji="1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folHlink"/>
                    </a:solidFill>
                    <a:effectLst/>
                    <a:latin typeface="Verdana" pitchFamily="34" charset="0"/>
                    <a:ea typeface="HY견고딕" pitchFamily="18" charset="-127"/>
                  </a:endParaRPr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5552" y="2681687"/>
                  <a:ext cx="3651069" cy="1574394"/>
                </a:xfrm>
                <a:prstGeom prst="rect">
                  <a:avLst/>
                </a:prstGeom>
                <a:blipFill>
                  <a:blip r:embed="rId2"/>
                  <a:stretch>
                    <a:fillRect l="-558" t="-3089"/>
                  </a:stretch>
                </a:blipFill>
                <a:ln w="3175">
                  <a:noFill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 bwMode="auto">
            <a:xfrm>
              <a:off x="3020784" y="2073570"/>
              <a:ext cx="1580606" cy="36576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tabLst/>
              </a:pPr>
              <a:r>
                <a:rPr kumimoji="1" lang="en-US" sz="1400" b="1" dirty="0">
                  <a:solidFill>
                    <a:schemeClr val="folHlink"/>
                  </a:solidFill>
                  <a:latin typeface="Verdana" pitchFamily="34" charset="0"/>
                  <a:ea typeface="HY견고딕" pitchFamily="18" charset="-127"/>
                </a:rPr>
                <a:t>f</a:t>
              </a:r>
              <a:r>
                <a:rPr kumimoji="1" lang="en-US" sz="1400" b="1" dirty="0" smtClean="0">
                  <a:solidFill>
                    <a:schemeClr val="folHlink"/>
                  </a:solidFill>
                  <a:latin typeface="Verdana" pitchFamily="34" charset="0"/>
                  <a:ea typeface="HY견고딕" pitchFamily="18" charset="-127"/>
                </a:rPr>
                <a:t>(a) = a</a:t>
              </a:r>
              <a:r>
                <a:rPr kumimoji="1" lang="en-US" sz="1400" b="1" baseline="30000" dirty="0" smtClean="0">
                  <a:solidFill>
                    <a:schemeClr val="folHlink"/>
                  </a:solidFill>
                  <a:latin typeface="Verdana" pitchFamily="34" charset="0"/>
                  <a:ea typeface="HY견고딕" pitchFamily="18" charset="-127"/>
                </a:rPr>
                <a:t>2 </a:t>
              </a:r>
              <a:endParaRPr kumimoji="1" lang="en-US" sz="1400" b="1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87128" y="2569958"/>
            <a:ext cx="3361511" cy="2097284"/>
            <a:chOff x="2130332" y="2073570"/>
            <a:chExt cx="3361511" cy="20972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 bwMode="auto">
                <a:xfrm>
                  <a:off x="2130332" y="2596460"/>
                  <a:ext cx="3361511" cy="1574394"/>
                </a:xfrm>
                <a:prstGeom prst="rect">
                  <a:avLst/>
                </a:prstGeom>
                <a:ln w="3175">
                  <a:noFill/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457200" marR="0" indent="-457200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Arial" panose="020B0604020202020204" pitchFamily="34" charset="0"/>
                    <a:buChar char="•"/>
                    <a:tabLst/>
                  </a:pPr>
                  <a:r>
                    <a:rPr kumimoji="1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folHlink"/>
                      </a:solidFill>
                      <a:effectLst/>
                      <a:latin typeface="Verdana" pitchFamily="34" charset="0"/>
                      <a:ea typeface="HY견고딕" pitchFamily="18" charset="-127"/>
                    </a:rPr>
                    <a:t>f(2) = ln(2)</a:t>
                  </a:r>
                  <a:r>
                    <a:rPr kumimoji="1" lang="en-US" sz="1400" b="1" i="0" u="none" strike="noStrike" cap="none" normalizeH="0" baseline="30000" dirty="0" smtClean="0">
                      <a:ln>
                        <a:noFill/>
                      </a:ln>
                      <a:solidFill>
                        <a:schemeClr val="folHlink"/>
                      </a:solidFill>
                      <a:effectLst/>
                      <a:latin typeface="Verdana" pitchFamily="34" charset="0"/>
                      <a:ea typeface="HY견고딕" pitchFamily="18" charset="-127"/>
                    </a:rPr>
                    <a:t> </a:t>
                  </a:r>
                  <a:r>
                    <a:rPr kumimoji="1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folHlink"/>
                      </a:solidFill>
                      <a:effectLst/>
                      <a:latin typeface="Verdana" pitchFamily="34" charset="0"/>
                      <a:ea typeface="HY견고딕" pitchFamily="18" charset="-127"/>
                    </a:rPr>
                    <a:t>= 0.69315</a:t>
                  </a:r>
                </a:p>
                <a:p>
                  <a:pPr marL="457200" marR="0" indent="-457200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Arial" panose="020B0604020202020204" pitchFamily="34" charset="0"/>
                    <a:buChar char="•"/>
                    <a:tabLst/>
                  </a:pPr>
                  <a:r>
                    <a:rPr kumimoji="1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folHlink"/>
                      </a:solidFill>
                      <a:effectLst/>
                      <a:latin typeface="Verdana" pitchFamily="34" charset="0"/>
                      <a:ea typeface="HY견고딕" pitchFamily="18" charset="-127"/>
                    </a:rPr>
                    <a:t>f(2.001) = 0.69365</a:t>
                  </a:r>
                </a:p>
                <a:p>
                  <a:pPr marL="457200" marR="0" indent="-457200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Arial" panose="020B0604020202020204" pitchFamily="34" charset="0"/>
                    <a:buChar char="•"/>
                    <a:tabLst/>
                  </a:pPr>
                  <a:r>
                    <a:rPr kumimoji="1" lang="en-US" sz="1400" b="1" dirty="0" smtClean="0">
                      <a:solidFill>
                        <a:schemeClr val="folHlink"/>
                      </a:solidFill>
                      <a:latin typeface="Verdana" pitchFamily="34" charset="0"/>
                      <a:ea typeface="HY견고딕" pitchFamily="18" charset="-127"/>
                    </a:rPr>
                    <a:t>Slope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</m:ctrlPr>
                        </m:fPr>
                        <m:num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𝒇</m:t>
                          </m:r>
                          <m:d>
                            <m:dPr>
                              <m:ctrlPr>
                                <a:rPr kumimoji="1" lang="en-US" sz="1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  <a:ea typeface="HY견고딕" pitchFamily="18" charset="-127"/>
                                </a:rPr>
                              </m:ctrlPr>
                            </m:dPr>
                            <m:e>
                              <m:r>
                                <a:rPr kumimoji="1" lang="en-US" sz="1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  <a:ea typeface="HY견고딕" pitchFamily="18" charset="-127"/>
                                </a:rPr>
                                <m:t>𝟐</m:t>
                              </m:r>
                              <m:r>
                                <a:rPr kumimoji="1" lang="en-US" sz="1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  <a:ea typeface="HY견고딕" pitchFamily="18" charset="-127"/>
                                </a:rPr>
                                <m:t>.</m:t>
                              </m:r>
                              <m:r>
                                <a:rPr kumimoji="1" lang="en-US" sz="1400" b="1" i="1" smtClean="0">
                                  <a:solidFill>
                                    <a:schemeClr val="folHlink"/>
                                  </a:solidFill>
                                  <a:latin typeface="Cambria Math" panose="02040503050406030204" pitchFamily="18" charset="0"/>
                                  <a:ea typeface="HY견고딕" pitchFamily="18" charset="-127"/>
                                </a:rPr>
                                <m:t>𝟎𝟎𝟏</m:t>
                              </m:r>
                            </m:e>
                          </m:d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−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𝒇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(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𝟐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)</m:t>
                          </m:r>
                        </m:num>
                        <m:den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𝟐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.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𝟎𝟎𝟏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 − 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𝟐</m:t>
                          </m:r>
                          <m:r>
                            <a:rPr kumimoji="1" lang="en-US" sz="1400" b="1" i="1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 </m:t>
                          </m:r>
                        </m:den>
                      </m:f>
                    </m:oMath>
                  </a14:m>
                  <a:r>
                    <a:rPr kumimoji="1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folHlink"/>
                      </a:solidFill>
                      <a:effectLst/>
                      <a:latin typeface="Verdana" pitchFamily="34" charset="0"/>
                      <a:ea typeface="HY견고딕" pitchFamily="18" charset="-127"/>
                    </a:rPr>
                    <a:t> = 0.5</a:t>
                  </a:r>
                </a:p>
                <a:p>
                  <a:pPr marL="457200" marR="0" indent="-457200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Arial" panose="020B0604020202020204" pitchFamily="34" charset="0"/>
                    <a:buChar char="•"/>
                    <a:tabLst/>
                  </a:pPr>
                  <a:r>
                    <a:rPr kumimoji="1" lang="en-US" sz="1400" b="1" dirty="0">
                      <a:solidFill>
                        <a:schemeClr val="folHlink"/>
                      </a:solidFill>
                      <a:latin typeface="Verdana" pitchFamily="34" charset="0"/>
                      <a:ea typeface="HY견고딕" pitchFamily="18" charset="-127"/>
                    </a:rPr>
                    <a:t>f</a:t>
                  </a:r>
                  <a:r>
                    <a:rPr kumimoji="1" lang="en-US" sz="1400" b="1" dirty="0" smtClean="0">
                      <a:solidFill>
                        <a:schemeClr val="folHlink"/>
                      </a:solidFill>
                      <a:latin typeface="Verdana" pitchFamily="34" charset="0"/>
                      <a:ea typeface="HY견고딕" pitchFamily="18" charset="-127"/>
                    </a:rPr>
                    <a:t>’(2) = 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kumimoji="1" lang="en-US" sz="1400" b="1" i="1" dirty="0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</m:ctrlPr>
                        </m:fPr>
                        <m:num>
                          <m:r>
                            <a:rPr kumimoji="1" lang="en-US" sz="1400" b="1" i="1" dirty="0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𝟏</m:t>
                          </m:r>
                        </m:num>
                        <m:den>
                          <m:r>
                            <a:rPr kumimoji="1" lang="en-US" sz="1400" b="1" i="1" dirty="0" smtClean="0">
                              <a:solidFill>
                                <a:schemeClr val="folHlink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𝒂</m:t>
                          </m:r>
                        </m:den>
                      </m:f>
                    </m:oMath>
                  </a14:m>
                  <a:r>
                    <a:rPr kumimoji="1" lang="en-US" sz="1400" b="1" dirty="0" smtClean="0">
                      <a:solidFill>
                        <a:schemeClr val="folHlink"/>
                      </a:solidFill>
                      <a:latin typeface="Verdana" pitchFamily="34" charset="0"/>
                      <a:ea typeface="HY견고딕" pitchFamily="18" charset="-127"/>
                    </a:rPr>
                    <a:t> = 0.5</a:t>
                  </a:r>
                </a:p>
                <a:p>
                  <a:pPr marR="0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tabLst/>
                  </a:pPr>
                  <a:r>
                    <a:rPr kumimoji="1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folHlink"/>
                      </a:solidFill>
                      <a:effectLst/>
                      <a:latin typeface="Verdana" pitchFamily="34" charset="0"/>
                      <a:ea typeface="HY견고딕" pitchFamily="18" charset="-127"/>
                    </a:rPr>
                    <a:t>=&gt; Slope of f(a) = 0.5</a:t>
                  </a:r>
                  <a:r>
                    <a:rPr kumimoji="1" lang="en-US" sz="1400" b="1" i="0" u="none" strike="noStrike" cap="none" normalizeH="0" dirty="0" smtClean="0">
                      <a:ln>
                        <a:noFill/>
                      </a:ln>
                      <a:solidFill>
                        <a:schemeClr val="folHlink"/>
                      </a:solidFill>
                      <a:effectLst/>
                      <a:latin typeface="Verdana" pitchFamily="34" charset="0"/>
                      <a:ea typeface="HY견고딕" pitchFamily="18" charset="-127"/>
                    </a:rPr>
                    <a:t> at a = 2 </a:t>
                  </a:r>
                  <a:endParaRPr kumimoji="1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folHlink"/>
                    </a:solidFill>
                    <a:effectLst/>
                    <a:latin typeface="Verdana" pitchFamily="34" charset="0"/>
                    <a:ea typeface="HY견고딕" pitchFamily="18" charset="-127"/>
                  </a:endParaRPr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0332" y="2596460"/>
                  <a:ext cx="3361511" cy="1574394"/>
                </a:xfrm>
                <a:prstGeom prst="rect">
                  <a:avLst/>
                </a:prstGeom>
                <a:blipFill>
                  <a:blip r:embed="rId3"/>
                  <a:stretch>
                    <a:fillRect l="-544" t="-3089"/>
                  </a:stretch>
                </a:blipFill>
                <a:ln w="3175">
                  <a:noFill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 bwMode="auto">
            <a:xfrm>
              <a:off x="3020784" y="2073570"/>
              <a:ext cx="1580606" cy="36576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tabLst/>
              </a:pPr>
              <a:r>
                <a:rPr kumimoji="1" lang="en-US" sz="1400" b="1" dirty="0">
                  <a:solidFill>
                    <a:schemeClr val="folHlink"/>
                  </a:solidFill>
                  <a:latin typeface="Verdana" pitchFamily="34" charset="0"/>
                  <a:ea typeface="HY견고딕" pitchFamily="18" charset="-127"/>
                </a:rPr>
                <a:t>f</a:t>
              </a:r>
              <a:r>
                <a:rPr kumimoji="1" lang="en-US" sz="1400" b="1" dirty="0" smtClean="0">
                  <a:solidFill>
                    <a:schemeClr val="folHlink"/>
                  </a:solidFill>
                  <a:latin typeface="Verdana" pitchFamily="34" charset="0"/>
                  <a:ea typeface="HY견고딕" pitchFamily="18" charset="-127"/>
                </a:rPr>
                <a:t>(a) = ln(a)</a:t>
              </a:r>
              <a:r>
                <a:rPr kumimoji="1" lang="en-US" sz="1400" b="1" baseline="30000" dirty="0" smtClean="0">
                  <a:solidFill>
                    <a:schemeClr val="folHlink"/>
                  </a:solidFill>
                  <a:latin typeface="Verdana" pitchFamily="34" charset="0"/>
                  <a:ea typeface="HY견고딕" pitchFamily="18" charset="-127"/>
                </a:rPr>
                <a:t> </a:t>
              </a:r>
              <a:endParaRPr kumimoji="1" lang="en-US" sz="1400" b="1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5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with a Computation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Computation graph is flow to implement an calculation express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Base on computation graph, we can analysis follow 2 way: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Forward: right to left → calculate derivative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Backward: left to right → determine affection of each variable to derivative</a:t>
            </a:r>
          </a:p>
          <a:p>
            <a:pPr marL="457200" lvl="1" indent="0">
              <a:buNone/>
            </a:pPr>
            <a:r>
              <a:rPr lang="en-US" sz="22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74" y="3268979"/>
            <a:ext cx="7524750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25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LSG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Arial">
      <a:majorFont>
        <a:latin typeface="Arial"/>
        <a:ea typeface="IB_K820Medium"/>
        <a:cs typeface=""/>
      </a:majorFont>
      <a:minorFont>
        <a:latin typeface="Arial Narrow"/>
        <a:ea typeface="IB_K820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90000"/>
          <a:buFont typeface="Wingdings 2" pitchFamily="18" charset="2"/>
          <a:buAutoNum type="arabicParenR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Verdana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90000"/>
          <a:buFont typeface="Wingdings 2" pitchFamily="18" charset="2"/>
          <a:buAutoNum type="arabicParenR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Verdana" pitchFamily="34" charset="0"/>
            <a:ea typeface="HY견고딕" pitchFamily="18" charset="-127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LSG" id="{A7039671-F0B3-4935-BEBB-9D97C113B21B}" vid="{53374AE6-C4C3-4D79-8099-4E9B6C04F1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DLSG</Template>
  <TotalTime>345</TotalTime>
  <Words>285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Cambria Math</vt:lpstr>
      <vt:lpstr>HY견고딕</vt:lpstr>
      <vt:lpstr>IB_K820Medium</vt:lpstr>
      <vt:lpstr>Symbol</vt:lpstr>
      <vt:lpstr>Verdana</vt:lpstr>
      <vt:lpstr>Wingdings</vt:lpstr>
      <vt:lpstr>DLSG</vt:lpstr>
      <vt:lpstr>DLSG – Week 2 Neural Network Basic</vt:lpstr>
      <vt:lpstr>Binary Classification</vt:lpstr>
      <vt:lpstr>Binary Classification</vt:lpstr>
      <vt:lpstr>Logistic Regression</vt:lpstr>
      <vt:lpstr>Logistic Regress Cost Function</vt:lpstr>
      <vt:lpstr>Gradient Descent </vt:lpstr>
      <vt:lpstr>Gradient Descent </vt:lpstr>
      <vt:lpstr>Derivative</vt:lpstr>
      <vt:lpstr>Derivative with a Computation Graph</vt:lpstr>
      <vt:lpstr>Logistic Regression Gradient Descent</vt:lpstr>
      <vt:lpstr>Logistic Regression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DLSG – Week 2 Neural Network Basic</dc:title>
  <dc:creator>NGANDO</dc:creator>
  <cp:lastModifiedBy>NGANDO</cp:lastModifiedBy>
  <cp:revision>27</cp:revision>
  <dcterms:created xsi:type="dcterms:W3CDTF">2019-07-16T16:18:53Z</dcterms:created>
  <dcterms:modified xsi:type="dcterms:W3CDTF">2019-07-16T22:04:18Z</dcterms:modified>
</cp:coreProperties>
</file>