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74" autoAdjust="0"/>
  </p:normalViewPr>
  <p:slideViewPr>
    <p:cSldViewPr snapToGrid="0">
      <p:cViewPr varScale="1">
        <p:scale>
          <a:sx n="69" d="100"/>
          <a:sy n="69" d="100"/>
        </p:scale>
        <p:origin x="780"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9C056F2B-4553-4FDE-91C3-F60A93360417}" type="datetimeFigureOut">
              <a:rPr lang="en-US" smtClean="0"/>
              <a:t>7/8/2019</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8F5488E4-565C-4ACE-A14E-92FC094412A4}"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41061392"/>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6F2B-4553-4FDE-91C3-F60A93360417}"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488E4-565C-4ACE-A14E-92FC094412A4}" type="slidenum">
              <a:rPr lang="en-US" smtClean="0"/>
              <a:t>‹#›</a:t>
            </a:fld>
            <a:endParaRPr lang="en-US"/>
          </a:p>
        </p:txBody>
      </p:sp>
    </p:spTree>
    <p:extLst>
      <p:ext uri="{BB962C8B-B14F-4D97-AF65-F5344CB8AC3E}">
        <p14:creationId xmlns:p14="http://schemas.microsoft.com/office/powerpoint/2010/main" val="12645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9C056F2B-4553-4FDE-91C3-F60A93360417}" type="datetimeFigureOut">
              <a:rPr lang="en-US" smtClean="0"/>
              <a:t>7/8/2019</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8F5488E4-565C-4ACE-A14E-92FC094412A4}"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83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6F2B-4553-4FDE-91C3-F60A93360417}"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488E4-565C-4ACE-A14E-92FC094412A4}" type="slidenum">
              <a:rPr lang="en-US" smtClean="0"/>
              <a:t>‹#›</a:t>
            </a:fld>
            <a:endParaRPr lang="en-US"/>
          </a:p>
        </p:txBody>
      </p:sp>
    </p:spTree>
    <p:extLst>
      <p:ext uri="{BB962C8B-B14F-4D97-AF65-F5344CB8AC3E}">
        <p14:creationId xmlns:p14="http://schemas.microsoft.com/office/powerpoint/2010/main" val="4998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9C056F2B-4553-4FDE-91C3-F60A93360417}" type="datetimeFigureOut">
              <a:rPr lang="en-US" smtClean="0"/>
              <a:t>7/8/2019</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8F5488E4-565C-4ACE-A14E-92FC094412A4}"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47180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056F2B-4553-4FDE-91C3-F60A93360417}"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5488E4-565C-4ACE-A14E-92FC094412A4}" type="slidenum">
              <a:rPr lang="en-US" smtClean="0"/>
              <a:t>‹#›</a:t>
            </a:fld>
            <a:endParaRPr lang="en-US"/>
          </a:p>
        </p:txBody>
      </p:sp>
    </p:spTree>
    <p:extLst>
      <p:ext uri="{BB962C8B-B14F-4D97-AF65-F5344CB8AC3E}">
        <p14:creationId xmlns:p14="http://schemas.microsoft.com/office/powerpoint/2010/main" val="374776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056F2B-4553-4FDE-91C3-F60A93360417}"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5488E4-565C-4ACE-A14E-92FC094412A4}" type="slidenum">
              <a:rPr lang="en-US" smtClean="0"/>
              <a:t>‹#›</a:t>
            </a:fld>
            <a:endParaRPr lang="en-US"/>
          </a:p>
        </p:txBody>
      </p:sp>
    </p:spTree>
    <p:extLst>
      <p:ext uri="{BB962C8B-B14F-4D97-AF65-F5344CB8AC3E}">
        <p14:creationId xmlns:p14="http://schemas.microsoft.com/office/powerpoint/2010/main" val="121001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056F2B-4553-4FDE-91C3-F60A93360417}"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5488E4-565C-4ACE-A14E-92FC094412A4}" type="slidenum">
              <a:rPr lang="en-US" smtClean="0"/>
              <a:t>‹#›</a:t>
            </a:fld>
            <a:endParaRPr lang="en-US"/>
          </a:p>
        </p:txBody>
      </p:sp>
    </p:spTree>
    <p:extLst>
      <p:ext uri="{BB962C8B-B14F-4D97-AF65-F5344CB8AC3E}">
        <p14:creationId xmlns:p14="http://schemas.microsoft.com/office/powerpoint/2010/main" val="382950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9C056F2B-4553-4FDE-91C3-F60A93360417}"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5488E4-565C-4ACE-A14E-92FC094412A4}" type="slidenum">
              <a:rPr lang="en-US" smtClean="0"/>
              <a:t>‹#›</a:t>
            </a:fld>
            <a:endParaRPr lang="en-US"/>
          </a:p>
        </p:txBody>
      </p:sp>
    </p:spTree>
    <p:extLst>
      <p:ext uri="{BB962C8B-B14F-4D97-AF65-F5344CB8AC3E}">
        <p14:creationId xmlns:p14="http://schemas.microsoft.com/office/powerpoint/2010/main" val="207445126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9C056F2B-4553-4FDE-91C3-F60A93360417}" type="datetimeFigureOut">
              <a:rPr lang="en-US" smtClean="0"/>
              <a:t>7/8/2019</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8F5488E4-565C-4ACE-A14E-92FC094412A4}" type="slidenum">
              <a:rPr lang="en-US" smtClean="0"/>
              <a:t>‹#›</a:t>
            </a:fld>
            <a:endParaRPr lang="en-US"/>
          </a:p>
        </p:txBody>
      </p:sp>
    </p:spTree>
    <p:extLst>
      <p:ext uri="{BB962C8B-B14F-4D97-AF65-F5344CB8AC3E}">
        <p14:creationId xmlns:p14="http://schemas.microsoft.com/office/powerpoint/2010/main" val="113474586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9C056F2B-4553-4FDE-91C3-F60A93360417}" type="datetimeFigureOut">
              <a:rPr lang="en-US" smtClean="0"/>
              <a:t>7/8/2019</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8F5488E4-565C-4ACE-A14E-92FC094412A4}" type="slidenum">
              <a:rPr lang="en-US" smtClean="0"/>
              <a:t>‹#›</a:t>
            </a:fld>
            <a:endParaRPr lang="en-US"/>
          </a:p>
        </p:txBody>
      </p:sp>
    </p:spTree>
    <p:extLst>
      <p:ext uri="{BB962C8B-B14F-4D97-AF65-F5344CB8AC3E}">
        <p14:creationId xmlns:p14="http://schemas.microsoft.com/office/powerpoint/2010/main" val="256957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9C056F2B-4553-4FDE-91C3-F60A93360417}" type="datetimeFigureOut">
              <a:rPr lang="en-US" smtClean="0"/>
              <a:t>7/8/2019</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8F5488E4-565C-4ACE-A14E-92FC094412A4}"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43773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63851" y="2665709"/>
            <a:ext cx="10166888" cy="1938992"/>
          </a:xfrm>
          <a:prstGeom prst="rect">
            <a:avLst/>
          </a:prstGeom>
          <a:noFill/>
        </p:spPr>
        <p:txBody>
          <a:bodyPr wrap="square" rtlCol="0">
            <a:spAutoFit/>
          </a:bodyPr>
          <a:lstStyle/>
          <a:p>
            <a:r>
              <a:rPr lang="en-US" sz="6000" dirty="0" smtClean="0"/>
              <a:t>Neural Network </a:t>
            </a:r>
            <a:br>
              <a:rPr lang="en-US" sz="6000" dirty="0" smtClean="0"/>
            </a:br>
            <a:r>
              <a:rPr lang="en-US" sz="6000" dirty="0" smtClean="0"/>
              <a:t>&amp; Deep Learning</a:t>
            </a:r>
            <a:endParaRPr lang="en-US" sz="6000" dirty="0"/>
          </a:p>
        </p:txBody>
      </p:sp>
      <p:sp>
        <p:nvSpPr>
          <p:cNvPr id="8" name="TextBox 7"/>
          <p:cNvSpPr txBox="1"/>
          <p:nvPr/>
        </p:nvSpPr>
        <p:spPr>
          <a:xfrm>
            <a:off x="1363851" y="4604701"/>
            <a:ext cx="4215539" cy="830997"/>
          </a:xfrm>
          <a:prstGeom prst="rect">
            <a:avLst/>
          </a:prstGeom>
          <a:noFill/>
        </p:spPr>
        <p:txBody>
          <a:bodyPr wrap="square" rtlCol="0">
            <a:spAutoFit/>
          </a:bodyPr>
          <a:lstStyle/>
          <a:p>
            <a:r>
              <a:rPr lang="en-US" sz="2400" dirty="0" smtClean="0"/>
              <a:t>Do </a:t>
            </a:r>
            <a:r>
              <a:rPr lang="en-US" sz="2400" dirty="0" err="1" smtClean="0"/>
              <a:t>Thi</a:t>
            </a:r>
            <a:r>
              <a:rPr lang="en-US" sz="2400" dirty="0" smtClean="0"/>
              <a:t> </a:t>
            </a:r>
            <a:r>
              <a:rPr lang="en-US" sz="2400" dirty="0" err="1" smtClean="0"/>
              <a:t>Ngan</a:t>
            </a:r>
            <a:endParaRPr lang="en-US" sz="2400" dirty="0" smtClean="0"/>
          </a:p>
          <a:p>
            <a:r>
              <a:rPr lang="en-US" sz="2400" dirty="0" smtClean="0"/>
              <a:t>06/07/2019</a:t>
            </a:r>
            <a:endParaRPr lang="en-US" sz="2400" dirty="0"/>
          </a:p>
        </p:txBody>
      </p:sp>
    </p:spTree>
    <p:extLst>
      <p:ext uri="{BB962C8B-B14F-4D97-AF65-F5344CB8AC3E}">
        <p14:creationId xmlns:p14="http://schemas.microsoft.com/office/powerpoint/2010/main" val="313869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9747" y="1079789"/>
            <a:ext cx="9584524" cy="934991"/>
          </a:xfrm>
        </p:spPr>
        <p:txBody>
          <a:bodyPr/>
          <a:lstStyle/>
          <a:p>
            <a:pPr algn="ctr"/>
            <a:r>
              <a:rPr lang="en-US" dirty="0" err="1" smtClean="0"/>
              <a:t>Giới</a:t>
            </a:r>
            <a:r>
              <a:rPr lang="en-US" dirty="0" smtClean="0"/>
              <a:t> </a:t>
            </a:r>
            <a:r>
              <a:rPr lang="en-US" dirty="0" err="1" smtClean="0"/>
              <a:t>thiệu</a:t>
            </a:r>
            <a:r>
              <a:rPr lang="en-US" dirty="0" smtClean="0"/>
              <a:t> </a:t>
            </a:r>
            <a:r>
              <a:rPr lang="en-US" dirty="0" smtClean="0"/>
              <a:t>AI – Deep Learning</a:t>
            </a:r>
            <a:endParaRPr lang="en-US" dirty="0"/>
          </a:p>
        </p:txBody>
      </p:sp>
      <p:sp>
        <p:nvSpPr>
          <p:cNvPr id="3" name="Content Placeholder 2"/>
          <p:cNvSpPr>
            <a:spLocks noGrp="1"/>
          </p:cNvSpPr>
          <p:nvPr>
            <p:ph idx="1"/>
          </p:nvPr>
        </p:nvSpPr>
        <p:spPr>
          <a:xfrm>
            <a:off x="2119746" y="2396836"/>
            <a:ext cx="9584526" cy="4156364"/>
          </a:xfrm>
        </p:spPr>
        <p:txBody>
          <a:bodyPr>
            <a:normAutofit fontScale="92500" lnSpcReduction="10000"/>
          </a:bodyPr>
          <a:lstStyle/>
          <a:p>
            <a:pPr>
              <a:buFont typeface="Arial" panose="020B0604020202020204" pitchFamily="34" charset="0"/>
              <a:buChar char="•"/>
            </a:pPr>
            <a:r>
              <a:rPr lang="en-US" dirty="0" err="1" smtClean="0"/>
              <a:t>Artifical</a:t>
            </a:r>
            <a:r>
              <a:rPr lang="en-US" dirty="0" smtClean="0"/>
              <a:t> Intelligence (AI hay </a:t>
            </a:r>
            <a:r>
              <a:rPr lang="en-US" dirty="0" err="1" smtClean="0"/>
              <a:t>Trí</a:t>
            </a:r>
            <a:r>
              <a:rPr lang="en-US" dirty="0" smtClean="0"/>
              <a:t> </a:t>
            </a:r>
            <a:r>
              <a:rPr lang="en-US" dirty="0" err="1" smtClean="0"/>
              <a:t>tuệ</a:t>
            </a:r>
            <a:r>
              <a:rPr lang="en-US" dirty="0" smtClean="0"/>
              <a:t> </a:t>
            </a:r>
            <a:r>
              <a:rPr lang="en-US" dirty="0" err="1" smtClean="0"/>
              <a:t>nhân</a:t>
            </a:r>
            <a:r>
              <a:rPr lang="en-US" dirty="0" smtClean="0"/>
              <a:t> </a:t>
            </a:r>
            <a:r>
              <a:rPr lang="en-US" dirty="0" err="1" smtClean="0"/>
              <a:t>tạo</a:t>
            </a:r>
            <a:r>
              <a:rPr lang="en-US" dirty="0" smtClean="0"/>
              <a:t>) </a:t>
            </a:r>
            <a:r>
              <a:rPr lang="en-US" dirty="0" err="1" smtClean="0"/>
              <a:t>là</a:t>
            </a:r>
            <a:r>
              <a:rPr lang="en-US" dirty="0" smtClean="0"/>
              <a:t> </a:t>
            </a:r>
            <a:r>
              <a:rPr lang="en-US" dirty="0" err="1" smtClean="0"/>
              <a:t>một</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mô</a:t>
            </a:r>
            <a:r>
              <a:rPr lang="en-US" dirty="0" smtClean="0"/>
              <a:t> </a:t>
            </a:r>
            <a:r>
              <a:rPr lang="en-US" dirty="0" err="1" smtClean="0"/>
              <a:t>phỏng</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suy</a:t>
            </a:r>
            <a:r>
              <a:rPr lang="en-US" dirty="0" smtClean="0"/>
              <a:t> </a:t>
            </a:r>
            <a:r>
              <a:rPr lang="en-US" dirty="0" err="1" smtClean="0"/>
              <a:t>nghĩ</a:t>
            </a:r>
            <a:r>
              <a:rPr lang="en-US" dirty="0" smtClean="0"/>
              <a:t> </a:t>
            </a:r>
            <a:r>
              <a:rPr lang="en-US" dirty="0" err="1" smtClean="0"/>
              <a:t>và</a:t>
            </a:r>
            <a:r>
              <a:rPr lang="en-US" dirty="0" smtClean="0"/>
              <a:t> </a:t>
            </a:r>
            <a:r>
              <a:rPr lang="en-US" dirty="0" err="1" smtClean="0"/>
              <a:t>học</a:t>
            </a:r>
            <a:r>
              <a:rPr lang="en-US" dirty="0" smtClean="0"/>
              <a:t> </a:t>
            </a:r>
            <a:r>
              <a:rPr lang="en-US" dirty="0" err="1" smtClean="0"/>
              <a:t>tập</a:t>
            </a:r>
            <a:r>
              <a:rPr lang="en-US" dirty="0" smtClean="0"/>
              <a:t> </a:t>
            </a:r>
            <a:r>
              <a:rPr lang="en-US" dirty="0" err="1" smtClean="0"/>
              <a:t>cũng</a:t>
            </a:r>
            <a:r>
              <a:rPr lang="en-US" dirty="0" smtClean="0"/>
              <a:t> </a:t>
            </a:r>
            <a:r>
              <a:rPr lang="en-US" dirty="0" err="1" smtClean="0"/>
              <a:t>như</a:t>
            </a:r>
            <a:r>
              <a:rPr lang="en-US" dirty="0" smtClean="0"/>
              <a:t> </a:t>
            </a:r>
            <a:r>
              <a:rPr lang="en-US" dirty="0" err="1" smtClean="0"/>
              <a:t>các</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của</a:t>
            </a:r>
            <a:r>
              <a:rPr lang="en-US" dirty="0" smtClean="0"/>
              <a:t> con </a:t>
            </a:r>
            <a:r>
              <a:rPr lang="en-US" dirty="0" err="1" smtClean="0"/>
              <a:t>người</a:t>
            </a:r>
            <a:r>
              <a:rPr lang="en-US" dirty="0" smtClean="0"/>
              <a:t> </a:t>
            </a:r>
            <a:r>
              <a:rPr lang="en-US" dirty="0" err="1" smtClean="0"/>
              <a:t>cho</a:t>
            </a:r>
            <a:r>
              <a:rPr lang="en-US" dirty="0" smtClean="0"/>
              <a:t> </a:t>
            </a:r>
            <a:r>
              <a:rPr lang="en-US" dirty="0" err="1" smtClean="0"/>
              <a:t>máy</a:t>
            </a:r>
            <a:r>
              <a:rPr lang="en-US" dirty="0" smtClean="0"/>
              <a:t> </a:t>
            </a:r>
            <a:r>
              <a:rPr lang="en-US" dirty="0" err="1" smtClean="0"/>
              <a:t>móc</a:t>
            </a:r>
            <a:r>
              <a:rPr lang="en-US" dirty="0" smtClean="0"/>
              <a:t> </a:t>
            </a:r>
            <a:r>
              <a:rPr lang="en-US" dirty="0" err="1" smtClean="0"/>
              <a:t>và</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là</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máy</a:t>
            </a:r>
            <a:r>
              <a:rPr lang="en-US" dirty="0" smtClean="0"/>
              <a:t> </a:t>
            </a:r>
            <a:r>
              <a:rPr lang="en-US" dirty="0" err="1" smtClean="0"/>
              <a:t>tính</a:t>
            </a:r>
            <a:r>
              <a:rPr lang="en-US" dirty="0" smtClean="0"/>
              <a:t>. </a:t>
            </a:r>
            <a:endParaRPr lang="en-US" dirty="0" smtClean="0"/>
          </a:p>
          <a:p>
            <a:pPr>
              <a:buFont typeface="Arial" panose="020B0604020202020204" pitchFamily="34" charset="0"/>
              <a:buChar char="•"/>
            </a:pPr>
            <a:r>
              <a:rPr lang="en-US" dirty="0" smtClean="0"/>
              <a:t>Deep Learning – </a:t>
            </a:r>
            <a:r>
              <a:rPr lang="en-US" dirty="0" err="1" smtClean="0"/>
              <a:t>học</a:t>
            </a:r>
            <a:r>
              <a:rPr lang="en-US" dirty="0" smtClean="0"/>
              <a:t> </a:t>
            </a:r>
            <a:r>
              <a:rPr lang="en-US" dirty="0" err="1" smtClean="0"/>
              <a:t>sâu</a:t>
            </a:r>
            <a:r>
              <a:rPr lang="en-US" dirty="0" smtClean="0"/>
              <a:t>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machine learning,</a:t>
            </a:r>
            <a:r>
              <a:rPr lang="vi-VN" dirty="0" smtClean="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tập trung giải quyết các vấn đề liên quan đến mạng thần kinh nhân tạo nhằm nâng cấp các công nghệ như nhận diện giọng nói, tầm nhìn máy tính và xử lý ngôn ngữ tự </a:t>
            </a:r>
            <a:r>
              <a:rPr lang="vi-VN" dirty="0" smtClean="0">
                <a:latin typeface="Calibri" panose="020F0502020204030204" pitchFamily="34" charset="0"/>
                <a:cs typeface="Calibri" panose="020F0502020204030204" pitchFamily="34" charset="0"/>
              </a:rPr>
              <a:t>nhiên</a:t>
            </a:r>
            <a:endParaRPr lang="en-US" dirty="0" smtClean="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err="1" smtClean="0">
                <a:latin typeface="Calibri" panose="020F0502020204030204" pitchFamily="34" charset="0"/>
                <a:cs typeface="Calibri" panose="020F0502020204030204" pitchFamily="34" charset="0"/>
              </a:rPr>
              <a:t>Ứng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dụng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Deep learning:</a:t>
            </a:r>
          </a:p>
          <a:p>
            <a:pPr lvl="1">
              <a:buFont typeface="Arial" panose="020B0604020202020204" pitchFamily="34" charset="0"/>
              <a:buChar char="•"/>
            </a:pPr>
            <a:r>
              <a:rPr lang="en-US" dirty="0" err="1" smtClean="0">
                <a:latin typeface="Calibri" panose="020F0502020204030204" pitchFamily="34" charset="0"/>
                <a:cs typeface="Calibri" panose="020F0502020204030204" pitchFamily="34" charset="0"/>
              </a:rPr>
              <a:t>Chăm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sóc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sức</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khỏe</a:t>
            </a:r>
            <a:endParaRPr lang="en-US"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dirty="0" err="1" smtClean="0">
                <a:latin typeface="Calibri" panose="020F0502020204030204" pitchFamily="34" charset="0"/>
                <a:cs typeface="Calibri" panose="020F0502020204030204" pitchFamily="34" charset="0"/>
              </a:rPr>
              <a:t>Giáo</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dục</a:t>
            </a:r>
            <a:endParaRPr lang="en-US" dirty="0" smtClean="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dirty="0" err="1" smtClean="0">
                <a:latin typeface="Calibri" panose="020F0502020204030204" pitchFamily="34" charset="0"/>
                <a:cs typeface="Calibri" panose="020F0502020204030204" pitchFamily="34" charset="0"/>
              </a:rPr>
              <a:t>Giao</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thông</a:t>
            </a:r>
            <a:endParaRPr lang="en-US" dirty="0" smtClean="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30928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33700" y="748147"/>
            <a:ext cx="8770571" cy="872836"/>
          </a:xfrm>
        </p:spPr>
        <p:txBody>
          <a:bodyPr/>
          <a:lstStyle/>
          <a:p>
            <a:pPr algn="ctr"/>
            <a:r>
              <a:rPr lang="en-US" dirty="0" smtClean="0"/>
              <a:t>Neural Network</a:t>
            </a:r>
            <a:endParaRPr lang="en-US" dirty="0"/>
          </a:p>
        </p:txBody>
      </p:sp>
      <p:sp>
        <p:nvSpPr>
          <p:cNvPr id="3" name="Content Placeholder 2"/>
          <p:cNvSpPr>
            <a:spLocks noGrp="1"/>
          </p:cNvSpPr>
          <p:nvPr>
            <p:ph idx="1"/>
          </p:nvPr>
        </p:nvSpPr>
        <p:spPr>
          <a:xfrm>
            <a:off x="2933700" y="2424545"/>
            <a:ext cx="8770571" cy="3665359"/>
          </a:xfrm>
        </p:spPr>
        <p:txBody>
          <a:bodyPr/>
          <a:lstStyle/>
          <a:p>
            <a:r>
              <a:rPr lang="en-US" dirty="0" smtClean="0"/>
              <a:t>Neural network (NN) </a:t>
            </a:r>
            <a:r>
              <a:rPr lang="en-US" dirty="0" err="1" smtClean="0"/>
              <a:t>là</a:t>
            </a:r>
            <a:r>
              <a:rPr lang="en-US" dirty="0" smtClean="0"/>
              <a:t> </a:t>
            </a:r>
            <a:r>
              <a:rPr lang="en-US" dirty="0" err="1" smtClean="0"/>
              <a:t>một</a:t>
            </a:r>
            <a:r>
              <a:rPr lang="en-US" dirty="0" smtClean="0"/>
              <a:t> </a:t>
            </a:r>
            <a:r>
              <a:rPr lang="en-US" dirty="0" err="1" smtClean="0"/>
              <a:t>mạng</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đơn</a:t>
            </a:r>
            <a:r>
              <a:rPr lang="en-US" dirty="0" smtClean="0"/>
              <a:t> </a:t>
            </a:r>
            <a:r>
              <a:rPr lang="en-US" dirty="0" err="1" smtClean="0"/>
              <a:t>lẻ</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việc</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giá</a:t>
            </a:r>
            <a:r>
              <a:rPr lang="en-US" dirty="0" smtClean="0"/>
              <a:t> </a:t>
            </a:r>
            <a:r>
              <a:rPr lang="en-US" dirty="0" err="1" smtClean="0"/>
              <a:t>nhà</a:t>
            </a:r>
            <a:r>
              <a:rPr lang="en-US" dirty="0" smtClean="0"/>
              <a:t> </a:t>
            </a:r>
            <a:r>
              <a:rPr lang="en-US" dirty="0" err="1" smtClean="0"/>
              <a:t>dựa</a:t>
            </a:r>
            <a:r>
              <a:rPr lang="en-US" dirty="0" smtClean="0"/>
              <a:t> </a:t>
            </a:r>
            <a:r>
              <a:rPr lang="en-US" dirty="0" err="1" smtClean="0"/>
              <a:t>vào</a:t>
            </a:r>
            <a:r>
              <a:rPr lang="en-US" dirty="0" smtClean="0"/>
              <a:t> 1 </a:t>
            </a:r>
            <a:r>
              <a:rPr lang="en-US" dirty="0" err="1" smtClean="0"/>
              <a:t>đặc</a:t>
            </a:r>
            <a:r>
              <a:rPr lang="en-US" dirty="0" smtClean="0"/>
              <a:t> </a:t>
            </a:r>
            <a:r>
              <a:rPr lang="en-US" dirty="0" err="1" smtClean="0"/>
              <a:t>trưng</a:t>
            </a:r>
            <a:r>
              <a:rPr lang="en-US" dirty="0" smtClean="0"/>
              <a:t> </a:t>
            </a:r>
            <a:r>
              <a:rPr lang="en-US" dirty="0" err="1" smtClean="0"/>
              <a:t>duy</a:t>
            </a:r>
            <a:r>
              <a:rPr lang="en-US" dirty="0" smtClean="0"/>
              <a:t> </a:t>
            </a:r>
            <a:r>
              <a:rPr lang="en-US" dirty="0" err="1" smtClean="0"/>
              <a:t>nhất</a:t>
            </a:r>
            <a:r>
              <a:rPr lang="en-US" dirty="0" smtClean="0"/>
              <a:t> </a:t>
            </a:r>
            <a:r>
              <a:rPr lang="en-US" dirty="0" err="1" smtClean="0"/>
              <a:t>là</a:t>
            </a:r>
            <a:r>
              <a:rPr lang="en-US" dirty="0" smtClean="0"/>
              <a:t> size </a:t>
            </a:r>
            <a:r>
              <a:rPr lang="en-US" dirty="0" err="1" smtClean="0"/>
              <a:t>của</a:t>
            </a:r>
            <a:r>
              <a:rPr lang="en-US" dirty="0" smtClean="0"/>
              <a:t> </a:t>
            </a:r>
            <a:r>
              <a:rPr lang="en-US" dirty="0" err="1" smtClean="0"/>
              <a:t>ngôi</a:t>
            </a:r>
            <a:r>
              <a:rPr lang="en-US" dirty="0" smtClean="0"/>
              <a:t> </a:t>
            </a:r>
            <a:r>
              <a:rPr lang="en-US" dirty="0" err="1" smtClean="0"/>
              <a:t>nhà</a:t>
            </a:r>
            <a:r>
              <a:rPr lang="en-US" dirty="0" smtClean="0"/>
              <a:t> </a:t>
            </a:r>
          </a:p>
          <a:p>
            <a:pPr marL="320040" lvl="1" indent="0">
              <a:buNone/>
            </a:pPr>
            <a:r>
              <a:rPr lang="en-US" dirty="0"/>
              <a:t> </a:t>
            </a:r>
            <a:r>
              <a:rPr lang="en-US" dirty="0" smtClean="0"/>
              <a:t>     Input X </a:t>
            </a:r>
            <a:endParaRPr lang="en-US" dirty="0"/>
          </a:p>
          <a:p>
            <a:pPr marL="320040" lvl="1" indent="0">
              <a:buNone/>
            </a:pPr>
            <a:r>
              <a:rPr lang="en-US" dirty="0" smtClean="0"/>
              <a:t>      Output Y </a:t>
            </a:r>
          </a:p>
          <a:p>
            <a:r>
              <a:rPr lang="en-US" dirty="0" err="1" smtClean="0"/>
              <a:t>Nhiều</a:t>
            </a:r>
            <a:r>
              <a:rPr lang="en-US" dirty="0" smtClean="0"/>
              <a:t> </a:t>
            </a:r>
            <a:r>
              <a:rPr lang="en-US" dirty="0" err="1" smtClean="0"/>
              <a:t>mạng</a:t>
            </a:r>
            <a:r>
              <a:rPr lang="en-US" dirty="0" smtClean="0"/>
              <a:t> </a:t>
            </a:r>
            <a:r>
              <a:rPr lang="en-US" dirty="0" err="1" smtClean="0"/>
              <a:t>thần</a:t>
            </a:r>
            <a:r>
              <a:rPr lang="en-US" dirty="0" smtClean="0"/>
              <a:t> </a:t>
            </a:r>
            <a:r>
              <a:rPr lang="en-US" dirty="0" err="1" smtClean="0"/>
              <a:t>kinh</a:t>
            </a:r>
            <a:r>
              <a:rPr lang="en-US" dirty="0" smtClean="0"/>
              <a:t> </a:t>
            </a:r>
            <a:r>
              <a:rPr lang="en-US" dirty="0" err="1" smtClean="0"/>
              <a:t>đơn</a:t>
            </a:r>
            <a:r>
              <a:rPr lang="en-US" dirty="0" smtClean="0"/>
              <a:t> </a:t>
            </a:r>
            <a:r>
              <a:rPr lang="en-US" dirty="0" err="1" smtClean="0"/>
              <a:t>xếp</a:t>
            </a:r>
            <a:r>
              <a:rPr lang="en-US" dirty="0" smtClean="0"/>
              <a:t> </a:t>
            </a:r>
            <a:r>
              <a:rPr lang="en-US" dirty="0" err="1" smtClean="0"/>
              <a:t>chồng</a:t>
            </a:r>
            <a:r>
              <a:rPr lang="en-US" dirty="0" smtClean="0"/>
              <a:t> </a:t>
            </a:r>
            <a:r>
              <a:rPr lang="en-US" dirty="0" err="1" smtClean="0"/>
              <a:t>lại</a:t>
            </a:r>
            <a:r>
              <a:rPr lang="en-US" dirty="0" smtClean="0"/>
              <a: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mạng</a:t>
            </a:r>
            <a:r>
              <a:rPr lang="en-US" dirty="0" smtClean="0"/>
              <a:t> </a:t>
            </a:r>
            <a:r>
              <a:rPr lang="en-US" dirty="0" err="1" smtClean="0"/>
              <a:t>lưới</a:t>
            </a:r>
            <a:r>
              <a:rPr lang="en-US" dirty="0" smtClean="0"/>
              <a:t> neural network, </a:t>
            </a:r>
            <a:r>
              <a:rPr lang="en-US" dirty="0" err="1" smtClean="0"/>
              <a:t>giống</a:t>
            </a:r>
            <a:r>
              <a:rPr lang="en-US" dirty="0" smtClean="0"/>
              <a:t> </a:t>
            </a:r>
            <a:r>
              <a:rPr lang="en-US" dirty="0" err="1" smtClean="0"/>
              <a:t>với</a:t>
            </a:r>
            <a:r>
              <a:rPr lang="en-US" dirty="0" smtClean="0"/>
              <a:t> </a:t>
            </a:r>
            <a:r>
              <a:rPr lang="en-US" dirty="0" err="1" smtClean="0"/>
              <a:t>việc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nhà</a:t>
            </a:r>
            <a:r>
              <a:rPr lang="en-US" dirty="0" smtClean="0"/>
              <a:t> </a:t>
            </a:r>
            <a:r>
              <a:rPr lang="en-US" dirty="0" err="1" smtClean="0"/>
              <a:t>dựa</a:t>
            </a:r>
            <a:r>
              <a:rPr lang="en-US" dirty="0" smtClean="0"/>
              <a:t> </a:t>
            </a:r>
            <a:r>
              <a:rPr lang="en-US" dirty="0" err="1" smtClean="0"/>
              <a:t>vào</a:t>
            </a:r>
            <a:r>
              <a:rPr lang="en-US" dirty="0" smtClean="0"/>
              <a:t> 3 </a:t>
            </a:r>
            <a:r>
              <a:rPr lang="en-US" dirty="0" err="1" smtClean="0"/>
              <a:t>đặc</a:t>
            </a:r>
            <a:r>
              <a:rPr lang="en-US" dirty="0" smtClean="0"/>
              <a:t> </a:t>
            </a:r>
            <a:r>
              <a:rPr lang="en-US" dirty="0" err="1" smtClean="0"/>
              <a:t>trưng</a:t>
            </a:r>
            <a:r>
              <a:rPr lang="en-US" dirty="0" smtClean="0"/>
              <a:t> size, </a:t>
            </a:r>
            <a:r>
              <a:rPr lang="en-US" dirty="0" err="1" smtClean="0"/>
              <a:t>số</a:t>
            </a:r>
            <a:r>
              <a:rPr lang="en-US" dirty="0"/>
              <a:t> </a:t>
            </a:r>
            <a:r>
              <a:rPr lang="en-US" dirty="0" err="1" smtClean="0"/>
              <a:t>phòng</a:t>
            </a:r>
            <a:r>
              <a:rPr lang="en-US" dirty="0" smtClean="0"/>
              <a:t> </a:t>
            </a:r>
            <a:r>
              <a:rPr lang="en-US" dirty="0" err="1" smtClean="0"/>
              <a:t>ngủ</a:t>
            </a:r>
            <a:r>
              <a:rPr lang="en-US" dirty="0" smtClean="0"/>
              <a:t>, </a:t>
            </a:r>
            <a:r>
              <a:rPr lang="en-US" dirty="0" err="1" smtClean="0"/>
              <a:t>vị</a:t>
            </a:r>
            <a:r>
              <a:rPr lang="en-US" dirty="0" smtClean="0"/>
              <a:t> </a:t>
            </a:r>
            <a:r>
              <a:rPr lang="en-US" dirty="0" err="1" smtClean="0"/>
              <a:t>trí</a:t>
            </a:r>
            <a:r>
              <a:rPr lang="en-US" dirty="0" smtClean="0"/>
              <a:t>  </a:t>
            </a:r>
            <a:endParaRPr lang="en-US" dirty="0"/>
          </a:p>
          <a:p>
            <a:r>
              <a:rPr lang="en-US" dirty="0" err="1" smtClean="0"/>
              <a:t>Relu</a:t>
            </a:r>
            <a:r>
              <a:rPr lang="en-US" dirty="0" smtClean="0"/>
              <a:t> (</a:t>
            </a:r>
            <a:r>
              <a:rPr lang="en-US" dirty="0" err="1" smtClean="0"/>
              <a:t>Retified</a:t>
            </a:r>
            <a:r>
              <a:rPr lang="en-US" dirty="0" smtClean="0"/>
              <a:t> linear units): </a:t>
            </a:r>
            <a:r>
              <a:rPr lang="en-US" dirty="0" err="1" smtClean="0"/>
              <a:t>đơn</a:t>
            </a:r>
            <a:r>
              <a:rPr lang="en-US" dirty="0" smtClean="0"/>
              <a:t> </a:t>
            </a:r>
            <a:r>
              <a:rPr lang="en-US" dirty="0" err="1" smtClean="0"/>
              <a:t>vị</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chỉ</a:t>
            </a:r>
            <a:r>
              <a:rPr lang="en-US" dirty="0" smtClean="0"/>
              <a:t> </a:t>
            </a:r>
            <a:r>
              <a:rPr lang="en-US" dirty="0" err="1" smtClean="0"/>
              <a:t>lưu</a:t>
            </a:r>
            <a:r>
              <a:rPr lang="en-US" dirty="0" smtClean="0"/>
              <a:t> </a:t>
            </a:r>
          </a:p>
        </p:txBody>
      </p:sp>
      <p:sp>
        <p:nvSpPr>
          <p:cNvPr id="9" name="Left Brace 8"/>
          <p:cNvSpPr/>
          <p:nvPr/>
        </p:nvSpPr>
        <p:spPr>
          <a:xfrm>
            <a:off x="3269673" y="3311236"/>
            <a:ext cx="346363" cy="692728"/>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Right Arrow 9"/>
          <p:cNvSpPr/>
          <p:nvPr/>
        </p:nvSpPr>
        <p:spPr>
          <a:xfrm>
            <a:off x="4710546" y="3505201"/>
            <a:ext cx="665018" cy="207818"/>
          </a:xfrm>
          <a:prstGeom prst="rightArrow">
            <a:avLst/>
          </a:prstGeom>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5541819" y="3435928"/>
            <a:ext cx="3338944" cy="3463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NN automatic figure out a model</a:t>
            </a:r>
            <a:endParaRPr lang="en-US" dirty="0"/>
          </a:p>
        </p:txBody>
      </p:sp>
    </p:spTree>
    <p:extLst>
      <p:ext uri="{BB962C8B-B14F-4D97-AF65-F5344CB8AC3E}">
        <p14:creationId xmlns:p14="http://schemas.microsoft.com/office/powerpoint/2010/main" val="421524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762000"/>
            <a:ext cx="8770571" cy="900546"/>
          </a:xfrm>
        </p:spPr>
        <p:txBody>
          <a:bodyPr/>
          <a:lstStyle/>
          <a:p>
            <a:pPr algn="ctr"/>
            <a:r>
              <a:rPr lang="en-US" dirty="0" smtClean="0"/>
              <a:t>Supervised Learning</a:t>
            </a:r>
            <a:endParaRPr lang="en-US" dirty="0"/>
          </a:p>
        </p:txBody>
      </p:sp>
      <p:sp>
        <p:nvSpPr>
          <p:cNvPr id="3" name="Content Placeholder 2"/>
          <p:cNvSpPr>
            <a:spLocks noGrp="1"/>
          </p:cNvSpPr>
          <p:nvPr>
            <p:ph idx="1"/>
          </p:nvPr>
        </p:nvSpPr>
        <p:spPr/>
        <p:txBody>
          <a:bodyPr/>
          <a:lstStyle/>
          <a:p>
            <a:r>
              <a:rPr lang="en-US" dirty="0" smtClean="0"/>
              <a:t>Supervised learning – </a:t>
            </a:r>
            <a:r>
              <a:rPr lang="en-US" dirty="0" err="1" smtClean="0"/>
              <a:t>học</a:t>
            </a:r>
            <a:r>
              <a:rPr lang="en-US" dirty="0" smtClean="0"/>
              <a:t> </a:t>
            </a:r>
            <a:r>
              <a:rPr lang="en-US" dirty="0" err="1" smtClean="0"/>
              <a:t>có</a:t>
            </a:r>
            <a:r>
              <a:rPr lang="en-US" dirty="0" smtClean="0"/>
              <a:t> </a:t>
            </a:r>
            <a:r>
              <a:rPr lang="en-US" dirty="0" err="1" smtClean="0"/>
              <a:t>giám</a:t>
            </a:r>
            <a:r>
              <a:rPr lang="en-US" dirty="0" smtClean="0"/>
              <a:t> </a:t>
            </a:r>
            <a:r>
              <a:rPr lang="en-US" dirty="0" err="1" smtClean="0"/>
              <a:t>sát</a:t>
            </a:r>
            <a:r>
              <a:rPr lang="en-US" dirty="0" smtClean="0"/>
              <a:t> </a:t>
            </a:r>
            <a:r>
              <a:rPr lang="en-US" dirty="0" err="1" smtClean="0"/>
              <a:t>là</a:t>
            </a:r>
            <a:r>
              <a:rPr lang="en-US" dirty="0" smtClean="0"/>
              <a:t> </a:t>
            </a:r>
            <a:r>
              <a:rPr lang="en-US" dirty="0" err="1" smtClean="0"/>
              <a:t>việc</a:t>
            </a:r>
            <a:r>
              <a:rPr lang="en-US" dirty="0" smtClean="0"/>
              <a:t> </a:t>
            </a:r>
            <a:r>
              <a:rPr lang="en-US" dirty="0" err="1" smtClean="0"/>
              <a:t>đưa</a:t>
            </a:r>
            <a:r>
              <a:rPr lang="en-US" dirty="0" smtClean="0"/>
              <a:t> input </a:t>
            </a:r>
            <a:r>
              <a:rPr lang="en-US" dirty="0" err="1" smtClean="0"/>
              <a:t>vào</a:t>
            </a:r>
            <a:r>
              <a:rPr lang="en-US" dirty="0" smtClean="0"/>
              <a:t> </a:t>
            </a:r>
            <a:r>
              <a:rPr lang="en-US" dirty="0" err="1" smtClean="0"/>
              <a:t>và</a:t>
            </a:r>
            <a:r>
              <a:rPr lang="en-US" dirty="0" smtClean="0"/>
              <a:t> </a:t>
            </a:r>
            <a:r>
              <a:rPr lang="en-US" dirty="0" err="1" smtClean="0"/>
              <a:t>biết</a:t>
            </a:r>
            <a:r>
              <a:rPr lang="en-US" dirty="0" smtClean="0"/>
              <a:t> </a:t>
            </a:r>
            <a:r>
              <a:rPr lang="en-US" dirty="0" err="1" smtClean="0"/>
              <a:t>nhãn</a:t>
            </a:r>
            <a:r>
              <a:rPr lang="en-US" dirty="0" smtClean="0"/>
              <a:t> </a:t>
            </a:r>
            <a:r>
              <a:rPr lang="en-US" dirty="0" err="1" smtClean="0"/>
              <a:t>của</a:t>
            </a:r>
            <a:r>
              <a:rPr lang="en-US" dirty="0" smtClean="0"/>
              <a:t> output</a:t>
            </a:r>
          </a:p>
          <a:p>
            <a:endParaRPr lang="en-US" dirty="0"/>
          </a:p>
        </p:txBody>
      </p:sp>
      <p:pic>
        <p:nvPicPr>
          <p:cNvPr id="4" name="Picture 3"/>
          <p:cNvPicPr>
            <a:picLocks noChangeAspect="1"/>
          </p:cNvPicPr>
          <p:nvPr/>
        </p:nvPicPr>
        <p:blipFill>
          <a:blip r:embed="rId2"/>
          <a:stretch>
            <a:fillRect/>
          </a:stretch>
        </p:blipFill>
        <p:spPr>
          <a:xfrm>
            <a:off x="3098079" y="3330233"/>
            <a:ext cx="8157155" cy="2719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9591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ko-KR" sz="2400" b="1" dirty="0" smtClean="0">
                <a:solidFill>
                  <a:schemeClr val="bg1">
                    <a:lumMod val="50000"/>
                  </a:schemeClr>
                </a:solidFill>
              </a:rPr>
              <a:t>Structured </a:t>
            </a:r>
            <a:r>
              <a:rPr lang="en-US" altLang="ko-KR" sz="2400" b="1" dirty="0">
                <a:solidFill>
                  <a:schemeClr val="bg1">
                    <a:lumMod val="50000"/>
                  </a:schemeClr>
                </a:solidFill>
              </a:rPr>
              <a:t>data and Unstructured </a:t>
            </a:r>
            <a:r>
              <a:rPr lang="en-US" altLang="ko-KR" sz="2400" b="1" dirty="0" smtClean="0">
                <a:solidFill>
                  <a:schemeClr val="bg1">
                    <a:lumMod val="50000"/>
                  </a:schemeClr>
                </a:solidFill>
              </a:rPr>
              <a:t>data</a:t>
            </a:r>
          </a:p>
          <a:p>
            <a:pPr marL="0" indent="0">
              <a:buNone/>
            </a:pPr>
            <a:endParaRPr lang="en-US" altLang="ko-KR" dirty="0" smtClean="0">
              <a:solidFill>
                <a:schemeClr val="bg1">
                  <a:lumMod val="50000"/>
                </a:schemeClr>
              </a:solidFill>
            </a:endParaRPr>
          </a:p>
        </p:txBody>
      </p:sp>
      <p:sp>
        <p:nvSpPr>
          <p:cNvPr id="4" name="Title 1"/>
          <p:cNvSpPr>
            <a:spLocks noGrp="1"/>
          </p:cNvSpPr>
          <p:nvPr>
            <p:ph type="title"/>
          </p:nvPr>
        </p:nvSpPr>
        <p:spPr>
          <a:xfrm>
            <a:off x="2933700" y="762000"/>
            <a:ext cx="8770571" cy="900546"/>
          </a:xfrm>
        </p:spPr>
        <p:txBody>
          <a:bodyPr/>
          <a:lstStyle/>
          <a:p>
            <a:pPr algn="ctr"/>
            <a:r>
              <a:rPr lang="en-US" dirty="0" smtClean="0"/>
              <a:t>Supervised Learning</a:t>
            </a:r>
            <a:endParaRPr lang="en-US" dirty="0"/>
          </a:p>
        </p:txBody>
      </p:sp>
      <p:pic>
        <p:nvPicPr>
          <p:cNvPr id="5" name="Picture 4"/>
          <p:cNvPicPr>
            <a:picLocks noChangeAspect="1"/>
          </p:cNvPicPr>
          <p:nvPr/>
        </p:nvPicPr>
        <p:blipFill>
          <a:blip r:embed="rId2"/>
          <a:stretch>
            <a:fillRect/>
          </a:stretch>
        </p:blipFill>
        <p:spPr>
          <a:xfrm>
            <a:off x="3543621" y="2879979"/>
            <a:ext cx="7550727" cy="3209925"/>
          </a:xfrm>
          <a:prstGeom prst="rect">
            <a:avLst/>
          </a:prstGeom>
        </p:spPr>
      </p:pic>
    </p:spTree>
    <p:extLst>
      <p:ext uri="{BB962C8B-B14F-4D97-AF65-F5344CB8AC3E}">
        <p14:creationId xmlns:p14="http://schemas.microsoft.com/office/powerpoint/2010/main" val="1232031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858983"/>
            <a:ext cx="8770571" cy="928254"/>
          </a:xfrm>
        </p:spPr>
        <p:txBody>
          <a:bodyPr/>
          <a:lstStyle/>
          <a:p>
            <a:r>
              <a:rPr lang="en-US" dirty="0" smtClean="0"/>
              <a:t>Why is deep learning take off?</a:t>
            </a:r>
            <a:endParaRPr lang="en-US" dirty="0"/>
          </a:p>
        </p:txBody>
      </p:sp>
      <p:sp>
        <p:nvSpPr>
          <p:cNvPr id="3" name="Content Placeholder 2"/>
          <p:cNvSpPr>
            <a:spLocks noGrp="1"/>
          </p:cNvSpPr>
          <p:nvPr>
            <p:ph idx="1"/>
          </p:nvPr>
        </p:nvSpPr>
        <p:spPr/>
        <p:txBody>
          <a:bodyPr/>
          <a:lstStyle/>
          <a:p>
            <a:r>
              <a:rPr lang="en-US" dirty="0" err="1" smtClean="0"/>
              <a:t>Cơ</a:t>
            </a:r>
            <a:r>
              <a:rPr lang="en-US" dirty="0" smtClean="0"/>
              <a:t> </a:t>
            </a:r>
            <a:r>
              <a:rPr lang="en-US" dirty="0" err="1" smtClean="0"/>
              <a:t>sở</a:t>
            </a:r>
            <a:r>
              <a:rPr lang="en-US" dirty="0" smtClean="0"/>
              <a:t> </a:t>
            </a:r>
            <a:r>
              <a:rPr lang="en-US" dirty="0" err="1" smtClean="0"/>
              <a:t>hạ</a:t>
            </a:r>
            <a:r>
              <a:rPr lang="en-US" dirty="0" smtClean="0"/>
              <a:t> </a:t>
            </a:r>
            <a:r>
              <a:rPr lang="en-US" dirty="0" err="1" smtClean="0"/>
              <a:t>tầng</a:t>
            </a:r>
            <a:r>
              <a:rPr lang="en-US" dirty="0" smtClean="0"/>
              <a:t> </a:t>
            </a:r>
            <a:r>
              <a:rPr lang="en-US" dirty="0" err="1" smtClean="0"/>
              <a:t>đang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rất</a:t>
            </a:r>
            <a:r>
              <a:rPr lang="en-US" dirty="0" smtClean="0"/>
              <a:t> </a:t>
            </a:r>
            <a:r>
              <a:rPr lang="en-US" dirty="0" err="1" smtClean="0"/>
              <a:t>mạnh</a:t>
            </a:r>
            <a:r>
              <a:rPr lang="en-US" dirty="0" smtClean="0"/>
              <a:t>, </a:t>
            </a:r>
            <a:r>
              <a:rPr lang="en-US" dirty="0" err="1" smtClean="0"/>
              <a:t>cũng</a:t>
            </a:r>
            <a:r>
              <a:rPr lang="en-US" dirty="0" smtClean="0"/>
              <a:t> </a:t>
            </a:r>
            <a:r>
              <a:rPr lang="en-US" dirty="0" err="1" smtClean="0"/>
              <a:t>như</a:t>
            </a:r>
            <a:r>
              <a:rPr lang="en-US" dirty="0" smtClean="0"/>
              <a:t> </a:t>
            </a:r>
            <a:r>
              <a:rPr lang="en-US" dirty="0" err="1" smtClean="0"/>
              <a:t>lượng</a:t>
            </a:r>
            <a:r>
              <a:rPr lang="en-US" dirty="0" smtClean="0"/>
              <a:t> data </a:t>
            </a:r>
            <a:r>
              <a:rPr lang="en-US" dirty="0" err="1" smtClean="0"/>
              <a:t>đầu</a:t>
            </a:r>
            <a:r>
              <a:rPr lang="en-US" dirty="0" smtClean="0"/>
              <a:t> </a:t>
            </a:r>
            <a:r>
              <a:rPr lang="en-US" dirty="0" err="1" smtClean="0"/>
              <a:t>vào</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Deep learning </a:t>
            </a:r>
            <a:r>
              <a:rPr lang="en-US" dirty="0" err="1" smtClean="0"/>
              <a:t>ngày</a:t>
            </a:r>
            <a:r>
              <a:rPr lang="en-US" dirty="0" smtClean="0"/>
              <a:t> </a:t>
            </a:r>
            <a:r>
              <a:rPr lang="en-US" dirty="0" err="1" smtClean="0"/>
              <a:t>càng</a:t>
            </a:r>
            <a:r>
              <a:rPr lang="en-US" dirty="0" smtClean="0"/>
              <a:t> </a:t>
            </a:r>
            <a:r>
              <a:rPr lang="en-US" dirty="0" err="1" smtClean="0"/>
              <a:t>tăng</a:t>
            </a:r>
            <a:r>
              <a:rPr lang="en-US" dirty="0" smtClean="0"/>
              <a:t> </a:t>
            </a:r>
            <a:r>
              <a:rPr lang="en-US" dirty="0" err="1" smtClean="0"/>
              <a:t>là</a:t>
            </a:r>
            <a:r>
              <a:rPr lang="en-US" dirty="0" smtClean="0"/>
              <a:t> </a:t>
            </a:r>
            <a:r>
              <a:rPr lang="en-US" dirty="0" err="1" smtClean="0"/>
              <a:t>một</a:t>
            </a:r>
            <a:r>
              <a:rPr lang="en-US" dirty="0" smtClean="0"/>
              <a:t> </a:t>
            </a:r>
            <a:r>
              <a:rPr lang="en-US" dirty="0" err="1" smtClean="0"/>
              <a:t>bước</a:t>
            </a:r>
            <a:r>
              <a:rPr lang="en-US" dirty="0" smtClean="0"/>
              <a:t> </a:t>
            </a:r>
            <a:r>
              <a:rPr lang="en-US" dirty="0" err="1" smtClean="0"/>
              <a:t>đệm</a:t>
            </a:r>
            <a:r>
              <a:rPr lang="en-US" dirty="0" smtClean="0"/>
              <a:t> </a:t>
            </a:r>
            <a:r>
              <a:rPr lang="en-US" dirty="0" err="1" smtClean="0"/>
              <a:t>thuận</a:t>
            </a:r>
            <a:r>
              <a:rPr lang="en-US" dirty="0" smtClean="0"/>
              <a:t> </a:t>
            </a:r>
            <a:r>
              <a:rPr lang="en-US" dirty="0" err="1" smtClean="0"/>
              <a:t>lợi</a:t>
            </a:r>
            <a:r>
              <a:rPr lang="en-US" dirty="0" smtClean="0"/>
              <a:t> </a:t>
            </a:r>
            <a:r>
              <a:rPr lang="en-US" dirty="0" err="1" smtClean="0"/>
              <a:t>để</a:t>
            </a:r>
            <a:r>
              <a:rPr lang="en-US" dirty="0" smtClean="0"/>
              <a:t> deep learning </a:t>
            </a:r>
            <a:r>
              <a:rPr lang="en-US" dirty="0" err="1" smtClean="0"/>
              <a:t>phát</a:t>
            </a:r>
            <a:r>
              <a:rPr lang="en-US" dirty="0" smtClean="0"/>
              <a:t> </a:t>
            </a:r>
            <a:r>
              <a:rPr lang="en-US" dirty="0" err="1" smtClean="0"/>
              <a:t>triển</a:t>
            </a:r>
            <a:endParaRPr lang="en-US" dirty="0"/>
          </a:p>
          <a:p>
            <a:r>
              <a:rPr lang="en-US" dirty="0" err="1" smtClean="0"/>
              <a:t>Thuật</a:t>
            </a:r>
            <a:r>
              <a:rPr lang="en-US" dirty="0" smtClean="0"/>
              <a:t> </a:t>
            </a:r>
            <a:r>
              <a:rPr lang="en-US" dirty="0" err="1" smtClean="0"/>
              <a:t>toán</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tối</a:t>
            </a:r>
            <a:r>
              <a:rPr lang="en-US" dirty="0" smtClean="0"/>
              <a:t> </a:t>
            </a:r>
            <a:r>
              <a:rPr lang="en-US" dirty="0" err="1" smtClean="0"/>
              <a:t>ưu</a:t>
            </a:r>
            <a:r>
              <a:rPr lang="en-US" dirty="0" smtClean="0"/>
              <a:t> </a:t>
            </a:r>
            <a:r>
              <a:rPr lang="en-US" dirty="0" err="1" smtClean="0"/>
              <a:t>hơn</a:t>
            </a:r>
            <a:r>
              <a:rPr lang="en-US" dirty="0" smtClean="0"/>
              <a:t> </a:t>
            </a:r>
          </a:p>
          <a:p>
            <a:endParaRPr lang="en-US" dirty="0"/>
          </a:p>
        </p:txBody>
      </p:sp>
      <p:cxnSp>
        <p:nvCxnSpPr>
          <p:cNvPr id="4" name="Straight Connector 3">
            <a:extLst>
              <a:ext uri="{FF2B5EF4-FFF2-40B4-BE49-F238E27FC236}">
                <a16:creationId xmlns:a16="http://schemas.microsoft.com/office/drawing/2014/main" id="{44935CA6-74BE-47D0-8858-0D2F48F2C425}"/>
              </a:ext>
            </a:extLst>
          </p:cNvPr>
          <p:cNvCxnSpPr/>
          <p:nvPr/>
        </p:nvCxnSpPr>
        <p:spPr>
          <a:xfrm>
            <a:off x="4840448" y="4111495"/>
            <a:ext cx="0" cy="1140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5710E3-63AF-4159-B056-EF64D264115E}"/>
              </a:ext>
            </a:extLst>
          </p:cNvPr>
          <p:cNvCxnSpPr/>
          <p:nvPr/>
        </p:nvCxnSpPr>
        <p:spPr>
          <a:xfrm>
            <a:off x="3531765" y="5252398"/>
            <a:ext cx="247475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Shape 25">
            <a:extLst>
              <a:ext uri="{FF2B5EF4-FFF2-40B4-BE49-F238E27FC236}">
                <a16:creationId xmlns:a16="http://schemas.microsoft.com/office/drawing/2014/main" id="{F95FB593-11DD-4888-ADEE-9852C3B716AE}"/>
              </a:ext>
            </a:extLst>
          </p:cNvPr>
          <p:cNvSpPr/>
          <p:nvPr/>
        </p:nvSpPr>
        <p:spPr>
          <a:xfrm>
            <a:off x="3750278" y="4432431"/>
            <a:ext cx="1946246" cy="775868"/>
          </a:xfrm>
          <a:custGeom>
            <a:avLst/>
            <a:gdLst>
              <a:gd name="connsiteX0" fmla="*/ 0 w 1946246"/>
              <a:gd name="connsiteY0" fmla="*/ 767774 h 775868"/>
              <a:gd name="connsiteX1" fmla="*/ 847288 w 1946246"/>
              <a:gd name="connsiteY1" fmla="*/ 683884 h 775868"/>
              <a:gd name="connsiteX2" fmla="*/ 1417739 w 1946246"/>
              <a:gd name="connsiteY2" fmla="*/ 113433 h 775868"/>
              <a:gd name="connsiteX3" fmla="*/ 1946246 w 1946246"/>
              <a:gd name="connsiteY3" fmla="*/ 4376 h 775868"/>
            </a:gdLst>
            <a:ahLst/>
            <a:cxnLst>
              <a:cxn ang="0">
                <a:pos x="connsiteX0" y="connsiteY0"/>
              </a:cxn>
              <a:cxn ang="0">
                <a:pos x="connsiteX1" y="connsiteY1"/>
              </a:cxn>
              <a:cxn ang="0">
                <a:pos x="connsiteX2" y="connsiteY2"/>
              </a:cxn>
              <a:cxn ang="0">
                <a:pos x="connsiteX3" y="connsiteY3"/>
              </a:cxn>
            </a:cxnLst>
            <a:rect l="l" t="t" r="r" b="b"/>
            <a:pathLst>
              <a:path w="1946246" h="775868">
                <a:moveTo>
                  <a:pt x="0" y="767774"/>
                </a:moveTo>
                <a:cubicBezTo>
                  <a:pt x="305499" y="780357"/>
                  <a:pt x="610998" y="792941"/>
                  <a:pt x="847288" y="683884"/>
                </a:cubicBezTo>
                <a:cubicBezTo>
                  <a:pt x="1083578" y="574827"/>
                  <a:pt x="1234579" y="226684"/>
                  <a:pt x="1417739" y="113433"/>
                </a:cubicBezTo>
                <a:cubicBezTo>
                  <a:pt x="1600899" y="182"/>
                  <a:pt x="1909894" y="-8208"/>
                  <a:pt x="1946246" y="4376"/>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22">
            <a:extLst>
              <a:ext uri="{FF2B5EF4-FFF2-40B4-BE49-F238E27FC236}">
                <a16:creationId xmlns:a16="http://schemas.microsoft.com/office/drawing/2014/main" id="{E0B61B95-7EFE-48A4-805E-3EC8C00224BA}"/>
              </a:ext>
            </a:extLst>
          </p:cNvPr>
          <p:cNvSpPr/>
          <p:nvPr/>
        </p:nvSpPr>
        <p:spPr>
          <a:xfrm>
            <a:off x="6636089" y="4623601"/>
            <a:ext cx="436225" cy="237850"/>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2613F7F-965A-4545-A0EA-C3FDB920BA7E}"/>
              </a:ext>
            </a:extLst>
          </p:cNvPr>
          <p:cNvCxnSpPr/>
          <p:nvPr/>
        </p:nvCxnSpPr>
        <p:spPr>
          <a:xfrm>
            <a:off x="8985002" y="4080864"/>
            <a:ext cx="0" cy="1140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1A760D1-73B0-4647-8633-C628D81E5645}"/>
              </a:ext>
            </a:extLst>
          </p:cNvPr>
          <p:cNvCxnSpPr/>
          <p:nvPr/>
        </p:nvCxnSpPr>
        <p:spPr>
          <a:xfrm>
            <a:off x="7676319" y="5221767"/>
            <a:ext cx="2474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6F3143-6A04-4E80-B4C9-A286EAB0E9F8}"/>
              </a:ext>
            </a:extLst>
          </p:cNvPr>
          <p:cNvCxnSpPr/>
          <p:nvPr/>
        </p:nvCxnSpPr>
        <p:spPr>
          <a:xfrm>
            <a:off x="8212822" y="5221767"/>
            <a:ext cx="77218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1FE5C84-49BB-41BD-A2C7-6B95E8D01B08}"/>
              </a:ext>
            </a:extLst>
          </p:cNvPr>
          <p:cNvCxnSpPr>
            <a:cxnSpLocks/>
          </p:cNvCxnSpPr>
          <p:nvPr/>
        </p:nvCxnSpPr>
        <p:spPr>
          <a:xfrm flipV="1">
            <a:off x="8985002" y="4382868"/>
            <a:ext cx="737838" cy="8472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78036" y="5321673"/>
            <a:ext cx="942109" cy="3864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Sigmoid</a:t>
            </a:r>
            <a:endParaRPr lang="en-US" dirty="0"/>
          </a:p>
        </p:txBody>
      </p:sp>
      <p:sp>
        <p:nvSpPr>
          <p:cNvPr id="17" name="Rectangle 16"/>
          <p:cNvSpPr/>
          <p:nvPr/>
        </p:nvSpPr>
        <p:spPr>
          <a:xfrm>
            <a:off x="8520546" y="5280103"/>
            <a:ext cx="942109" cy="38640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Relu</a:t>
            </a:r>
            <a:endParaRPr lang="en-US" dirty="0" smtClean="0"/>
          </a:p>
        </p:txBody>
      </p:sp>
    </p:spTree>
    <p:extLst>
      <p:ext uri="{BB962C8B-B14F-4D97-AF65-F5344CB8AC3E}">
        <p14:creationId xmlns:p14="http://schemas.microsoft.com/office/powerpoint/2010/main" val="1778211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107</TotalTime>
  <Words>292</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맑은 고딕</vt:lpstr>
      <vt:lpstr>Arial</vt:lpstr>
      <vt:lpstr>Calibri</vt:lpstr>
      <vt:lpstr>Century Schoolbook</vt:lpstr>
      <vt:lpstr>Corbel</vt:lpstr>
      <vt:lpstr>Feathered</vt:lpstr>
      <vt:lpstr>PowerPoint Presentation</vt:lpstr>
      <vt:lpstr>Giới thiệu AI – Deep Learning</vt:lpstr>
      <vt:lpstr>Neural Network</vt:lpstr>
      <vt:lpstr>Supervised Learning</vt:lpstr>
      <vt:lpstr>Supervised Learning</vt:lpstr>
      <vt:lpstr>Why is deep learning take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NGANDO</dc:creator>
  <cp:lastModifiedBy>NGANDO</cp:lastModifiedBy>
  <cp:revision>12</cp:revision>
  <dcterms:created xsi:type="dcterms:W3CDTF">2019-07-06T02:50:14Z</dcterms:created>
  <dcterms:modified xsi:type="dcterms:W3CDTF">2019-07-07T18:07:05Z</dcterms:modified>
</cp:coreProperties>
</file>