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10231438" cy="70961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6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6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7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3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593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9" y="188915"/>
            <a:ext cx="2160587" cy="619283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6" y="188915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6" y="188915"/>
            <a:ext cx="8642350" cy="67222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1" y="1003177"/>
            <a:ext cx="4100513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4" y="1003177"/>
            <a:ext cx="4100512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993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748025"/>
            <a:ext cx="4041775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12056"/>
            <a:ext cx="3008313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199"/>
            <a:ext cx="54864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5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6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7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2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="" xmlns:a16="http://schemas.microsoft.com/office/drawing/2014/main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vi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benefit-of-using-average-pooling-rather-than-max-pool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Ngan</a:t>
            </a:r>
            <a:r>
              <a:rPr lang="en-US" i="1" dirty="0" smtClean="0"/>
              <a:t> Do </a:t>
            </a:r>
            <a:r>
              <a:rPr lang="en-US" i="1" dirty="0" err="1" smtClean="0"/>
              <a:t>Thi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August, 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493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Computer vision</a:t>
            </a:r>
            <a:r>
              <a:rPr lang="en-US" dirty="0"/>
              <a:t> is </a:t>
            </a:r>
            <a:r>
              <a:rPr lang="en-US" dirty="0" smtClean="0"/>
              <a:t>an interdisciplinary scientific field</a:t>
            </a:r>
            <a:r>
              <a:rPr lang="en-US" dirty="0"/>
              <a:t> that deals with how </a:t>
            </a:r>
            <a:r>
              <a:rPr lang="en-US" dirty="0" smtClean="0"/>
              <a:t>       computers </a:t>
            </a:r>
            <a:r>
              <a:rPr lang="en-US" dirty="0"/>
              <a:t>can be made to gain high-level understanding </a:t>
            </a:r>
            <a:r>
              <a:rPr lang="en-US" dirty="0" smtClean="0"/>
              <a:t>from digital images   or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9" y="2387212"/>
            <a:ext cx="3504671" cy="25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57284" y="5267457"/>
            <a:ext cx="2279560" cy="450761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Object detection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25" y="2387212"/>
            <a:ext cx="4009051" cy="25661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498370" y="5267458"/>
            <a:ext cx="2279560" cy="450761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Self driving car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4728" y="6524627"/>
            <a:ext cx="7997947" cy="288925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https://en.wikipedia.org/wiki/Computer_vision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2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Egde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edge detection: extract edge from right to left </a:t>
            </a:r>
          </a:p>
          <a:p>
            <a:pPr lvl="1"/>
            <a:r>
              <a:rPr lang="en-US" dirty="0" smtClean="0"/>
              <a:t>Time the matrix of image to filter below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Horizontal edge detection: </a:t>
            </a:r>
            <a:r>
              <a:rPr lang="en-US" dirty="0"/>
              <a:t>extract edge from </a:t>
            </a:r>
            <a:r>
              <a:rPr lang="en-US" dirty="0" smtClean="0"/>
              <a:t>top to </a:t>
            </a:r>
            <a:r>
              <a:rPr lang="en-US" dirty="0" err="1" smtClean="0"/>
              <a:t>buttom</a:t>
            </a:r>
            <a:endParaRPr lang="en-US" dirty="0"/>
          </a:p>
          <a:p>
            <a:pPr lvl="1"/>
            <a:r>
              <a:rPr lang="en-US" dirty="0"/>
              <a:t>Time the matrix of image to filter below </a:t>
            </a:r>
            <a:r>
              <a:rPr lang="en-US" dirty="0" smtClean="0"/>
              <a:t>matrix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Each time we implement edge detect is one time we do convolution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7643"/>
              </p:ext>
            </p:extLst>
          </p:nvPr>
        </p:nvGraphicFramePr>
        <p:xfrm>
          <a:off x="3078052" y="1815922"/>
          <a:ext cx="1863141" cy="119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047"/>
                <a:gridCol w="621047"/>
                <a:gridCol w="621047"/>
              </a:tblGrid>
              <a:tr h="399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9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9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25205"/>
              </p:ext>
            </p:extLst>
          </p:nvPr>
        </p:nvGraphicFramePr>
        <p:xfrm>
          <a:off x="3116688" y="4350914"/>
          <a:ext cx="1835238" cy="1212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746"/>
                <a:gridCol w="611746"/>
                <a:gridCol w="611746"/>
              </a:tblGrid>
              <a:tr h="404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4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4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374074" y="5847008"/>
            <a:ext cx="437881" cy="20606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8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87482" y="1807161"/>
            <a:ext cx="8092285" cy="3726218"/>
            <a:chOff x="703985" y="2198064"/>
            <a:chExt cx="8092285" cy="37262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3352" y="2198064"/>
              <a:ext cx="3626340" cy="3726218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 bwMode="auto">
            <a:xfrm>
              <a:off x="7385124" y="2198064"/>
              <a:ext cx="1111101" cy="583773"/>
            </a:xfrm>
            <a:prstGeom prst="borderCallout1">
              <a:avLst>
                <a:gd name="adj1" fmla="val 18750"/>
                <a:gd name="adj2" fmla="val -8333"/>
                <a:gd name="adj3" fmla="val 125737"/>
                <a:gd name="adj4" fmla="val -97448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tabLst/>
              </a:pPr>
              <a:r>
                <a:rPr kumimoji="1" lang="en-US" sz="1400" dirty="0" smtClean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rPr>
                <a:t>Vertical edge detection</a:t>
              </a:r>
              <a:endParaRPr kumimoji="1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8" name="Line Callout 1 7"/>
            <p:cNvSpPr/>
            <p:nvPr/>
          </p:nvSpPr>
          <p:spPr bwMode="auto">
            <a:xfrm>
              <a:off x="7385124" y="4315665"/>
              <a:ext cx="1411146" cy="583773"/>
            </a:xfrm>
            <a:prstGeom prst="borderCallout1">
              <a:avLst>
                <a:gd name="adj1" fmla="val 18750"/>
                <a:gd name="adj2" fmla="val -8333"/>
                <a:gd name="adj3" fmla="val 119119"/>
                <a:gd name="adj4" fmla="val -76428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tabLst/>
              </a:pPr>
              <a:r>
                <a:rPr kumimoji="1" lang="en-US" sz="1400" dirty="0" smtClean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rPr>
                <a:t>Combinations</a:t>
              </a:r>
              <a:endParaRPr kumimoji="1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9" name="Line Callout 1 8"/>
            <p:cNvSpPr/>
            <p:nvPr/>
          </p:nvSpPr>
          <p:spPr bwMode="auto">
            <a:xfrm>
              <a:off x="703985" y="4411083"/>
              <a:ext cx="1111101" cy="583773"/>
            </a:xfrm>
            <a:prstGeom prst="borderCallout1">
              <a:avLst>
                <a:gd name="adj1" fmla="val 12131"/>
                <a:gd name="adj2" fmla="val 102942"/>
                <a:gd name="adj3" fmla="val 81614"/>
                <a:gd name="adj4" fmla="val 202761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tabLst/>
              </a:pPr>
              <a:r>
                <a:rPr kumimoji="1" lang="en-US" sz="1400" dirty="0" smtClean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rPr>
                <a:t>Horizontal edge detection</a:t>
              </a:r>
              <a:endParaRPr kumimoji="1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58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Padding is extract size of input matrix by zero values around original matrix to get the same size of input and output matrix after implement convolution operation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number of padding: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With f is usually odd number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62" r="-286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85594"/>
              </p:ext>
            </p:extLst>
          </p:nvPr>
        </p:nvGraphicFramePr>
        <p:xfrm>
          <a:off x="1279302" y="2112136"/>
          <a:ext cx="2030568" cy="224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28"/>
                <a:gridCol w="338428"/>
                <a:gridCol w="338428"/>
                <a:gridCol w="338428"/>
                <a:gridCol w="338428"/>
                <a:gridCol w="338428"/>
              </a:tblGrid>
              <a:tr h="33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6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81507"/>
              </p:ext>
            </p:extLst>
          </p:nvPr>
        </p:nvGraphicFramePr>
        <p:xfrm>
          <a:off x="4250029" y="2572002"/>
          <a:ext cx="1197735" cy="126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5"/>
                <a:gridCol w="399245"/>
                <a:gridCol w="399245"/>
              </a:tblGrid>
              <a:tr h="423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02266"/>
              </p:ext>
            </p:extLst>
          </p:nvPr>
        </p:nvGraphicFramePr>
        <p:xfrm>
          <a:off x="6503829" y="2474788"/>
          <a:ext cx="1695720" cy="14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30"/>
                <a:gridCol w="423930"/>
                <a:gridCol w="423930"/>
                <a:gridCol w="423930"/>
              </a:tblGrid>
              <a:tr h="365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567448" y="3129567"/>
            <a:ext cx="399245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03195" y="3129567"/>
            <a:ext cx="399245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b="1" dirty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=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8950" y="4369293"/>
            <a:ext cx="754799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6x6</a:t>
            </a:r>
          </a:p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(n*n)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33362" y="4369293"/>
            <a:ext cx="721217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3x3</a:t>
            </a:r>
          </a:p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(f*f)</a:t>
            </a:r>
            <a:endParaRPr kumimoji="1" lang="en-US" sz="1400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78071" y="4369292"/>
            <a:ext cx="1867436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4x4</a:t>
            </a:r>
          </a:p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((n-f+1)*(n-f+1))</a:t>
            </a:r>
          </a:p>
        </p:txBody>
      </p:sp>
    </p:spTree>
    <p:extLst>
      <p:ext uri="{BB962C8B-B14F-4D97-AF65-F5344CB8AC3E}">
        <p14:creationId xmlns:p14="http://schemas.microsoft.com/office/powerpoint/2010/main" val="176555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Strided</a:t>
            </a:r>
            <a:r>
              <a:rPr lang="en-US" dirty="0" smtClean="0"/>
              <a:t>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Strided</a:t>
            </a:r>
            <a:r>
              <a:rPr lang="en-US" dirty="0" smtClean="0"/>
              <a:t> is step jumping when implement </a:t>
            </a:r>
            <a:r>
              <a:rPr lang="en-US" dirty="0"/>
              <a:t>convolution </a:t>
            </a:r>
            <a:r>
              <a:rPr lang="en-US" dirty="0" smtClean="0"/>
              <a:t>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Summary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7270"/>
              </p:ext>
            </p:extLst>
          </p:nvPr>
        </p:nvGraphicFramePr>
        <p:xfrm>
          <a:off x="1008847" y="1564427"/>
          <a:ext cx="2764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52"/>
                <a:gridCol w="394952"/>
                <a:gridCol w="394952"/>
                <a:gridCol w="394952"/>
                <a:gridCol w="394952"/>
                <a:gridCol w="394952"/>
                <a:gridCol w="394952"/>
              </a:tblGrid>
              <a:tr h="319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98293"/>
              </p:ext>
            </p:extLst>
          </p:nvPr>
        </p:nvGraphicFramePr>
        <p:xfrm>
          <a:off x="4713673" y="2185641"/>
          <a:ext cx="1197735" cy="126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5"/>
                <a:gridCol w="399245"/>
                <a:gridCol w="399245"/>
              </a:tblGrid>
              <a:tr h="423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031092" y="2743206"/>
            <a:ext cx="399245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66839" y="2743206"/>
            <a:ext cx="399245" cy="386366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b="1" dirty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=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62363"/>
              </p:ext>
            </p:extLst>
          </p:nvPr>
        </p:nvGraphicFramePr>
        <p:xfrm>
          <a:off x="6917345" y="2196372"/>
          <a:ext cx="1197735" cy="126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5"/>
                <a:gridCol w="399245"/>
                <a:gridCol w="399245"/>
              </a:tblGrid>
              <a:tr h="423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1622289" y="4913290"/>
            <a:ext cx="1738649" cy="1210613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err="1" smtClean="0"/>
              <a:t>nxn</a:t>
            </a:r>
            <a:r>
              <a:rPr lang="en-US" dirty="0" smtClean="0"/>
              <a:t> </a:t>
            </a:r>
            <a:r>
              <a:rPr lang="en-US" dirty="0"/>
              <a:t>image</a:t>
            </a:r>
          </a:p>
          <a:p>
            <a:pPr lvl="1"/>
            <a:r>
              <a:rPr lang="en-US" dirty="0" err="1" smtClean="0"/>
              <a:t>fxf</a:t>
            </a:r>
            <a:r>
              <a:rPr lang="en-US" dirty="0" smtClean="0"/>
              <a:t>  </a:t>
            </a:r>
            <a:r>
              <a:rPr lang="en-US" dirty="0"/>
              <a:t>filter</a:t>
            </a:r>
          </a:p>
          <a:p>
            <a:pPr lvl="1"/>
            <a:r>
              <a:rPr lang="en-US" dirty="0"/>
              <a:t>Padding p </a:t>
            </a:r>
          </a:p>
          <a:p>
            <a:pPr lvl="1"/>
            <a:r>
              <a:rPr lang="en-US" dirty="0"/>
              <a:t>Stride 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>
                <a:off x="4430337" y="4752304"/>
                <a:ext cx="3002920" cy="1210613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1" algn="ctr">
                  <a:lnSpc>
                    <a:spcPct val="250000"/>
                  </a:lnSpc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+ 1)*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+ 1)</a:t>
                </a:r>
              </a:p>
              <a:p>
                <a:pPr lvl="1" algn="ctr">
                  <a:lnSpc>
                    <a:spcPct val="2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337" y="4752304"/>
                <a:ext cx="3002920" cy="1210613"/>
              </a:xfrm>
              <a:prstGeom prst="rect">
                <a:avLst/>
              </a:prstGeom>
              <a:blipFill rotWithShape="0">
                <a:blip r:embed="rId2"/>
                <a:stretch>
                  <a:fillRect r="-1423"/>
                </a:stretch>
              </a:blipFill>
              <a:ln>
                <a:noFill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 bwMode="auto">
          <a:xfrm>
            <a:off x="3721999" y="5357611"/>
            <a:ext cx="515150" cy="32197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9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over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filter with number of filter =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8" y="2177551"/>
            <a:ext cx="2161786" cy="212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1" y="1565799"/>
            <a:ext cx="1096010" cy="1058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20" y="1565799"/>
            <a:ext cx="1080893" cy="1012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1" y="3857764"/>
            <a:ext cx="1096010" cy="10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077" y="2034142"/>
            <a:ext cx="26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9709" y="3878183"/>
            <a:ext cx="26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2129" y="4386872"/>
            <a:ext cx="7573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6x6x3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78227" y="1273368"/>
            <a:ext cx="81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2537" y="3574900"/>
            <a:ext cx="81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8955" y="2672971"/>
            <a:ext cx="6941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3x3x3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537" y="5058806"/>
            <a:ext cx="7464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3x3x3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51565" y="2672971"/>
            <a:ext cx="5801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18" y="3869556"/>
            <a:ext cx="1080893" cy="1012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77420" y="5058806"/>
            <a:ext cx="5284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965497" y="1936823"/>
            <a:ext cx="404075" cy="2708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5512" y="3988157"/>
            <a:ext cx="7903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4x4x2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 bwMode="auto">
          <a:xfrm>
            <a:off x="4985192" y="4240580"/>
            <a:ext cx="404075" cy="2708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6695106" y="3345182"/>
            <a:ext cx="404075" cy="2708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173" y="2746701"/>
            <a:ext cx="1080893" cy="10128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773" y="2877639"/>
            <a:ext cx="1080893" cy="10128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0" y="1565798"/>
            <a:ext cx="1096010" cy="10582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77" y="3832006"/>
            <a:ext cx="1096010" cy="10582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1012328" y="5563673"/>
            <a:ext cx="7581266" cy="818078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b="1" dirty="0" smtClean="0">
                <a:solidFill>
                  <a:schemeClr val="folHlink"/>
                </a:solidFill>
                <a:latin typeface="Verdana" pitchFamily="34" charset="0"/>
                <a:ea typeface="HY견고딕" pitchFamily="18" charset="-127"/>
              </a:rPr>
              <a:t>Summary:</a:t>
            </a:r>
          </a:p>
          <a:p>
            <a:pPr marR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Input (n*n*n(channel)) * (f*f*n(channel))</a:t>
            </a:r>
            <a:r>
              <a:rPr kumimoji="1" lang="en-US" sz="1400" i="0" u="none" strike="noStrike" cap="none" normalizeH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 = (c-f+1)*(n-f+1)*n(channel)</a:t>
            </a:r>
            <a:endParaRPr kumimoji="1" lang="en-US" sz="1400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7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pooling and Average pooling layer</a:t>
            </a:r>
            <a:endParaRPr lang="en-US" dirty="0"/>
          </a:p>
        </p:txBody>
      </p:sp>
      <p:pic>
        <p:nvPicPr>
          <p:cNvPr id="1026" name="Picture 2" descr="https://qph.fs.quoracdn.net/main-qimg-bf33f8340aa882f4cad2d93a99be6c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72" y="1652911"/>
            <a:ext cx="4061630" cy="40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5041702" y="2012451"/>
            <a:ext cx="60599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041702" y="3271337"/>
            <a:ext cx="60599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08372" y="1965701"/>
            <a:ext cx="2537138" cy="578131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Get important features </a:t>
            </a:r>
            <a:endParaRPr kumimoji="1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08372" y="3225069"/>
            <a:ext cx="2537138" cy="577167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 smtClean="0"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Sometimes can not get important features </a:t>
            </a:r>
            <a:endParaRPr kumimoji="1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6975" y="6524627"/>
            <a:ext cx="7881870" cy="28892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lang="en-US" sz="1400" dirty="0">
                <a:hlinkClick r:id="rId3"/>
              </a:rPr>
              <a:t>https://www.quora.com/What-is-the-benefit-of-using-average-pooling-rather-than-max-pooling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convolutions are so </a:t>
            </a:r>
            <a:r>
              <a:rPr lang="en-US" dirty="0" smtClean="0"/>
              <a:t>when </a:t>
            </a:r>
            <a:r>
              <a:rPr lang="en-US" dirty="0"/>
              <a:t>you include them in your neural </a:t>
            </a:r>
            <a:r>
              <a:rPr lang="en-US" dirty="0" smtClean="0"/>
              <a:t>networks.        There are two reasons:</a:t>
            </a:r>
          </a:p>
          <a:p>
            <a:pPr lvl="1"/>
            <a:r>
              <a:rPr lang="en-US" dirty="0"/>
              <a:t>feature that's useful in one part of the image is probably useful in another part of</a:t>
            </a:r>
          </a:p>
          <a:p>
            <a:pPr marL="457200" lvl="1" indent="0">
              <a:buNone/>
            </a:pPr>
            <a:r>
              <a:rPr lang="en-US" dirty="0"/>
              <a:t>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sparsity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connections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52965"/>
      </p:ext>
    </p:extLst>
  </p:cSld>
  <p:clrMapOvr>
    <a:masterClrMapping/>
  </p:clrMapOvr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548</TotalTime>
  <Words>264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Cambria Math</vt:lpstr>
      <vt:lpstr>HY견고딕</vt:lpstr>
      <vt:lpstr>IB_K820Medium</vt:lpstr>
      <vt:lpstr>Verdana</vt:lpstr>
      <vt:lpstr>Wingdings</vt:lpstr>
      <vt:lpstr>Wingdings 2</vt:lpstr>
      <vt:lpstr>DLSG</vt:lpstr>
      <vt:lpstr>Convolution Neural Networks</vt:lpstr>
      <vt:lpstr>Computer Vision</vt:lpstr>
      <vt:lpstr>Egde Detection</vt:lpstr>
      <vt:lpstr>Edge Detection</vt:lpstr>
      <vt:lpstr>Padding</vt:lpstr>
      <vt:lpstr>Strided Convolution</vt:lpstr>
      <vt:lpstr>Convolution over volumes</vt:lpstr>
      <vt:lpstr>Pooling layer</vt:lpstr>
      <vt:lpstr>Why convolutions?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Networks</dc:title>
  <dc:creator>NganDo</dc:creator>
  <cp:lastModifiedBy>Ngan Do</cp:lastModifiedBy>
  <cp:revision>26</cp:revision>
  <dcterms:created xsi:type="dcterms:W3CDTF">2019-08-19T16:25:28Z</dcterms:created>
  <dcterms:modified xsi:type="dcterms:W3CDTF">2019-08-23T13:25:38Z</dcterms:modified>
</cp:coreProperties>
</file>