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02CB5-540E-4D30-A7FF-6638DE29925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D8ED5-4302-4BE4-86B0-F5B6A98D2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7C9B-3007-4FD6-A789-D118FDEE98D6}" type="datetime1">
              <a:rPr lang="en-ZA" smtClean="0"/>
              <a:t>2019/07/11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214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676A-C3E8-4D14-A2CA-26C78F8F0750}" type="datetime1">
              <a:rPr lang="en-ZA" smtClean="0"/>
              <a:t>2019/07/11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946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CE30-FFCF-4345-B36B-470DDBC06562}" type="datetime1">
              <a:rPr lang="en-ZA" smtClean="0"/>
              <a:t>2019/07/11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55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DFB6-9326-477E-A88A-B8E8F60FB773}" type="datetime1">
              <a:rPr lang="en-ZA" smtClean="0"/>
              <a:t>2019/07/11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942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099E-269F-4233-98D0-BC256C421E99}" type="datetime1">
              <a:rPr lang="en-ZA" smtClean="0"/>
              <a:t>2019/07/11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525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7B43-0F6D-4910-A1FA-CB9FD18A4755}" type="datetime1">
              <a:rPr lang="en-ZA" smtClean="0"/>
              <a:t>2019/07/11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755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BCF1-1805-4F79-BA88-1DE8D5CC1096}" type="datetime1">
              <a:rPr lang="en-ZA" smtClean="0"/>
              <a:t>2019/07/11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376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1C0C-172F-4F42-AC01-F26E46F7E551}" type="datetime1">
              <a:rPr lang="en-ZA" smtClean="0"/>
              <a:t>2019/07/11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330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B0-B219-490B-8A96-F78ECE67204A}" type="datetime1">
              <a:rPr lang="en-ZA" smtClean="0"/>
              <a:t>2019/07/11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706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C837-FE4E-4E74-A869-CF84FE0BAAAF}" type="datetime1">
              <a:rPr lang="en-ZA" smtClean="0"/>
              <a:t>2019/07/11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535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BA51-4A2A-4EB1-B793-BF71BB2CC795}" type="datetime1">
              <a:rPr lang="en-ZA" smtClean="0"/>
              <a:t>2019/07/11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35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5329-5845-4431-A74F-4254759936D4}" type="datetime1">
              <a:rPr lang="en-ZA" smtClean="0"/>
              <a:t>2019/07/11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53DC-C324-47F9-94A1-DCCC3523AD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24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61039"/>
          </a:xfrm>
        </p:spPr>
        <p:txBody>
          <a:bodyPr/>
          <a:lstStyle/>
          <a:p>
            <a:r>
              <a:rPr lang="en-US" dirty="0" smtClean="0"/>
              <a:t>VL Cascade on Tier.net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89479"/>
            <a:ext cx="9144000" cy="2434778"/>
          </a:xfrm>
        </p:spPr>
        <p:txBody>
          <a:bodyPr>
            <a:noAutofit/>
          </a:bodyPr>
          <a:lstStyle/>
          <a:p>
            <a:r>
              <a:rPr lang="en-US" sz="1800" dirty="0" smtClean="0"/>
              <a:t>Preparing a list patients who are potentially eligible to be decanted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smtClean="0"/>
              <a:t>NB: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Appearing on the list does not translate to </a:t>
            </a:r>
            <a:r>
              <a:rPr lang="en-US" sz="1800" dirty="0"/>
              <a:t>enrolment, </a:t>
            </a:r>
            <a:r>
              <a:rPr lang="en-US" sz="1800" dirty="0" smtClean="0"/>
              <a:t>this </a:t>
            </a:r>
            <a:r>
              <a:rPr lang="en-US" sz="1800" dirty="0"/>
              <a:t>only gives you a list of patients who qualify based on 2 </a:t>
            </a:r>
            <a:r>
              <a:rPr lang="en-US" sz="1800" dirty="0" smtClean="0"/>
              <a:t>Viral Loads. </a:t>
            </a:r>
            <a:endParaRPr lang="en-US" sz="1800" dirty="0"/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The clinician may find the patient does not currently meet all enrolment criteria and might still exclude the patient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 smtClean="0"/>
              <a:t>The file must be pulled out, we might also </a:t>
            </a:r>
            <a:r>
              <a:rPr lang="en-US" sz="1800" dirty="0" err="1" smtClean="0"/>
              <a:t>realise</a:t>
            </a:r>
            <a:r>
              <a:rPr lang="en-US" sz="1800" dirty="0" smtClean="0"/>
              <a:t> that the patient has been missing appointments.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/>
              <a:t>Patients might still opt out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  </a:t>
            </a:r>
            <a:endParaRPr lang="en-Z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52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4" y="166719"/>
            <a:ext cx="10515600" cy="704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Tier.net, produce the Viral Load Cascade List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2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829574" y="1592035"/>
            <a:ext cx="6074996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Analysis Tab </a:t>
            </a:r>
            <a:r>
              <a:rPr lang="en-US" dirty="0" smtClean="0">
                <a:sym typeface="Wingdings" panose="05000000000000000000" pitchFamily="2" charset="2"/>
              </a:rPr>
              <a:t> HIV Reports and Lists  Viral Load Cascade List</a:t>
            </a:r>
            <a:endParaRPr lang="en-US" dirty="0"/>
          </a:p>
        </p:txBody>
      </p:sp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50220"/>
          <a:stretch/>
        </p:blipFill>
        <p:spPr>
          <a:xfrm>
            <a:off x="829574" y="2415307"/>
            <a:ext cx="10716178" cy="3002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>
          <a:xfrm>
            <a:off x="747980" y="2546078"/>
            <a:ext cx="828135" cy="1991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960765" y="2745189"/>
            <a:ext cx="828135" cy="1991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700425" y="4395006"/>
            <a:ext cx="828135" cy="1991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67295"/>
            <a:ext cx="10515600" cy="854140"/>
          </a:xfrm>
        </p:spPr>
        <p:txBody>
          <a:bodyPr/>
          <a:lstStyle/>
          <a:p>
            <a:r>
              <a:rPr lang="en-US" dirty="0" smtClean="0"/>
              <a:t>Limit viral load threshold to &lt;400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3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993476" y="1109316"/>
            <a:ext cx="4576894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Report Options </a:t>
            </a:r>
            <a:r>
              <a:rPr lang="en-US" dirty="0" smtClean="0">
                <a:sym typeface="Wingdings" panose="05000000000000000000" pitchFamily="2" charset="2"/>
              </a:rPr>
              <a:t> Viral load threshold 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&lt;</a:t>
            </a:r>
            <a:r>
              <a:rPr lang="en-US" dirty="0" smtClean="0">
                <a:sym typeface="Wingdings" panose="05000000000000000000" pitchFamily="2" charset="2"/>
              </a:rPr>
              <a:t>400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5" y="1740678"/>
            <a:ext cx="11280933" cy="4615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Arrow 15"/>
          <p:cNvSpPr/>
          <p:nvPr/>
        </p:nvSpPr>
        <p:spPr>
          <a:xfrm>
            <a:off x="4333693" y="5074321"/>
            <a:ext cx="828135" cy="1991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r>
              <a:rPr lang="en-US" dirty="0" smtClean="0"/>
              <a:t>Export to </a:t>
            </a:r>
            <a:r>
              <a:rPr lang="en-US" dirty="0"/>
              <a:t>E</a:t>
            </a:r>
            <a:r>
              <a:rPr lang="en-US" dirty="0" smtClean="0"/>
              <a:t>xcel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4</a:t>
            </a:fld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993476" y="1109316"/>
            <a:ext cx="7536935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Viral lad cascade list </a:t>
            </a:r>
            <a:r>
              <a:rPr lang="en-US" dirty="0" smtClean="0">
                <a:sym typeface="Wingdings" panose="05000000000000000000" pitchFamily="2" charset="2"/>
              </a:rPr>
              <a:t> Download Icon (Floppy disk with green arrow) 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Excel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7864" y="2932981"/>
            <a:ext cx="534838" cy="3510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23613" y="2932981"/>
            <a:ext cx="534838" cy="3510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8020"/>
          <a:stretch/>
        </p:blipFill>
        <p:spPr>
          <a:xfrm>
            <a:off x="2468592" y="1589285"/>
            <a:ext cx="7451785" cy="5054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 rot="8674688">
            <a:off x="4357912" y="1604609"/>
            <a:ext cx="497510" cy="196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22" y="1578672"/>
            <a:ext cx="8717155" cy="5155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Activate filters, remove all the late VL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5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993476" y="1109316"/>
            <a:ext cx="7439088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Last VL date column </a:t>
            </a:r>
            <a:r>
              <a:rPr lang="en-US" dirty="0" smtClean="0">
                <a:sym typeface="Wingdings" panose="05000000000000000000" pitchFamily="2" charset="2"/>
              </a:rPr>
              <a:t> Uncheck dates more than 6 months from today’s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076697" y="4685031"/>
            <a:ext cx="828135" cy="1991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534642">
            <a:off x="6134779" y="3074452"/>
            <a:ext cx="828135" cy="1991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477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Last VL column, </a:t>
            </a:r>
            <a:r>
              <a:rPr lang="en-US" dirty="0"/>
              <a:t>r</a:t>
            </a:r>
            <a:r>
              <a:rPr lang="en-US" dirty="0" smtClean="0"/>
              <a:t>emove all the VL &gt;400 and Blanks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6</a:t>
            </a:fld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1" y="1403597"/>
            <a:ext cx="8997351" cy="531787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8534642">
            <a:off x="6510171" y="2923090"/>
            <a:ext cx="828135" cy="1991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740930" y="4581514"/>
            <a:ext cx="828135" cy="1991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8344" y="1034265"/>
            <a:ext cx="7906139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Last VL column </a:t>
            </a:r>
            <a:r>
              <a:rPr lang="en-US" dirty="0" smtClean="0">
                <a:sym typeface="Wingdings" panose="05000000000000000000" pitchFamily="2" charset="2"/>
              </a:rPr>
              <a:t> Uncheck all values greater than 400 and uncheck “Blanks” value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Second Last VL column, remove all the VL&gt;400 </a:t>
            </a:r>
            <a:r>
              <a:rPr lang="en-US" dirty="0"/>
              <a:t>B</a:t>
            </a:r>
            <a:r>
              <a:rPr lang="en-US" dirty="0" smtClean="0"/>
              <a:t>lanks</a:t>
            </a:r>
            <a:endParaRPr lang="en-Z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53DC-C324-47F9-94A1-DCCC3523ADA8}" type="slidenum">
              <a:rPr lang="en-ZA" smtClean="0"/>
              <a:t>7</a:t>
            </a:fld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61" y="1621766"/>
            <a:ext cx="8102652" cy="5099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289073" y="1178664"/>
            <a:ext cx="8588698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Second Last VL column </a:t>
            </a:r>
            <a:r>
              <a:rPr lang="en-US" dirty="0" smtClean="0">
                <a:sym typeface="Wingdings" panose="05000000000000000000" pitchFamily="2" charset="2"/>
              </a:rPr>
              <a:t> Uncheck </a:t>
            </a:r>
            <a:r>
              <a:rPr lang="en-US" dirty="0">
                <a:sym typeface="Wingdings" panose="05000000000000000000" pitchFamily="2" charset="2"/>
              </a:rPr>
              <a:t>all values greater than 400 </a:t>
            </a:r>
            <a:r>
              <a:rPr lang="en-US" dirty="0" smtClean="0">
                <a:sym typeface="Wingdings" panose="05000000000000000000" pitchFamily="2" charset="2"/>
              </a:rPr>
              <a:t>and uncheck “Blanks”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456924" y="5116352"/>
            <a:ext cx="828135" cy="1991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229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VL Cascade on Tier.net</vt:lpstr>
      <vt:lpstr>In Tier.net, produce the Viral Load Cascade List</vt:lpstr>
      <vt:lpstr>Limit viral load threshold to &lt;400</vt:lpstr>
      <vt:lpstr>Export to Excel</vt:lpstr>
      <vt:lpstr>Activate filters, remove all the late VL</vt:lpstr>
      <vt:lpstr>On Last VL column, remove all the VL &gt;400 and Blanks</vt:lpstr>
      <vt:lpstr>On Second Last VL column, remove all the VL&gt;400 Blanks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Vuyokazi Ntshakaza</dc:creator>
  <cp:lastModifiedBy>Ao, Trong (CDC/DDPHSIS/CGH/DGHT)</cp:lastModifiedBy>
  <cp:revision>26</cp:revision>
  <dcterms:created xsi:type="dcterms:W3CDTF">2019-05-24T08:38:27Z</dcterms:created>
  <dcterms:modified xsi:type="dcterms:W3CDTF">2019-07-11T21:52:59Z</dcterms:modified>
</cp:coreProperties>
</file>