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56" r:id="rId3"/>
    <p:sldId id="258" r:id="rId4"/>
    <p:sldId id="259" r:id="rId5"/>
    <p:sldId id="265" r:id="rId6"/>
    <p:sldId id="518" r:id="rId7"/>
    <p:sldId id="260" r:id="rId8"/>
    <p:sldId id="261" r:id="rId9"/>
    <p:sldId id="549" r:id="rId10"/>
    <p:sldId id="547" r:id="rId11"/>
    <p:sldId id="548" r:id="rId12"/>
    <p:sldId id="576" r:id="rId13"/>
    <p:sldId id="560" r:id="rId14"/>
    <p:sldId id="581" r:id="rId15"/>
    <p:sldId id="588" r:id="rId16"/>
    <p:sldId id="465" r:id="rId17"/>
    <p:sldId id="586" r:id="rId18"/>
    <p:sldId id="467" r:id="rId19"/>
    <p:sldId id="468" r:id="rId20"/>
    <p:sldId id="263" r:id="rId21"/>
    <p:sldId id="577" r:id="rId22"/>
    <p:sldId id="580" r:id="rId23"/>
    <p:sldId id="573" r:id="rId24"/>
    <p:sldId id="275" r:id="rId25"/>
    <p:sldId id="589" r:id="rId26"/>
    <p:sldId id="268" r:id="rId27"/>
    <p:sldId id="578" r:id="rId28"/>
    <p:sldId id="269" r:id="rId29"/>
    <p:sldId id="271" r:id="rId30"/>
    <p:sldId id="270" r:id="rId31"/>
    <p:sldId id="273" r:id="rId32"/>
    <p:sldId id="272" r:id="rId33"/>
    <p:sldId id="550" r:id="rId34"/>
    <p:sldId id="590" r:id="rId35"/>
    <p:sldId id="277" r:id="rId36"/>
    <p:sldId id="562" r:id="rId37"/>
    <p:sldId id="591" r:id="rId38"/>
    <p:sldId id="2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EB1AC"/>
    <a:srgbClr val="CA4436"/>
    <a:srgbClr val="EB61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9B98D-D432-4468-A8AF-52D81D6B5209}" v="311" dt="2019-06-18T17:05:52.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6020" autoAdjust="0"/>
  </p:normalViewPr>
  <p:slideViewPr>
    <p:cSldViewPr snapToGrid="0">
      <p:cViewPr varScale="1">
        <p:scale>
          <a:sx n="63" d="100"/>
          <a:sy n="63" d="100"/>
        </p:scale>
        <p:origin x="816" y="72"/>
      </p:cViewPr>
      <p:guideLst/>
    </p:cSldViewPr>
  </p:slideViewPr>
  <p:notesTextViewPr>
    <p:cViewPr>
      <p:scale>
        <a:sx n="1" d="1"/>
        <a:sy n="1" d="1"/>
      </p:scale>
      <p:origin x="0" y="0"/>
    </p:cViewPr>
  </p:notesTextViewPr>
  <p:sorterViewPr>
    <p:cViewPr>
      <p:scale>
        <a:sx n="100" d="100"/>
        <a:sy n="100" d="100"/>
      </p:scale>
      <p:origin x="0" y="-1019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8ABE3-F19B-491C-93D8-CB13EAC4F99F}" type="datetimeFigureOut">
              <a:rPr lang="en-ZA" smtClean="0"/>
              <a:t>2019/07/11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62ADF-7DB9-4224-B21B-5300583D5FB8}" type="slidenum">
              <a:rPr lang="en-ZA" smtClean="0"/>
              <a:t>‹#›</a:t>
            </a:fld>
            <a:endParaRPr lang="en-ZA"/>
          </a:p>
        </p:txBody>
      </p:sp>
    </p:spTree>
    <p:extLst>
      <p:ext uri="{BB962C8B-B14F-4D97-AF65-F5344CB8AC3E}">
        <p14:creationId xmlns:p14="http://schemas.microsoft.com/office/powerpoint/2010/main" val="1019391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hiv-druginteractions.org/check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Let us recall why we put clients on ART. VL suppression is key to achieve all the goals of ART. Potent, well tolerated regimens are of critical importance to achieving and maintain VL suppression.</a:t>
            </a:r>
          </a:p>
        </p:txBody>
      </p:sp>
      <p:sp>
        <p:nvSpPr>
          <p:cNvPr id="4" name="Slide Number Placeholder 3"/>
          <p:cNvSpPr>
            <a:spLocks noGrp="1"/>
          </p:cNvSpPr>
          <p:nvPr>
            <p:ph type="sldNum" sz="quarter" idx="5"/>
          </p:nvPr>
        </p:nvSpPr>
        <p:spPr/>
        <p:txBody>
          <a:bodyPr/>
          <a:lstStyle/>
          <a:p>
            <a:fld id="{3CB62ADF-7DB9-4224-B21B-5300583D5FB8}" type="slidenum">
              <a:rPr lang="en-ZA" smtClean="0"/>
              <a:t>3</a:t>
            </a:fld>
            <a:endParaRPr lang="en-ZA"/>
          </a:p>
        </p:txBody>
      </p:sp>
    </p:spTree>
    <p:extLst>
      <p:ext uri="{BB962C8B-B14F-4D97-AF65-F5344CB8AC3E}">
        <p14:creationId xmlns:p14="http://schemas.microsoft.com/office/powerpoint/2010/main" val="427596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DTG is known to decrease tubular secretion of creatinine without affecting glomerular filtration.</a:t>
            </a:r>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14</a:t>
            </a:fld>
            <a:endParaRPr lang="en-ZA"/>
          </a:p>
        </p:txBody>
      </p:sp>
    </p:spTree>
    <p:extLst>
      <p:ext uri="{BB962C8B-B14F-4D97-AF65-F5344CB8AC3E}">
        <p14:creationId xmlns:p14="http://schemas.microsoft.com/office/powerpoint/2010/main" val="3584485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57150">
              <a:lnSpc>
                <a:spcPct val="115000"/>
              </a:lnSpc>
              <a:spcBef>
                <a:spcPts val="0"/>
              </a:spcBef>
              <a:spcAft>
                <a:spcPts val="0"/>
              </a:spcAft>
              <a:tabLst>
                <a:tab pos="5886450" algn="l"/>
              </a:tabLst>
            </a:pPr>
            <a:r>
              <a:rPr lang="en-US" sz="1200" u="sng" dirty="0">
                <a:effectLst/>
                <a:latin typeface="Arial" panose="020B0604020202020204" pitchFamily="34" charset="0"/>
                <a:ea typeface="MS PGothic" panose="020B0600070205080204" pitchFamily="34" charset="-128"/>
              </a:rPr>
              <a:t>Slide: </a:t>
            </a:r>
            <a:r>
              <a:rPr lang="en-US" sz="1200" b="1" u="sng" dirty="0">
                <a:effectLst/>
                <a:latin typeface="Arial" panose="020B0604020202020204" pitchFamily="34" charset="0"/>
                <a:ea typeface="MS PGothic" panose="020B0600070205080204" pitchFamily="34" charset="-128"/>
              </a:rPr>
              <a:t>Visit Summary for Women of Childbearing Age</a:t>
            </a:r>
          </a:p>
          <a:p>
            <a:pPr marL="0" marR="57150">
              <a:lnSpc>
                <a:spcPct val="115000"/>
              </a:lnSpc>
              <a:spcBef>
                <a:spcPts val="0"/>
              </a:spcBef>
              <a:spcAft>
                <a:spcPts val="0"/>
              </a:spcAft>
              <a:tabLst>
                <a:tab pos="5886450" algn="l"/>
              </a:tabLst>
            </a:pPr>
            <a:endParaRPr lang="en-US" sz="1200" b="1" u="sng"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r>
              <a:rPr lang="en-US" sz="1200" b="1" u="sng" dirty="0">
                <a:effectLst/>
                <a:latin typeface="Arial" panose="020B0604020202020204" pitchFamily="34" charset="0"/>
                <a:ea typeface="MS PGothic" panose="020B0600070205080204" pitchFamily="34" charset="-128"/>
              </a:rPr>
              <a:t>Say:</a:t>
            </a: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171450" marR="57150" indent="-171450">
              <a:lnSpc>
                <a:spcPct val="115000"/>
              </a:lnSpc>
              <a:spcBef>
                <a:spcPts val="0"/>
              </a:spcBef>
              <a:spcAft>
                <a:spcPts val="0"/>
              </a:spcAft>
              <a:buFont typeface="Arial" panose="020B0604020202020204" pitchFamily="34" charset="0"/>
              <a:buChar char="•"/>
              <a:tabLst>
                <a:tab pos="5886450" algn="l"/>
              </a:tabLst>
            </a:pPr>
            <a:r>
              <a:rPr lang="en-US" sz="1200" b="1" u="none" dirty="0">
                <a:effectLst/>
                <a:latin typeface="Arial" panose="020B0604020202020204" pitchFamily="34" charset="0"/>
                <a:ea typeface="MS PGothic" panose="020B0600070205080204" pitchFamily="34" charset="-128"/>
              </a:rPr>
              <a:t>Earlier it was mentioned that documentation is needed regarding counseling and the informed decisions made by women of childbearing age should be documented.  This can also be done using the current stationary</a:t>
            </a:r>
          </a:p>
          <a:p>
            <a:pPr marL="171450" marR="57150" indent="-171450">
              <a:lnSpc>
                <a:spcPct val="115000"/>
              </a:lnSpc>
              <a:spcBef>
                <a:spcPts val="0"/>
              </a:spcBef>
              <a:spcAft>
                <a:spcPts val="0"/>
              </a:spcAft>
              <a:buFont typeface="Arial" panose="020B0604020202020204" pitchFamily="34" charset="0"/>
              <a:buChar char="•"/>
              <a:tabLst>
                <a:tab pos="5886450" algn="l"/>
              </a:tabLst>
            </a:pPr>
            <a:r>
              <a:rPr lang="en-US" sz="1200" b="1" u="none" dirty="0">
                <a:effectLst/>
                <a:latin typeface="Arial" panose="020B0604020202020204" pitchFamily="34" charset="0"/>
                <a:ea typeface="MS PGothic" panose="020B0600070205080204" pitchFamily="34" charset="-128"/>
              </a:rPr>
              <a:t>In the “Notes” section of the visit summary, the patient request to initiate or switch to TLD, the current pregnancy and contraception status, documentation of counseling by HCW of the potential risk of neural tube defects with DTG and the acknowledgement that the patient is aware and understanding of this risk should be documented.</a:t>
            </a:r>
          </a:p>
          <a:p>
            <a:pPr marL="171450" marR="57150" indent="-171450">
              <a:lnSpc>
                <a:spcPct val="115000"/>
              </a:lnSpc>
              <a:spcBef>
                <a:spcPts val="0"/>
              </a:spcBef>
              <a:spcAft>
                <a:spcPts val="0"/>
              </a:spcAft>
              <a:buFont typeface="Arial" panose="020B0604020202020204" pitchFamily="34" charset="0"/>
              <a:buChar char="•"/>
              <a:tabLst>
                <a:tab pos="5886450" algn="l"/>
              </a:tabLst>
            </a:pPr>
            <a:endParaRPr lang="en-US" sz="1200" b="1" u="none"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pPr/>
              <a:t>15</a:t>
            </a:fld>
            <a:endParaRPr lang="en-US" dirty="0"/>
          </a:p>
        </p:txBody>
      </p:sp>
    </p:spTree>
    <p:extLst>
      <p:ext uri="{BB962C8B-B14F-4D97-AF65-F5344CB8AC3E}">
        <p14:creationId xmlns:p14="http://schemas.microsoft.com/office/powerpoint/2010/main" val="3683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57150">
              <a:lnSpc>
                <a:spcPct val="115000"/>
              </a:lnSpc>
              <a:spcBef>
                <a:spcPts val="0"/>
              </a:spcBef>
              <a:spcAft>
                <a:spcPts val="0"/>
              </a:spcAft>
              <a:tabLst>
                <a:tab pos="5886450" algn="l"/>
              </a:tabLst>
            </a:pPr>
            <a:r>
              <a:rPr lang="en-US" sz="1200" u="sng" dirty="0">
                <a:effectLst/>
                <a:latin typeface="Arial" panose="020B0604020202020204" pitchFamily="34" charset="0"/>
                <a:ea typeface="MS PGothic" panose="020B0600070205080204" pitchFamily="34" charset="-128"/>
              </a:rPr>
              <a:t>Slide: </a:t>
            </a:r>
            <a:r>
              <a:rPr lang="en-US" sz="1200" b="1" u="sng" dirty="0">
                <a:effectLst/>
                <a:latin typeface="Arial" panose="020B0604020202020204" pitchFamily="34" charset="0"/>
                <a:ea typeface="MS PGothic" panose="020B0600070205080204" pitchFamily="34" charset="-128"/>
              </a:rPr>
              <a:t>Family Planning and Contraception</a:t>
            </a:r>
          </a:p>
          <a:p>
            <a:pPr marL="0" marR="57150">
              <a:lnSpc>
                <a:spcPct val="115000"/>
              </a:lnSpc>
              <a:spcBef>
                <a:spcPts val="0"/>
              </a:spcBef>
              <a:spcAft>
                <a:spcPts val="0"/>
              </a:spcAft>
              <a:tabLst>
                <a:tab pos="5886450" algn="l"/>
              </a:tabLst>
            </a:pPr>
            <a:endParaRPr lang="en-US" sz="1200" b="1" u="sng"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r>
              <a:rPr lang="en-US" sz="1200" b="1" u="sng" dirty="0">
                <a:effectLst/>
                <a:latin typeface="Arial" panose="020B0604020202020204" pitchFamily="34" charset="0"/>
                <a:ea typeface="MS PGothic" panose="020B0600070205080204" pitchFamily="34" charset="-128"/>
              </a:rPr>
              <a:t>Say:</a:t>
            </a: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171450" marR="57150" indent="-171450">
              <a:lnSpc>
                <a:spcPct val="115000"/>
              </a:lnSpc>
              <a:spcBef>
                <a:spcPts val="0"/>
              </a:spcBef>
              <a:spcAft>
                <a:spcPts val="0"/>
              </a:spcAft>
              <a:buFont typeface="Arial" panose="020B0604020202020204" pitchFamily="34" charset="0"/>
              <a:buChar char="•"/>
              <a:tabLst>
                <a:tab pos="5886450" algn="l"/>
              </a:tabLst>
            </a:pPr>
            <a:r>
              <a:rPr lang="en-US" sz="1200" b="1" u="none" dirty="0">
                <a:effectLst/>
                <a:latin typeface="Arial" panose="020B0604020202020204" pitchFamily="34" charset="0"/>
                <a:ea typeface="MS PGothic" panose="020B0600070205080204" pitchFamily="34" charset="-128"/>
              </a:rPr>
              <a:t>Under the ”Notes” section there is a place for documentation that family planning was discussed, offered and accepted or declined by the patient. </a:t>
            </a: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pPr/>
              <a:t>17</a:t>
            </a:fld>
            <a:endParaRPr lang="en-US" dirty="0"/>
          </a:p>
        </p:txBody>
      </p:sp>
    </p:spTree>
    <p:extLst>
      <p:ext uri="{BB962C8B-B14F-4D97-AF65-F5344CB8AC3E}">
        <p14:creationId xmlns:p14="http://schemas.microsoft.com/office/powerpoint/2010/main" val="2456566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57150">
              <a:lnSpc>
                <a:spcPct val="115000"/>
              </a:lnSpc>
              <a:spcBef>
                <a:spcPts val="0"/>
              </a:spcBef>
              <a:spcAft>
                <a:spcPts val="0"/>
              </a:spcAft>
              <a:tabLst>
                <a:tab pos="5886450" algn="l"/>
              </a:tabLst>
            </a:pPr>
            <a:r>
              <a:rPr lang="en-US" sz="1200" u="sng" dirty="0">
                <a:effectLst/>
                <a:latin typeface="Arial" panose="020B0604020202020204" pitchFamily="34" charset="0"/>
                <a:ea typeface="MS PGothic" panose="020B0600070205080204" pitchFamily="34" charset="-128"/>
              </a:rPr>
              <a:t>Slide: </a:t>
            </a:r>
            <a:r>
              <a:rPr lang="en-US" sz="1200" b="1" u="sng" dirty="0">
                <a:effectLst/>
                <a:latin typeface="Arial" panose="020B0604020202020204" pitchFamily="34" charset="0"/>
                <a:ea typeface="MS PGothic" panose="020B0600070205080204" pitchFamily="34" charset="-128"/>
              </a:rPr>
              <a:t>Consent to using TLD or DTG</a:t>
            </a:r>
          </a:p>
          <a:p>
            <a:pPr marL="0" marR="57150">
              <a:lnSpc>
                <a:spcPct val="115000"/>
              </a:lnSpc>
              <a:spcBef>
                <a:spcPts val="0"/>
              </a:spcBef>
              <a:spcAft>
                <a:spcPts val="0"/>
              </a:spcAft>
              <a:tabLst>
                <a:tab pos="5886450" algn="l"/>
              </a:tabLst>
            </a:pPr>
            <a:endParaRPr lang="en-US" sz="1200" b="1" u="sng"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r>
              <a:rPr lang="en-US" sz="1200" b="1" u="sng" dirty="0">
                <a:effectLst/>
                <a:latin typeface="Arial" panose="020B0604020202020204" pitchFamily="34" charset="0"/>
                <a:ea typeface="MS PGothic" panose="020B0600070205080204" pitchFamily="34" charset="-128"/>
              </a:rPr>
              <a:t>Say:</a:t>
            </a: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171450" marR="57150" indent="-171450">
              <a:lnSpc>
                <a:spcPct val="115000"/>
              </a:lnSpc>
              <a:spcBef>
                <a:spcPts val="0"/>
              </a:spcBef>
              <a:spcAft>
                <a:spcPts val="0"/>
              </a:spcAft>
              <a:buFont typeface="Arial" panose="020B0604020202020204" pitchFamily="34" charset="0"/>
              <a:buChar char="•"/>
              <a:tabLst>
                <a:tab pos="5886450" algn="l"/>
              </a:tabLst>
            </a:pPr>
            <a:r>
              <a:rPr lang="en-US" sz="1200" b="1" u="none" dirty="0">
                <a:effectLst/>
                <a:latin typeface="Arial" panose="020B0604020202020204" pitchFamily="34" charset="0"/>
                <a:ea typeface="MS PGothic" panose="020B0600070205080204" pitchFamily="34" charset="-128"/>
              </a:rPr>
              <a:t>Lastly, in the “Assessment” section, understanding of DTG risk and consent for use of TLD can be documented</a:t>
            </a:r>
          </a:p>
          <a:p>
            <a:pPr marL="171450" marR="57150" indent="-171450">
              <a:lnSpc>
                <a:spcPct val="115000"/>
              </a:lnSpc>
              <a:spcBef>
                <a:spcPts val="0"/>
              </a:spcBef>
              <a:spcAft>
                <a:spcPts val="0"/>
              </a:spcAft>
              <a:buFont typeface="Arial" panose="020B0604020202020204" pitchFamily="34" charset="0"/>
              <a:buChar char="•"/>
              <a:tabLst>
                <a:tab pos="5886450" algn="l"/>
              </a:tabLst>
            </a:pPr>
            <a:r>
              <a:rPr lang="en-US" sz="1200" b="1" u="none" dirty="0">
                <a:effectLst/>
                <a:latin typeface="Arial" panose="020B0604020202020204" pitchFamily="34" charset="0"/>
                <a:ea typeface="MS PGothic" panose="020B0600070205080204" pitchFamily="34" charset="-128"/>
              </a:rPr>
              <a:t>It is critical to ensure that all women of childbearing age have this documentation, particularly if they are on TLD or another DTG-containing regimen</a:t>
            </a: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a:p>
            <a:pPr marL="0" marR="57150">
              <a:lnSpc>
                <a:spcPct val="115000"/>
              </a:lnSpc>
              <a:spcBef>
                <a:spcPts val="0"/>
              </a:spcBef>
              <a:spcAft>
                <a:spcPts val="0"/>
              </a:spcAft>
              <a:tabLst>
                <a:tab pos="5886450" algn="l"/>
              </a:tabLst>
            </a:pPr>
            <a:endParaRPr lang="en-US" sz="1200" b="1" u="none" dirty="0">
              <a:effectLst/>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pPr/>
              <a:t>18</a:t>
            </a:fld>
            <a:endParaRPr lang="en-US" dirty="0"/>
          </a:p>
        </p:txBody>
      </p:sp>
    </p:spTree>
    <p:extLst>
      <p:ext uri="{BB962C8B-B14F-4D97-AF65-F5344CB8AC3E}">
        <p14:creationId xmlns:p14="http://schemas.microsoft.com/office/powerpoint/2010/main" val="42719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Neonates: AZT, 3TC, and NVP</a:t>
            </a:r>
          </a:p>
          <a:p>
            <a:r>
              <a:rPr lang="en-ZA" dirty="0"/>
              <a:t>Infants and children 3 - &lt;20 kg: ABC, 3TC, LPV/r  (note EFV no longer in </a:t>
            </a:r>
            <a:r>
              <a:rPr lang="en-ZA" dirty="0" err="1"/>
              <a:t>paeds</a:t>
            </a:r>
            <a:r>
              <a:rPr lang="en-ZA" dirty="0"/>
              <a:t> regimens. However, children already suppressed and doing well on an EFV based regimen should stay on it, as a switch to LPV/r may affect adherence due to new side-effects and twice daily dosing</a:t>
            </a:r>
          </a:p>
          <a:p>
            <a:r>
              <a:rPr lang="en-ZA" dirty="0"/>
              <a:t>Children 20-&lt;35 kg ABC, 3TC, and DTG (they qualify for DTG, but not yet for TLD as they are not yet eligible for TDF)</a:t>
            </a:r>
          </a:p>
          <a:p>
            <a:r>
              <a:rPr lang="en-ZA" dirty="0"/>
              <a:t>Adolescents and adults &gt; 35kg TDF, 3TC, and DTG (TLD). Precautions in women of child bearing potential (WOCP) to follow on next slide)</a:t>
            </a:r>
          </a:p>
          <a:p>
            <a:r>
              <a:rPr lang="en-ZA" dirty="0"/>
              <a:t>Remember that any switch/transition of only one drug in a regimen requires a suppressed VL</a:t>
            </a:r>
          </a:p>
        </p:txBody>
      </p:sp>
      <p:sp>
        <p:nvSpPr>
          <p:cNvPr id="4" name="Slide Number Placeholder 3"/>
          <p:cNvSpPr>
            <a:spLocks noGrp="1"/>
          </p:cNvSpPr>
          <p:nvPr>
            <p:ph type="sldNum" sz="quarter" idx="5"/>
          </p:nvPr>
        </p:nvSpPr>
        <p:spPr/>
        <p:txBody>
          <a:bodyPr/>
          <a:lstStyle/>
          <a:p>
            <a:fld id="{3CB62ADF-7DB9-4224-B21B-5300583D5FB8}" type="slidenum">
              <a:rPr lang="en-ZA" smtClean="0"/>
              <a:t>19</a:t>
            </a:fld>
            <a:endParaRPr lang="en-ZA"/>
          </a:p>
        </p:txBody>
      </p:sp>
    </p:spTree>
    <p:extLst>
      <p:ext uri="{BB962C8B-B14F-4D97-AF65-F5344CB8AC3E}">
        <p14:creationId xmlns:p14="http://schemas.microsoft.com/office/powerpoint/2010/main" val="1886520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50" kern="1200" dirty="0">
                <a:solidFill>
                  <a:schemeClr val="tx1"/>
                </a:solidFill>
                <a:effectLst/>
                <a:latin typeface="+mn-lt"/>
                <a:ea typeface="+mn-ea"/>
                <a:cs typeface="+mn-cs"/>
              </a:rPr>
              <a:t>Tb/HIV co-infection affects ART drug selection: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Adult </a:t>
            </a:r>
            <a:r>
              <a:rPr kumimoji="0" lang="en-US" b="0" i="0" u="sng" strike="noStrike" kern="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rPr>
              <a:t>clients </a:t>
            </a:r>
            <a:r>
              <a:rPr kumimoji="0" lang="en-US" b="1" i="0" u="sng" strike="noStrike" kern="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rPr>
              <a:t>who are not yet on ART</a:t>
            </a:r>
            <a:r>
              <a:rPr kumimoji="0" lang="en-US" b="0" i="0" u="sng" strike="noStrike" kern="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rPr>
              <a:t> when TB treatment is initiated </a:t>
            </a:r>
            <a:r>
              <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should initiate ART with an EFV-containing regimen.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Adults who are </a:t>
            </a:r>
            <a:r>
              <a:rPr kumimoji="0" lang="en-US" sz="1200"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already on an EFV-containing regimen</a:t>
            </a:r>
            <a:r>
              <a:rPr kumimoji="0" lang="en-US"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when TB treatment is initiated should continue the EFV-containing regimen whilst also taking TB treatment. Continue until</a:t>
            </a:r>
            <a:r>
              <a:rPr kumimoji="0" lang="en-US" sz="1200" b="0" i="0" u="none" strike="noStrike" kern="0" cap="none" spc="0" normalizeH="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2 weeks after </a:t>
            </a:r>
            <a:r>
              <a:rPr kumimoji="0" lang="en-US"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TB treatment is completed. </a:t>
            </a:r>
            <a:endParaRPr kumimoji="0" lang="en-ZA"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Clients who are already on a DTG-containing regimen when TB treatment is initiated should remain on DTG and boost the DTG dose to 50mg bd </a:t>
            </a:r>
            <a:r>
              <a:rPr kumimoji="0" lang="en-US"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until</a:t>
            </a:r>
            <a:r>
              <a:rPr kumimoji="0" lang="en-US" sz="1200" b="0" i="0" u="none" strike="noStrike" kern="0" cap="none" spc="0" normalizeH="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2 weeks after </a:t>
            </a:r>
            <a:r>
              <a:rPr kumimoji="0" lang="en-US"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TB treatment is completed. </a:t>
            </a: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Remember that TB/HIV co-infection also impacts on ART in a number of other ways. It also affects:</a:t>
            </a:r>
          </a:p>
          <a:p>
            <a:r>
              <a:rPr lang="en-GB" sz="1200" kern="1200" dirty="0">
                <a:solidFill>
                  <a:schemeClr val="tx1"/>
                </a:solidFill>
                <a:effectLst/>
                <a:latin typeface="+mn-lt"/>
                <a:ea typeface="+mn-ea"/>
                <a:cs typeface="+mn-cs"/>
              </a:rPr>
              <a:t>2. The timing of ART initiation in clients co-infected with TB</a:t>
            </a:r>
          </a:p>
          <a:p>
            <a:r>
              <a:rPr lang="en-GB" sz="1200" kern="1200" dirty="0">
                <a:solidFill>
                  <a:schemeClr val="tx1"/>
                </a:solidFill>
                <a:effectLst/>
                <a:latin typeface="+mn-lt"/>
                <a:ea typeface="+mn-ea"/>
                <a:cs typeface="+mn-cs"/>
              </a:rPr>
              <a:t>Defer ART initiation as follows:  </a:t>
            </a:r>
            <a:endParaRPr lang="en-ZA"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If CD4 &lt; 50 cells/μL –initiate ART within 2 weeks of starting TB treatment, when the patient’s symptoms are improving, and TB treatment is tolerated</a:t>
            </a:r>
            <a:endParaRPr lang="en-ZA"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If CD4 ≥ 50 cells/μL – initiate ART 8 weeks after  starting TB treatment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3. Drug interactions have already been discussed. DTG boosting required with Rifampicin to 50mg bd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4. Adherence, due to increased pill burden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5. Side-effects </a:t>
            </a:r>
            <a:r>
              <a:rPr kumimoji="0" lang="en-US" sz="12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due to overlapping toxicities, e.g. hepatic toxicity</a:t>
            </a:r>
            <a:endParaRPr kumimoji="0" lang="en-ZA"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CB62ADF-7DB9-4224-B21B-5300583D5FB8}" type="slidenum">
              <a:rPr lang="en-ZA" smtClean="0"/>
              <a:t>20</a:t>
            </a:fld>
            <a:endParaRPr lang="en-ZA"/>
          </a:p>
        </p:txBody>
      </p:sp>
    </p:spTree>
    <p:extLst>
      <p:ext uri="{BB962C8B-B14F-4D97-AF65-F5344CB8AC3E}">
        <p14:creationId xmlns:p14="http://schemas.microsoft.com/office/powerpoint/2010/main" val="3140500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Take a thorough history including:</a:t>
            </a:r>
          </a:p>
          <a:p>
            <a:r>
              <a:rPr lang="en-ZA" sz="1200" b="0" i="0" u="none" strike="noStrike" kern="1200" baseline="0" dirty="0">
                <a:solidFill>
                  <a:schemeClr val="tx1"/>
                </a:solidFill>
                <a:latin typeface="+mn-lt"/>
                <a:ea typeface="+mn-ea"/>
                <a:cs typeface="+mn-cs"/>
              </a:rPr>
              <a:t>1) which drugs the client was taking, and for how long;</a:t>
            </a:r>
          </a:p>
          <a:p>
            <a:r>
              <a:rPr lang="en-ZA" sz="1200" b="0" i="0" u="none" strike="noStrike" kern="1200" baseline="0" dirty="0">
                <a:solidFill>
                  <a:schemeClr val="tx1"/>
                </a:solidFill>
                <a:latin typeface="+mn-lt"/>
                <a:ea typeface="+mn-ea"/>
                <a:cs typeface="+mn-cs"/>
              </a:rPr>
              <a:t>2) the reasons for stopping ART;</a:t>
            </a:r>
          </a:p>
          <a:p>
            <a:r>
              <a:rPr lang="en-ZA" sz="1200" b="0" i="0" u="none" strike="noStrike" kern="1200" baseline="0" dirty="0">
                <a:solidFill>
                  <a:schemeClr val="tx1"/>
                </a:solidFill>
                <a:latin typeface="+mn-lt"/>
                <a:ea typeface="+mn-ea"/>
                <a:cs typeface="+mn-cs"/>
              </a:rPr>
              <a:t>3) side-effects; and</a:t>
            </a:r>
          </a:p>
          <a:p>
            <a:r>
              <a:rPr lang="en-ZA" sz="1200" b="0" i="0" u="none" strike="noStrike" kern="1200" baseline="0" dirty="0">
                <a:solidFill>
                  <a:schemeClr val="tx1"/>
                </a:solidFill>
                <a:latin typeface="+mn-lt"/>
                <a:ea typeface="+mn-ea"/>
                <a:cs typeface="+mn-cs"/>
              </a:rPr>
              <a:t>4) any information on VL measurements whilst on ART.</a:t>
            </a:r>
          </a:p>
          <a:p>
            <a:r>
              <a:rPr lang="en-ZA" sz="1200" b="0" i="0" u="none" strike="noStrike" kern="1200" baseline="0" dirty="0">
                <a:solidFill>
                  <a:schemeClr val="tx1"/>
                </a:solidFill>
                <a:latin typeface="+mn-lt"/>
                <a:ea typeface="+mn-ea"/>
                <a:cs typeface="+mn-cs"/>
              </a:rPr>
              <a:t>• If the patient was well on their first-line regimen, side-effects were not the reason for stopping ART, and their VL was suppressed (or no VL result is available), restart the first-line regimen they were on at the time of interruption. Do a VL after 3 months on ART. The majority of clients should suppress by 3 months on ART. For those that remain unsuppressed provide enhanced adherence support and repeat the VL at 6 months on ART (3 months later). If their VL is still unsuppressed at 6 months on ART, manage the virological failure in accordance with their specific regimen. </a:t>
            </a:r>
          </a:p>
          <a:p>
            <a:r>
              <a:rPr lang="en-ZA" sz="1200" b="0" i="0" u="none" strike="noStrike" kern="1200" baseline="0" dirty="0">
                <a:solidFill>
                  <a:schemeClr val="tx1"/>
                </a:solidFill>
                <a:latin typeface="+mn-lt"/>
                <a:ea typeface="+mn-ea"/>
                <a:cs typeface="+mn-cs"/>
              </a:rPr>
              <a:t>If in doubt, contact one of the helplines provided on page 16 of the abridged GL.</a:t>
            </a:r>
          </a:p>
          <a:p>
            <a:r>
              <a:rPr lang="en-ZA" sz="1200" b="0" i="0" u="none" strike="noStrike" kern="1200" baseline="0" dirty="0">
                <a:solidFill>
                  <a:schemeClr val="tx1"/>
                </a:solidFill>
                <a:latin typeface="+mn-lt"/>
                <a:ea typeface="+mn-ea"/>
                <a:cs typeface="+mn-cs"/>
              </a:rPr>
              <a:t>• If the client stopped treatment due to side-effects, manage as outlined in the comprehensive Consolidated HIV Guidelines</a:t>
            </a:r>
          </a:p>
          <a:p>
            <a:r>
              <a:rPr lang="en-ZA" sz="1200" b="0" i="0" u="none" strike="noStrike" kern="1200" baseline="0" dirty="0">
                <a:solidFill>
                  <a:schemeClr val="tx1"/>
                </a:solidFill>
                <a:latin typeface="+mn-lt"/>
                <a:ea typeface="+mn-ea"/>
                <a:cs typeface="+mn-cs"/>
              </a:rPr>
              <a:t>document, or contact one of the helplines provided on page 16.</a:t>
            </a:r>
          </a:p>
          <a:p>
            <a:r>
              <a:rPr lang="en-ZA" sz="1200" b="0" i="0" u="none" strike="noStrike" kern="1200" baseline="0" dirty="0">
                <a:solidFill>
                  <a:schemeClr val="tx1"/>
                </a:solidFill>
                <a:latin typeface="+mn-lt"/>
                <a:ea typeface="+mn-ea"/>
                <a:cs typeface="+mn-cs"/>
              </a:rPr>
              <a:t>• If the client was failing but is still clinically well, consider restarting their original first line therapy.</a:t>
            </a:r>
          </a:p>
          <a:p>
            <a:r>
              <a:rPr lang="en-ZA" sz="1200" b="0" i="0" u="none" strike="noStrike" kern="1200" baseline="0" dirty="0">
                <a:solidFill>
                  <a:schemeClr val="tx1"/>
                </a:solidFill>
                <a:latin typeface="+mn-lt"/>
                <a:ea typeface="+mn-ea"/>
                <a:cs typeface="+mn-cs"/>
              </a:rPr>
              <a:t>• If the client is ill, consider a new regimen, consulting an experienced clinician as necessary.</a:t>
            </a:r>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21</a:t>
            </a:fld>
            <a:endParaRPr lang="en-ZA"/>
          </a:p>
        </p:txBody>
      </p:sp>
    </p:spTree>
    <p:extLst>
      <p:ext uri="{BB962C8B-B14F-4D97-AF65-F5344CB8AC3E}">
        <p14:creationId xmlns:p14="http://schemas.microsoft.com/office/powerpoint/2010/main" val="1035424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There has been some controversy over the CD4 count of 200 vs 350 for CPT eligibility.</a:t>
            </a:r>
          </a:p>
          <a:p>
            <a:r>
              <a:rPr lang="en-ZA" dirty="0"/>
              <a:t>After much discussion amongst experts and to align with the EML, SA will now be going with the CD count of 200 cut-off</a:t>
            </a:r>
          </a:p>
        </p:txBody>
      </p:sp>
      <p:sp>
        <p:nvSpPr>
          <p:cNvPr id="4" name="Slide Number Placeholder 3"/>
          <p:cNvSpPr>
            <a:spLocks noGrp="1"/>
          </p:cNvSpPr>
          <p:nvPr>
            <p:ph type="sldNum" sz="quarter" idx="5"/>
          </p:nvPr>
        </p:nvSpPr>
        <p:spPr/>
        <p:txBody>
          <a:bodyPr/>
          <a:lstStyle/>
          <a:p>
            <a:fld id="{3CB62ADF-7DB9-4224-B21B-5300583D5FB8}" type="slidenum">
              <a:rPr lang="en-ZA" smtClean="0"/>
              <a:t>22</a:t>
            </a:fld>
            <a:endParaRPr lang="en-ZA"/>
          </a:p>
        </p:txBody>
      </p:sp>
    </p:spTree>
    <p:extLst>
      <p:ext uri="{BB962C8B-B14F-4D97-AF65-F5344CB8AC3E}">
        <p14:creationId xmlns:p14="http://schemas.microsoft.com/office/powerpoint/2010/main" val="4162932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Part 1</a:t>
            </a:r>
          </a:p>
          <a:p>
            <a:r>
              <a:rPr lang="en-ZA" dirty="0"/>
              <a:t>Any VL &gt; 50 c/mL is a medical emergency and requires action.</a:t>
            </a:r>
          </a:p>
          <a:p>
            <a:r>
              <a:rPr lang="en-ZA" dirty="0"/>
              <a:t>Do a thorough assessment using the ABCDE. Take into consideration all the factors discussed in the previous slides</a:t>
            </a:r>
          </a:p>
          <a:p>
            <a:r>
              <a:rPr lang="en-ZA" dirty="0"/>
              <a:t>Implement interventions accordingly</a:t>
            </a:r>
          </a:p>
          <a:p>
            <a:r>
              <a:rPr lang="en-ZA" dirty="0"/>
              <a:t>Repeat the VL in 3 months</a:t>
            </a:r>
          </a:p>
        </p:txBody>
      </p:sp>
      <p:sp>
        <p:nvSpPr>
          <p:cNvPr id="4" name="Slide Number Placeholder 3"/>
          <p:cNvSpPr>
            <a:spLocks noGrp="1"/>
          </p:cNvSpPr>
          <p:nvPr>
            <p:ph type="sldNum" sz="quarter" idx="5"/>
          </p:nvPr>
        </p:nvSpPr>
        <p:spPr/>
        <p:txBody>
          <a:bodyPr/>
          <a:lstStyle/>
          <a:p>
            <a:fld id="{3CB62ADF-7DB9-4224-B21B-5300583D5FB8}" type="slidenum">
              <a:rPr lang="en-ZA" smtClean="0"/>
              <a:t>24</a:t>
            </a:fld>
            <a:endParaRPr lang="en-ZA"/>
          </a:p>
        </p:txBody>
      </p:sp>
    </p:spTree>
    <p:extLst>
      <p:ext uri="{BB962C8B-B14F-4D97-AF65-F5344CB8AC3E}">
        <p14:creationId xmlns:p14="http://schemas.microsoft.com/office/powerpoint/2010/main" val="747435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results of the viral load repeated after 3 months:</a:t>
            </a:r>
          </a:p>
          <a:p>
            <a:r>
              <a:rPr lang="en-ZA" dirty="0"/>
              <a:t>Most clients will either</a:t>
            </a:r>
          </a:p>
          <a:p>
            <a:pPr lvl="1"/>
            <a:r>
              <a:rPr lang="en-ZA" dirty="0"/>
              <a:t>Revert back to VL &lt; 50 c/mL, or</a:t>
            </a:r>
          </a:p>
          <a:p>
            <a:pPr lvl="1"/>
            <a:r>
              <a:rPr lang="en-ZA" dirty="0"/>
              <a:t>Progress to VL &gt; 1000 c/mL (outright failure if on a NNRTI)</a:t>
            </a:r>
          </a:p>
          <a:p>
            <a:pPr lvl="1"/>
            <a:r>
              <a:rPr lang="en-ZA" dirty="0"/>
              <a:t>Small minority will remain between 50-1000, and if this persists, they should be discussed with an expert</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The definition of “confirmed virological failure” remains the same for NNRTI-based regimens, i.e. 2 VLs &gt; 1000 c/mL on at least 2 occasions. However, due to their high genetic barrier, resistance to DTG and PIs develops very slowly. An elevated VL on DTG or LPV/r is therefore more likely to be related to suboptimal adherence. For this reason, a client should be on DTG or LPV/r for at least 2 years before considering a switch to second-line. Confirmed virological failure for a client on a DTG or PI-based regimen will therefore be: VL &gt; 1000 c/mL on at least </a:t>
            </a:r>
            <a:r>
              <a:rPr lang="en-ZA" sz="1200" b="1" i="0" u="none" strike="noStrike" kern="1200" baseline="0" dirty="0">
                <a:solidFill>
                  <a:schemeClr val="tx1"/>
                </a:solidFill>
                <a:latin typeface="+mn-lt"/>
                <a:ea typeface="+mn-ea"/>
                <a:cs typeface="+mn-cs"/>
              </a:rPr>
              <a:t>three occasions over the course of two years, </a:t>
            </a:r>
            <a:r>
              <a:rPr lang="en-ZA" sz="1200" b="0" i="0" u="none" strike="noStrike" kern="1200" baseline="0" dirty="0">
                <a:solidFill>
                  <a:schemeClr val="tx1"/>
                </a:solidFill>
                <a:latin typeface="+mn-lt"/>
                <a:ea typeface="+mn-ea"/>
                <a:cs typeface="+mn-cs"/>
              </a:rPr>
              <a:t>or VL &gt; 1000 c/mL with signs of </a:t>
            </a:r>
            <a:r>
              <a:rPr lang="en-ZA" sz="1200" b="1" i="0" u="none" strike="noStrike" kern="1200" baseline="0" dirty="0">
                <a:solidFill>
                  <a:schemeClr val="tx1"/>
                </a:solidFill>
                <a:latin typeface="+mn-lt"/>
                <a:ea typeface="+mn-ea"/>
                <a:cs typeface="+mn-cs"/>
              </a:rPr>
              <a:t>immunological or clinical failure </a:t>
            </a:r>
            <a:r>
              <a:rPr lang="en-ZA" sz="1200" b="0" i="0" u="none" strike="noStrike" kern="1200" baseline="0" dirty="0">
                <a:solidFill>
                  <a:schemeClr val="tx1"/>
                </a:solidFill>
                <a:latin typeface="+mn-lt"/>
                <a:ea typeface="+mn-ea"/>
                <a:cs typeface="+mn-cs"/>
              </a:rPr>
              <a:t>(i.e. declining CD4 and/or opportunistic infections)</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Clients who have persistent low grade viraemia of between 50 - 1000 c/mL should be discussed with one of the helplines listed below on a case-by-case basis.</a:t>
            </a:r>
            <a:endParaRPr lang="en-ZA" dirty="0"/>
          </a:p>
          <a:p>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26</a:t>
            </a:fld>
            <a:endParaRPr lang="en-ZA"/>
          </a:p>
        </p:txBody>
      </p:sp>
    </p:spTree>
    <p:extLst>
      <p:ext uri="{BB962C8B-B14F-4D97-AF65-F5344CB8AC3E}">
        <p14:creationId xmlns:p14="http://schemas.microsoft.com/office/powerpoint/2010/main" val="249914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Dolutegravir (DTG) has many benefits, as listed above, particularly the rapid rate of viral suppression and high genetic barrier to resistance, which means that resistance develops more slowly.</a:t>
            </a:r>
          </a:p>
          <a:p>
            <a:endParaRPr lang="en-ZA" dirty="0"/>
          </a:p>
        </p:txBody>
      </p:sp>
      <p:sp>
        <p:nvSpPr>
          <p:cNvPr id="4" name="Slide Number Placeholder 3"/>
          <p:cNvSpPr>
            <a:spLocks noGrp="1"/>
          </p:cNvSpPr>
          <p:nvPr>
            <p:ph type="sldNum" sz="quarter" idx="5"/>
          </p:nvPr>
        </p:nvSpPr>
        <p:spPr/>
        <p:txBody>
          <a:bodyPr/>
          <a:lstStyle/>
          <a:p>
            <a:fld id="{0E6985E2-0250-4DAE-8EC5-CDC5ED75C7BE}" type="slidenum">
              <a:rPr lang="en-ZA" smtClean="0"/>
              <a:pPr/>
              <a:t>5</a:t>
            </a:fld>
            <a:endParaRPr lang="en-ZA"/>
          </a:p>
        </p:txBody>
      </p:sp>
    </p:spTree>
    <p:extLst>
      <p:ext uri="{BB962C8B-B14F-4D97-AF65-F5344CB8AC3E}">
        <p14:creationId xmlns:p14="http://schemas.microsoft.com/office/powerpoint/2010/main" val="9158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Due to their high genetic barrier, resistance to DTG and PIs develops very slowly. An elevated VL on DTG or LPV/r is therefore more likely to be related to suboptimal adherence. For this reason, a client should be on DTG or LPV/r for at least 2 years before considering a switch to second-line.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Clients who have persistent low grade viraemia of between 50 - 1000 c/mL should be discussed with one of the helplines listed below on a case-by-case basis.</a:t>
            </a:r>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27</a:t>
            </a:fld>
            <a:endParaRPr lang="en-ZA"/>
          </a:p>
        </p:txBody>
      </p:sp>
    </p:spTree>
    <p:extLst>
      <p:ext uri="{BB962C8B-B14F-4D97-AF65-F5344CB8AC3E}">
        <p14:creationId xmlns:p14="http://schemas.microsoft.com/office/powerpoint/2010/main" val="3160368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Deciding on a second line regimen depends on:</a:t>
            </a:r>
          </a:p>
          <a:p>
            <a:r>
              <a:rPr lang="en-ZA" dirty="0"/>
              <a:t>1. The current regimen the client is failing</a:t>
            </a:r>
          </a:p>
          <a:p>
            <a:r>
              <a:rPr lang="en-ZA" dirty="0"/>
              <a:t>2. Whether resistance testing is indicated and results available or not</a:t>
            </a:r>
          </a:p>
          <a:p>
            <a:r>
              <a:rPr lang="en-ZA" dirty="0"/>
              <a:t>3. HBV co-infection status</a:t>
            </a:r>
          </a:p>
        </p:txBody>
      </p:sp>
      <p:sp>
        <p:nvSpPr>
          <p:cNvPr id="4" name="Slide Number Placeholder 3"/>
          <p:cNvSpPr>
            <a:spLocks noGrp="1"/>
          </p:cNvSpPr>
          <p:nvPr>
            <p:ph type="sldNum" sz="quarter" idx="5"/>
          </p:nvPr>
        </p:nvSpPr>
        <p:spPr/>
        <p:txBody>
          <a:bodyPr/>
          <a:lstStyle/>
          <a:p>
            <a:fld id="{3CB62ADF-7DB9-4224-B21B-5300583D5FB8}" type="slidenum">
              <a:rPr lang="en-ZA" smtClean="0"/>
              <a:t>29</a:t>
            </a:fld>
            <a:endParaRPr lang="en-ZA"/>
          </a:p>
        </p:txBody>
      </p:sp>
    </p:spTree>
    <p:extLst>
      <p:ext uri="{BB962C8B-B14F-4D97-AF65-F5344CB8AC3E}">
        <p14:creationId xmlns:p14="http://schemas.microsoft.com/office/powerpoint/2010/main" val="208238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Some clients will already be on EFV-containing ART when DTG becomes available</a:t>
            </a:r>
          </a:p>
          <a:p>
            <a:pPr marL="285750" indent="-285750" defTabSz="685800">
              <a:buFont typeface="Arial" panose="020B0604020202020204" pitchFamily="34" charset="0"/>
              <a:buChar char="•"/>
            </a:pPr>
            <a:r>
              <a:rPr lang="en-ZA" dirty="0">
                <a:solidFill>
                  <a:prstClr val="black"/>
                </a:solidFill>
              </a:rPr>
              <a:t>A single drug switch to DTG requires:</a:t>
            </a:r>
          </a:p>
          <a:p>
            <a:pPr marL="742950" lvl="1" indent="-285750" defTabSz="685800">
              <a:buFont typeface="Courier New" panose="02070309020205020404" pitchFamily="49" charset="0"/>
              <a:buChar char="o"/>
            </a:pPr>
            <a:r>
              <a:rPr lang="en-ZA" dirty="0">
                <a:solidFill>
                  <a:prstClr val="black"/>
                </a:solidFill>
              </a:rPr>
              <a:t>A VL of &lt; 50 c/mL in last 6 months</a:t>
            </a:r>
          </a:p>
          <a:p>
            <a:pPr marL="742950" lvl="1" indent="-285750" defTabSz="685800">
              <a:buFont typeface="Courier New" panose="02070309020205020404" pitchFamily="49" charset="0"/>
              <a:buChar char="o"/>
            </a:pPr>
            <a:r>
              <a:rPr lang="en-ZA" dirty="0">
                <a:solidFill>
                  <a:prstClr val="black"/>
                </a:solidFill>
              </a:rPr>
              <a:t>Counselling  on risks and benefits of DTG vs EFV, and </a:t>
            </a:r>
            <a:r>
              <a:rPr lang="en-ZA" dirty="0"/>
              <a:t>the risk for NTDs in subsequent pregnancies</a:t>
            </a:r>
            <a:endParaRPr lang="en-ZA" dirty="0">
              <a:solidFill>
                <a:prstClr val="black"/>
              </a:solidFill>
            </a:endParaRPr>
          </a:p>
          <a:p>
            <a:pPr marL="742950" lvl="1" indent="-285750" defTabSz="685800">
              <a:buFont typeface="Courier New" panose="02070309020205020404" pitchFamily="49" charset="0"/>
              <a:buChar char="o"/>
            </a:pPr>
            <a:r>
              <a:rPr lang="en-ZA" dirty="0">
                <a:solidFill>
                  <a:prstClr val="black"/>
                </a:solidFill>
              </a:rPr>
              <a:t>Counselling on contraceptive options post-partum</a:t>
            </a:r>
          </a:p>
          <a:p>
            <a:pPr marL="742950" lvl="1" indent="-285750" defTabSz="685800">
              <a:buFont typeface="Courier New" panose="02070309020205020404" pitchFamily="49" charset="0"/>
              <a:buChar char="o"/>
            </a:pPr>
            <a:r>
              <a:rPr lang="en-ZA" dirty="0">
                <a:solidFill>
                  <a:prstClr val="black"/>
                </a:solidFill>
              </a:rPr>
              <a:t>A check for potential drug interactions</a:t>
            </a:r>
          </a:p>
          <a:p>
            <a:pPr marL="742950" lvl="1" indent="-285750" defTabSz="685800">
              <a:buFont typeface="Courier New" panose="02070309020205020404" pitchFamily="49" charset="0"/>
              <a:buChar char="o"/>
            </a:pPr>
            <a:r>
              <a:rPr lang="en-ZA" dirty="0">
                <a:solidFill>
                  <a:prstClr val="black"/>
                </a:solidFill>
              </a:rPr>
              <a:t>The client to be warned about new side effects that may be experienced </a:t>
            </a:r>
            <a:r>
              <a:rPr lang="en-ZA" dirty="0"/>
              <a:t>when switching to a new drug </a:t>
            </a:r>
            <a:endParaRPr lang="en-ZA" dirty="0">
              <a:solidFill>
                <a:prstClr val="black"/>
              </a:solidFill>
            </a:endParaRPr>
          </a:p>
          <a:p>
            <a:pPr marL="285750" indent="-285750">
              <a:buFont typeface="Arial" panose="020B0604020202020204" pitchFamily="34" charset="0"/>
              <a:buChar char="•"/>
            </a:pPr>
            <a:r>
              <a:rPr lang="en-ZA" dirty="0"/>
              <a:t>Pregnant women already on ART should continue their current ART regimen pending the result of their 1st VL (to be done at entry into antenatal care).</a:t>
            </a:r>
          </a:p>
          <a:p>
            <a:pPr marL="742950" lvl="1" indent="-285750">
              <a:buFont typeface="Arial" panose="020B0604020202020204" pitchFamily="34" charset="0"/>
              <a:buChar char="•"/>
            </a:pPr>
            <a:r>
              <a:rPr lang="en-ZA" dirty="0"/>
              <a:t>Only if her VL is &lt;50 c/ml, and she is no longer in the 1st trimester, offer her the option of switching to DTG.</a:t>
            </a:r>
          </a:p>
          <a:p>
            <a:pPr marL="285750" indent="-285750">
              <a:buFont typeface="Arial" panose="020B0604020202020204" pitchFamily="34" charset="0"/>
              <a:buChar char="•"/>
            </a:pPr>
            <a:r>
              <a:rPr lang="en-ZA" dirty="0"/>
              <a:t>Breastfeeding women on ART may switch to DTG if she has confirmed virological suppression in the last 6 months.</a:t>
            </a:r>
          </a:p>
          <a:p>
            <a:pPr marL="285750" indent="-285750">
              <a:buFont typeface="Arial" panose="020B0604020202020204" pitchFamily="34" charset="0"/>
              <a:buChar char="•"/>
            </a:pPr>
            <a:r>
              <a:rPr lang="en-ZA" dirty="0"/>
              <a:t>Any pregnant or breastfeeding woman with a VL ≥ 50 c/ml should be managed as per the VL Non-suppression algorithm	</a:t>
            </a:r>
          </a:p>
          <a:p>
            <a:pPr marL="285750" indent="-285750">
              <a:buFont typeface="Arial" panose="020B0604020202020204" pitchFamily="34" charset="0"/>
              <a:buChar char="•"/>
            </a:pPr>
            <a:r>
              <a:rPr lang="en-ZA" dirty="0"/>
              <a:t>Should a women desire to become pregnant and need to switch from DTG back to EFV, she also requires a VL &lt; 50 c/mL</a:t>
            </a:r>
          </a:p>
          <a:p>
            <a:endParaRPr lang="en-ZA" dirty="0"/>
          </a:p>
        </p:txBody>
      </p:sp>
      <p:sp>
        <p:nvSpPr>
          <p:cNvPr id="4" name="Slide Number Placeholder 3"/>
          <p:cNvSpPr>
            <a:spLocks noGrp="1"/>
          </p:cNvSpPr>
          <p:nvPr>
            <p:ph type="sldNum" sz="quarter" idx="5"/>
          </p:nvPr>
        </p:nvSpPr>
        <p:spPr/>
        <p:txBody>
          <a:bodyPr/>
          <a:lstStyle/>
          <a:p>
            <a:fld id="{0E6985E2-0250-4DAE-8EC5-CDC5ED75C7BE}" type="slidenum">
              <a:rPr lang="en-ZA" smtClean="0"/>
              <a:pPr/>
              <a:t>32</a:t>
            </a:fld>
            <a:endParaRPr lang="en-ZA"/>
          </a:p>
        </p:txBody>
      </p:sp>
    </p:spTree>
    <p:extLst>
      <p:ext uri="{BB962C8B-B14F-4D97-AF65-F5344CB8AC3E}">
        <p14:creationId xmlns:p14="http://schemas.microsoft.com/office/powerpoint/2010/main" val="1629606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a:solidFill>
                  <a:schemeClr val="tx1"/>
                </a:solidFill>
                <a:effectLst/>
                <a:latin typeface="+mn-lt"/>
                <a:ea typeface="+mn-ea"/>
                <a:cs typeface="+mn-cs"/>
              </a:rPr>
              <a:t>Initial VL &lt; 50 it is safe to switch only one drug straight away (after appropriate counselling, etc.)</a:t>
            </a:r>
          </a:p>
          <a:p>
            <a:r>
              <a:rPr lang="en-ZA" sz="1200" kern="1200" dirty="0">
                <a:solidFill>
                  <a:schemeClr val="tx1"/>
                </a:solidFill>
                <a:effectLst/>
                <a:latin typeface="+mn-lt"/>
                <a:ea typeface="+mn-ea"/>
                <a:cs typeface="+mn-cs"/>
              </a:rPr>
              <a:t> VL &gt; 1000: they need to be worked up for possible virological failure that will require a full regimen switch.</a:t>
            </a:r>
          </a:p>
          <a:p>
            <a:r>
              <a:rPr lang="en-ZA" sz="1200" kern="1200" dirty="0">
                <a:solidFill>
                  <a:schemeClr val="tx1"/>
                </a:solidFill>
                <a:effectLst/>
                <a:latin typeface="+mn-lt"/>
                <a:ea typeface="+mn-ea"/>
                <a:cs typeface="+mn-cs"/>
              </a:rPr>
              <a:t> </a:t>
            </a:r>
          </a:p>
          <a:p>
            <a:r>
              <a:rPr lang="en-ZA" sz="1200" kern="1200" dirty="0">
                <a:solidFill>
                  <a:schemeClr val="tx1"/>
                </a:solidFill>
                <a:effectLst/>
                <a:latin typeface="+mn-lt"/>
                <a:ea typeface="+mn-ea"/>
                <a:cs typeface="+mn-cs"/>
              </a:rPr>
              <a:t>For the category of 50-1000 we, in essence, want to make sure that we identify those who are actually on their way to failing with a VL &gt; 1000. So at the repeat VL after 3 months:</a:t>
            </a:r>
          </a:p>
          <a:p>
            <a:pPr lvl="0"/>
            <a:r>
              <a:rPr lang="en-ZA" sz="1200" kern="1200" dirty="0">
                <a:solidFill>
                  <a:schemeClr val="tx1"/>
                </a:solidFill>
                <a:effectLst/>
                <a:latin typeface="+mn-lt"/>
                <a:ea typeface="+mn-ea"/>
                <a:cs typeface="+mn-cs"/>
              </a:rPr>
              <a:t>If less than 50, that’s great, and we can switch</a:t>
            </a:r>
          </a:p>
          <a:p>
            <a:pPr lvl="0"/>
            <a:r>
              <a:rPr lang="en-ZA" sz="1200" kern="1200" dirty="0">
                <a:solidFill>
                  <a:schemeClr val="tx1"/>
                </a:solidFill>
                <a:effectLst/>
                <a:latin typeface="+mn-lt"/>
                <a:ea typeface="+mn-ea"/>
                <a:cs typeface="+mn-cs"/>
              </a:rPr>
              <a:t>If again 50-1000, they may just be one of those with a low persistent viraemia, but we have confirmed that they are not progressing to outright failure with a VL &gt; 1000. They can also switch</a:t>
            </a:r>
          </a:p>
          <a:p>
            <a:r>
              <a:rPr lang="en-ZA" sz="1200" kern="1200" dirty="0">
                <a:solidFill>
                  <a:schemeClr val="tx1"/>
                </a:solidFill>
                <a:effectLst/>
                <a:latin typeface="+mn-lt"/>
                <a:ea typeface="+mn-ea"/>
                <a:cs typeface="+mn-cs"/>
              </a:rPr>
              <a:t>If &gt; 1000, they have progressed to outright failure, and require a full switch to second line. This is the category we want to identify by repeating the VL. The aim is to protect dolutegravir. If a patient who is failing their current regimen is moved to dolutegravir and kept on the same NRTIs, to which there may already be resistance, there is a risk of developing dolutegravir resistance as a result.  </a:t>
            </a:r>
          </a:p>
          <a:p>
            <a:r>
              <a:rPr lang="en-ZA" sz="1200" kern="1200" dirty="0">
                <a:solidFill>
                  <a:schemeClr val="tx1"/>
                </a:solidFill>
                <a:effectLst/>
                <a:latin typeface="+mn-lt"/>
                <a:ea typeface="+mn-ea"/>
                <a:cs typeface="+mn-cs"/>
              </a:rPr>
              <a:t>A systematic review by Wandeler et al. showed that simplification to dolutegravir monotherapy in virologically suppressed patients results in virological failure in 6.4%, half of which develop resistance. This suggests that dolutegravir needs to be combined with effective NRTIs in a treatment regimen for long term virological suppression and to prevent development of dolutegravir resistance. </a:t>
            </a:r>
          </a:p>
          <a:p>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33</a:t>
            </a:fld>
            <a:endParaRPr lang="en-ZA"/>
          </a:p>
        </p:txBody>
      </p:sp>
    </p:spTree>
    <p:extLst>
      <p:ext uri="{BB962C8B-B14F-4D97-AF65-F5344CB8AC3E}">
        <p14:creationId xmlns:p14="http://schemas.microsoft.com/office/powerpoint/2010/main" val="4157125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74906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36</a:t>
            </a:fld>
            <a:endParaRPr lang="en-ZA"/>
          </a:p>
        </p:txBody>
      </p:sp>
    </p:spTree>
    <p:extLst>
      <p:ext uri="{BB962C8B-B14F-4D97-AF65-F5344CB8AC3E}">
        <p14:creationId xmlns:p14="http://schemas.microsoft.com/office/powerpoint/2010/main" val="177359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Note the difference between weight bands</a:t>
            </a:r>
          </a:p>
          <a:p>
            <a:r>
              <a:rPr lang="en-ZA" dirty="0"/>
              <a:t>DTG can be used for &gt; 20 kg</a:t>
            </a:r>
          </a:p>
          <a:p>
            <a:r>
              <a:rPr lang="en-ZA" dirty="0"/>
              <a:t>TLD only from 35 kg, due to restrictions on TDF, not DTG</a:t>
            </a:r>
          </a:p>
        </p:txBody>
      </p:sp>
      <p:sp>
        <p:nvSpPr>
          <p:cNvPr id="4" name="Slide Number Placeholder 3"/>
          <p:cNvSpPr>
            <a:spLocks noGrp="1"/>
          </p:cNvSpPr>
          <p:nvPr>
            <p:ph type="sldNum" sz="quarter" idx="5"/>
          </p:nvPr>
        </p:nvSpPr>
        <p:spPr/>
        <p:txBody>
          <a:bodyPr/>
          <a:lstStyle/>
          <a:p>
            <a:fld id="{3CB62ADF-7DB9-4224-B21B-5300583D5FB8}" type="slidenum">
              <a:rPr lang="en-ZA" smtClean="0"/>
              <a:t>6</a:t>
            </a:fld>
            <a:endParaRPr lang="en-ZA"/>
          </a:p>
        </p:txBody>
      </p:sp>
    </p:spTree>
    <p:extLst>
      <p:ext uri="{BB962C8B-B14F-4D97-AF65-F5344CB8AC3E}">
        <p14:creationId xmlns:p14="http://schemas.microsoft.com/office/powerpoint/2010/main" val="412738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In an unplanned preliminary analysis of an ongoing study in Botswana, 0.69% (4/596) of babies born to mothers </a:t>
            </a:r>
            <a:r>
              <a:rPr lang="en-ZA" sz="1200" b="0" i="1" u="none" strike="noStrike" kern="1200" baseline="0" dirty="0">
                <a:solidFill>
                  <a:schemeClr val="tx1"/>
                </a:solidFill>
                <a:latin typeface="+mn-lt"/>
                <a:ea typeface="+mn-ea"/>
                <a:cs typeface="+mn-cs"/>
              </a:rPr>
              <a:t>already taking DTG at the time of conception </a:t>
            </a:r>
            <a:r>
              <a:rPr lang="en-ZA" sz="1200" b="0" i="0" u="none" strike="noStrike" kern="1200" baseline="0" dirty="0">
                <a:solidFill>
                  <a:schemeClr val="tx1"/>
                </a:solidFill>
                <a:latin typeface="+mn-lt"/>
                <a:ea typeface="+mn-ea"/>
                <a:cs typeface="+mn-cs"/>
              </a:rPr>
              <a:t>had a neural tube defect (NTD). This compares to 0.1% (14/11173) of babies exposed to other maternal ART. An analysis from the same and other studies in women who started treatment </a:t>
            </a:r>
            <a:r>
              <a:rPr lang="en-ZA" sz="1200" b="0" i="1" u="none" strike="noStrike" kern="1200" baseline="0" dirty="0">
                <a:solidFill>
                  <a:schemeClr val="tx1"/>
                </a:solidFill>
                <a:latin typeface="+mn-lt"/>
                <a:ea typeface="+mn-ea"/>
                <a:cs typeface="+mn-cs"/>
              </a:rPr>
              <a:t>after </a:t>
            </a:r>
            <a:r>
              <a:rPr lang="en-ZA" sz="1200" b="0" i="0" u="none" strike="noStrike" kern="1200" baseline="0" dirty="0">
                <a:solidFill>
                  <a:schemeClr val="tx1"/>
                </a:solidFill>
                <a:latin typeface="+mn-lt"/>
                <a:ea typeface="+mn-ea"/>
                <a:cs typeface="+mn-cs"/>
              </a:rPr>
              <a:t>falling pregnant found no significant differences between DTG and EFV-based regimens on any adverse birth outcomes. </a:t>
            </a:r>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7</a:t>
            </a:fld>
            <a:endParaRPr lang="en-ZA"/>
          </a:p>
        </p:txBody>
      </p:sp>
    </p:spTree>
    <p:extLst>
      <p:ext uri="{BB962C8B-B14F-4D97-AF65-F5344CB8AC3E}">
        <p14:creationId xmlns:p14="http://schemas.microsoft.com/office/powerpoint/2010/main" val="13984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WOCP - DTG is not recommended for:</a:t>
            </a:r>
          </a:p>
          <a:p>
            <a:r>
              <a:rPr lang="en-ZA" dirty="0"/>
              <a:t>	Women wanting to conceive</a:t>
            </a:r>
          </a:p>
          <a:p>
            <a:r>
              <a:rPr lang="en-ZA" dirty="0"/>
              <a:t>	Women not on reliable contraception</a:t>
            </a:r>
          </a:p>
          <a:p>
            <a:r>
              <a:rPr lang="en-ZA" dirty="0"/>
              <a:t>	Women in the first trimester of pregnancy</a:t>
            </a:r>
          </a:p>
          <a:p>
            <a:r>
              <a:rPr lang="en-ZA" dirty="0"/>
              <a:t>WOCP - DTG is recommended for:</a:t>
            </a:r>
          </a:p>
          <a:p>
            <a:r>
              <a:rPr lang="en-ZA" dirty="0"/>
              <a:t>	All non-pregnant and breastfeeding women using reliable contraception</a:t>
            </a:r>
          </a:p>
          <a:p>
            <a:r>
              <a:rPr lang="en-ZA" dirty="0"/>
              <a:t>	Pregnant women in the second and third trimester</a:t>
            </a:r>
          </a:p>
          <a:p>
            <a:r>
              <a:rPr lang="en-ZA" dirty="0"/>
              <a:t>	Women who are not on contraception, but who have been counseled on the risks and benefits, and who have made an informed choice to use DTG</a:t>
            </a:r>
          </a:p>
          <a:p>
            <a:r>
              <a:rPr lang="en-ZA" dirty="0"/>
              <a:t>Ultimately, we have to respect the woman's ability to choose having been given all  the information required to make an informed choice.</a:t>
            </a:r>
          </a:p>
          <a:p>
            <a:r>
              <a:rPr lang="en-ZA" dirty="0"/>
              <a:t>If she opts to use DTG without contraception against recommendations, her choice must be documented in the clinical file.</a:t>
            </a:r>
          </a:p>
          <a:p>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8</a:t>
            </a:fld>
            <a:endParaRPr lang="en-ZA"/>
          </a:p>
        </p:txBody>
      </p:sp>
    </p:spTree>
    <p:extLst>
      <p:ext uri="{BB962C8B-B14F-4D97-AF65-F5344CB8AC3E}">
        <p14:creationId xmlns:p14="http://schemas.microsoft.com/office/powerpoint/2010/main" val="261333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b="1" i="0" u="none" strike="noStrike" kern="1200" baseline="0" dirty="0">
                <a:solidFill>
                  <a:schemeClr val="tx1"/>
                </a:solidFill>
                <a:latin typeface="+mn-lt"/>
                <a:ea typeface="+mn-ea"/>
                <a:cs typeface="+mn-cs"/>
              </a:rPr>
              <a:t>Contraception is recommended </a:t>
            </a:r>
            <a:r>
              <a:rPr lang="en-ZA" sz="1200" b="0" i="0" u="none" strike="noStrike" kern="1200" baseline="0" dirty="0">
                <a:solidFill>
                  <a:schemeClr val="tx1"/>
                </a:solidFill>
                <a:latin typeface="+mn-lt"/>
                <a:ea typeface="+mn-ea"/>
                <a:cs typeface="+mn-cs"/>
              </a:rPr>
              <a:t>for any women taking or starting DTG.</a:t>
            </a:r>
            <a:r>
              <a:rPr lang="en-ZA" dirty="0"/>
              <a:t> Provide a choice of contraceptive options as desired (including condoms, oral contraceptives, implants, injectables, and intra-uterine contraceptive devices (IUCDs). Dual methods are recommended, and consist of a hormonal method or IUCD to prevent pregnancy, and a barrier method (male/female condoms) to prevent STIs and HIV transmission.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endParaRPr lang="en-ZA" dirty="0"/>
          </a:p>
        </p:txBody>
      </p:sp>
      <p:sp>
        <p:nvSpPr>
          <p:cNvPr id="4" name="Slide Number Placeholder 3"/>
          <p:cNvSpPr>
            <a:spLocks noGrp="1"/>
          </p:cNvSpPr>
          <p:nvPr>
            <p:ph type="sldNum" sz="quarter" idx="5"/>
          </p:nvPr>
        </p:nvSpPr>
        <p:spPr/>
        <p:txBody>
          <a:bodyPr/>
          <a:lstStyle/>
          <a:p>
            <a:fld id="{0E6985E2-0250-4DAE-8EC5-CDC5ED75C7BE}" type="slidenum">
              <a:rPr lang="en-ZA" smtClean="0"/>
              <a:pPr/>
              <a:t>9</a:t>
            </a:fld>
            <a:endParaRPr lang="en-ZA"/>
          </a:p>
        </p:txBody>
      </p:sp>
    </p:spTree>
    <p:extLst>
      <p:ext uri="{BB962C8B-B14F-4D97-AF65-F5344CB8AC3E}">
        <p14:creationId xmlns:p14="http://schemas.microsoft.com/office/powerpoint/2010/main" val="312513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Symbol" pitchFamily="2" charset="2"/>
              <a:buChar char=""/>
              <a:tabLst>
                <a:tab pos="457200" algn="l"/>
              </a:tabLst>
            </a:pPr>
            <a:r>
              <a:rPr lang="en-US" sz="1200" dirty="0">
                <a:effectLst/>
                <a:latin typeface="Arial" panose="020B0604020202020204" pitchFamily="34" charset="0"/>
                <a:ea typeface="ＭＳ Ｐゴシック" panose="020B0600070205080204" pitchFamily="34" charset="-128"/>
                <a:cs typeface="Times New Roman" panose="02020603050405020304" pitchFamily="18" charset="0"/>
              </a:rPr>
              <a:t>There are several medications that have significant drug interactions with TLD.</a:t>
            </a:r>
            <a:endParaRPr lang="en-US" sz="1200" dirty="0">
              <a:effectLst/>
              <a:latin typeface="Calibri" panose="020F0502020204030204" pitchFamily="34" charset="0"/>
              <a:ea typeface="ＭＳ Ｐゴシック" panose="020B0600070205080204" pitchFamily="34" charset="-128"/>
              <a:cs typeface="Times New Roman" panose="02020603050405020304" pitchFamily="18" charset="0"/>
            </a:endParaRPr>
          </a:p>
          <a:p>
            <a:pPr marL="742950" marR="0" lvl="1" indent="-285750">
              <a:lnSpc>
                <a:spcPct val="115000"/>
              </a:lnSpc>
              <a:spcBef>
                <a:spcPts val="0"/>
              </a:spcBef>
              <a:spcAft>
                <a:spcPts val="0"/>
              </a:spcAft>
              <a:buFont typeface="Symbol" pitchFamily="2" charset="2"/>
              <a:buChar char=""/>
              <a:tabLst>
                <a:tab pos="914400" algn="l"/>
              </a:tabLst>
            </a:pPr>
            <a:r>
              <a:rPr lang="en-US" sz="1200" dirty="0">
                <a:effectLst/>
                <a:latin typeface="Arial" panose="020B0604020202020204" pitchFamily="34" charset="0"/>
                <a:ea typeface="ＭＳ Ｐゴシック" panose="020B0600070205080204" pitchFamily="34" charset="-128"/>
                <a:cs typeface="Times New Roman" panose="02020603050405020304" pitchFamily="18" charset="0"/>
              </a:rPr>
              <a:t>Rifampin: TLD should be continued once daily, but an additional dose of DTG 50mg should be given 12 hours apart.  </a:t>
            </a:r>
            <a:r>
              <a:rPr lang="en-US" sz="1200" b="0" dirty="0">
                <a:effectLst/>
                <a:latin typeface="Arial" panose="020B0604020202020204" pitchFamily="34" charset="0"/>
                <a:ea typeface="ＭＳ Ｐゴシック" panose="020B0600070205080204" pitchFamily="34" charset="-128"/>
                <a:cs typeface="Times New Roman" panose="02020603050405020304" pitchFamily="18" charset="0"/>
              </a:rPr>
              <a:t>Another important point to note is that Rifampin may potentially interact with some hormonal contraceptives.  Therefore, if a woman is taking ARVs and using hormonal contraception, she should be advised about the potential interaction during TB treatment.</a:t>
            </a:r>
            <a:endParaRPr lang="en-US" sz="1200" b="0" dirty="0">
              <a:effectLst/>
              <a:latin typeface="Calibri" panose="020F0502020204030204" pitchFamily="34" charset="0"/>
              <a:ea typeface="ＭＳ Ｐゴシック" panose="020B0600070205080204" pitchFamily="34" charset="-128"/>
              <a:cs typeface="Times New Roman" panose="02020603050405020304" pitchFamily="18" charset="0"/>
            </a:endParaRPr>
          </a:p>
          <a:p>
            <a:pPr marL="742950" marR="0" lvl="1" indent="-285750">
              <a:lnSpc>
                <a:spcPct val="115000"/>
              </a:lnSpc>
              <a:spcBef>
                <a:spcPts val="0"/>
              </a:spcBef>
              <a:spcAft>
                <a:spcPts val="0"/>
              </a:spcAft>
              <a:buFont typeface="Symbol" pitchFamily="2" charset="2"/>
              <a:buChar char=""/>
              <a:tabLst>
                <a:tab pos="914400" algn="l"/>
              </a:tabLst>
            </a:pPr>
            <a:r>
              <a:rPr lang="en-US" sz="1200" dirty="0">
                <a:effectLst/>
                <a:latin typeface="Arial" panose="020B0604020202020204" pitchFamily="34" charset="0"/>
                <a:ea typeface="ＭＳ Ｐゴシック" panose="020B0600070205080204" pitchFamily="34" charset="-128"/>
                <a:cs typeface="Times New Roman" panose="02020603050405020304" pitchFamily="18" charset="0"/>
              </a:rPr>
              <a:t>Antacids: use two hours before or six hours after TLD dose </a:t>
            </a:r>
            <a:endParaRPr lang="en-US" sz="1200" dirty="0">
              <a:effectLst/>
              <a:latin typeface="Calibri" panose="020F0502020204030204" pitchFamily="34" charset="0"/>
              <a:ea typeface="ＭＳ Ｐゴシック" panose="020B0600070205080204" pitchFamily="34" charset="-128"/>
              <a:cs typeface="Times New Roman" panose="02020603050405020304" pitchFamily="18" charset="0"/>
            </a:endParaRPr>
          </a:p>
          <a:p>
            <a:pPr marL="742950" marR="0" lvl="1" indent="-285750">
              <a:lnSpc>
                <a:spcPct val="115000"/>
              </a:lnSpc>
              <a:spcBef>
                <a:spcPts val="0"/>
              </a:spcBef>
              <a:spcAft>
                <a:spcPts val="0"/>
              </a:spcAft>
              <a:buFont typeface="Symbol" pitchFamily="2" charset="2"/>
              <a:buChar char=""/>
              <a:tabLst>
                <a:tab pos="914400" algn="l"/>
              </a:tabLst>
            </a:pPr>
            <a:r>
              <a:rPr lang="en-US" sz="1200" dirty="0">
                <a:effectLst/>
                <a:latin typeface="Arial" panose="020B0604020202020204" pitchFamily="34" charset="0"/>
                <a:ea typeface="ＭＳ Ｐゴシック" panose="020B0600070205080204" pitchFamily="34" charset="-128"/>
                <a:cs typeface="Times New Roman" panose="02020603050405020304" pitchFamily="18" charset="0"/>
              </a:rPr>
              <a:t>Metformin: a lower dose of metformin may be needed with closer monitoring of blood glucose</a:t>
            </a:r>
            <a:endParaRPr lang="en-US" sz="1200" dirty="0">
              <a:effectLst/>
              <a:latin typeface="Calibri" panose="020F0502020204030204" pitchFamily="34" charset="0"/>
              <a:ea typeface="ＭＳ Ｐゴシック" panose="020B0600070205080204" pitchFamily="34" charset="-128"/>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tabLst>
                <a:tab pos="457200" algn="l"/>
              </a:tabLst>
            </a:pPr>
            <a:r>
              <a:rPr lang="en-US" sz="1200" dirty="0">
                <a:effectLst/>
                <a:latin typeface="Arial" panose="020B0604020202020204" pitchFamily="34" charset="0"/>
                <a:ea typeface="ＭＳ Ｐゴシック" panose="020B0600070205080204" pitchFamily="34" charset="-128"/>
                <a:cs typeface="Times New Roman" panose="02020603050405020304" pitchFamily="18" charset="0"/>
              </a:rPr>
              <a:t>Patients may be taking several drugs, so it is always important to find out what else they are taking and determine if there are any drug interactions. There is a good resource online that can be downloaded as an app: </a:t>
            </a:r>
            <a:br>
              <a:rPr lang="en-US" sz="1200" dirty="0">
                <a:effectLst/>
                <a:latin typeface="Arial" panose="020B0604020202020204" pitchFamily="34" charset="0"/>
                <a:ea typeface="ＭＳ Ｐゴシック" panose="020B0600070205080204" pitchFamily="34" charset="-128"/>
                <a:cs typeface="Times New Roman" panose="02020603050405020304" pitchFamily="18" charset="0"/>
              </a:rPr>
            </a:br>
            <a:r>
              <a:rPr lang="en-US" sz="1200" u="none" strike="noStrike" dirty="0">
                <a:effectLst/>
                <a:latin typeface="Calibri" panose="020F0502020204030204" pitchFamily="34" charset="0"/>
                <a:ea typeface="ＭＳ Ｐゴシック" panose="020B0600070205080204" pitchFamily="34" charset="-128"/>
                <a:cs typeface="Times New Roman" panose="02020603050405020304" pitchFamily="18" charset="0"/>
                <a:hlinkClick r:id="rId3"/>
              </a:rPr>
              <a:t>https://www.hiv-druginteractions.org/checker</a:t>
            </a:r>
            <a:r>
              <a:rPr lang="en-US" sz="1200" dirty="0">
                <a:effectLst/>
                <a:latin typeface="Arial" panose="020B0604020202020204" pitchFamily="34" charset="0"/>
                <a:ea typeface="ＭＳ Ｐゴシック" panose="020B0600070205080204" pitchFamily="34" charset="-128"/>
                <a:cs typeface="Times New Roman" panose="02020603050405020304" pitchFamily="18" charset="0"/>
              </a:rPr>
              <a:t>.</a:t>
            </a:r>
            <a:r>
              <a:rPr lang="en-US" sz="1200" dirty="0">
                <a:effectLst/>
                <a:latin typeface="Calibri" panose="020F0502020204030204" pitchFamily="34" charset="0"/>
                <a:ea typeface="ＭＳ Ｐゴシック" panose="020B0600070205080204" pitchFamily="34" charset="-128"/>
                <a:cs typeface="Times New Roman" panose="02020603050405020304" pitchFamily="18" charset="0"/>
              </a:rPr>
              <a:t/>
            </a:r>
            <a:br>
              <a:rPr lang="en-US" sz="1200" dirty="0">
                <a:effectLst/>
                <a:latin typeface="Calibri" panose="020F0502020204030204" pitchFamily="34" charset="0"/>
                <a:ea typeface="ＭＳ Ｐゴシック" panose="020B0600070205080204" pitchFamily="34" charset="-128"/>
                <a:cs typeface="Times New Roman" panose="02020603050405020304" pitchFamily="18" charset="0"/>
              </a:rPr>
            </a:br>
            <a:r>
              <a:rPr lang="en-US" sz="1200" dirty="0">
                <a:effectLst/>
                <a:latin typeface="Arial" panose="020B0604020202020204" pitchFamily="34" charset="0"/>
                <a:ea typeface="ＭＳ Ｐゴシック" panose="020B0600070205080204" pitchFamily="34" charset="-128"/>
              </a:rPr>
              <a:t>This table and the website can also be found in your participant manual, so you will have it as a reference.</a:t>
            </a:r>
            <a:r>
              <a:rPr lang="en-US" dirty="0">
                <a:effectLst/>
              </a:rPr>
              <a:t> </a:t>
            </a:r>
            <a:endParaRPr lang="en-US" u="none" dirty="0"/>
          </a:p>
          <a:p>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11</a:t>
            </a:fld>
            <a:endParaRPr lang="en-ZA"/>
          </a:p>
        </p:txBody>
      </p:sp>
    </p:spTree>
    <p:extLst>
      <p:ext uri="{BB962C8B-B14F-4D97-AF65-F5344CB8AC3E}">
        <p14:creationId xmlns:p14="http://schemas.microsoft.com/office/powerpoint/2010/main" val="216815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Pregnant women are routinely asked to take calcium bd to prevent pre-eclampsia, and ferrous sulphate daily to prevent anaemia in pregnancy. </a:t>
            </a:r>
            <a:r>
              <a:rPr lang="en-ZA" sz="1200" b="1" i="0" u="none" strike="noStrike" kern="1200" baseline="0" dirty="0">
                <a:solidFill>
                  <a:schemeClr val="tx1"/>
                </a:solidFill>
                <a:latin typeface="+mn-lt"/>
                <a:ea typeface="+mn-ea"/>
                <a:cs typeface="+mn-cs"/>
              </a:rPr>
              <a:t>But both of these can potentially have important drug interaction with DTG and with each other. </a:t>
            </a:r>
            <a:r>
              <a:rPr lang="en-ZA" sz="1200" b="0" i="0" u="none" strike="noStrike" kern="1200" baseline="0" dirty="0">
                <a:solidFill>
                  <a:schemeClr val="tx1"/>
                </a:solidFill>
                <a:latin typeface="+mn-lt"/>
                <a:ea typeface="+mn-ea"/>
                <a:cs typeface="+mn-cs"/>
              </a:rPr>
              <a:t>Calcium supplements decrease DTG concentrations if taken together on an empty stomach. To prevent this, DTG and calcium supplements can be taken at the same time if taken with food.</a:t>
            </a:r>
          </a:p>
          <a:p>
            <a:r>
              <a:rPr lang="en-ZA" sz="1200" b="0" i="0" u="none" strike="noStrike" kern="1200" baseline="0" dirty="0">
                <a:solidFill>
                  <a:schemeClr val="tx1"/>
                </a:solidFill>
                <a:latin typeface="+mn-lt"/>
                <a:ea typeface="+mn-ea"/>
                <a:cs typeface="+mn-cs"/>
              </a:rPr>
              <a:t>Iron supplements decrease DTG concentrations if taken together on an empty stomach. To prevent this, DTG and iron supplements can be taken at the same time if taken with food. However, calcium and iron supplements must be taken at least 4 hours apart.</a:t>
            </a:r>
          </a:p>
          <a:p>
            <a:r>
              <a:rPr lang="en-ZA" sz="1200" b="0" i="0" u="none" strike="noStrike" kern="1200" baseline="0" dirty="0">
                <a:solidFill>
                  <a:schemeClr val="tx1"/>
                </a:solidFill>
                <a:latin typeface="+mn-lt"/>
                <a:ea typeface="+mn-ea"/>
                <a:cs typeface="+mn-cs"/>
              </a:rPr>
              <a:t>Magnesium/aluminium containing antacids decrease DTG concentrations regardless of food intake and should be taken a minimum of 2 hours before or 6 hours after DTG.</a:t>
            </a:r>
            <a:endParaRPr lang="en-ZA" dirty="0"/>
          </a:p>
        </p:txBody>
      </p:sp>
      <p:sp>
        <p:nvSpPr>
          <p:cNvPr id="4" name="Slide Number Placeholder 3"/>
          <p:cNvSpPr>
            <a:spLocks noGrp="1"/>
          </p:cNvSpPr>
          <p:nvPr>
            <p:ph type="sldNum" sz="quarter" idx="5"/>
          </p:nvPr>
        </p:nvSpPr>
        <p:spPr/>
        <p:txBody>
          <a:bodyPr/>
          <a:lstStyle/>
          <a:p>
            <a:fld id="{0E6985E2-0250-4DAE-8EC5-CDC5ED75C7BE}" type="slidenum">
              <a:rPr lang="en-ZA" smtClean="0"/>
              <a:pPr/>
              <a:t>12</a:t>
            </a:fld>
            <a:endParaRPr lang="en-ZA"/>
          </a:p>
        </p:txBody>
      </p:sp>
    </p:spTree>
    <p:extLst>
      <p:ext uri="{BB962C8B-B14F-4D97-AF65-F5344CB8AC3E}">
        <p14:creationId xmlns:p14="http://schemas.microsoft.com/office/powerpoint/2010/main" val="252382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CB62ADF-7DB9-4224-B21B-5300583D5FB8}" type="slidenum">
              <a:rPr lang="en-ZA" smtClean="0"/>
              <a:t>13</a:t>
            </a:fld>
            <a:endParaRPr lang="en-ZA"/>
          </a:p>
        </p:txBody>
      </p:sp>
    </p:spTree>
    <p:extLst>
      <p:ext uri="{BB962C8B-B14F-4D97-AF65-F5344CB8AC3E}">
        <p14:creationId xmlns:p14="http://schemas.microsoft.com/office/powerpoint/2010/main" val="33949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56FD-5923-472B-828E-7E3982643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C7F1881-0AE3-482D-A8B9-1DA092F0C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A709BCB-DF83-48CF-9ABC-CD0F4C9CD0A1}"/>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5" name="Footer Placeholder 4">
            <a:extLst>
              <a:ext uri="{FF2B5EF4-FFF2-40B4-BE49-F238E27FC236}">
                <a16:creationId xmlns:a16="http://schemas.microsoft.com/office/drawing/2014/main" id="{0D27A11A-0C86-4D8E-B29B-CBE30371775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1D02CB0-46B4-4A17-A10F-9ACD44CC52D8}"/>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82311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9401-7CDC-4BC6-9543-AA350F74FFA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189C8F6-9341-48D8-BCBD-37A0108B51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80BA0AA-37DC-4B38-8A09-613DC059CDDE}"/>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5" name="Footer Placeholder 4">
            <a:extLst>
              <a:ext uri="{FF2B5EF4-FFF2-40B4-BE49-F238E27FC236}">
                <a16:creationId xmlns:a16="http://schemas.microsoft.com/office/drawing/2014/main" id="{E303E782-0D27-43C3-B769-D6483C47AA9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7763A00-A267-4D11-BED7-74C5EB231418}"/>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276911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80198-8949-4522-8452-9130B86433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FAF2207-45E0-4381-9F85-C41439914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86904A9-200D-449C-AC82-A24A5835C40A}"/>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5" name="Footer Placeholder 4">
            <a:extLst>
              <a:ext uri="{FF2B5EF4-FFF2-40B4-BE49-F238E27FC236}">
                <a16:creationId xmlns:a16="http://schemas.microsoft.com/office/drawing/2014/main" id="{116D65EB-67FB-4FB5-A068-15ADC861A8B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716FA04-3F18-4952-8D33-F761DE991F2B}"/>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744182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784343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Z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98F31B19-30F0-4060-9D62-0502570D8E61}" type="datetime1">
              <a:rPr lang="en-ZA" smtClean="0"/>
              <a:pPr/>
              <a:t>2019/07/11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8E84A73-F344-44BF-A5FA-8908D65CAA65}" type="slidenum">
              <a:rPr lang="en-ZA" smtClean="0"/>
              <a:pPr/>
              <a:t>‹#›</a:t>
            </a:fld>
            <a:endParaRPr lang="en-ZA"/>
          </a:p>
        </p:txBody>
      </p:sp>
    </p:spTree>
    <p:extLst>
      <p:ext uri="{BB962C8B-B14F-4D97-AF65-F5344CB8AC3E}">
        <p14:creationId xmlns:p14="http://schemas.microsoft.com/office/powerpoint/2010/main" val="3409458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CC06B93F-88B1-46BB-84F8-0850A1614B10}" type="datetime1">
              <a:rPr lang="en-ZA" smtClean="0"/>
              <a:pPr/>
              <a:t>2019/07/11</a:t>
            </a:fld>
            <a:endParaRPr lang="en-ZA"/>
          </a:p>
        </p:txBody>
      </p:sp>
      <p:sp>
        <p:nvSpPr>
          <p:cNvPr id="5" name="Footer Placeholder 4"/>
          <p:cNvSpPr>
            <a:spLocks noGrp="1"/>
          </p:cNvSpPr>
          <p:nvPr>
            <p:ph type="ftr" sz="quarter" idx="11"/>
          </p:nvPr>
        </p:nvSpPr>
        <p:spPr/>
        <p:txBody>
          <a:bodyPr/>
          <a:lstStyle/>
          <a:p>
            <a:endParaRPr lang="en-ZA"/>
          </a:p>
        </p:txBody>
      </p:sp>
    </p:spTree>
    <p:extLst>
      <p:ext uri="{BB962C8B-B14F-4D97-AF65-F5344CB8AC3E}">
        <p14:creationId xmlns:p14="http://schemas.microsoft.com/office/powerpoint/2010/main" val="1228713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D0C40-5914-42AD-82F2-BDBFA4D65D49}" type="datetime1">
              <a:rPr lang="en-ZA" smtClean="0"/>
              <a:pPr/>
              <a:t>2019/07/11</a:t>
            </a:fld>
            <a:endParaRPr lang="en-ZA"/>
          </a:p>
        </p:txBody>
      </p:sp>
      <p:sp>
        <p:nvSpPr>
          <p:cNvPr id="5" name="Footer Placeholder 4"/>
          <p:cNvSpPr>
            <a:spLocks noGrp="1"/>
          </p:cNvSpPr>
          <p:nvPr>
            <p:ph type="ftr" sz="quarter" idx="11"/>
          </p:nvPr>
        </p:nvSpPr>
        <p:spPr/>
        <p:txBody>
          <a:bodyPr/>
          <a:lstStyle/>
          <a:p>
            <a:endParaRPr lang="en-ZA"/>
          </a:p>
        </p:txBody>
      </p:sp>
    </p:spTree>
    <p:extLst>
      <p:ext uri="{BB962C8B-B14F-4D97-AF65-F5344CB8AC3E}">
        <p14:creationId xmlns:p14="http://schemas.microsoft.com/office/powerpoint/2010/main" val="284277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1B9C595C-FA10-4993-9180-455851202785}" type="datetime1">
              <a:rPr lang="en-ZA" smtClean="0"/>
              <a:pPr/>
              <a:t>2019/07/11</a:t>
            </a:fld>
            <a:endParaRPr lang="en-ZA"/>
          </a:p>
        </p:txBody>
      </p:sp>
      <p:sp>
        <p:nvSpPr>
          <p:cNvPr id="6" name="Footer Placeholder 5"/>
          <p:cNvSpPr>
            <a:spLocks noGrp="1"/>
          </p:cNvSpPr>
          <p:nvPr>
            <p:ph type="ftr" sz="quarter" idx="11"/>
          </p:nvPr>
        </p:nvSpPr>
        <p:spPr/>
        <p:txBody>
          <a:bodyPr/>
          <a:lstStyle/>
          <a:p>
            <a:endParaRPr lang="en-ZA"/>
          </a:p>
        </p:txBody>
      </p:sp>
    </p:spTree>
    <p:extLst>
      <p:ext uri="{BB962C8B-B14F-4D97-AF65-F5344CB8AC3E}">
        <p14:creationId xmlns:p14="http://schemas.microsoft.com/office/powerpoint/2010/main" val="3791555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F7990E5F-C610-4DAA-A3EE-DFD3DE4416E0}" type="datetime1">
              <a:rPr lang="en-ZA" smtClean="0"/>
              <a:pPr/>
              <a:t>2019/07/11</a:t>
            </a:fld>
            <a:endParaRPr lang="en-ZA"/>
          </a:p>
        </p:txBody>
      </p:sp>
      <p:sp>
        <p:nvSpPr>
          <p:cNvPr id="8" name="Footer Placeholder 7"/>
          <p:cNvSpPr>
            <a:spLocks noGrp="1"/>
          </p:cNvSpPr>
          <p:nvPr>
            <p:ph type="ftr" sz="quarter" idx="11"/>
          </p:nvPr>
        </p:nvSpPr>
        <p:spPr/>
        <p:txBody>
          <a:bodyPr/>
          <a:lstStyle/>
          <a:p>
            <a:endParaRPr lang="en-ZA"/>
          </a:p>
        </p:txBody>
      </p:sp>
    </p:spTree>
    <p:extLst>
      <p:ext uri="{BB962C8B-B14F-4D97-AF65-F5344CB8AC3E}">
        <p14:creationId xmlns:p14="http://schemas.microsoft.com/office/powerpoint/2010/main" val="3749398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B05EFAB1-D4F4-4C90-947D-023364D71D86}" type="datetime1">
              <a:rPr lang="en-ZA" smtClean="0"/>
              <a:pPr/>
              <a:t>2019/07/11</a:t>
            </a:fld>
            <a:endParaRPr lang="en-ZA"/>
          </a:p>
        </p:txBody>
      </p:sp>
      <p:sp>
        <p:nvSpPr>
          <p:cNvPr id="4" name="Footer Placeholder 3"/>
          <p:cNvSpPr>
            <a:spLocks noGrp="1"/>
          </p:cNvSpPr>
          <p:nvPr>
            <p:ph type="ftr" sz="quarter" idx="11"/>
          </p:nvPr>
        </p:nvSpPr>
        <p:spPr/>
        <p:txBody>
          <a:bodyPr/>
          <a:lstStyle/>
          <a:p>
            <a:endParaRPr lang="en-ZA"/>
          </a:p>
        </p:txBody>
      </p:sp>
    </p:spTree>
    <p:extLst>
      <p:ext uri="{BB962C8B-B14F-4D97-AF65-F5344CB8AC3E}">
        <p14:creationId xmlns:p14="http://schemas.microsoft.com/office/powerpoint/2010/main" val="489486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014AD-CEE4-4124-A807-087F2FA46958}" type="datetime1">
              <a:rPr lang="en-ZA" smtClean="0"/>
              <a:pPr/>
              <a:t>2019/07/11</a:t>
            </a:fld>
            <a:endParaRPr lang="en-ZA"/>
          </a:p>
        </p:txBody>
      </p:sp>
      <p:sp>
        <p:nvSpPr>
          <p:cNvPr id="3" name="Footer Placeholder 2"/>
          <p:cNvSpPr>
            <a:spLocks noGrp="1"/>
          </p:cNvSpPr>
          <p:nvPr>
            <p:ph type="ftr" sz="quarter" idx="11"/>
          </p:nvPr>
        </p:nvSpPr>
        <p:spPr/>
        <p:txBody>
          <a:bodyPr/>
          <a:lstStyle/>
          <a:p>
            <a:endParaRPr lang="en-ZA"/>
          </a:p>
        </p:txBody>
      </p:sp>
    </p:spTree>
    <p:extLst>
      <p:ext uri="{BB962C8B-B14F-4D97-AF65-F5344CB8AC3E}">
        <p14:creationId xmlns:p14="http://schemas.microsoft.com/office/powerpoint/2010/main" val="121144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292C-B0F0-47DB-A920-C0EACD0C0E0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520E94F-79F4-429C-A378-E3BF599253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56DCBB7-3A0A-4D6D-86D7-20060B1C06DB}"/>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5" name="Footer Placeholder 4">
            <a:extLst>
              <a:ext uri="{FF2B5EF4-FFF2-40B4-BE49-F238E27FC236}">
                <a16:creationId xmlns:a16="http://schemas.microsoft.com/office/drawing/2014/main" id="{FD163782-5D1D-45A9-BBEA-59AD1CA6A4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553AEDD-17A2-4245-86AE-6204725B5C0B}"/>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19901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BDF6B-B943-4C22-9038-FCCB8F9CA941}" type="datetime1">
              <a:rPr lang="en-ZA" smtClean="0"/>
              <a:pPr/>
              <a:t>2019/07/11</a:t>
            </a:fld>
            <a:endParaRPr lang="en-ZA"/>
          </a:p>
        </p:txBody>
      </p:sp>
      <p:sp>
        <p:nvSpPr>
          <p:cNvPr id="6" name="Footer Placeholder 5"/>
          <p:cNvSpPr>
            <a:spLocks noGrp="1"/>
          </p:cNvSpPr>
          <p:nvPr>
            <p:ph type="ftr" sz="quarter" idx="11"/>
          </p:nvPr>
        </p:nvSpPr>
        <p:spPr/>
        <p:txBody>
          <a:bodyPr/>
          <a:lstStyle/>
          <a:p>
            <a:endParaRPr lang="en-ZA"/>
          </a:p>
        </p:txBody>
      </p:sp>
    </p:spTree>
    <p:extLst>
      <p:ext uri="{BB962C8B-B14F-4D97-AF65-F5344CB8AC3E}">
        <p14:creationId xmlns:p14="http://schemas.microsoft.com/office/powerpoint/2010/main" val="3857785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60F8E-CE8F-4261-A97E-0A9B1DB0755B}" type="datetime1">
              <a:rPr lang="en-ZA" smtClean="0"/>
              <a:pPr/>
              <a:t>2019/07/11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8E84A73-F344-44BF-A5FA-8908D65CAA65}" type="slidenum">
              <a:rPr lang="en-ZA" smtClean="0"/>
              <a:pPr/>
              <a:t>‹#›</a:t>
            </a:fld>
            <a:endParaRPr lang="en-ZA"/>
          </a:p>
        </p:txBody>
      </p:sp>
    </p:spTree>
    <p:extLst>
      <p:ext uri="{BB962C8B-B14F-4D97-AF65-F5344CB8AC3E}">
        <p14:creationId xmlns:p14="http://schemas.microsoft.com/office/powerpoint/2010/main" val="3443699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334B0E48-D8BA-4A75-95F2-1A824716F59E}" type="datetime1">
              <a:rPr lang="en-ZA" smtClean="0"/>
              <a:pPr/>
              <a:t>2019/07/11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8E84A73-F344-44BF-A5FA-8908D65CAA65}" type="slidenum">
              <a:rPr lang="en-ZA" smtClean="0"/>
              <a:pPr/>
              <a:t>‹#›</a:t>
            </a:fld>
            <a:endParaRPr lang="en-ZA"/>
          </a:p>
        </p:txBody>
      </p:sp>
    </p:spTree>
    <p:extLst>
      <p:ext uri="{BB962C8B-B14F-4D97-AF65-F5344CB8AC3E}">
        <p14:creationId xmlns:p14="http://schemas.microsoft.com/office/powerpoint/2010/main" val="293695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266AC74-A48F-43B0-9AEB-DCF7C49CA54C}" type="datetime1">
              <a:rPr lang="en-ZA" smtClean="0"/>
              <a:pPr/>
              <a:t>2019/07/11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8E84A73-F344-44BF-A5FA-8908D65CAA65}" type="slidenum">
              <a:rPr lang="en-ZA" smtClean="0"/>
              <a:pPr/>
              <a:t>‹#›</a:t>
            </a:fld>
            <a:endParaRPr lang="en-ZA"/>
          </a:p>
        </p:txBody>
      </p:sp>
    </p:spTree>
    <p:extLst>
      <p:ext uri="{BB962C8B-B14F-4D97-AF65-F5344CB8AC3E}">
        <p14:creationId xmlns:p14="http://schemas.microsoft.com/office/powerpoint/2010/main" val="185681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9BD9-BE50-4DFC-9719-127896F2F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E74D174B-1878-4C64-B271-1B54887F0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36651-0F23-4F2D-BB05-F519DDBA0930}"/>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5" name="Footer Placeholder 4">
            <a:extLst>
              <a:ext uri="{FF2B5EF4-FFF2-40B4-BE49-F238E27FC236}">
                <a16:creationId xmlns:a16="http://schemas.microsoft.com/office/drawing/2014/main" id="{E0806B18-3B58-4C67-8B11-B7140A082F4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FEEBC2E-78DF-4392-97B5-4577A7F77FD3}"/>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269383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C6B7-6CAE-4D3B-BB98-273C218F143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FE6350F0-E1FB-4FE6-8988-F04F16233A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4B17E04-3EFE-4571-A14B-574CCEC65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E6EE8025-C3DF-45D9-B42F-0C7998E7ABDE}"/>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6" name="Footer Placeholder 5">
            <a:extLst>
              <a:ext uri="{FF2B5EF4-FFF2-40B4-BE49-F238E27FC236}">
                <a16:creationId xmlns:a16="http://schemas.microsoft.com/office/drawing/2014/main" id="{9C5654F1-07F5-49AC-B54B-07B19C70F29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6EFD019-4196-441A-A7C9-8AF1CFB58ECC}"/>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259161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E1C-10C8-4464-8198-17F71AF24916}"/>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A0F44A8-5CC6-47CE-A63E-2BDFD3A25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5A455-F07A-46F9-8EA3-17ADD9296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40EACCED-1715-4669-8DC2-75214A0D1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2249F7-FCB2-41BC-9762-DF4C8585C1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ADDC7204-9D82-4AE6-8265-0F4BA747D571}"/>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8" name="Footer Placeholder 7">
            <a:extLst>
              <a:ext uri="{FF2B5EF4-FFF2-40B4-BE49-F238E27FC236}">
                <a16:creationId xmlns:a16="http://schemas.microsoft.com/office/drawing/2014/main" id="{92974EEA-A65A-4BF1-937A-258462CF8CEC}"/>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EAC151CB-7133-4EC3-9E91-31A0947DAB08}"/>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247509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9F90-0441-46C3-BCF0-7F655F9B873D}"/>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D1ADE69-912B-4F4C-B104-F8F255269C1E}"/>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4" name="Footer Placeholder 3">
            <a:extLst>
              <a:ext uri="{FF2B5EF4-FFF2-40B4-BE49-F238E27FC236}">
                <a16:creationId xmlns:a16="http://schemas.microsoft.com/office/drawing/2014/main" id="{C202F09B-50F4-49C0-B354-861D2C582505}"/>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28BDAED3-14E8-4975-95EA-9BD0D3C5C2AC}"/>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292791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D5C6D-85E7-4682-920F-B9D0AA6AC972}"/>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3" name="Footer Placeholder 2">
            <a:extLst>
              <a:ext uri="{FF2B5EF4-FFF2-40B4-BE49-F238E27FC236}">
                <a16:creationId xmlns:a16="http://schemas.microsoft.com/office/drawing/2014/main" id="{B625281D-0741-42C4-B3E3-78E22A6B0F9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140D622-4EF6-49BF-B192-AB91CE168EAC}"/>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62348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2D24-3500-48B7-ADF0-DFDF7F6E1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9C74272-6E04-46EC-A3DB-9399F4DD9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F224DB57-6D34-4942-B300-521418544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F8383-494B-4835-88BE-AF34D0822B3F}"/>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6" name="Footer Placeholder 5">
            <a:extLst>
              <a:ext uri="{FF2B5EF4-FFF2-40B4-BE49-F238E27FC236}">
                <a16:creationId xmlns:a16="http://schemas.microsoft.com/office/drawing/2014/main" id="{A1E3DBBC-3DEF-42A4-A0BD-C7E3F9A4383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D579F73-A456-4E88-9F4D-30163775DB1F}"/>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283348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6D82-C709-4D8D-85FE-FAA6A4461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32F04BE6-D1F3-4796-B256-898FF623E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B1EC990-5A97-4A7F-9923-314F4F442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44216-954A-4111-9D77-3EAAB03D81AB}"/>
              </a:ext>
            </a:extLst>
          </p:cNvPr>
          <p:cNvSpPr>
            <a:spLocks noGrp="1"/>
          </p:cNvSpPr>
          <p:nvPr>
            <p:ph type="dt" sz="half" idx="10"/>
          </p:nvPr>
        </p:nvSpPr>
        <p:spPr/>
        <p:txBody>
          <a:bodyPr/>
          <a:lstStyle/>
          <a:p>
            <a:fld id="{E059E44F-89DF-4985-87AE-61B55344B593}" type="datetimeFigureOut">
              <a:rPr lang="en-ZA" smtClean="0"/>
              <a:t>2019/07/11</a:t>
            </a:fld>
            <a:endParaRPr lang="en-ZA"/>
          </a:p>
        </p:txBody>
      </p:sp>
      <p:sp>
        <p:nvSpPr>
          <p:cNvPr id="6" name="Footer Placeholder 5">
            <a:extLst>
              <a:ext uri="{FF2B5EF4-FFF2-40B4-BE49-F238E27FC236}">
                <a16:creationId xmlns:a16="http://schemas.microsoft.com/office/drawing/2014/main" id="{555EBF06-804E-479D-AD18-8F7477F0E42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72E9DF0-D2B0-4DF8-979C-488D551CE9E4}"/>
              </a:ext>
            </a:extLst>
          </p:cNvPr>
          <p:cNvSpPr>
            <a:spLocks noGrp="1"/>
          </p:cNvSpPr>
          <p:nvPr>
            <p:ph type="sldNum" sz="quarter" idx="12"/>
          </p:nvPr>
        </p:nvSpPr>
        <p:spPr/>
        <p:txBody>
          <a:bodyPr/>
          <a:lstStyle/>
          <a:p>
            <a:fld id="{7C613C2F-F1E1-403E-8266-27D5ADFF0502}" type="slidenum">
              <a:rPr lang="en-ZA" smtClean="0"/>
              <a:t>‹#›</a:t>
            </a:fld>
            <a:endParaRPr lang="en-ZA"/>
          </a:p>
        </p:txBody>
      </p:sp>
    </p:spTree>
    <p:extLst>
      <p:ext uri="{BB962C8B-B14F-4D97-AF65-F5344CB8AC3E}">
        <p14:creationId xmlns:p14="http://schemas.microsoft.com/office/powerpoint/2010/main" val="284681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46ED7B-BB4B-4B8E-AAB2-AD558DE0C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C38C666-3A09-45A1-8F13-5268107B5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0364FD2-47DC-4B9D-A896-80852D767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9E44F-89DF-4985-87AE-61B55344B593}" type="datetimeFigureOut">
              <a:rPr lang="en-ZA" smtClean="0"/>
              <a:t>2019/07/11</a:t>
            </a:fld>
            <a:endParaRPr lang="en-ZA"/>
          </a:p>
        </p:txBody>
      </p:sp>
      <p:sp>
        <p:nvSpPr>
          <p:cNvPr id="5" name="Footer Placeholder 4">
            <a:extLst>
              <a:ext uri="{FF2B5EF4-FFF2-40B4-BE49-F238E27FC236}">
                <a16:creationId xmlns:a16="http://schemas.microsoft.com/office/drawing/2014/main" id="{2D71A11D-9DE0-4C2B-A1A0-C45EE1733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13169FDB-9328-4DF3-B4A0-10B858A9D5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13C2F-F1E1-403E-8266-27D5ADFF0502}" type="slidenum">
              <a:rPr lang="en-ZA" smtClean="0"/>
              <a:t>‹#›</a:t>
            </a:fld>
            <a:endParaRPr lang="en-ZA"/>
          </a:p>
        </p:txBody>
      </p:sp>
    </p:spTree>
    <p:extLst>
      <p:ext uri="{BB962C8B-B14F-4D97-AF65-F5344CB8AC3E}">
        <p14:creationId xmlns:p14="http://schemas.microsoft.com/office/powerpoint/2010/main" val="2547919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2F86C-88AB-44C1-B509-30DBE5032EE7}" type="datetime1">
              <a:rPr lang="en-ZA" smtClean="0"/>
              <a:pPr/>
              <a:t>2019/07/11</a:t>
            </a:fld>
            <a:endParaRPr lang="en-ZA"/>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9168341" y="6376244"/>
            <a:ext cx="2844800" cy="365125"/>
          </a:xfrm>
          <a:prstGeom prst="rect">
            <a:avLst/>
          </a:prstGeom>
        </p:spPr>
        <p:txBody>
          <a:bodyPr vert="horz" lIns="91440" tIns="45720" rIns="91440" bIns="45720" rtlCol="0" anchor="ctr"/>
          <a:lstStyle>
            <a:lvl1pPr algn="r">
              <a:defRPr sz="2800" b="1">
                <a:solidFill>
                  <a:schemeClr val="tx1"/>
                </a:solidFill>
              </a:defRPr>
            </a:lvl1pPr>
          </a:lstStyle>
          <a:p>
            <a:fld id="{D8E84A73-F344-44BF-A5FA-8908D65CAA65}" type="slidenum">
              <a:rPr lang="en-ZA" smtClean="0"/>
              <a:pPr/>
              <a:t>‹#›</a:t>
            </a:fld>
            <a:endParaRPr lang="en-ZA" dirty="0"/>
          </a:p>
        </p:txBody>
      </p:sp>
    </p:spTree>
    <p:extLst>
      <p:ext uri="{BB962C8B-B14F-4D97-AF65-F5344CB8AC3E}">
        <p14:creationId xmlns:p14="http://schemas.microsoft.com/office/powerpoint/2010/main" val="4221412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4.png"/><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7.jpeg"/><Relationship Id="rId5" Type="http://schemas.openxmlformats.org/officeDocument/2006/relationships/image" Target="../media/image25.jpeg"/><Relationship Id="rId10" Type="http://schemas.openxmlformats.org/officeDocument/2006/relationships/image" Target="../media/image6.jpeg"/><Relationship Id="rId4" Type="http://schemas.openxmlformats.org/officeDocument/2006/relationships/image" Target="../media/image2.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3.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E373-DB4E-444F-A714-A4B4D256DF06}"/>
              </a:ext>
            </a:extLst>
          </p:cNvPr>
          <p:cNvSpPr>
            <a:spLocks noGrp="1"/>
          </p:cNvSpPr>
          <p:nvPr>
            <p:ph type="ctrTitle"/>
          </p:nvPr>
        </p:nvSpPr>
        <p:spPr/>
        <p:txBody>
          <a:bodyPr/>
          <a:lstStyle/>
          <a:p>
            <a:r>
              <a:rPr lang="en-ZA" dirty="0"/>
              <a:t>Summary of New </a:t>
            </a:r>
            <a:r>
              <a:rPr lang="en-ZA"/>
              <a:t>2019 Abridged </a:t>
            </a:r>
            <a:r>
              <a:rPr lang="en-ZA" dirty="0"/>
              <a:t>ART Guidelines</a:t>
            </a:r>
          </a:p>
        </p:txBody>
      </p:sp>
      <p:sp>
        <p:nvSpPr>
          <p:cNvPr id="3" name="Subtitle 2">
            <a:extLst>
              <a:ext uri="{FF2B5EF4-FFF2-40B4-BE49-F238E27FC236}">
                <a16:creationId xmlns:a16="http://schemas.microsoft.com/office/drawing/2014/main" id="{40D55AD4-B8B2-4C4B-A597-F998BCE544D0}"/>
              </a:ext>
            </a:extLst>
          </p:cNvPr>
          <p:cNvSpPr>
            <a:spLocks noGrp="1"/>
          </p:cNvSpPr>
          <p:nvPr>
            <p:ph type="subTitle" idx="1"/>
          </p:nvPr>
        </p:nvSpPr>
        <p:spPr/>
        <p:txBody>
          <a:bodyPr/>
          <a:lstStyle/>
          <a:p>
            <a:r>
              <a:rPr lang="en-ZA" dirty="0"/>
              <a:t>June 2019</a:t>
            </a:r>
          </a:p>
        </p:txBody>
      </p:sp>
    </p:spTree>
    <p:extLst>
      <p:ext uri="{BB962C8B-B14F-4D97-AF65-F5344CB8AC3E}">
        <p14:creationId xmlns:p14="http://schemas.microsoft.com/office/powerpoint/2010/main" val="150497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8AA0-859A-45B5-AC7F-A5C695BC01BC}"/>
              </a:ext>
            </a:extLst>
          </p:cNvPr>
          <p:cNvSpPr>
            <a:spLocks noGrp="1"/>
          </p:cNvSpPr>
          <p:nvPr>
            <p:ph type="title"/>
          </p:nvPr>
        </p:nvSpPr>
        <p:spPr>
          <a:xfrm>
            <a:off x="2083006" y="377567"/>
            <a:ext cx="7886700" cy="994172"/>
          </a:xfrm>
        </p:spPr>
        <p:txBody>
          <a:bodyPr>
            <a:normAutofit/>
          </a:bodyPr>
          <a:lstStyle/>
          <a:p>
            <a:r>
              <a:rPr lang="en-ZA" dirty="0"/>
              <a:t>Risks and Benefits of DTG vs EFV</a:t>
            </a:r>
          </a:p>
        </p:txBody>
      </p:sp>
      <p:graphicFrame>
        <p:nvGraphicFramePr>
          <p:cNvPr id="4" name="Table 3">
            <a:extLst>
              <a:ext uri="{FF2B5EF4-FFF2-40B4-BE49-F238E27FC236}">
                <a16:creationId xmlns:a16="http://schemas.microsoft.com/office/drawing/2014/main" id="{C1454163-F5C0-4A0A-85F4-B50D785FB42D}"/>
              </a:ext>
            </a:extLst>
          </p:cNvPr>
          <p:cNvGraphicFramePr>
            <a:graphicFrameLocks noGrp="1"/>
          </p:cNvGraphicFramePr>
          <p:nvPr>
            <p:extLst>
              <p:ext uri="{D42A27DB-BD31-4B8C-83A1-F6EECF244321}">
                <p14:modId xmlns:p14="http://schemas.microsoft.com/office/powerpoint/2010/main" val="908018547"/>
              </p:ext>
            </p:extLst>
          </p:nvPr>
        </p:nvGraphicFramePr>
        <p:xfrm>
          <a:off x="2200731" y="1385503"/>
          <a:ext cx="7768975" cy="2443308"/>
        </p:xfrm>
        <a:graphic>
          <a:graphicData uri="http://schemas.openxmlformats.org/drawingml/2006/table">
            <a:tbl>
              <a:tblPr firstRow="1" firstCol="1" bandRow="1">
                <a:tableStyleId>{5C22544A-7EE6-4342-B048-85BDC9FD1C3A}</a:tableStyleId>
              </a:tblPr>
              <a:tblGrid>
                <a:gridCol w="3781997">
                  <a:extLst>
                    <a:ext uri="{9D8B030D-6E8A-4147-A177-3AD203B41FA5}">
                      <a16:colId xmlns:a16="http://schemas.microsoft.com/office/drawing/2014/main" val="3737735212"/>
                    </a:ext>
                  </a:extLst>
                </a:gridCol>
                <a:gridCol w="3986978">
                  <a:extLst>
                    <a:ext uri="{9D8B030D-6E8A-4147-A177-3AD203B41FA5}">
                      <a16:colId xmlns:a16="http://schemas.microsoft.com/office/drawing/2014/main" val="2797401379"/>
                    </a:ext>
                  </a:extLst>
                </a:gridCol>
              </a:tblGrid>
              <a:tr h="531329">
                <a:tc>
                  <a:txBody>
                    <a:bodyPr/>
                    <a:lstStyle/>
                    <a:p>
                      <a:pPr algn="ctr">
                        <a:lnSpc>
                          <a:spcPct val="107000"/>
                        </a:lnSpc>
                        <a:spcAft>
                          <a:spcPts val="0"/>
                        </a:spcAft>
                      </a:pPr>
                      <a:r>
                        <a:rPr lang="en-GB" sz="2000" kern="1200" dirty="0">
                          <a:effectLst/>
                        </a:rPr>
                        <a:t>Benefits of using DTG</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lnSpc>
                          <a:spcPct val="107000"/>
                        </a:lnSpc>
                        <a:spcAft>
                          <a:spcPts val="0"/>
                        </a:spcAft>
                      </a:pPr>
                      <a:r>
                        <a:rPr lang="en-GB" sz="2000" b="1" kern="1200" dirty="0">
                          <a:solidFill>
                            <a:srgbClr val="FFFFFF"/>
                          </a:solidFill>
                          <a:effectLst/>
                          <a:latin typeface="Calibri" panose="020F0502020204030204" pitchFamily="34" charset="0"/>
                          <a:cs typeface="Times New Roman" panose="02020603050405020304" pitchFamily="18" charset="0"/>
                        </a:rPr>
                        <a:t>Risks of using DTG</a:t>
                      </a:r>
                      <a:endParaRPr lang="en-ZA" sz="2000" b="1"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6115"/>
                    </a:solidFill>
                  </a:tcPr>
                </a:tc>
                <a:extLst>
                  <a:ext uri="{0D108BD9-81ED-4DB2-BD59-A6C34878D82A}">
                    <a16:rowId xmlns:a16="http://schemas.microsoft.com/office/drawing/2014/main" val="768502960"/>
                  </a:ext>
                </a:extLst>
              </a:tr>
              <a:tr h="386642">
                <a:tc>
                  <a:txBody>
                    <a:bodyPr/>
                    <a:lstStyle/>
                    <a:p>
                      <a:pPr algn="l">
                        <a:lnSpc>
                          <a:spcPct val="107000"/>
                        </a:lnSpc>
                        <a:spcAft>
                          <a:spcPts val="0"/>
                        </a:spcAft>
                      </a:pPr>
                      <a:r>
                        <a:rPr lang="en-GB" sz="1600" b="0" kern="1200" dirty="0">
                          <a:solidFill>
                            <a:schemeClr val="tx1"/>
                          </a:solidFill>
                          <a:effectLst/>
                        </a:rPr>
                        <a:t>Provides rapid viral suppression</a:t>
                      </a:r>
                      <a:endParaRPr lang="en-Z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rowSpan="2">
                  <a:txBody>
                    <a:bodyPr/>
                    <a:lstStyle/>
                    <a:p>
                      <a:pPr algn="l">
                        <a:lnSpc>
                          <a:spcPct val="115000"/>
                        </a:lnSpc>
                        <a:spcAft>
                          <a:spcPts val="0"/>
                        </a:spcAft>
                      </a:pPr>
                      <a:r>
                        <a:rPr lang="en-GB" sz="1600" kern="1200" dirty="0">
                          <a:effectLst/>
                        </a:rPr>
                        <a:t>DTG may increase the risk of </a:t>
                      </a:r>
                      <a:r>
                        <a:rPr lang="en-GB" sz="1600" b="1" kern="1200" dirty="0">
                          <a:effectLst/>
                        </a:rPr>
                        <a:t>neural tube defects (NTDs) </a:t>
                      </a:r>
                      <a:r>
                        <a:rPr lang="en-GB" sz="1600" kern="1200" dirty="0">
                          <a:effectLst/>
                        </a:rPr>
                        <a:t>if used in the first four weeks after conception</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14076406"/>
                  </a:ext>
                </a:extLst>
              </a:tr>
              <a:tr h="455061">
                <a:tc>
                  <a:txBody>
                    <a:bodyPr/>
                    <a:lstStyle/>
                    <a:p>
                      <a:pPr algn="l">
                        <a:lnSpc>
                          <a:spcPct val="107000"/>
                        </a:lnSpc>
                        <a:spcAft>
                          <a:spcPts val="0"/>
                        </a:spcAft>
                      </a:pPr>
                      <a:r>
                        <a:rPr lang="en-GB" sz="1600" b="0" kern="1200" dirty="0">
                          <a:solidFill>
                            <a:schemeClr val="tx1"/>
                          </a:solidFill>
                          <a:effectLst/>
                        </a:rPr>
                        <a:t>High genetic barrier to resistance</a:t>
                      </a:r>
                      <a:endParaRPr lang="en-Z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lang="en-ZA"/>
                    </a:p>
                  </a:txBody>
                  <a:tcPr/>
                </a:tc>
                <a:extLst>
                  <a:ext uri="{0D108BD9-81ED-4DB2-BD59-A6C34878D82A}">
                    <a16:rowId xmlns:a16="http://schemas.microsoft.com/office/drawing/2014/main" val="2140680098"/>
                  </a:ext>
                </a:extLst>
              </a:tr>
              <a:tr h="386642">
                <a:tc>
                  <a:txBody>
                    <a:bodyPr/>
                    <a:lstStyle/>
                    <a:p>
                      <a:pPr algn="l">
                        <a:lnSpc>
                          <a:spcPct val="107000"/>
                        </a:lnSpc>
                        <a:spcAft>
                          <a:spcPts val="0"/>
                        </a:spcAft>
                      </a:pPr>
                      <a:r>
                        <a:rPr lang="en-GB" sz="1600" b="0" kern="1200" dirty="0">
                          <a:solidFill>
                            <a:schemeClr val="tx1"/>
                          </a:solidFill>
                          <a:effectLst/>
                        </a:rPr>
                        <a:t>No interaction with hormonal contraceptives</a:t>
                      </a:r>
                      <a:endParaRPr lang="en-Z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rowSpan="2">
                  <a:txBody>
                    <a:bodyPr/>
                    <a:lstStyle/>
                    <a:p>
                      <a:pPr algn="l">
                        <a:lnSpc>
                          <a:spcPct val="107000"/>
                        </a:lnSpc>
                        <a:spcAft>
                          <a:spcPts val="0"/>
                        </a:spcAft>
                      </a:pPr>
                      <a:r>
                        <a:rPr lang="en-GB" sz="1600" kern="1200" dirty="0">
                          <a:effectLst/>
                        </a:rPr>
                        <a:t>Drug interactions with </a:t>
                      </a:r>
                      <a:r>
                        <a:rPr lang="en-GB" sz="1600" b="1" kern="1200" dirty="0">
                          <a:effectLst/>
                        </a:rPr>
                        <a:t>rifampicin</a:t>
                      </a:r>
                      <a:r>
                        <a:rPr lang="en-GB" sz="1600" kern="1200" dirty="0">
                          <a:effectLst/>
                        </a:rPr>
                        <a:t>, metformin, anticonvulsants, and polyvalent cations (Ca, Fe, Mg)</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181191"/>
                  </a:ext>
                </a:extLst>
              </a:tr>
              <a:tr h="548433">
                <a:tc>
                  <a:txBody>
                    <a:bodyPr/>
                    <a:lstStyle/>
                    <a:p>
                      <a:pPr algn="l">
                        <a:lnSpc>
                          <a:spcPct val="107000"/>
                        </a:lnSpc>
                        <a:spcAft>
                          <a:spcPts val="0"/>
                        </a:spcAft>
                      </a:pPr>
                      <a:r>
                        <a:rPr lang="en-GB" sz="1600" b="0" kern="1200" dirty="0">
                          <a:solidFill>
                            <a:schemeClr val="tx1"/>
                          </a:solidFill>
                          <a:effectLst/>
                        </a:rPr>
                        <a:t>Side effects are mild and uncommon</a:t>
                      </a:r>
                      <a:endParaRPr lang="en-Z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lang="en-ZA"/>
                    </a:p>
                  </a:txBody>
                  <a:tcPr/>
                </a:tc>
                <a:extLst>
                  <a:ext uri="{0D108BD9-81ED-4DB2-BD59-A6C34878D82A}">
                    <a16:rowId xmlns:a16="http://schemas.microsoft.com/office/drawing/2014/main" val="4017329668"/>
                  </a:ext>
                </a:extLst>
              </a:tr>
            </a:tbl>
          </a:graphicData>
        </a:graphic>
      </p:graphicFrame>
      <p:graphicFrame>
        <p:nvGraphicFramePr>
          <p:cNvPr id="5" name="Table 4">
            <a:extLst>
              <a:ext uri="{FF2B5EF4-FFF2-40B4-BE49-F238E27FC236}">
                <a16:creationId xmlns:a16="http://schemas.microsoft.com/office/drawing/2014/main" id="{82A02626-2F75-4DF5-86A9-5E09D3D6AC66}"/>
              </a:ext>
            </a:extLst>
          </p:cNvPr>
          <p:cNvGraphicFramePr>
            <a:graphicFrameLocks noGrp="1"/>
          </p:cNvGraphicFramePr>
          <p:nvPr>
            <p:extLst>
              <p:ext uri="{D42A27DB-BD31-4B8C-83A1-F6EECF244321}">
                <p14:modId xmlns:p14="http://schemas.microsoft.com/office/powerpoint/2010/main" val="3178236341"/>
              </p:ext>
            </p:extLst>
          </p:nvPr>
        </p:nvGraphicFramePr>
        <p:xfrm>
          <a:off x="2200730" y="4026034"/>
          <a:ext cx="7768976" cy="1808066"/>
        </p:xfrm>
        <a:graphic>
          <a:graphicData uri="http://schemas.openxmlformats.org/drawingml/2006/table">
            <a:tbl>
              <a:tblPr firstRow="1" firstCol="1" bandRow="1"/>
              <a:tblGrid>
                <a:gridCol w="3803949">
                  <a:extLst>
                    <a:ext uri="{9D8B030D-6E8A-4147-A177-3AD203B41FA5}">
                      <a16:colId xmlns:a16="http://schemas.microsoft.com/office/drawing/2014/main" val="1289362578"/>
                    </a:ext>
                  </a:extLst>
                </a:gridCol>
                <a:gridCol w="3965027">
                  <a:extLst>
                    <a:ext uri="{9D8B030D-6E8A-4147-A177-3AD203B41FA5}">
                      <a16:colId xmlns:a16="http://schemas.microsoft.com/office/drawing/2014/main" val="2052985292"/>
                    </a:ext>
                  </a:extLst>
                </a:gridCol>
              </a:tblGrid>
              <a:tr h="459686">
                <a:tc>
                  <a:txBody>
                    <a:bodyPr/>
                    <a:lstStyle/>
                    <a:p>
                      <a:pPr algn="ctr">
                        <a:lnSpc>
                          <a:spcPct val="107000"/>
                        </a:lnSpc>
                        <a:spcAft>
                          <a:spcPts val="0"/>
                        </a:spcAft>
                      </a:pPr>
                      <a:r>
                        <a:rPr lang="en-GB" sz="2000" b="1"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Benefits of using EFV</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D7B75"/>
                    </a:solidFill>
                  </a:tcPr>
                </a:tc>
                <a:tc>
                  <a:txBody>
                    <a:bodyPr/>
                    <a:lstStyle/>
                    <a:p>
                      <a:pPr algn="ctr">
                        <a:lnSpc>
                          <a:spcPct val="107000"/>
                        </a:lnSpc>
                        <a:spcAft>
                          <a:spcPts val="0"/>
                        </a:spcAft>
                      </a:pPr>
                      <a:r>
                        <a:rPr lang="en-GB" sz="2000" b="1"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Risks of using EFV</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4436"/>
                    </a:solidFill>
                  </a:tcPr>
                </a:tc>
                <a:extLst>
                  <a:ext uri="{0D108BD9-81ED-4DB2-BD59-A6C34878D82A}">
                    <a16:rowId xmlns:a16="http://schemas.microsoft.com/office/drawing/2014/main" val="3184682051"/>
                  </a:ext>
                </a:extLst>
              </a:tr>
              <a:tr h="460040">
                <a:tc>
                  <a:txBody>
                    <a:bodyPr/>
                    <a:lstStyle/>
                    <a:p>
                      <a:pPr algn="l">
                        <a:lnSpc>
                          <a:spcPct val="107000"/>
                        </a:lnSpc>
                        <a:spcAft>
                          <a:spcPts val="0"/>
                        </a:spcAft>
                      </a:pPr>
                      <a:r>
                        <a:rPr lang="en-GB" sz="16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Safe in pregnancy</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a:lnSpc>
                          <a:spcPct val="107000"/>
                        </a:lnSpc>
                        <a:spcAft>
                          <a:spcPts val="0"/>
                        </a:spcAft>
                      </a:pPr>
                      <a:r>
                        <a:rPr lang="en-GB" sz="16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 genetic barrier to resistance</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B1AC"/>
                    </a:solidFill>
                  </a:tcPr>
                </a:tc>
                <a:extLst>
                  <a:ext uri="{0D108BD9-81ED-4DB2-BD59-A6C34878D82A}">
                    <a16:rowId xmlns:a16="http://schemas.microsoft.com/office/drawing/2014/main" val="1541934590"/>
                  </a:ext>
                </a:extLst>
              </a:tr>
              <a:tr h="444342">
                <a:tc rowSpan="2">
                  <a:txBody>
                    <a:bodyPr/>
                    <a:lstStyle/>
                    <a:p>
                      <a:pPr algn="l">
                        <a:lnSpc>
                          <a:spcPct val="107000"/>
                        </a:lnSpc>
                        <a:spcAft>
                          <a:spcPts val="0"/>
                        </a:spcAft>
                      </a:pPr>
                      <a:r>
                        <a:rPr lang="en-GB" sz="16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 significant interaction with TB treatment</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a:lnSpc>
                          <a:spcPct val="107000"/>
                        </a:lnSpc>
                        <a:spcAft>
                          <a:spcPts val="0"/>
                        </a:spcAft>
                      </a:pPr>
                      <a:r>
                        <a:rPr lang="en-GB" sz="16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Drug interactions with contraceptives</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B1AC"/>
                    </a:solidFill>
                  </a:tcPr>
                </a:tc>
                <a:extLst>
                  <a:ext uri="{0D108BD9-81ED-4DB2-BD59-A6C34878D82A}">
                    <a16:rowId xmlns:a16="http://schemas.microsoft.com/office/drawing/2014/main" val="464675223"/>
                  </a:ext>
                </a:extLst>
              </a:tr>
              <a:tr h="443998">
                <a:tc vMerge="1">
                  <a:txBody>
                    <a:bodyPr/>
                    <a:lstStyle/>
                    <a:p>
                      <a:endParaRPr lang="en-ZA"/>
                    </a:p>
                  </a:txBody>
                  <a:tcPr/>
                </a:tc>
                <a:tc>
                  <a:txBody>
                    <a:bodyPr/>
                    <a:lstStyle/>
                    <a:p>
                      <a:pPr algn="l">
                        <a:lnSpc>
                          <a:spcPct val="107000"/>
                        </a:lnSpc>
                        <a:spcAft>
                          <a:spcPts val="0"/>
                        </a:spcAft>
                      </a:pPr>
                      <a:r>
                        <a:rPr lang="en-GB" sz="16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Neuropsychiatric side effects</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B1AC"/>
                    </a:solidFill>
                  </a:tcPr>
                </a:tc>
                <a:extLst>
                  <a:ext uri="{0D108BD9-81ED-4DB2-BD59-A6C34878D82A}">
                    <a16:rowId xmlns:a16="http://schemas.microsoft.com/office/drawing/2014/main" val="970346144"/>
                  </a:ext>
                </a:extLst>
              </a:tr>
            </a:tbl>
          </a:graphicData>
        </a:graphic>
      </p:graphicFrame>
      <p:sp>
        <p:nvSpPr>
          <p:cNvPr id="3" name="Rectangle 2">
            <a:extLst>
              <a:ext uri="{FF2B5EF4-FFF2-40B4-BE49-F238E27FC236}">
                <a16:creationId xmlns:a16="http://schemas.microsoft.com/office/drawing/2014/main" id="{E334050B-B714-4702-9438-1DCA21C4A3D5}"/>
              </a:ext>
            </a:extLst>
          </p:cNvPr>
          <p:cNvSpPr/>
          <p:nvPr/>
        </p:nvSpPr>
        <p:spPr>
          <a:xfrm>
            <a:off x="2141869" y="5949281"/>
            <a:ext cx="8058587" cy="646331"/>
          </a:xfrm>
          <a:prstGeom prst="rect">
            <a:avLst/>
          </a:prstGeom>
        </p:spPr>
        <p:txBody>
          <a:bodyPr wrap="square">
            <a:spAutoFit/>
          </a:bodyPr>
          <a:lstStyle/>
          <a:p>
            <a:r>
              <a:rPr lang="en-ZA" dirty="0"/>
              <a:t>Should she choose DTG despite recommendations, document her choice in writing in clinical notes </a:t>
            </a:r>
          </a:p>
        </p:txBody>
      </p:sp>
    </p:spTree>
    <p:extLst>
      <p:ext uri="{BB962C8B-B14F-4D97-AF65-F5344CB8AC3E}">
        <p14:creationId xmlns:p14="http://schemas.microsoft.com/office/powerpoint/2010/main" val="395093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DE9C47-6D02-44BF-9CC4-C86BF4762CB7}"/>
              </a:ext>
            </a:extLst>
          </p:cNvPr>
          <p:cNvSpPr>
            <a:spLocks noGrp="1"/>
          </p:cNvSpPr>
          <p:nvPr>
            <p:ph type="title"/>
          </p:nvPr>
        </p:nvSpPr>
        <p:spPr>
          <a:xfrm>
            <a:off x="0" y="17142"/>
            <a:ext cx="12192000" cy="1318371"/>
          </a:xfrm>
        </p:spPr>
        <p:txBody>
          <a:bodyPr/>
          <a:lstStyle/>
          <a:p>
            <a:pPr algn="ctr"/>
            <a:r>
              <a:rPr lang="en-ZA" b="1" dirty="0"/>
              <a:t>Drug Interactions with DTG</a:t>
            </a:r>
          </a:p>
        </p:txBody>
      </p:sp>
      <p:graphicFrame>
        <p:nvGraphicFramePr>
          <p:cNvPr id="9" name="Table 8">
            <a:extLst>
              <a:ext uri="{FF2B5EF4-FFF2-40B4-BE49-F238E27FC236}">
                <a16:creationId xmlns:a16="http://schemas.microsoft.com/office/drawing/2014/main" id="{734BCCEE-56D3-4692-8A51-F87B64F62728}"/>
              </a:ext>
            </a:extLst>
          </p:cNvPr>
          <p:cNvGraphicFramePr>
            <a:graphicFrameLocks noGrp="1"/>
          </p:cNvGraphicFramePr>
          <p:nvPr/>
        </p:nvGraphicFramePr>
        <p:xfrm>
          <a:off x="630621" y="1664365"/>
          <a:ext cx="10830910" cy="4555523"/>
        </p:xfrm>
        <a:graphic>
          <a:graphicData uri="http://schemas.openxmlformats.org/drawingml/2006/table">
            <a:tbl>
              <a:tblPr firstRow="1" firstCol="1" bandRow="1" bandCol="1"/>
              <a:tblGrid>
                <a:gridCol w="2650184">
                  <a:extLst>
                    <a:ext uri="{9D8B030D-6E8A-4147-A177-3AD203B41FA5}">
                      <a16:colId xmlns:a16="http://schemas.microsoft.com/office/drawing/2014/main" val="1448920554"/>
                    </a:ext>
                  </a:extLst>
                </a:gridCol>
                <a:gridCol w="2225276">
                  <a:extLst>
                    <a:ext uri="{9D8B030D-6E8A-4147-A177-3AD203B41FA5}">
                      <a16:colId xmlns:a16="http://schemas.microsoft.com/office/drawing/2014/main" val="3441451059"/>
                    </a:ext>
                  </a:extLst>
                </a:gridCol>
                <a:gridCol w="5955450">
                  <a:extLst>
                    <a:ext uri="{9D8B030D-6E8A-4147-A177-3AD203B41FA5}">
                      <a16:colId xmlns:a16="http://schemas.microsoft.com/office/drawing/2014/main" val="2683295437"/>
                    </a:ext>
                  </a:extLst>
                </a:gridCol>
              </a:tblGrid>
              <a:tr h="519844">
                <a:tc>
                  <a:txBody>
                    <a:bodyPr/>
                    <a:lstStyle/>
                    <a:p>
                      <a:pPr algn="l">
                        <a:lnSpc>
                          <a:spcPct val="107000"/>
                        </a:lnSpc>
                        <a:spcAft>
                          <a:spcPts val="800"/>
                        </a:spcAft>
                      </a:pPr>
                      <a:r>
                        <a:rPr lang="en-GB"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Interacting Drug</a:t>
                      </a:r>
                      <a:endParaRPr lang="en-Z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38135"/>
                    </a:solidFill>
                  </a:tcPr>
                </a:tc>
                <a:tc>
                  <a:txBody>
                    <a:bodyPr/>
                    <a:lstStyle/>
                    <a:p>
                      <a:pPr algn="l">
                        <a:lnSpc>
                          <a:spcPct val="107000"/>
                        </a:lnSpc>
                        <a:spcAft>
                          <a:spcPts val="800"/>
                        </a:spcAft>
                      </a:pPr>
                      <a:r>
                        <a:rPr lang="en-GB"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Effect of Co-Administration</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38135"/>
                    </a:solidFill>
                  </a:tcPr>
                </a:tc>
                <a:tc>
                  <a:txBody>
                    <a:bodyPr/>
                    <a:lstStyle/>
                    <a:p>
                      <a:pPr algn="l">
                        <a:lnSpc>
                          <a:spcPct val="107000"/>
                        </a:lnSpc>
                        <a:spcAft>
                          <a:spcPts val="800"/>
                        </a:spcAft>
                      </a:pPr>
                      <a:r>
                        <a:rPr lang="en-GB"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Recommendation</a:t>
                      </a:r>
                      <a:endParaRPr lang="en-Z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38135"/>
                    </a:solidFill>
                  </a:tcPr>
                </a:tc>
                <a:extLst>
                  <a:ext uri="{0D108BD9-81ED-4DB2-BD59-A6C34878D82A}">
                    <a16:rowId xmlns:a16="http://schemas.microsoft.com/office/drawing/2014/main" val="2223261989"/>
                  </a:ext>
                </a:extLst>
              </a:tr>
              <a:tr h="785666">
                <a:tc>
                  <a:txBody>
                    <a:bodyPr/>
                    <a:lstStyle/>
                    <a:p>
                      <a:pPr algn="l">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Rifampicin</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r">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Dolutegravir</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Double DTG  dose to 50mg 12-hourly.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If on TLD FDC, add DTG 50mg 12 hours after TLD dose</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36093077"/>
                  </a:ext>
                </a:extLst>
              </a:tr>
              <a:tr h="1604455">
                <a:tc>
                  <a:txBody>
                    <a:bodyPr/>
                    <a:lstStyle/>
                    <a:p>
                      <a:pPr algn="l">
                        <a:lnSpc>
                          <a:spcPct val="107000"/>
                        </a:lnSpc>
                        <a:spcAft>
                          <a:spcPts val="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Anticonvulsants:</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800" dirty="0">
                          <a:effectLst/>
                          <a:latin typeface="Calibri" panose="020F0502020204030204" pitchFamily="34" charset="0"/>
                          <a:cs typeface="Times New Roman" panose="02020603050405020304" pitchFamily="18" charset="0"/>
                        </a:rPr>
                        <a:t>Carbamazepine</a:t>
                      </a:r>
                      <a:endParaRPr lang="en-ZA" sz="18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800" dirty="0">
                          <a:effectLst/>
                          <a:latin typeface="Calibri" panose="020F0502020204030204" pitchFamily="34" charset="0"/>
                          <a:cs typeface="Times New Roman" panose="02020603050405020304" pitchFamily="18" charset="0"/>
                        </a:rPr>
                        <a:t>Phenobarbital</a:t>
                      </a:r>
                      <a:endParaRPr lang="en-ZA" sz="18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800" dirty="0">
                          <a:effectLst/>
                          <a:latin typeface="Calibri" panose="020F0502020204030204" pitchFamily="34" charset="0"/>
                          <a:cs typeface="Times New Roman" panose="02020603050405020304" pitchFamily="18" charset="0"/>
                        </a:rPr>
                        <a:t>Phenytoin</a:t>
                      </a:r>
                      <a:endParaRPr lang="en-ZA" sz="18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800" dirty="0">
                          <a:effectLst/>
                          <a:latin typeface="Calibri" panose="020F0502020204030204" pitchFamily="34" charset="0"/>
                          <a:cs typeface="Times New Roman" panose="02020603050405020304" pitchFamily="18" charset="0"/>
                        </a:rPr>
                        <a:t>Valproate</a:t>
                      </a:r>
                      <a:endParaRPr lang="en-ZA" sz="1800" dirty="0">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Dolutegravir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Avoid co-administration if possible (lamotrigine, levetiracetam, and topiramate do not interact with DTG, and can be used). Double DTG dose to 50mg 12-hourly for carbamazepine if alternative anticonvulsant cannot be used</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16826130"/>
                  </a:ext>
                </a:extLst>
              </a:tr>
              <a:tr h="697917">
                <a:tc>
                  <a:txBody>
                    <a:bodyPr/>
                    <a:lstStyle/>
                    <a:p>
                      <a:pPr algn="l">
                        <a:lnSpc>
                          <a:spcPct val="107000"/>
                        </a:lnSpc>
                        <a:spcAft>
                          <a:spcPts val="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Metformin</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Metformin</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Maximum metformin dose 500mg 12-hourly</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30586714"/>
                  </a:ext>
                </a:extLst>
              </a:tr>
              <a:tr h="512391">
                <a:tc gridSpan="3">
                  <a:txBody>
                    <a:bodyPr/>
                    <a:lstStyle/>
                    <a:p>
                      <a:pPr algn="l">
                        <a:lnSpc>
                          <a:spcPct val="107000"/>
                        </a:lnSpc>
                        <a:spcAft>
                          <a:spcPts val="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Polyvalent cations – significant interactions </a:t>
                      </a:r>
                      <a:r>
                        <a:rPr lang="en-GB"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see next slide</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a:r>
                      <a:r>
                        <a:rPr lang="it-IT" sz="1800" b="0" i="0" u="none" strike="noStrike" kern="1200" baseline="0" dirty="0">
                          <a:solidFill>
                            <a:schemeClr val="tx1"/>
                          </a:solidFill>
                          <a:latin typeface="+mn-lt"/>
                          <a:ea typeface="+mn-ea"/>
                          <a:cs typeface="+mn-cs"/>
                        </a:rPr>
                        <a:t>Mg2+, Fe2+, Ca2+, Al3+, Zn2+</a:t>
                      </a:r>
                      <a:r>
                        <a:rPr lang="en-GB" sz="1800" dirty="0">
                          <a:effectLst/>
                          <a:latin typeface="Calibri" panose="020F0502020204030204" pitchFamily="34" charset="0"/>
                          <a:ea typeface="Calibri" panose="020F0502020204030204" pitchFamily="34" charset="0"/>
                          <a:cs typeface="Times New Roman" panose="02020603050405020304" pitchFamily="18" charset="0"/>
                        </a:rPr>
                        <a:t>) e.g. antacids, sucralfate, multivitamin and nutritional supplements</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hMerge="1">
                  <a:txBody>
                    <a:bodyPr/>
                    <a:lstStyle/>
                    <a:p>
                      <a:pPr algn="r">
                        <a:lnSpc>
                          <a:spcPct val="107000"/>
                        </a:lnSpc>
                        <a:spcAft>
                          <a:spcPts val="0"/>
                        </a:spcAft>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pPr algn="l">
                        <a:lnSpc>
                          <a:spcPct val="107000"/>
                        </a:lnSpc>
                        <a:spcAft>
                          <a:spcPts val="0"/>
                        </a:spcAft>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24845261"/>
                  </a:ext>
                </a:extLst>
              </a:tr>
            </a:tbl>
          </a:graphicData>
        </a:graphic>
      </p:graphicFrame>
      <p:sp>
        <p:nvSpPr>
          <p:cNvPr id="10" name="Arrow: Down 9">
            <a:extLst>
              <a:ext uri="{FF2B5EF4-FFF2-40B4-BE49-F238E27FC236}">
                <a16:creationId xmlns:a16="http://schemas.microsoft.com/office/drawing/2014/main" id="{E536DA96-3C99-42EA-99A3-5F310E9D9183}"/>
              </a:ext>
            </a:extLst>
          </p:cNvPr>
          <p:cNvSpPr/>
          <p:nvPr/>
        </p:nvSpPr>
        <p:spPr>
          <a:xfrm>
            <a:off x="3590426" y="2415283"/>
            <a:ext cx="414337" cy="512763"/>
          </a:xfrm>
          <a:prstGeom prst="downArrow">
            <a:avLst/>
          </a:prstGeom>
          <a:solidFill>
            <a:srgbClr val="ED7D3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ZA"/>
          </a:p>
        </p:txBody>
      </p:sp>
      <p:sp>
        <p:nvSpPr>
          <p:cNvPr id="11" name="Arrow: Down 10">
            <a:extLst>
              <a:ext uri="{FF2B5EF4-FFF2-40B4-BE49-F238E27FC236}">
                <a16:creationId xmlns:a16="http://schemas.microsoft.com/office/drawing/2014/main" id="{F7E3DD86-64C9-4A81-BE20-272B49C0796F}"/>
              </a:ext>
            </a:extLst>
          </p:cNvPr>
          <p:cNvSpPr/>
          <p:nvPr/>
        </p:nvSpPr>
        <p:spPr>
          <a:xfrm>
            <a:off x="3981926" y="7031878"/>
            <a:ext cx="464502" cy="512763"/>
          </a:xfrm>
          <a:prstGeom prst="downArrow">
            <a:avLst/>
          </a:prstGeom>
          <a:solidFill>
            <a:srgbClr val="ED7D3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ZA"/>
          </a:p>
        </p:txBody>
      </p:sp>
      <p:sp>
        <p:nvSpPr>
          <p:cNvPr id="12" name="Arrow: Down 11">
            <a:extLst>
              <a:ext uri="{FF2B5EF4-FFF2-40B4-BE49-F238E27FC236}">
                <a16:creationId xmlns:a16="http://schemas.microsoft.com/office/drawing/2014/main" id="{E6CAC5EB-EA87-4917-B252-0A9EFB194FB8}"/>
              </a:ext>
            </a:extLst>
          </p:cNvPr>
          <p:cNvSpPr/>
          <p:nvPr/>
        </p:nvSpPr>
        <p:spPr>
          <a:xfrm>
            <a:off x="3597410" y="4724314"/>
            <a:ext cx="402748" cy="392750"/>
          </a:xfrm>
          <a:prstGeom prst="downArrow">
            <a:avLst/>
          </a:prstGeom>
          <a:solidFill>
            <a:srgbClr val="ED7D3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ZA"/>
          </a:p>
        </p:txBody>
      </p:sp>
      <p:sp>
        <p:nvSpPr>
          <p:cNvPr id="13" name="Arrow: Down 12">
            <a:extLst>
              <a:ext uri="{FF2B5EF4-FFF2-40B4-BE49-F238E27FC236}">
                <a16:creationId xmlns:a16="http://schemas.microsoft.com/office/drawing/2014/main" id="{1E6B5DC6-D68D-466B-B02C-FA995B11AB6A}"/>
              </a:ext>
            </a:extLst>
          </p:cNvPr>
          <p:cNvSpPr/>
          <p:nvPr/>
        </p:nvSpPr>
        <p:spPr>
          <a:xfrm rot="10800000">
            <a:off x="3540261" y="3508301"/>
            <a:ext cx="464502" cy="512764"/>
          </a:xfrm>
          <a:prstGeom prst="downArrow">
            <a:avLst/>
          </a:prstGeom>
          <a:solidFill>
            <a:srgbClr val="4472C4"/>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ZA"/>
          </a:p>
        </p:txBody>
      </p:sp>
    </p:spTree>
    <p:extLst>
      <p:ext uri="{BB962C8B-B14F-4D97-AF65-F5344CB8AC3E}">
        <p14:creationId xmlns:p14="http://schemas.microsoft.com/office/powerpoint/2010/main" val="226509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47526-8B3E-4C11-8AA8-D7A716F94E98}"/>
              </a:ext>
            </a:extLst>
          </p:cNvPr>
          <p:cNvSpPr>
            <a:spLocks noGrp="1"/>
          </p:cNvSpPr>
          <p:nvPr>
            <p:ph type="title"/>
          </p:nvPr>
        </p:nvSpPr>
        <p:spPr>
          <a:xfrm>
            <a:off x="0" y="1"/>
            <a:ext cx="12192000" cy="1165652"/>
          </a:xfrm>
        </p:spPr>
        <p:txBody>
          <a:bodyPr>
            <a:noAutofit/>
          </a:bodyPr>
          <a:lstStyle/>
          <a:p>
            <a:pPr algn="ctr"/>
            <a:r>
              <a:rPr lang="en-ZA" sz="3600" b="1" dirty="0"/>
              <a:t>Drug interactions between DTG and the</a:t>
            </a:r>
            <a:br>
              <a:rPr lang="en-ZA" sz="3600" b="1" dirty="0"/>
            </a:br>
            <a:r>
              <a:rPr lang="en-ZA" sz="3600" b="1" dirty="0"/>
              <a:t>polyvalent cations </a:t>
            </a:r>
            <a:r>
              <a:rPr lang="en-ZA" sz="2800" b="1" dirty="0"/>
              <a:t>(calcium/ iron supplements and antacids)</a:t>
            </a:r>
            <a:endParaRPr lang="en-ZA" sz="3600" b="1" dirty="0"/>
          </a:p>
        </p:txBody>
      </p:sp>
      <p:sp>
        <p:nvSpPr>
          <p:cNvPr id="4" name="Content Placeholder 3">
            <a:extLst>
              <a:ext uri="{FF2B5EF4-FFF2-40B4-BE49-F238E27FC236}">
                <a16:creationId xmlns:a16="http://schemas.microsoft.com/office/drawing/2014/main" id="{E873D6F1-91DD-421B-93B2-E34CF1537683}"/>
              </a:ext>
            </a:extLst>
          </p:cNvPr>
          <p:cNvSpPr>
            <a:spLocks noGrp="1"/>
          </p:cNvSpPr>
          <p:nvPr>
            <p:ph idx="1"/>
          </p:nvPr>
        </p:nvSpPr>
        <p:spPr>
          <a:xfrm>
            <a:off x="1843036" y="4571877"/>
            <a:ext cx="8583770" cy="707886"/>
          </a:xfrm>
        </p:spPr>
        <p:txBody>
          <a:bodyPr>
            <a:normAutofit fontScale="92500" lnSpcReduction="20000"/>
          </a:bodyPr>
          <a:lstStyle/>
          <a:p>
            <a:pPr marL="0" indent="0">
              <a:buNone/>
            </a:pPr>
            <a:r>
              <a:rPr lang="en-ZA" dirty="0"/>
              <a:t>However, calcium (Ca</a:t>
            </a:r>
            <a:r>
              <a:rPr lang="en-ZA" baseline="30000" dirty="0"/>
              <a:t>2+</a:t>
            </a:r>
            <a:r>
              <a:rPr lang="en-ZA" dirty="0"/>
              <a:t>)</a:t>
            </a:r>
            <a:r>
              <a:rPr lang="en-ZA" baseline="30000" dirty="0"/>
              <a:t> </a:t>
            </a:r>
            <a:r>
              <a:rPr lang="en-ZA" dirty="0"/>
              <a:t>and iron (Fe</a:t>
            </a:r>
            <a:r>
              <a:rPr lang="en-ZA" baseline="30000" dirty="0"/>
              <a:t>2+</a:t>
            </a:r>
            <a:r>
              <a:rPr lang="en-ZA" dirty="0"/>
              <a:t>) must be taken 4 hours apart</a:t>
            </a:r>
          </a:p>
        </p:txBody>
      </p:sp>
      <p:grpSp>
        <p:nvGrpSpPr>
          <p:cNvPr id="38" name="Group 37">
            <a:extLst>
              <a:ext uri="{FF2B5EF4-FFF2-40B4-BE49-F238E27FC236}">
                <a16:creationId xmlns:a16="http://schemas.microsoft.com/office/drawing/2014/main" id="{28701893-03A6-4E2A-920F-9B8EBF5964BB}"/>
              </a:ext>
            </a:extLst>
          </p:cNvPr>
          <p:cNvGrpSpPr/>
          <p:nvPr/>
        </p:nvGrpSpPr>
        <p:grpSpPr>
          <a:xfrm>
            <a:off x="1868240" y="1397192"/>
            <a:ext cx="8583770" cy="1346408"/>
            <a:chOff x="323528" y="1523541"/>
            <a:chExt cx="8363271" cy="1490741"/>
          </a:xfrm>
        </p:grpSpPr>
        <p:sp>
          <p:nvSpPr>
            <p:cNvPr id="32" name="Rectangle 31">
              <a:extLst>
                <a:ext uri="{FF2B5EF4-FFF2-40B4-BE49-F238E27FC236}">
                  <a16:creationId xmlns:a16="http://schemas.microsoft.com/office/drawing/2014/main" id="{A2BFC1A7-BF48-472D-8D42-4DC0CB6CB6D6}"/>
                </a:ext>
              </a:extLst>
            </p:cNvPr>
            <p:cNvSpPr/>
            <p:nvPr/>
          </p:nvSpPr>
          <p:spPr>
            <a:xfrm>
              <a:off x="323528" y="1523541"/>
              <a:ext cx="8363271" cy="1490741"/>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7" name="Group 36">
              <a:extLst>
                <a:ext uri="{FF2B5EF4-FFF2-40B4-BE49-F238E27FC236}">
                  <a16:creationId xmlns:a16="http://schemas.microsoft.com/office/drawing/2014/main" id="{6BF3245E-8BD5-4F12-80FC-2BA6ED9006C8}"/>
                </a:ext>
              </a:extLst>
            </p:cNvPr>
            <p:cNvGrpSpPr/>
            <p:nvPr/>
          </p:nvGrpSpPr>
          <p:grpSpPr>
            <a:xfrm>
              <a:off x="468621" y="1593389"/>
              <a:ext cx="8114507" cy="1367627"/>
              <a:chOff x="468621" y="1593389"/>
              <a:chExt cx="8114507" cy="1367627"/>
            </a:xfrm>
          </p:grpSpPr>
          <p:grpSp>
            <p:nvGrpSpPr>
              <p:cNvPr id="31" name="Group 30">
                <a:extLst>
                  <a:ext uri="{FF2B5EF4-FFF2-40B4-BE49-F238E27FC236}">
                    <a16:creationId xmlns:a16="http://schemas.microsoft.com/office/drawing/2014/main" id="{A16357BC-A4E3-4037-8F88-E4F6A733EA40}"/>
                  </a:ext>
                </a:extLst>
              </p:cNvPr>
              <p:cNvGrpSpPr/>
              <p:nvPr/>
            </p:nvGrpSpPr>
            <p:grpSpPr>
              <a:xfrm>
                <a:off x="468621" y="1593389"/>
                <a:ext cx="8114507" cy="1367627"/>
                <a:chOff x="438897" y="1704968"/>
                <a:chExt cx="8236910" cy="1450517"/>
              </a:xfrm>
            </p:grpSpPr>
            <p:pic>
              <p:nvPicPr>
                <p:cNvPr id="13" name="Picture 12">
                  <a:extLst>
                    <a:ext uri="{FF2B5EF4-FFF2-40B4-BE49-F238E27FC236}">
                      <a16:creationId xmlns:a16="http://schemas.microsoft.com/office/drawing/2014/main" id="{0239795E-7A18-41A9-81E7-507522BD91E8}"/>
                    </a:ext>
                  </a:extLst>
                </p:cNvPr>
                <p:cNvPicPr>
                  <a:picLocks noChangeAspect="1"/>
                </p:cNvPicPr>
                <p:nvPr/>
              </p:nvPicPr>
              <p:blipFill rotWithShape="1">
                <a:blip r:embed="rId3"/>
                <a:srcRect l="53456"/>
                <a:stretch/>
              </p:blipFill>
              <p:spPr>
                <a:xfrm>
                  <a:off x="5974032" y="1704968"/>
                  <a:ext cx="651022" cy="1432929"/>
                </a:xfrm>
                <a:prstGeom prst="rect">
                  <a:avLst/>
                </a:prstGeom>
              </p:spPr>
            </p:pic>
            <p:grpSp>
              <p:nvGrpSpPr>
                <p:cNvPr id="16" name="Group 15">
                  <a:extLst>
                    <a:ext uri="{FF2B5EF4-FFF2-40B4-BE49-F238E27FC236}">
                      <a16:creationId xmlns:a16="http://schemas.microsoft.com/office/drawing/2014/main" id="{9AAEF6E5-E04F-42E5-8BF1-06A50648992B}"/>
                    </a:ext>
                  </a:extLst>
                </p:cNvPr>
                <p:cNvGrpSpPr/>
                <p:nvPr/>
              </p:nvGrpSpPr>
              <p:grpSpPr>
                <a:xfrm>
                  <a:off x="438897" y="1733550"/>
                  <a:ext cx="5284582" cy="1421935"/>
                  <a:chOff x="438897" y="1733550"/>
                  <a:chExt cx="5284582" cy="1421935"/>
                </a:xfrm>
              </p:grpSpPr>
              <p:grpSp>
                <p:nvGrpSpPr>
                  <p:cNvPr id="11" name="Group 10">
                    <a:extLst>
                      <a:ext uri="{FF2B5EF4-FFF2-40B4-BE49-F238E27FC236}">
                        <a16:creationId xmlns:a16="http://schemas.microsoft.com/office/drawing/2014/main" id="{892D90DF-FB51-4281-9E8E-5BBE256D1771}"/>
                      </a:ext>
                    </a:extLst>
                  </p:cNvPr>
                  <p:cNvGrpSpPr/>
                  <p:nvPr/>
                </p:nvGrpSpPr>
                <p:grpSpPr>
                  <a:xfrm>
                    <a:off x="1848479" y="1733550"/>
                    <a:ext cx="925252" cy="1365335"/>
                    <a:chOff x="2206588" y="1694318"/>
                    <a:chExt cx="853408" cy="1404567"/>
                  </a:xfrm>
                </p:grpSpPr>
                <p:pic>
                  <p:nvPicPr>
                    <p:cNvPr id="7" name="Picture 6">
                      <a:extLst>
                        <a:ext uri="{FF2B5EF4-FFF2-40B4-BE49-F238E27FC236}">
                          <a16:creationId xmlns:a16="http://schemas.microsoft.com/office/drawing/2014/main" id="{8AAC1F1B-7F08-4F26-A554-A124BBE742DE}"/>
                        </a:ext>
                      </a:extLst>
                    </p:cNvPr>
                    <p:cNvPicPr>
                      <a:picLocks noChangeAspect="1"/>
                    </p:cNvPicPr>
                    <p:nvPr/>
                  </p:nvPicPr>
                  <p:blipFill>
                    <a:blip r:embed="rId4"/>
                    <a:stretch>
                      <a:fillRect/>
                    </a:stretch>
                  </p:blipFill>
                  <p:spPr>
                    <a:xfrm>
                      <a:off x="2206588" y="1694318"/>
                      <a:ext cx="853408" cy="1404567"/>
                    </a:xfrm>
                    <a:prstGeom prst="rect">
                      <a:avLst/>
                    </a:prstGeom>
                  </p:spPr>
                </p:pic>
                <p:sp>
                  <p:nvSpPr>
                    <p:cNvPr id="8" name="TextBox 7">
                      <a:extLst>
                        <a:ext uri="{FF2B5EF4-FFF2-40B4-BE49-F238E27FC236}">
                          <a16:creationId xmlns:a16="http://schemas.microsoft.com/office/drawing/2014/main" id="{CC3E1759-34AF-42FB-B619-C8D6C1FAF403}"/>
                        </a:ext>
                      </a:extLst>
                    </p:cNvPr>
                    <p:cNvSpPr txBox="1"/>
                    <p:nvPr/>
                  </p:nvSpPr>
                  <p:spPr>
                    <a:xfrm>
                      <a:off x="2245441" y="2304174"/>
                      <a:ext cx="775701" cy="780799"/>
                    </a:xfrm>
                    <a:prstGeom prst="rect">
                      <a:avLst/>
                    </a:prstGeom>
                    <a:noFill/>
                  </p:spPr>
                  <p:txBody>
                    <a:bodyPr wrap="square" rtlCol="0">
                      <a:spAutoFit/>
                    </a:bodyPr>
                    <a:lstStyle/>
                    <a:p>
                      <a:pPr algn="ctr"/>
                      <a:r>
                        <a:rPr lang="en-ZA" b="1" dirty="0"/>
                        <a:t>Ca</a:t>
                      </a:r>
                      <a:r>
                        <a:rPr lang="en-ZA" b="1" baseline="30000" dirty="0"/>
                        <a:t>2+</a:t>
                      </a:r>
                    </a:p>
                    <a:p>
                      <a:pPr algn="ctr"/>
                      <a:r>
                        <a:rPr lang="en-ZA" sz="1400" dirty="0"/>
                        <a:t>or</a:t>
                      </a:r>
                      <a:r>
                        <a:rPr lang="en-ZA" b="1" dirty="0"/>
                        <a:t> Fe</a:t>
                      </a:r>
                      <a:r>
                        <a:rPr lang="en-ZA" b="1" baseline="30000" dirty="0"/>
                        <a:t>2+</a:t>
                      </a:r>
                    </a:p>
                  </p:txBody>
                </p:sp>
              </p:grpSp>
              <p:grpSp>
                <p:nvGrpSpPr>
                  <p:cNvPr id="10" name="Group 9">
                    <a:extLst>
                      <a:ext uri="{FF2B5EF4-FFF2-40B4-BE49-F238E27FC236}">
                        <a16:creationId xmlns:a16="http://schemas.microsoft.com/office/drawing/2014/main" id="{2384C88C-531A-4A11-9A4A-A9080D3038D3}"/>
                      </a:ext>
                    </a:extLst>
                  </p:cNvPr>
                  <p:cNvGrpSpPr/>
                  <p:nvPr/>
                </p:nvGrpSpPr>
                <p:grpSpPr>
                  <a:xfrm>
                    <a:off x="438897" y="1733550"/>
                    <a:ext cx="820735" cy="1365335"/>
                    <a:chOff x="438897" y="1733550"/>
                    <a:chExt cx="820735" cy="1365335"/>
                  </a:xfrm>
                </p:grpSpPr>
                <p:pic>
                  <p:nvPicPr>
                    <p:cNvPr id="5" name="Picture 4">
                      <a:extLst>
                        <a:ext uri="{FF2B5EF4-FFF2-40B4-BE49-F238E27FC236}">
                          <a16:creationId xmlns:a16="http://schemas.microsoft.com/office/drawing/2014/main" id="{95A6B40F-1A52-4EE9-BC2E-DD31A97B5F78}"/>
                        </a:ext>
                      </a:extLst>
                    </p:cNvPr>
                    <p:cNvPicPr>
                      <a:picLocks noChangeAspect="1"/>
                    </p:cNvPicPr>
                    <p:nvPr/>
                  </p:nvPicPr>
                  <p:blipFill>
                    <a:blip r:embed="rId5"/>
                    <a:stretch>
                      <a:fillRect/>
                    </a:stretch>
                  </p:blipFill>
                  <p:spPr>
                    <a:xfrm>
                      <a:off x="438897" y="1733550"/>
                      <a:ext cx="820735" cy="1365335"/>
                    </a:xfrm>
                    <a:prstGeom prst="rect">
                      <a:avLst/>
                    </a:prstGeom>
                  </p:spPr>
                </p:pic>
                <p:sp>
                  <p:nvSpPr>
                    <p:cNvPr id="9" name="TextBox 8">
                      <a:extLst>
                        <a:ext uri="{FF2B5EF4-FFF2-40B4-BE49-F238E27FC236}">
                          <a16:creationId xmlns:a16="http://schemas.microsoft.com/office/drawing/2014/main" id="{4A2E9D97-2AAD-47F4-84C3-C968241ABC8B}"/>
                        </a:ext>
                      </a:extLst>
                    </p:cNvPr>
                    <p:cNvSpPr txBox="1"/>
                    <p:nvPr/>
                  </p:nvSpPr>
                  <p:spPr>
                    <a:xfrm>
                      <a:off x="555724" y="2416217"/>
                      <a:ext cx="587080" cy="433708"/>
                    </a:xfrm>
                    <a:prstGeom prst="rect">
                      <a:avLst/>
                    </a:prstGeom>
                    <a:noFill/>
                  </p:spPr>
                  <p:txBody>
                    <a:bodyPr wrap="square" rtlCol="0">
                      <a:spAutoFit/>
                    </a:bodyPr>
                    <a:lstStyle/>
                    <a:p>
                      <a:r>
                        <a:rPr lang="en-ZA" b="1" dirty="0"/>
                        <a:t>DTG</a:t>
                      </a:r>
                    </a:p>
                  </p:txBody>
                </p:sp>
              </p:grpSp>
              <p:sp>
                <p:nvSpPr>
                  <p:cNvPr id="12" name="TextBox 11">
                    <a:extLst>
                      <a:ext uri="{FF2B5EF4-FFF2-40B4-BE49-F238E27FC236}">
                        <a16:creationId xmlns:a16="http://schemas.microsoft.com/office/drawing/2014/main" id="{6624296A-0092-445E-9F70-3D73673395DD}"/>
                      </a:ext>
                    </a:extLst>
                  </p:cNvPr>
                  <p:cNvSpPr txBox="1"/>
                  <p:nvPr/>
                </p:nvSpPr>
                <p:spPr>
                  <a:xfrm>
                    <a:off x="1369970" y="2077662"/>
                    <a:ext cx="587080" cy="831274"/>
                  </a:xfrm>
                  <a:prstGeom prst="rect">
                    <a:avLst/>
                  </a:prstGeom>
                  <a:noFill/>
                </p:spPr>
                <p:txBody>
                  <a:bodyPr wrap="square" rtlCol="0">
                    <a:spAutoFit/>
                  </a:bodyPr>
                  <a:lstStyle/>
                  <a:p>
                    <a:r>
                      <a:rPr lang="en-ZA" sz="4000" b="1" dirty="0"/>
                      <a:t>+</a:t>
                    </a:r>
                  </a:p>
                </p:txBody>
              </p:sp>
              <p:sp>
                <p:nvSpPr>
                  <p:cNvPr id="14" name="TextBox 13">
                    <a:extLst>
                      <a:ext uri="{FF2B5EF4-FFF2-40B4-BE49-F238E27FC236}">
                        <a16:creationId xmlns:a16="http://schemas.microsoft.com/office/drawing/2014/main" id="{63A38029-3B0E-41D6-A29C-6D33EB298616}"/>
                      </a:ext>
                    </a:extLst>
                  </p:cNvPr>
                  <p:cNvSpPr txBox="1"/>
                  <p:nvPr/>
                </p:nvSpPr>
                <p:spPr>
                  <a:xfrm>
                    <a:off x="5231579" y="1962787"/>
                    <a:ext cx="491900" cy="1192698"/>
                  </a:xfrm>
                  <a:prstGeom prst="rect">
                    <a:avLst/>
                  </a:prstGeom>
                  <a:noFill/>
                </p:spPr>
                <p:txBody>
                  <a:bodyPr wrap="square" rtlCol="0">
                    <a:spAutoFit/>
                  </a:bodyPr>
                  <a:lstStyle/>
                  <a:p>
                    <a:r>
                      <a:rPr lang="en-ZA" sz="6000" b="1" dirty="0"/>
                      <a:t>=</a:t>
                    </a:r>
                  </a:p>
                </p:txBody>
              </p:sp>
            </p:grpSp>
            <p:sp>
              <p:nvSpPr>
                <p:cNvPr id="15" name="TextBox 14">
                  <a:extLst>
                    <a:ext uri="{FF2B5EF4-FFF2-40B4-BE49-F238E27FC236}">
                      <a16:creationId xmlns:a16="http://schemas.microsoft.com/office/drawing/2014/main" id="{7E66194B-059D-4464-9279-662D3404EFE4}"/>
                    </a:ext>
                  </a:extLst>
                </p:cNvPr>
                <p:cNvSpPr txBox="1"/>
                <p:nvPr/>
              </p:nvSpPr>
              <p:spPr>
                <a:xfrm>
                  <a:off x="6875607" y="1962786"/>
                  <a:ext cx="1800200" cy="975843"/>
                </a:xfrm>
                <a:prstGeom prst="rect">
                  <a:avLst/>
                </a:prstGeom>
                <a:noFill/>
              </p:spPr>
              <p:txBody>
                <a:bodyPr wrap="square" rtlCol="0">
                  <a:spAutoFit/>
                </a:bodyPr>
                <a:lstStyle/>
                <a:p>
                  <a:r>
                    <a:rPr lang="en-ZA" sz="2400" dirty="0"/>
                    <a:t>Decreased</a:t>
                  </a:r>
                </a:p>
                <a:p>
                  <a:r>
                    <a:rPr lang="en-ZA" sz="2400" dirty="0"/>
                    <a:t>DTG levels</a:t>
                  </a:r>
                </a:p>
              </p:txBody>
            </p:sp>
          </p:grpSp>
          <p:sp>
            <p:nvSpPr>
              <p:cNvPr id="34" name="TextBox 33">
                <a:extLst>
                  <a:ext uri="{FF2B5EF4-FFF2-40B4-BE49-F238E27FC236}">
                    <a16:creationId xmlns:a16="http://schemas.microsoft.com/office/drawing/2014/main" id="{F3CD31A8-45DD-4680-BC8A-E16D55F3BC97}"/>
                  </a:ext>
                </a:extLst>
              </p:cNvPr>
              <p:cNvSpPr txBox="1"/>
              <p:nvPr/>
            </p:nvSpPr>
            <p:spPr>
              <a:xfrm>
                <a:off x="3043293" y="1872741"/>
                <a:ext cx="1727984" cy="920079"/>
              </a:xfrm>
              <a:prstGeom prst="rect">
                <a:avLst/>
              </a:prstGeom>
              <a:noFill/>
            </p:spPr>
            <p:txBody>
              <a:bodyPr wrap="square" rtlCol="0">
                <a:spAutoFit/>
              </a:bodyPr>
              <a:lstStyle/>
              <a:p>
                <a:pPr algn="ctr"/>
                <a:r>
                  <a:rPr lang="en-ZA" sz="2400" dirty="0"/>
                  <a:t>without food</a:t>
                </a:r>
              </a:p>
            </p:txBody>
          </p:sp>
        </p:grpSp>
      </p:grpSp>
      <p:grpSp>
        <p:nvGrpSpPr>
          <p:cNvPr id="56" name="Group 55">
            <a:extLst>
              <a:ext uri="{FF2B5EF4-FFF2-40B4-BE49-F238E27FC236}">
                <a16:creationId xmlns:a16="http://schemas.microsoft.com/office/drawing/2014/main" id="{319C4969-D7DA-4460-A574-C4BB827DA843}"/>
              </a:ext>
            </a:extLst>
          </p:cNvPr>
          <p:cNvGrpSpPr/>
          <p:nvPr/>
        </p:nvGrpSpPr>
        <p:grpSpPr>
          <a:xfrm>
            <a:off x="1868240" y="2991043"/>
            <a:ext cx="8583770" cy="1393729"/>
            <a:chOff x="344240" y="3221400"/>
            <a:chExt cx="8363271" cy="1444987"/>
          </a:xfrm>
        </p:grpSpPr>
        <p:sp>
          <p:nvSpPr>
            <p:cNvPr id="33" name="Rectangle 32">
              <a:extLst>
                <a:ext uri="{FF2B5EF4-FFF2-40B4-BE49-F238E27FC236}">
                  <a16:creationId xmlns:a16="http://schemas.microsoft.com/office/drawing/2014/main" id="{CD08D491-4729-4FFD-B84E-CE0D668DDD5A}"/>
                </a:ext>
              </a:extLst>
            </p:cNvPr>
            <p:cNvSpPr/>
            <p:nvPr/>
          </p:nvSpPr>
          <p:spPr>
            <a:xfrm>
              <a:off x="344240" y="3221400"/>
              <a:ext cx="8363271" cy="1444987"/>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55" name="Group 54">
              <a:extLst>
                <a:ext uri="{FF2B5EF4-FFF2-40B4-BE49-F238E27FC236}">
                  <a16:creationId xmlns:a16="http://schemas.microsoft.com/office/drawing/2014/main" id="{3CD43E30-507A-4D4F-A152-DBDBD3824886}"/>
                </a:ext>
              </a:extLst>
            </p:cNvPr>
            <p:cNvGrpSpPr/>
            <p:nvPr/>
          </p:nvGrpSpPr>
          <p:grpSpPr>
            <a:xfrm>
              <a:off x="580472" y="3322775"/>
              <a:ext cx="7884596" cy="1291595"/>
              <a:chOff x="580472" y="3322775"/>
              <a:chExt cx="7884596" cy="1291595"/>
            </a:xfrm>
          </p:grpSpPr>
          <p:grpSp>
            <p:nvGrpSpPr>
              <p:cNvPr id="30" name="Group 29">
                <a:extLst>
                  <a:ext uri="{FF2B5EF4-FFF2-40B4-BE49-F238E27FC236}">
                    <a16:creationId xmlns:a16="http://schemas.microsoft.com/office/drawing/2014/main" id="{C756B8E0-33F6-4430-8063-91DEA94A848E}"/>
                  </a:ext>
                </a:extLst>
              </p:cNvPr>
              <p:cNvGrpSpPr/>
              <p:nvPr/>
            </p:nvGrpSpPr>
            <p:grpSpPr>
              <a:xfrm>
                <a:off x="580472" y="3322775"/>
                <a:ext cx="7884596" cy="1291595"/>
                <a:chOff x="457200" y="3242375"/>
                <a:chExt cx="8136343" cy="1544706"/>
              </a:xfrm>
            </p:grpSpPr>
            <p:pic>
              <p:nvPicPr>
                <p:cNvPr id="6" name="Picture 5">
                  <a:extLst>
                    <a:ext uri="{FF2B5EF4-FFF2-40B4-BE49-F238E27FC236}">
                      <a16:creationId xmlns:a16="http://schemas.microsoft.com/office/drawing/2014/main" id="{B6BBE1A5-458A-4380-9C5C-68B08F4826D6}"/>
                    </a:ext>
                  </a:extLst>
                </p:cNvPr>
                <p:cNvPicPr>
                  <a:picLocks noChangeAspect="1"/>
                </p:cNvPicPr>
                <p:nvPr/>
              </p:nvPicPr>
              <p:blipFill>
                <a:blip r:embed="rId6"/>
                <a:stretch>
                  <a:fillRect/>
                </a:stretch>
              </p:blipFill>
              <p:spPr>
                <a:xfrm>
                  <a:off x="3637004" y="3246571"/>
                  <a:ext cx="1523301" cy="1387719"/>
                </a:xfrm>
                <a:prstGeom prst="rect">
                  <a:avLst/>
                </a:prstGeom>
              </p:spPr>
            </p:pic>
            <p:grpSp>
              <p:nvGrpSpPr>
                <p:cNvPr id="17" name="Group 16">
                  <a:extLst>
                    <a:ext uri="{FF2B5EF4-FFF2-40B4-BE49-F238E27FC236}">
                      <a16:creationId xmlns:a16="http://schemas.microsoft.com/office/drawing/2014/main" id="{E742FD05-83FF-4D80-922E-535A34624F84}"/>
                    </a:ext>
                  </a:extLst>
                </p:cNvPr>
                <p:cNvGrpSpPr/>
                <p:nvPr/>
              </p:nvGrpSpPr>
              <p:grpSpPr>
                <a:xfrm>
                  <a:off x="457200" y="3242375"/>
                  <a:ext cx="5404866" cy="1365335"/>
                  <a:chOff x="438897" y="1733550"/>
                  <a:chExt cx="5404866" cy="1365335"/>
                </a:xfrm>
              </p:grpSpPr>
              <p:pic>
                <p:nvPicPr>
                  <p:cNvPr id="24" name="Picture 23">
                    <a:extLst>
                      <a:ext uri="{FF2B5EF4-FFF2-40B4-BE49-F238E27FC236}">
                        <a16:creationId xmlns:a16="http://schemas.microsoft.com/office/drawing/2014/main" id="{D9E6B429-9E8A-439D-86CF-E836EE3D63E9}"/>
                      </a:ext>
                    </a:extLst>
                  </p:cNvPr>
                  <p:cNvPicPr>
                    <a:picLocks noChangeAspect="1"/>
                  </p:cNvPicPr>
                  <p:nvPr/>
                </p:nvPicPr>
                <p:blipFill>
                  <a:blip r:embed="rId4"/>
                  <a:stretch>
                    <a:fillRect/>
                  </a:stretch>
                </p:blipFill>
                <p:spPr>
                  <a:xfrm>
                    <a:off x="1848479" y="1733550"/>
                    <a:ext cx="925252" cy="1365335"/>
                  </a:xfrm>
                  <a:prstGeom prst="rect">
                    <a:avLst/>
                  </a:prstGeom>
                </p:spPr>
              </p:pic>
              <p:grpSp>
                <p:nvGrpSpPr>
                  <p:cNvPr id="19" name="Group 18">
                    <a:extLst>
                      <a:ext uri="{FF2B5EF4-FFF2-40B4-BE49-F238E27FC236}">
                        <a16:creationId xmlns:a16="http://schemas.microsoft.com/office/drawing/2014/main" id="{89BACF54-98F1-47B4-A44A-5A257EA85902}"/>
                      </a:ext>
                    </a:extLst>
                  </p:cNvPr>
                  <p:cNvGrpSpPr/>
                  <p:nvPr/>
                </p:nvGrpSpPr>
                <p:grpSpPr>
                  <a:xfrm>
                    <a:off x="438897" y="1733550"/>
                    <a:ext cx="820735" cy="1365335"/>
                    <a:chOff x="438897" y="1733550"/>
                    <a:chExt cx="820735" cy="1365335"/>
                  </a:xfrm>
                </p:grpSpPr>
                <p:pic>
                  <p:nvPicPr>
                    <p:cNvPr id="22" name="Picture 21">
                      <a:extLst>
                        <a:ext uri="{FF2B5EF4-FFF2-40B4-BE49-F238E27FC236}">
                          <a16:creationId xmlns:a16="http://schemas.microsoft.com/office/drawing/2014/main" id="{F4668F4B-BF6A-4165-A62C-9C6EA19A6D15}"/>
                        </a:ext>
                      </a:extLst>
                    </p:cNvPr>
                    <p:cNvPicPr>
                      <a:picLocks noChangeAspect="1"/>
                    </p:cNvPicPr>
                    <p:nvPr/>
                  </p:nvPicPr>
                  <p:blipFill>
                    <a:blip r:embed="rId5"/>
                    <a:stretch>
                      <a:fillRect/>
                    </a:stretch>
                  </p:blipFill>
                  <p:spPr>
                    <a:xfrm>
                      <a:off x="438897" y="1733550"/>
                      <a:ext cx="820735" cy="1365335"/>
                    </a:xfrm>
                    <a:prstGeom prst="rect">
                      <a:avLst/>
                    </a:prstGeom>
                  </p:spPr>
                </p:pic>
                <p:sp>
                  <p:nvSpPr>
                    <p:cNvPr id="23" name="TextBox 22">
                      <a:extLst>
                        <a:ext uri="{FF2B5EF4-FFF2-40B4-BE49-F238E27FC236}">
                          <a16:creationId xmlns:a16="http://schemas.microsoft.com/office/drawing/2014/main" id="{25E190A7-51BF-4D61-85FA-888A68FD64A7}"/>
                        </a:ext>
                      </a:extLst>
                    </p:cNvPr>
                    <p:cNvSpPr txBox="1"/>
                    <p:nvPr/>
                  </p:nvSpPr>
                  <p:spPr>
                    <a:xfrm>
                      <a:off x="555724" y="2416217"/>
                      <a:ext cx="604385" cy="457954"/>
                    </a:xfrm>
                    <a:prstGeom prst="rect">
                      <a:avLst/>
                    </a:prstGeom>
                    <a:noFill/>
                  </p:spPr>
                  <p:txBody>
                    <a:bodyPr wrap="square" rtlCol="0">
                      <a:spAutoFit/>
                    </a:bodyPr>
                    <a:lstStyle/>
                    <a:p>
                      <a:r>
                        <a:rPr lang="en-ZA" b="1" dirty="0"/>
                        <a:t>DTG</a:t>
                      </a:r>
                    </a:p>
                  </p:txBody>
                </p:sp>
              </p:grpSp>
              <p:sp>
                <p:nvSpPr>
                  <p:cNvPr id="20" name="TextBox 19">
                    <a:extLst>
                      <a:ext uri="{FF2B5EF4-FFF2-40B4-BE49-F238E27FC236}">
                        <a16:creationId xmlns:a16="http://schemas.microsoft.com/office/drawing/2014/main" id="{E19042EA-E9A4-4CDC-8267-EE883A06B5DF}"/>
                      </a:ext>
                    </a:extLst>
                  </p:cNvPr>
                  <p:cNvSpPr txBox="1"/>
                  <p:nvPr/>
                </p:nvSpPr>
                <p:spPr>
                  <a:xfrm>
                    <a:off x="1369970" y="2077663"/>
                    <a:ext cx="587080" cy="877745"/>
                  </a:xfrm>
                  <a:prstGeom prst="rect">
                    <a:avLst/>
                  </a:prstGeom>
                  <a:noFill/>
                </p:spPr>
                <p:txBody>
                  <a:bodyPr wrap="square" rtlCol="0">
                    <a:spAutoFit/>
                  </a:bodyPr>
                  <a:lstStyle/>
                  <a:p>
                    <a:r>
                      <a:rPr lang="en-ZA" sz="4000" b="1" dirty="0"/>
                      <a:t>+</a:t>
                    </a:r>
                  </a:p>
                </p:txBody>
              </p:sp>
              <p:sp>
                <p:nvSpPr>
                  <p:cNvPr id="21" name="TextBox 20">
                    <a:extLst>
                      <a:ext uri="{FF2B5EF4-FFF2-40B4-BE49-F238E27FC236}">
                        <a16:creationId xmlns:a16="http://schemas.microsoft.com/office/drawing/2014/main" id="{5D9D198E-78D9-4C5A-B9BA-79EDC228A751}"/>
                      </a:ext>
                    </a:extLst>
                  </p:cNvPr>
                  <p:cNvSpPr txBox="1"/>
                  <p:nvPr/>
                </p:nvSpPr>
                <p:spPr>
                  <a:xfrm>
                    <a:off x="5351863" y="1824006"/>
                    <a:ext cx="491900" cy="1259374"/>
                  </a:xfrm>
                  <a:prstGeom prst="rect">
                    <a:avLst/>
                  </a:prstGeom>
                  <a:noFill/>
                </p:spPr>
                <p:txBody>
                  <a:bodyPr wrap="square" rtlCol="0">
                    <a:spAutoFit/>
                  </a:bodyPr>
                  <a:lstStyle/>
                  <a:p>
                    <a:r>
                      <a:rPr lang="en-ZA" sz="6000" b="1" dirty="0"/>
                      <a:t>=</a:t>
                    </a:r>
                  </a:p>
                </p:txBody>
              </p:sp>
            </p:grpSp>
            <p:sp>
              <p:nvSpPr>
                <p:cNvPr id="26" name="TextBox 25">
                  <a:extLst>
                    <a:ext uri="{FF2B5EF4-FFF2-40B4-BE49-F238E27FC236}">
                      <a16:creationId xmlns:a16="http://schemas.microsoft.com/office/drawing/2014/main" id="{10E34FB2-2F4E-4841-A905-D7C656247C40}"/>
                    </a:ext>
                  </a:extLst>
                </p:cNvPr>
                <p:cNvSpPr txBox="1"/>
                <p:nvPr/>
              </p:nvSpPr>
              <p:spPr>
                <a:xfrm>
                  <a:off x="3009000" y="3604089"/>
                  <a:ext cx="587080" cy="877745"/>
                </a:xfrm>
                <a:prstGeom prst="rect">
                  <a:avLst/>
                </a:prstGeom>
                <a:noFill/>
              </p:spPr>
              <p:txBody>
                <a:bodyPr wrap="square" rtlCol="0">
                  <a:spAutoFit/>
                </a:bodyPr>
                <a:lstStyle/>
                <a:p>
                  <a:r>
                    <a:rPr lang="en-ZA" sz="4000" b="1" dirty="0"/>
                    <a:t>+</a:t>
                  </a:r>
                </a:p>
              </p:txBody>
            </p:sp>
            <p:pic>
              <p:nvPicPr>
                <p:cNvPr id="27" name="Picture 26">
                  <a:extLst>
                    <a:ext uri="{FF2B5EF4-FFF2-40B4-BE49-F238E27FC236}">
                      <a16:creationId xmlns:a16="http://schemas.microsoft.com/office/drawing/2014/main" id="{F93766EC-2591-4C01-BD97-EC6A2921DB03}"/>
                    </a:ext>
                  </a:extLst>
                </p:cNvPr>
                <p:cNvPicPr>
                  <a:picLocks noChangeAspect="1"/>
                </p:cNvPicPr>
                <p:nvPr/>
              </p:nvPicPr>
              <p:blipFill rotWithShape="1">
                <a:blip r:embed="rId3"/>
                <a:srcRect r="51072"/>
                <a:stretch/>
              </p:blipFill>
              <p:spPr>
                <a:xfrm>
                  <a:off x="6071928" y="3242375"/>
                  <a:ext cx="684379" cy="1380764"/>
                </a:xfrm>
                <a:prstGeom prst="rect">
                  <a:avLst/>
                </a:prstGeom>
              </p:spPr>
            </p:pic>
            <p:sp>
              <p:nvSpPr>
                <p:cNvPr id="28" name="TextBox 27">
                  <a:extLst>
                    <a:ext uri="{FF2B5EF4-FFF2-40B4-BE49-F238E27FC236}">
                      <a16:creationId xmlns:a16="http://schemas.microsoft.com/office/drawing/2014/main" id="{E08A680B-F919-4E6C-98F5-C5A70DF32D81}"/>
                    </a:ext>
                  </a:extLst>
                </p:cNvPr>
                <p:cNvSpPr txBox="1"/>
                <p:nvPr/>
              </p:nvSpPr>
              <p:spPr>
                <a:xfrm>
                  <a:off x="6793343" y="3480979"/>
                  <a:ext cx="1800200" cy="1030397"/>
                </a:xfrm>
                <a:prstGeom prst="rect">
                  <a:avLst/>
                </a:prstGeom>
                <a:noFill/>
              </p:spPr>
              <p:txBody>
                <a:bodyPr wrap="square" rtlCol="0">
                  <a:spAutoFit/>
                </a:bodyPr>
                <a:lstStyle/>
                <a:p>
                  <a:r>
                    <a:rPr lang="en-ZA" sz="2400" dirty="0"/>
                    <a:t>No effect on</a:t>
                  </a:r>
                </a:p>
                <a:p>
                  <a:r>
                    <a:rPr lang="en-ZA" sz="2400" dirty="0"/>
                    <a:t>DTG levels</a:t>
                  </a:r>
                </a:p>
              </p:txBody>
            </p:sp>
            <p:sp>
              <p:nvSpPr>
                <p:cNvPr id="29" name="TextBox 28">
                  <a:extLst>
                    <a:ext uri="{FF2B5EF4-FFF2-40B4-BE49-F238E27FC236}">
                      <a16:creationId xmlns:a16="http://schemas.microsoft.com/office/drawing/2014/main" id="{037436C6-6089-4F85-BF15-1C54BE848C89}"/>
                    </a:ext>
                  </a:extLst>
                </p:cNvPr>
                <p:cNvSpPr txBox="1"/>
                <p:nvPr/>
              </p:nvSpPr>
              <p:spPr>
                <a:xfrm>
                  <a:off x="3941426" y="4138313"/>
                  <a:ext cx="1189607" cy="648768"/>
                </a:xfrm>
                <a:prstGeom prst="rect">
                  <a:avLst/>
                </a:prstGeom>
                <a:noFill/>
              </p:spPr>
              <p:txBody>
                <a:bodyPr wrap="square" rtlCol="0">
                  <a:spAutoFit/>
                </a:bodyPr>
                <a:lstStyle/>
                <a:p>
                  <a:r>
                    <a:rPr lang="en-ZA" sz="2800" dirty="0"/>
                    <a:t>Food</a:t>
                  </a:r>
                </a:p>
              </p:txBody>
            </p:sp>
          </p:grpSp>
          <p:sp>
            <p:nvSpPr>
              <p:cNvPr id="35" name="TextBox 34">
                <a:extLst>
                  <a:ext uri="{FF2B5EF4-FFF2-40B4-BE49-F238E27FC236}">
                    <a16:creationId xmlns:a16="http://schemas.microsoft.com/office/drawing/2014/main" id="{FB501389-A808-4D0A-B23C-CE64927214F2}"/>
                  </a:ext>
                </a:extLst>
              </p:cNvPr>
              <p:cNvSpPr txBox="1"/>
              <p:nvPr/>
            </p:nvSpPr>
            <p:spPr>
              <a:xfrm>
                <a:off x="1972977" y="3793371"/>
                <a:ext cx="828505" cy="670102"/>
              </a:xfrm>
              <a:prstGeom prst="rect">
                <a:avLst/>
              </a:prstGeom>
              <a:noFill/>
            </p:spPr>
            <p:txBody>
              <a:bodyPr wrap="square" rtlCol="0">
                <a:spAutoFit/>
              </a:bodyPr>
              <a:lstStyle/>
              <a:p>
                <a:pPr algn="ctr"/>
                <a:r>
                  <a:rPr lang="en-ZA" b="1" dirty="0"/>
                  <a:t>Ca</a:t>
                </a:r>
                <a:r>
                  <a:rPr lang="en-ZA" b="1" baseline="30000" dirty="0"/>
                  <a:t>2+</a:t>
                </a:r>
              </a:p>
              <a:p>
                <a:pPr algn="ctr"/>
                <a:r>
                  <a:rPr lang="en-ZA" sz="1400" dirty="0"/>
                  <a:t>or</a:t>
                </a:r>
                <a:r>
                  <a:rPr lang="en-ZA" b="1" dirty="0"/>
                  <a:t> Fe</a:t>
                </a:r>
                <a:r>
                  <a:rPr lang="en-ZA" b="1" baseline="30000" dirty="0"/>
                  <a:t>2+</a:t>
                </a:r>
              </a:p>
            </p:txBody>
          </p:sp>
        </p:grpSp>
      </p:grpSp>
      <p:grpSp>
        <p:nvGrpSpPr>
          <p:cNvPr id="2" name="Group 1">
            <a:extLst>
              <a:ext uri="{FF2B5EF4-FFF2-40B4-BE49-F238E27FC236}">
                <a16:creationId xmlns:a16="http://schemas.microsoft.com/office/drawing/2014/main" id="{A864B0B9-05C5-43D7-8DD2-6D57FC5BC86A}"/>
              </a:ext>
            </a:extLst>
          </p:cNvPr>
          <p:cNvGrpSpPr/>
          <p:nvPr/>
        </p:nvGrpSpPr>
        <p:grpSpPr>
          <a:xfrm>
            <a:off x="1801404" y="5197130"/>
            <a:ext cx="8583770" cy="1420893"/>
            <a:chOff x="277404" y="5197129"/>
            <a:chExt cx="8583770" cy="1420893"/>
          </a:xfrm>
        </p:grpSpPr>
        <p:grpSp>
          <p:nvGrpSpPr>
            <p:cNvPr id="39" name="Group 38">
              <a:extLst>
                <a:ext uri="{FF2B5EF4-FFF2-40B4-BE49-F238E27FC236}">
                  <a16:creationId xmlns:a16="http://schemas.microsoft.com/office/drawing/2014/main" id="{C84F1493-D3D8-42EE-BDAC-770F468B1129}"/>
                </a:ext>
              </a:extLst>
            </p:cNvPr>
            <p:cNvGrpSpPr/>
            <p:nvPr/>
          </p:nvGrpSpPr>
          <p:grpSpPr>
            <a:xfrm>
              <a:off x="277404" y="5197129"/>
              <a:ext cx="8583770" cy="1420893"/>
              <a:chOff x="256694" y="1523541"/>
              <a:chExt cx="8515715" cy="1468370"/>
            </a:xfrm>
          </p:grpSpPr>
          <p:sp>
            <p:nvSpPr>
              <p:cNvPr id="40" name="Rectangle 39">
                <a:extLst>
                  <a:ext uri="{FF2B5EF4-FFF2-40B4-BE49-F238E27FC236}">
                    <a16:creationId xmlns:a16="http://schemas.microsoft.com/office/drawing/2014/main" id="{4BB970D8-67CC-47A1-9771-8F409E2A2F91}"/>
                  </a:ext>
                </a:extLst>
              </p:cNvPr>
              <p:cNvSpPr/>
              <p:nvPr/>
            </p:nvSpPr>
            <p:spPr>
              <a:xfrm>
                <a:off x="256694" y="1523541"/>
                <a:ext cx="8515715" cy="1468370"/>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41" name="Group 40">
                <a:extLst>
                  <a:ext uri="{FF2B5EF4-FFF2-40B4-BE49-F238E27FC236}">
                    <a16:creationId xmlns:a16="http://schemas.microsoft.com/office/drawing/2014/main" id="{DC37B98D-A380-4592-B5C8-BC7CE8EFAFBD}"/>
                  </a:ext>
                </a:extLst>
              </p:cNvPr>
              <p:cNvGrpSpPr/>
              <p:nvPr/>
            </p:nvGrpSpPr>
            <p:grpSpPr>
              <a:xfrm>
                <a:off x="468621" y="1579554"/>
                <a:ext cx="8303788" cy="1351042"/>
                <a:chOff x="468621" y="1579554"/>
                <a:chExt cx="8303788" cy="1351042"/>
              </a:xfrm>
            </p:grpSpPr>
            <p:grpSp>
              <p:nvGrpSpPr>
                <p:cNvPr id="42" name="Group 41">
                  <a:extLst>
                    <a:ext uri="{FF2B5EF4-FFF2-40B4-BE49-F238E27FC236}">
                      <a16:creationId xmlns:a16="http://schemas.microsoft.com/office/drawing/2014/main" id="{B4DB2E4B-5424-4B7A-BB8C-D3F6B4E1BEDE}"/>
                    </a:ext>
                  </a:extLst>
                </p:cNvPr>
                <p:cNvGrpSpPr/>
                <p:nvPr/>
              </p:nvGrpSpPr>
              <p:grpSpPr>
                <a:xfrm>
                  <a:off x="468621" y="1579554"/>
                  <a:ext cx="8303788" cy="1351042"/>
                  <a:chOff x="438897" y="1690297"/>
                  <a:chExt cx="8429046" cy="1432929"/>
                </a:xfrm>
              </p:grpSpPr>
              <p:pic>
                <p:nvPicPr>
                  <p:cNvPr id="44" name="Picture 43">
                    <a:extLst>
                      <a:ext uri="{FF2B5EF4-FFF2-40B4-BE49-F238E27FC236}">
                        <a16:creationId xmlns:a16="http://schemas.microsoft.com/office/drawing/2014/main" id="{6D04F6BD-C463-450C-AA8F-BD54457DD0E6}"/>
                      </a:ext>
                    </a:extLst>
                  </p:cNvPr>
                  <p:cNvPicPr>
                    <a:picLocks noChangeAspect="1"/>
                  </p:cNvPicPr>
                  <p:nvPr/>
                </p:nvPicPr>
                <p:blipFill rotWithShape="1">
                  <a:blip r:embed="rId3"/>
                  <a:srcRect l="53456"/>
                  <a:stretch/>
                </p:blipFill>
                <p:spPr>
                  <a:xfrm>
                    <a:off x="5265220" y="1690297"/>
                    <a:ext cx="651022" cy="1432929"/>
                  </a:xfrm>
                  <a:prstGeom prst="rect">
                    <a:avLst/>
                  </a:prstGeom>
                </p:spPr>
              </p:pic>
              <p:grpSp>
                <p:nvGrpSpPr>
                  <p:cNvPr id="45" name="Group 44">
                    <a:extLst>
                      <a:ext uri="{FF2B5EF4-FFF2-40B4-BE49-F238E27FC236}">
                        <a16:creationId xmlns:a16="http://schemas.microsoft.com/office/drawing/2014/main" id="{9727A99F-3533-4E4B-90AC-D58A7F0DF8C9}"/>
                      </a:ext>
                    </a:extLst>
                  </p:cNvPr>
                  <p:cNvGrpSpPr/>
                  <p:nvPr/>
                </p:nvGrpSpPr>
                <p:grpSpPr>
                  <a:xfrm>
                    <a:off x="438897" y="1733550"/>
                    <a:ext cx="4727664" cy="1365335"/>
                    <a:chOff x="438897" y="1733550"/>
                    <a:chExt cx="4727664" cy="1365335"/>
                  </a:xfrm>
                </p:grpSpPr>
                <p:grpSp>
                  <p:nvGrpSpPr>
                    <p:cNvPr id="47" name="Group 46">
                      <a:extLst>
                        <a:ext uri="{FF2B5EF4-FFF2-40B4-BE49-F238E27FC236}">
                          <a16:creationId xmlns:a16="http://schemas.microsoft.com/office/drawing/2014/main" id="{9BE38345-124C-4598-8722-3A499F42C671}"/>
                        </a:ext>
                      </a:extLst>
                    </p:cNvPr>
                    <p:cNvGrpSpPr/>
                    <p:nvPr/>
                  </p:nvGrpSpPr>
                  <p:grpSpPr>
                    <a:xfrm>
                      <a:off x="1848479" y="1733550"/>
                      <a:ext cx="925252" cy="1365335"/>
                      <a:chOff x="2206588" y="1694318"/>
                      <a:chExt cx="853408" cy="1404567"/>
                    </a:xfrm>
                  </p:grpSpPr>
                  <p:pic>
                    <p:nvPicPr>
                      <p:cNvPr id="53" name="Picture 52">
                        <a:extLst>
                          <a:ext uri="{FF2B5EF4-FFF2-40B4-BE49-F238E27FC236}">
                            <a16:creationId xmlns:a16="http://schemas.microsoft.com/office/drawing/2014/main" id="{8B82CC2B-7921-4DE3-AADB-1378A30B34F2}"/>
                          </a:ext>
                        </a:extLst>
                      </p:cNvPr>
                      <p:cNvPicPr>
                        <a:picLocks noChangeAspect="1"/>
                      </p:cNvPicPr>
                      <p:nvPr/>
                    </p:nvPicPr>
                    <p:blipFill>
                      <a:blip r:embed="rId4"/>
                      <a:stretch>
                        <a:fillRect/>
                      </a:stretch>
                    </p:blipFill>
                    <p:spPr>
                      <a:xfrm>
                        <a:off x="2206588" y="1694318"/>
                        <a:ext cx="853408" cy="1404567"/>
                      </a:xfrm>
                      <a:prstGeom prst="rect">
                        <a:avLst/>
                      </a:prstGeom>
                    </p:spPr>
                  </p:pic>
                  <p:sp>
                    <p:nvSpPr>
                      <p:cNvPr id="54" name="TextBox 53">
                        <a:extLst>
                          <a:ext uri="{FF2B5EF4-FFF2-40B4-BE49-F238E27FC236}">
                            <a16:creationId xmlns:a16="http://schemas.microsoft.com/office/drawing/2014/main" id="{256F9876-04B0-45D2-9AE1-1D80EE26A323}"/>
                          </a:ext>
                        </a:extLst>
                      </p:cNvPr>
                      <p:cNvSpPr txBox="1"/>
                      <p:nvPr/>
                    </p:nvSpPr>
                    <p:spPr>
                      <a:xfrm>
                        <a:off x="2245441" y="2304175"/>
                        <a:ext cx="775701" cy="728766"/>
                      </a:xfrm>
                      <a:prstGeom prst="rect">
                        <a:avLst/>
                      </a:prstGeom>
                      <a:noFill/>
                    </p:spPr>
                    <p:txBody>
                      <a:bodyPr wrap="square" rtlCol="0">
                        <a:spAutoFit/>
                      </a:bodyPr>
                      <a:lstStyle/>
                      <a:p>
                        <a:pPr algn="ctr"/>
                        <a:r>
                          <a:rPr lang="en-ZA" b="1" dirty="0"/>
                          <a:t>Mg</a:t>
                        </a:r>
                        <a:r>
                          <a:rPr lang="en-ZA" b="1" baseline="30000" dirty="0"/>
                          <a:t>2+</a:t>
                        </a:r>
                      </a:p>
                      <a:p>
                        <a:pPr algn="ctr"/>
                        <a:r>
                          <a:rPr lang="en-ZA" sz="1400" dirty="0"/>
                          <a:t>or</a:t>
                        </a:r>
                        <a:r>
                          <a:rPr lang="en-ZA" b="1" dirty="0"/>
                          <a:t> Al</a:t>
                        </a:r>
                        <a:r>
                          <a:rPr lang="en-ZA" b="1" baseline="30000" dirty="0"/>
                          <a:t>3+</a:t>
                        </a:r>
                      </a:p>
                    </p:txBody>
                  </p:sp>
                </p:grpSp>
                <p:grpSp>
                  <p:nvGrpSpPr>
                    <p:cNvPr id="48" name="Group 47">
                      <a:extLst>
                        <a:ext uri="{FF2B5EF4-FFF2-40B4-BE49-F238E27FC236}">
                          <a16:creationId xmlns:a16="http://schemas.microsoft.com/office/drawing/2014/main" id="{011D13D5-42C5-415F-B048-C537D4427E99}"/>
                        </a:ext>
                      </a:extLst>
                    </p:cNvPr>
                    <p:cNvGrpSpPr/>
                    <p:nvPr/>
                  </p:nvGrpSpPr>
                  <p:grpSpPr>
                    <a:xfrm>
                      <a:off x="438897" y="1733550"/>
                      <a:ext cx="820735" cy="1365335"/>
                      <a:chOff x="438897" y="1733550"/>
                      <a:chExt cx="820735" cy="1365335"/>
                    </a:xfrm>
                  </p:grpSpPr>
                  <p:pic>
                    <p:nvPicPr>
                      <p:cNvPr id="51" name="Picture 50">
                        <a:extLst>
                          <a:ext uri="{FF2B5EF4-FFF2-40B4-BE49-F238E27FC236}">
                            <a16:creationId xmlns:a16="http://schemas.microsoft.com/office/drawing/2014/main" id="{D08BFEB6-7165-4331-A4E4-C06C132DA572}"/>
                          </a:ext>
                        </a:extLst>
                      </p:cNvPr>
                      <p:cNvPicPr>
                        <a:picLocks noChangeAspect="1"/>
                      </p:cNvPicPr>
                      <p:nvPr/>
                    </p:nvPicPr>
                    <p:blipFill>
                      <a:blip r:embed="rId5"/>
                      <a:stretch>
                        <a:fillRect/>
                      </a:stretch>
                    </p:blipFill>
                    <p:spPr>
                      <a:xfrm>
                        <a:off x="438897" y="1733550"/>
                        <a:ext cx="820735" cy="1365335"/>
                      </a:xfrm>
                      <a:prstGeom prst="rect">
                        <a:avLst/>
                      </a:prstGeom>
                    </p:spPr>
                  </p:pic>
                  <p:sp>
                    <p:nvSpPr>
                      <p:cNvPr id="52" name="TextBox 51">
                        <a:extLst>
                          <a:ext uri="{FF2B5EF4-FFF2-40B4-BE49-F238E27FC236}">
                            <a16:creationId xmlns:a16="http://schemas.microsoft.com/office/drawing/2014/main" id="{AF85B015-CCE8-4C23-8F1B-914486401A78}"/>
                          </a:ext>
                        </a:extLst>
                      </p:cNvPr>
                      <p:cNvSpPr txBox="1"/>
                      <p:nvPr/>
                    </p:nvSpPr>
                    <p:spPr>
                      <a:xfrm>
                        <a:off x="555724" y="2416218"/>
                        <a:ext cx="587080" cy="404806"/>
                      </a:xfrm>
                      <a:prstGeom prst="rect">
                        <a:avLst/>
                      </a:prstGeom>
                      <a:noFill/>
                    </p:spPr>
                    <p:txBody>
                      <a:bodyPr wrap="square" rtlCol="0">
                        <a:spAutoFit/>
                      </a:bodyPr>
                      <a:lstStyle/>
                      <a:p>
                        <a:r>
                          <a:rPr lang="en-ZA" b="1" dirty="0"/>
                          <a:t>DTG</a:t>
                        </a:r>
                      </a:p>
                    </p:txBody>
                  </p:sp>
                </p:grpSp>
                <p:sp>
                  <p:nvSpPr>
                    <p:cNvPr id="49" name="TextBox 48">
                      <a:extLst>
                        <a:ext uri="{FF2B5EF4-FFF2-40B4-BE49-F238E27FC236}">
                          <a16:creationId xmlns:a16="http://schemas.microsoft.com/office/drawing/2014/main" id="{325CAA87-0DB9-4206-A1F1-D6945D12F250}"/>
                        </a:ext>
                      </a:extLst>
                    </p:cNvPr>
                    <p:cNvSpPr txBox="1"/>
                    <p:nvPr/>
                  </p:nvSpPr>
                  <p:spPr>
                    <a:xfrm>
                      <a:off x="1369970" y="2077663"/>
                      <a:ext cx="587080" cy="775878"/>
                    </a:xfrm>
                    <a:prstGeom prst="rect">
                      <a:avLst/>
                    </a:prstGeom>
                    <a:noFill/>
                  </p:spPr>
                  <p:txBody>
                    <a:bodyPr wrap="square" rtlCol="0">
                      <a:spAutoFit/>
                    </a:bodyPr>
                    <a:lstStyle/>
                    <a:p>
                      <a:r>
                        <a:rPr lang="en-ZA" sz="4000" b="1" dirty="0"/>
                        <a:t>+</a:t>
                      </a:r>
                    </a:p>
                  </p:txBody>
                </p:sp>
                <p:sp>
                  <p:nvSpPr>
                    <p:cNvPr id="50" name="TextBox 49">
                      <a:extLst>
                        <a:ext uri="{FF2B5EF4-FFF2-40B4-BE49-F238E27FC236}">
                          <a16:creationId xmlns:a16="http://schemas.microsoft.com/office/drawing/2014/main" id="{088D4B6C-817E-46AC-A7E5-CE7AF8B9160E}"/>
                        </a:ext>
                      </a:extLst>
                    </p:cNvPr>
                    <p:cNvSpPr txBox="1"/>
                    <p:nvPr/>
                  </p:nvSpPr>
                  <p:spPr>
                    <a:xfrm>
                      <a:off x="4674661" y="1799191"/>
                      <a:ext cx="491900" cy="1113216"/>
                    </a:xfrm>
                    <a:prstGeom prst="rect">
                      <a:avLst/>
                    </a:prstGeom>
                    <a:noFill/>
                  </p:spPr>
                  <p:txBody>
                    <a:bodyPr wrap="square" rtlCol="0">
                      <a:spAutoFit/>
                    </a:bodyPr>
                    <a:lstStyle/>
                    <a:p>
                      <a:r>
                        <a:rPr lang="en-ZA" sz="6000" b="1" dirty="0"/>
                        <a:t>=</a:t>
                      </a:r>
                    </a:p>
                  </p:txBody>
                </p:sp>
              </p:grpSp>
              <p:sp>
                <p:nvSpPr>
                  <p:cNvPr id="46" name="TextBox 45">
                    <a:extLst>
                      <a:ext uri="{FF2B5EF4-FFF2-40B4-BE49-F238E27FC236}">
                        <a16:creationId xmlns:a16="http://schemas.microsoft.com/office/drawing/2014/main" id="{40DC6BA7-8395-4ADB-8B9E-D585103C9DDC}"/>
                      </a:ext>
                    </a:extLst>
                  </p:cNvPr>
                  <p:cNvSpPr txBox="1"/>
                  <p:nvPr/>
                </p:nvSpPr>
                <p:spPr>
                  <a:xfrm>
                    <a:off x="5913356" y="1902495"/>
                    <a:ext cx="2954587" cy="1113216"/>
                  </a:xfrm>
                  <a:prstGeom prst="rect">
                    <a:avLst/>
                  </a:prstGeom>
                  <a:noFill/>
                </p:spPr>
                <p:txBody>
                  <a:bodyPr wrap="square" rtlCol="0">
                    <a:spAutoFit/>
                  </a:bodyPr>
                  <a:lstStyle/>
                  <a:p>
                    <a:r>
                      <a:rPr lang="en-ZA" sz="2400" dirty="0"/>
                      <a:t>Decreased DTG levels</a:t>
                    </a:r>
                  </a:p>
                  <a:p>
                    <a:pPr algn="ctr"/>
                    <a:r>
                      <a:rPr lang="en-ZA" dirty="0"/>
                      <a:t>take a minimum of 2 hours before or 6 hours after DTG</a:t>
                    </a:r>
                  </a:p>
                </p:txBody>
              </p:sp>
            </p:grpSp>
            <p:sp>
              <p:nvSpPr>
                <p:cNvPr id="43" name="TextBox 42">
                  <a:extLst>
                    <a:ext uri="{FF2B5EF4-FFF2-40B4-BE49-F238E27FC236}">
                      <a16:creationId xmlns:a16="http://schemas.microsoft.com/office/drawing/2014/main" id="{B2A6B329-47AC-4F52-9978-EAD017D55F60}"/>
                    </a:ext>
                  </a:extLst>
                </p:cNvPr>
                <p:cNvSpPr txBox="1"/>
                <p:nvPr/>
              </p:nvSpPr>
              <p:spPr>
                <a:xfrm>
                  <a:off x="2841108" y="1943517"/>
                  <a:ext cx="1727984" cy="731539"/>
                </a:xfrm>
                <a:prstGeom prst="rect">
                  <a:avLst/>
                </a:prstGeom>
                <a:noFill/>
              </p:spPr>
              <p:txBody>
                <a:bodyPr wrap="square" rtlCol="0">
                  <a:spAutoFit/>
                </a:bodyPr>
                <a:lstStyle/>
                <a:p>
                  <a:pPr algn="ctr"/>
                  <a:r>
                    <a:rPr lang="en-ZA" sz="2000" dirty="0"/>
                    <a:t>Regardless of  food intake</a:t>
                  </a:r>
                </a:p>
              </p:txBody>
            </p:sp>
          </p:grpSp>
        </p:grpSp>
        <p:sp>
          <p:nvSpPr>
            <p:cNvPr id="57" name="TextBox 56">
              <a:extLst>
                <a:ext uri="{FF2B5EF4-FFF2-40B4-BE49-F238E27FC236}">
                  <a16:creationId xmlns:a16="http://schemas.microsoft.com/office/drawing/2014/main" id="{550C1BD1-A3EE-4260-82E3-18FD57854569}"/>
                </a:ext>
              </a:extLst>
            </p:cNvPr>
            <p:cNvSpPr txBox="1"/>
            <p:nvPr/>
          </p:nvSpPr>
          <p:spPr>
            <a:xfrm>
              <a:off x="1806667" y="5225260"/>
              <a:ext cx="1357569" cy="400110"/>
            </a:xfrm>
            <a:prstGeom prst="rect">
              <a:avLst/>
            </a:prstGeom>
            <a:noFill/>
          </p:spPr>
          <p:txBody>
            <a:bodyPr wrap="square" rtlCol="0">
              <a:spAutoFit/>
            </a:bodyPr>
            <a:lstStyle/>
            <a:p>
              <a:r>
                <a:rPr lang="en-ZA" sz="2000" b="1" dirty="0"/>
                <a:t>Antacids</a:t>
              </a:r>
            </a:p>
          </p:txBody>
        </p:sp>
      </p:grpSp>
    </p:spTree>
    <p:extLst>
      <p:ext uri="{BB962C8B-B14F-4D97-AF65-F5344CB8AC3E}">
        <p14:creationId xmlns:p14="http://schemas.microsoft.com/office/powerpoint/2010/main" val="425961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83FC032-623D-44E6-97BE-B63233199596}"/>
              </a:ext>
            </a:extLst>
          </p:cNvPr>
          <p:cNvSpPr/>
          <p:nvPr/>
        </p:nvSpPr>
        <p:spPr>
          <a:xfrm>
            <a:off x="6096001" y="2132856"/>
            <a:ext cx="4018349" cy="44229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a:extLst>
              <a:ext uri="{FF2B5EF4-FFF2-40B4-BE49-F238E27FC236}">
                <a16:creationId xmlns:a16="http://schemas.microsoft.com/office/drawing/2014/main" id="{AC9DFBB0-DF60-4904-8C22-A131A0EA2BC7}"/>
              </a:ext>
            </a:extLst>
          </p:cNvPr>
          <p:cNvSpPr/>
          <p:nvPr/>
        </p:nvSpPr>
        <p:spPr>
          <a:xfrm>
            <a:off x="1914506" y="2136703"/>
            <a:ext cx="4018349" cy="4422968"/>
          </a:xfrm>
          <a:prstGeom prst="rect">
            <a:avLst/>
          </a:prstGeom>
          <a:solidFill>
            <a:srgbClr val="FFE3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8A45AFFC-7B8D-4099-9BB6-2F90F8945695}"/>
              </a:ext>
            </a:extLst>
          </p:cNvPr>
          <p:cNvSpPr>
            <a:spLocks noGrp="1"/>
          </p:cNvSpPr>
          <p:nvPr>
            <p:ph type="title"/>
          </p:nvPr>
        </p:nvSpPr>
        <p:spPr>
          <a:xfrm>
            <a:off x="1958079" y="46920"/>
            <a:ext cx="8229600" cy="1143000"/>
          </a:xfrm>
        </p:spPr>
        <p:txBody>
          <a:bodyPr/>
          <a:lstStyle/>
          <a:p>
            <a:r>
              <a:rPr lang="en-ZA" dirty="0"/>
              <a:t>Suggested Dosing Schedule</a:t>
            </a:r>
          </a:p>
        </p:txBody>
      </p:sp>
      <p:sp>
        <p:nvSpPr>
          <p:cNvPr id="3" name="Content Placeholder 2">
            <a:extLst>
              <a:ext uri="{FF2B5EF4-FFF2-40B4-BE49-F238E27FC236}">
                <a16:creationId xmlns:a16="http://schemas.microsoft.com/office/drawing/2014/main" id="{70FA0456-99A9-4CAF-B9E6-2883125A5B02}"/>
              </a:ext>
            </a:extLst>
          </p:cNvPr>
          <p:cNvSpPr>
            <a:spLocks noGrp="1"/>
          </p:cNvSpPr>
          <p:nvPr>
            <p:ph idx="1"/>
          </p:nvPr>
        </p:nvSpPr>
        <p:spPr>
          <a:xfrm>
            <a:off x="2159485" y="3696937"/>
            <a:ext cx="3681701" cy="2964323"/>
          </a:xfrm>
        </p:spPr>
        <p:txBody>
          <a:bodyPr>
            <a:normAutofit/>
          </a:bodyPr>
          <a:lstStyle/>
          <a:p>
            <a:r>
              <a:rPr lang="en-ZA" sz="2400" b="1" dirty="0">
                <a:solidFill>
                  <a:srgbClr val="0000FF"/>
                </a:solidFill>
              </a:rPr>
              <a:t>DTG + Calcium 500 mg + food in the morning</a:t>
            </a:r>
          </a:p>
          <a:p>
            <a:r>
              <a:rPr lang="en-ZA" sz="2400" dirty="0"/>
              <a:t>Ferrous sulphate 200mg at lunch with food (better tolerated)</a:t>
            </a:r>
          </a:p>
          <a:p>
            <a:r>
              <a:rPr lang="en-ZA" sz="2400" dirty="0"/>
              <a:t>Calcium 500mg in the evening</a:t>
            </a:r>
          </a:p>
        </p:txBody>
      </p:sp>
      <p:sp>
        <p:nvSpPr>
          <p:cNvPr id="4" name="Content Placeholder 2">
            <a:extLst>
              <a:ext uri="{FF2B5EF4-FFF2-40B4-BE49-F238E27FC236}">
                <a16:creationId xmlns:a16="http://schemas.microsoft.com/office/drawing/2014/main" id="{91BA1A28-A0CA-4F2B-9CC5-15B87DD28CB8}"/>
              </a:ext>
            </a:extLst>
          </p:cNvPr>
          <p:cNvSpPr txBox="1">
            <a:spLocks/>
          </p:cNvSpPr>
          <p:nvPr/>
        </p:nvSpPr>
        <p:spPr>
          <a:xfrm>
            <a:off x="6172001" y="3629388"/>
            <a:ext cx="3767537" cy="28669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ZA" sz="2400" dirty="0"/>
              <a:t>Calcium 500 mg + food in the morning</a:t>
            </a:r>
          </a:p>
          <a:p>
            <a:r>
              <a:rPr lang="en-ZA" sz="2400" dirty="0"/>
              <a:t>Ferrous sulphate 200mg at lunch with food (better tolerated)</a:t>
            </a:r>
          </a:p>
          <a:p>
            <a:r>
              <a:rPr lang="en-ZA" sz="2400" b="1" dirty="0">
                <a:solidFill>
                  <a:srgbClr val="0000FF"/>
                </a:solidFill>
              </a:rPr>
              <a:t>DTG + Calcium 500mg with food in the evening</a:t>
            </a:r>
          </a:p>
        </p:txBody>
      </p:sp>
      <p:sp>
        <p:nvSpPr>
          <p:cNvPr id="5" name="Rectangle 4">
            <a:extLst>
              <a:ext uri="{FF2B5EF4-FFF2-40B4-BE49-F238E27FC236}">
                <a16:creationId xmlns:a16="http://schemas.microsoft.com/office/drawing/2014/main" id="{969A5AB3-6374-4D52-9A9C-1C1C0625CE18}"/>
              </a:ext>
            </a:extLst>
          </p:cNvPr>
          <p:cNvSpPr/>
          <p:nvPr/>
        </p:nvSpPr>
        <p:spPr>
          <a:xfrm>
            <a:off x="1914505" y="1040125"/>
            <a:ext cx="8225538" cy="956346"/>
          </a:xfrm>
          <a:prstGeom prst="rect">
            <a:avLst/>
          </a:prstGeom>
          <a:solidFill>
            <a:srgbClr val="458D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dirty="0"/>
              <a:t>DTG (TLD) can be taken in the morning or evening with calcium and with food</a:t>
            </a:r>
          </a:p>
          <a:p>
            <a:pPr lvl="1" algn="ctr"/>
            <a:r>
              <a:rPr lang="en-ZA" sz="2000" dirty="0"/>
              <a:t>If insomnia is experienced, dose in the morning</a:t>
            </a:r>
          </a:p>
        </p:txBody>
      </p:sp>
      <p:pic>
        <p:nvPicPr>
          <p:cNvPr id="9" name="Picture 8" descr="A close up of a logo&#10;&#10;Description automatically generated">
            <a:extLst>
              <a:ext uri="{FF2B5EF4-FFF2-40B4-BE49-F238E27FC236}">
                <a16:creationId xmlns:a16="http://schemas.microsoft.com/office/drawing/2014/main" id="{6D1A4A34-D6EC-4BD0-9200-0ADCAD2470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3777" y="2378628"/>
            <a:ext cx="1582794" cy="1258069"/>
          </a:xfrm>
          <a:prstGeom prst="rect">
            <a:avLst/>
          </a:prstGeom>
        </p:spPr>
      </p:pic>
      <p:pic>
        <p:nvPicPr>
          <p:cNvPr id="11" name="Picture 10" descr="A close up of a logo&#10;&#10;Description automatically generated">
            <a:extLst>
              <a:ext uri="{FF2B5EF4-FFF2-40B4-BE49-F238E27FC236}">
                <a16:creationId xmlns:a16="http://schemas.microsoft.com/office/drawing/2014/main" id="{8CF06D7D-2609-458D-9ED2-F25AF37D24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5785" y="2487963"/>
            <a:ext cx="1514138" cy="1162686"/>
          </a:xfrm>
          <a:prstGeom prst="rect">
            <a:avLst/>
          </a:prstGeom>
        </p:spPr>
      </p:pic>
      <p:sp>
        <p:nvSpPr>
          <p:cNvPr id="6" name="TextBox 5">
            <a:extLst>
              <a:ext uri="{FF2B5EF4-FFF2-40B4-BE49-F238E27FC236}">
                <a16:creationId xmlns:a16="http://schemas.microsoft.com/office/drawing/2014/main" id="{245B014D-E7DD-4B2C-97A8-D00111C02EF7}"/>
              </a:ext>
            </a:extLst>
          </p:cNvPr>
          <p:cNvSpPr txBox="1"/>
          <p:nvPr/>
        </p:nvSpPr>
        <p:spPr>
          <a:xfrm>
            <a:off x="3037512" y="2443046"/>
            <a:ext cx="1690684" cy="461665"/>
          </a:xfrm>
          <a:prstGeom prst="rect">
            <a:avLst/>
          </a:prstGeom>
          <a:noFill/>
        </p:spPr>
        <p:txBody>
          <a:bodyPr wrap="square" rtlCol="0">
            <a:spAutoFit/>
          </a:bodyPr>
          <a:lstStyle/>
          <a:p>
            <a:pPr algn="ctr"/>
            <a:r>
              <a:rPr lang="en-ZA" sz="2400" b="1" dirty="0"/>
              <a:t>Option 1</a:t>
            </a:r>
          </a:p>
        </p:txBody>
      </p:sp>
      <p:sp>
        <p:nvSpPr>
          <p:cNvPr id="7" name="TextBox 6">
            <a:extLst>
              <a:ext uri="{FF2B5EF4-FFF2-40B4-BE49-F238E27FC236}">
                <a16:creationId xmlns:a16="http://schemas.microsoft.com/office/drawing/2014/main" id="{93CBA37A-AB4F-4DED-BBE7-82837C69198D}"/>
              </a:ext>
            </a:extLst>
          </p:cNvPr>
          <p:cNvSpPr txBox="1"/>
          <p:nvPr/>
        </p:nvSpPr>
        <p:spPr>
          <a:xfrm>
            <a:off x="7205074" y="2317220"/>
            <a:ext cx="1800200" cy="461665"/>
          </a:xfrm>
          <a:prstGeom prst="rect">
            <a:avLst/>
          </a:prstGeom>
          <a:noFill/>
        </p:spPr>
        <p:txBody>
          <a:bodyPr wrap="square" rtlCol="0">
            <a:spAutoFit/>
          </a:bodyPr>
          <a:lstStyle/>
          <a:p>
            <a:pPr algn="ctr"/>
            <a:r>
              <a:rPr lang="en-ZA" sz="2400" b="1" dirty="0">
                <a:solidFill>
                  <a:schemeClr val="bg1"/>
                </a:solidFill>
              </a:rPr>
              <a:t>Option 2</a:t>
            </a:r>
          </a:p>
        </p:txBody>
      </p:sp>
    </p:spTree>
    <p:extLst>
      <p:ext uri="{BB962C8B-B14F-4D97-AF65-F5344CB8AC3E}">
        <p14:creationId xmlns:p14="http://schemas.microsoft.com/office/powerpoint/2010/main" val="426979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0C41E3-03E4-4FC5-A711-35CD28D676B5}"/>
              </a:ext>
            </a:extLst>
          </p:cNvPr>
          <p:cNvSpPr/>
          <p:nvPr/>
        </p:nvSpPr>
        <p:spPr>
          <a:xfrm>
            <a:off x="1360449" y="2815088"/>
            <a:ext cx="9656954" cy="328462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solidFill>
                  <a:schemeClr val="tx1"/>
                </a:solidFill>
              </a:rPr>
              <a:t>Serum creatinine levels increase early in treatment (by less than 15%), and remain stable throughout therapy.</a:t>
            </a:r>
          </a:p>
          <a:p>
            <a:pPr algn="ctr"/>
            <a:r>
              <a:rPr lang="en-ZA" sz="2800" b="1" dirty="0">
                <a:solidFill>
                  <a:schemeClr val="tx1"/>
                </a:solidFill>
              </a:rPr>
              <a:t>This is not an indication to stop DTG. </a:t>
            </a:r>
          </a:p>
          <a:p>
            <a:pPr algn="ctr"/>
            <a:endParaRPr lang="en-ZA" sz="2800" dirty="0">
              <a:solidFill>
                <a:schemeClr val="tx1"/>
              </a:solidFill>
            </a:endParaRPr>
          </a:p>
          <a:p>
            <a:pPr algn="ctr"/>
            <a:r>
              <a:rPr lang="en-ZA" sz="2800" dirty="0">
                <a:solidFill>
                  <a:schemeClr val="tx1"/>
                </a:solidFill>
              </a:rPr>
              <a:t>A creatinine level that keeps on</a:t>
            </a:r>
          </a:p>
          <a:p>
            <a:pPr algn="ctr"/>
            <a:r>
              <a:rPr lang="en-ZA" sz="2800" dirty="0">
                <a:solidFill>
                  <a:schemeClr val="tx1"/>
                </a:solidFill>
              </a:rPr>
              <a:t>rising, is however a cause for concern and could indicate </a:t>
            </a:r>
          </a:p>
          <a:p>
            <a:pPr algn="ctr"/>
            <a:r>
              <a:rPr lang="en-ZA" sz="2800" dirty="0">
                <a:solidFill>
                  <a:schemeClr val="tx1"/>
                </a:solidFill>
              </a:rPr>
              <a:t>TDF toxicity or other underlying pathology.</a:t>
            </a:r>
          </a:p>
        </p:txBody>
      </p:sp>
      <p:sp>
        <p:nvSpPr>
          <p:cNvPr id="6" name="Rectangle 5">
            <a:extLst>
              <a:ext uri="{FF2B5EF4-FFF2-40B4-BE49-F238E27FC236}">
                <a16:creationId xmlns:a16="http://schemas.microsoft.com/office/drawing/2014/main" id="{9D6C3C7A-014D-43DB-BDA4-AD5520E3FB4D}"/>
              </a:ext>
            </a:extLst>
          </p:cNvPr>
          <p:cNvSpPr/>
          <p:nvPr/>
        </p:nvSpPr>
        <p:spPr>
          <a:xfrm>
            <a:off x="1360449" y="1142407"/>
            <a:ext cx="9656954" cy="16726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200" dirty="0"/>
              <a:t>        Benign Increases in Creatinine Levels </a:t>
            </a:r>
          </a:p>
          <a:p>
            <a:pPr algn="ctr"/>
            <a:r>
              <a:rPr lang="en-ZA" sz="3200" dirty="0"/>
              <a:t>        </a:t>
            </a:r>
            <a:r>
              <a:rPr lang="en-ZA" sz="2400" dirty="0"/>
              <a:t>(due to decreased tubular secretion)</a:t>
            </a:r>
            <a:endParaRPr lang="en-ZA" sz="3200" dirty="0"/>
          </a:p>
        </p:txBody>
      </p:sp>
      <p:pic>
        <p:nvPicPr>
          <p:cNvPr id="7" name="Picture 6">
            <a:extLst>
              <a:ext uri="{FF2B5EF4-FFF2-40B4-BE49-F238E27FC236}">
                <a16:creationId xmlns:a16="http://schemas.microsoft.com/office/drawing/2014/main" id="{4AAD1315-8316-4DFA-A137-6ADC4392187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39225" y="1282354"/>
            <a:ext cx="1192824" cy="1371635"/>
          </a:xfrm>
          <a:prstGeom prst="rect">
            <a:avLst/>
          </a:prstGeom>
        </p:spPr>
      </p:pic>
      <p:pic>
        <p:nvPicPr>
          <p:cNvPr id="8" name="pasted-image.png">
            <a:extLst>
              <a:ext uri="{FF2B5EF4-FFF2-40B4-BE49-F238E27FC236}">
                <a16:creationId xmlns:a16="http://schemas.microsoft.com/office/drawing/2014/main" id="{B6CB471D-6276-419D-A87E-38B1596102C7}"/>
              </a:ext>
            </a:extLst>
          </p:cNvPr>
          <p:cNvPicPr/>
          <p:nvPr/>
        </p:nvPicPr>
        <p:blipFill>
          <a:blip r:embed="rId4" cstate="print">
            <a:extLst>
              <a:ext uri="{28A0092B-C50C-407E-A947-70E740481C1C}">
                <a14:useLocalDpi xmlns:a14="http://schemas.microsoft.com/office/drawing/2010/main" val="0"/>
              </a:ext>
            </a:extLst>
          </a:blip>
          <a:srcRect l="40833" t="288" r="40826"/>
          <a:stretch>
            <a:fillRect/>
          </a:stretch>
        </p:blipFill>
        <p:spPr>
          <a:xfrm>
            <a:off x="1628435" y="4985607"/>
            <a:ext cx="199177" cy="8232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459" y="51"/>
                  <a:pt x="12810" y="136"/>
                  <a:pt x="14045" y="348"/>
                </a:cubicBezTo>
                <a:cubicBezTo>
                  <a:pt x="15451" y="589"/>
                  <a:pt x="13661" y="774"/>
                  <a:pt x="10267" y="740"/>
                </a:cubicBezTo>
                <a:cubicBezTo>
                  <a:pt x="8259" y="720"/>
                  <a:pt x="6101" y="781"/>
                  <a:pt x="5457" y="874"/>
                </a:cubicBezTo>
                <a:cubicBezTo>
                  <a:pt x="4812" y="966"/>
                  <a:pt x="3878" y="1008"/>
                  <a:pt x="3390" y="963"/>
                </a:cubicBezTo>
                <a:cubicBezTo>
                  <a:pt x="2902" y="917"/>
                  <a:pt x="2706" y="938"/>
                  <a:pt x="2938" y="1007"/>
                </a:cubicBezTo>
                <a:cubicBezTo>
                  <a:pt x="3171" y="1077"/>
                  <a:pt x="2602" y="1383"/>
                  <a:pt x="1679" y="1694"/>
                </a:cubicBezTo>
                <a:lnTo>
                  <a:pt x="0" y="2255"/>
                </a:lnTo>
                <a:lnTo>
                  <a:pt x="775" y="3396"/>
                </a:lnTo>
                <a:cubicBezTo>
                  <a:pt x="1207" y="4025"/>
                  <a:pt x="1411" y="4654"/>
                  <a:pt x="1227" y="4787"/>
                </a:cubicBezTo>
                <a:cubicBezTo>
                  <a:pt x="1043" y="4920"/>
                  <a:pt x="1292" y="5270"/>
                  <a:pt x="1776" y="5563"/>
                </a:cubicBezTo>
                <a:cubicBezTo>
                  <a:pt x="2986" y="6295"/>
                  <a:pt x="3560" y="7443"/>
                  <a:pt x="2777" y="7577"/>
                </a:cubicBezTo>
                <a:cubicBezTo>
                  <a:pt x="2369" y="7647"/>
                  <a:pt x="2464" y="7749"/>
                  <a:pt x="3067" y="7872"/>
                </a:cubicBezTo>
                <a:cubicBezTo>
                  <a:pt x="3596" y="7979"/>
                  <a:pt x="4100" y="8379"/>
                  <a:pt x="4230" y="8799"/>
                </a:cubicBezTo>
                <a:cubicBezTo>
                  <a:pt x="4355" y="9205"/>
                  <a:pt x="4645" y="9666"/>
                  <a:pt x="4875" y="9824"/>
                </a:cubicBezTo>
                <a:cubicBezTo>
                  <a:pt x="5106" y="9982"/>
                  <a:pt x="5144" y="10217"/>
                  <a:pt x="4972" y="10341"/>
                </a:cubicBezTo>
                <a:cubicBezTo>
                  <a:pt x="4800" y="10465"/>
                  <a:pt x="4893" y="10628"/>
                  <a:pt x="5166" y="10706"/>
                </a:cubicBezTo>
                <a:cubicBezTo>
                  <a:pt x="5879" y="10912"/>
                  <a:pt x="6115" y="11795"/>
                  <a:pt x="5521" y="12061"/>
                </a:cubicBezTo>
                <a:cubicBezTo>
                  <a:pt x="5188" y="12211"/>
                  <a:pt x="5334" y="12337"/>
                  <a:pt x="5973" y="12436"/>
                </a:cubicBezTo>
                <a:cubicBezTo>
                  <a:pt x="6507" y="12519"/>
                  <a:pt x="6942" y="12728"/>
                  <a:pt x="6942" y="12899"/>
                </a:cubicBezTo>
                <a:cubicBezTo>
                  <a:pt x="6942" y="13071"/>
                  <a:pt x="7239" y="13581"/>
                  <a:pt x="7587" y="14032"/>
                </a:cubicBezTo>
                <a:cubicBezTo>
                  <a:pt x="8216" y="14844"/>
                  <a:pt x="8236" y="14856"/>
                  <a:pt x="10687" y="14905"/>
                </a:cubicBezTo>
                <a:cubicBezTo>
                  <a:pt x="15557" y="15003"/>
                  <a:pt x="15375" y="15096"/>
                  <a:pt x="15143" y="12677"/>
                </a:cubicBezTo>
                <a:lnTo>
                  <a:pt x="14949" y="10519"/>
                </a:lnTo>
                <a:lnTo>
                  <a:pt x="16563" y="10573"/>
                </a:lnTo>
                <a:cubicBezTo>
                  <a:pt x="18021" y="10620"/>
                  <a:pt x="18210" y="10579"/>
                  <a:pt x="18210" y="10136"/>
                </a:cubicBezTo>
                <a:cubicBezTo>
                  <a:pt x="18210" y="9864"/>
                  <a:pt x="17923" y="9594"/>
                  <a:pt x="17596" y="9539"/>
                </a:cubicBezTo>
                <a:cubicBezTo>
                  <a:pt x="16830" y="9407"/>
                  <a:pt x="17474" y="8178"/>
                  <a:pt x="18565" y="7693"/>
                </a:cubicBezTo>
                <a:lnTo>
                  <a:pt x="19404" y="7319"/>
                </a:lnTo>
                <a:lnTo>
                  <a:pt x="21600" y="7319"/>
                </a:lnTo>
                <a:lnTo>
                  <a:pt x="21600" y="0"/>
                </a:lnTo>
                <a:close/>
                <a:moveTo>
                  <a:pt x="4585" y="12739"/>
                </a:moveTo>
                <a:cubicBezTo>
                  <a:pt x="4259" y="12739"/>
                  <a:pt x="4004" y="12844"/>
                  <a:pt x="4004" y="12980"/>
                </a:cubicBezTo>
                <a:cubicBezTo>
                  <a:pt x="4004" y="13115"/>
                  <a:pt x="4259" y="13229"/>
                  <a:pt x="4585" y="13229"/>
                </a:cubicBezTo>
                <a:cubicBezTo>
                  <a:pt x="4910" y="13229"/>
                  <a:pt x="5166" y="13115"/>
                  <a:pt x="5166" y="12980"/>
                </a:cubicBezTo>
                <a:cubicBezTo>
                  <a:pt x="5166" y="12844"/>
                  <a:pt x="4910" y="12739"/>
                  <a:pt x="4585" y="12739"/>
                </a:cubicBezTo>
                <a:close/>
                <a:moveTo>
                  <a:pt x="13173" y="15921"/>
                </a:moveTo>
                <a:cubicBezTo>
                  <a:pt x="10567" y="15963"/>
                  <a:pt x="4682" y="16312"/>
                  <a:pt x="3552" y="16554"/>
                </a:cubicBezTo>
                <a:cubicBezTo>
                  <a:pt x="3155" y="16639"/>
                  <a:pt x="2879" y="16754"/>
                  <a:pt x="2938" y="16813"/>
                </a:cubicBezTo>
                <a:cubicBezTo>
                  <a:pt x="2997" y="16872"/>
                  <a:pt x="2714" y="17092"/>
                  <a:pt x="2292" y="17303"/>
                </a:cubicBezTo>
                <a:cubicBezTo>
                  <a:pt x="1783" y="17558"/>
                  <a:pt x="1632" y="18032"/>
                  <a:pt x="1840" y="18703"/>
                </a:cubicBezTo>
                <a:cubicBezTo>
                  <a:pt x="2301" y="20185"/>
                  <a:pt x="2300" y="20183"/>
                  <a:pt x="3616" y="20441"/>
                </a:cubicBezTo>
                <a:cubicBezTo>
                  <a:pt x="4968" y="20707"/>
                  <a:pt x="5428" y="20741"/>
                  <a:pt x="9460" y="20878"/>
                </a:cubicBezTo>
                <a:cubicBezTo>
                  <a:pt x="11385" y="20943"/>
                  <a:pt x="12505" y="21076"/>
                  <a:pt x="12915" y="21288"/>
                </a:cubicBezTo>
                <a:cubicBezTo>
                  <a:pt x="13354" y="21516"/>
                  <a:pt x="14151" y="21600"/>
                  <a:pt x="15917" y="21600"/>
                </a:cubicBezTo>
                <a:cubicBezTo>
                  <a:pt x="18041" y="21600"/>
                  <a:pt x="18288" y="21559"/>
                  <a:pt x="18016" y="21270"/>
                </a:cubicBezTo>
                <a:cubicBezTo>
                  <a:pt x="17846" y="21090"/>
                  <a:pt x="17960" y="20900"/>
                  <a:pt x="18242" y="20851"/>
                </a:cubicBezTo>
                <a:cubicBezTo>
                  <a:pt x="18529" y="20802"/>
                  <a:pt x="18491" y="20589"/>
                  <a:pt x="18178" y="20361"/>
                </a:cubicBezTo>
                <a:cubicBezTo>
                  <a:pt x="17692" y="20006"/>
                  <a:pt x="17807" y="19925"/>
                  <a:pt x="19082" y="19790"/>
                </a:cubicBezTo>
                <a:cubicBezTo>
                  <a:pt x="20573" y="19633"/>
                  <a:pt x="21036" y="19245"/>
                  <a:pt x="19953" y="19059"/>
                </a:cubicBezTo>
                <a:cubicBezTo>
                  <a:pt x="19208" y="18932"/>
                  <a:pt x="19186" y="17939"/>
                  <a:pt x="19921" y="17731"/>
                </a:cubicBezTo>
                <a:cubicBezTo>
                  <a:pt x="20572" y="17546"/>
                  <a:pt x="18997" y="16964"/>
                  <a:pt x="17403" y="16795"/>
                </a:cubicBezTo>
                <a:cubicBezTo>
                  <a:pt x="16782" y="16729"/>
                  <a:pt x="16511" y="16602"/>
                  <a:pt x="16757" y="16492"/>
                </a:cubicBezTo>
                <a:cubicBezTo>
                  <a:pt x="17027" y="16371"/>
                  <a:pt x="16949" y="16343"/>
                  <a:pt x="16499" y="16421"/>
                </a:cubicBezTo>
                <a:cubicBezTo>
                  <a:pt x="15659" y="16564"/>
                  <a:pt x="13918" y="16218"/>
                  <a:pt x="14400" y="16002"/>
                </a:cubicBezTo>
                <a:cubicBezTo>
                  <a:pt x="14554" y="15932"/>
                  <a:pt x="14042" y="15908"/>
                  <a:pt x="13173" y="15921"/>
                </a:cubicBezTo>
                <a:close/>
              </a:path>
            </a:pathLst>
          </a:custGeom>
          <a:ln w="12700" cap="flat">
            <a:solidFill>
              <a:schemeClr val="accent4"/>
            </a:solidFill>
            <a:miter lim="400000"/>
          </a:ln>
          <a:effectLst/>
        </p:spPr>
      </p:pic>
    </p:spTree>
    <p:extLst>
      <p:ext uri="{BB962C8B-B14F-4D97-AF65-F5344CB8AC3E}">
        <p14:creationId xmlns:p14="http://schemas.microsoft.com/office/powerpoint/2010/main" val="270444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6593" y="143151"/>
            <a:ext cx="10748425" cy="821316"/>
          </a:xfrm>
        </p:spPr>
        <p:txBody>
          <a:bodyPr/>
          <a:lstStyle/>
          <a:p>
            <a:r>
              <a:rPr lang="en-US" dirty="0">
                <a:latin typeface="Arial"/>
                <a:cs typeface="Arial"/>
              </a:rPr>
              <a:t>Visit Summary for Women of Childbearing Age</a:t>
            </a:r>
          </a:p>
        </p:txBody>
      </p:sp>
      <p:pic>
        <p:nvPicPr>
          <p:cNvPr id="8" name="Picture 7">
            <a:extLst>
              <a:ext uri="{FF2B5EF4-FFF2-40B4-BE49-F238E27FC236}">
                <a16:creationId xmlns:a16="http://schemas.microsoft.com/office/drawing/2014/main" id="{B918F222-F978-EF46-BA10-20DE87C6AF18}"/>
              </a:ext>
            </a:extLst>
          </p:cNvPr>
          <p:cNvPicPr>
            <a:picLocks noChangeAspect="1"/>
          </p:cNvPicPr>
          <p:nvPr/>
        </p:nvPicPr>
        <p:blipFill>
          <a:blip r:embed="rId3"/>
          <a:stretch>
            <a:fillRect/>
          </a:stretch>
        </p:blipFill>
        <p:spPr>
          <a:xfrm>
            <a:off x="763364" y="885505"/>
            <a:ext cx="10501652" cy="6241234"/>
          </a:xfrm>
          <a:prstGeom prst="rect">
            <a:avLst/>
          </a:prstGeom>
        </p:spPr>
      </p:pic>
      <p:sp>
        <p:nvSpPr>
          <p:cNvPr id="2" name="Slide Number Placeholder 1"/>
          <p:cNvSpPr>
            <a:spLocks noGrp="1"/>
          </p:cNvSpPr>
          <p:nvPr>
            <p:ph type="sldNum" sz="quarter" idx="10"/>
          </p:nvPr>
        </p:nvSpPr>
        <p:spPr>
          <a:xfrm>
            <a:off x="8683171" y="5939066"/>
            <a:ext cx="2743200" cy="365125"/>
          </a:xfrm>
        </p:spPr>
        <p:txBody>
          <a:bodyPr/>
          <a:lstStyle/>
          <a:p>
            <a:fld id="{D8D877B3-D348-4611-9BDB-C5374591D951}" type="slidenum">
              <a:rPr lang="en-US" smtClean="0"/>
              <a:pPr/>
              <a:t>15</a:t>
            </a:fld>
            <a:endParaRPr lang="en-US" dirty="0"/>
          </a:p>
        </p:txBody>
      </p:sp>
      <p:cxnSp>
        <p:nvCxnSpPr>
          <p:cNvPr id="36" name="Straight Connector 35"/>
          <p:cNvCxnSpPr>
            <a:cxnSpLocks/>
          </p:cNvCxnSpPr>
          <p:nvPr/>
        </p:nvCxnSpPr>
        <p:spPr>
          <a:xfrm>
            <a:off x="516593" y="3259572"/>
            <a:ext cx="0" cy="382153"/>
          </a:xfrm>
          <a:prstGeom prst="line">
            <a:avLst/>
          </a:prstGeom>
          <a:ln w="28575" cmpd="sng">
            <a:solidFill>
              <a:srgbClr val="FFE773"/>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C01CB66-7C62-6B49-AE3C-2ADF4E740328}"/>
              </a:ext>
            </a:extLst>
          </p:cNvPr>
          <p:cNvSpPr/>
          <p:nvPr/>
        </p:nvSpPr>
        <p:spPr>
          <a:xfrm>
            <a:off x="0" y="19050"/>
            <a:ext cx="269823"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Regular"/>
            </a:endParaRPr>
          </a:p>
        </p:txBody>
      </p:sp>
    </p:spTree>
    <p:extLst>
      <p:ext uri="{BB962C8B-B14F-4D97-AF65-F5344CB8AC3E}">
        <p14:creationId xmlns:p14="http://schemas.microsoft.com/office/powerpoint/2010/main" val="21390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145436" y="182397"/>
            <a:ext cx="4017258" cy="758825"/>
          </a:xfrm>
        </p:spPr>
        <p:txBody>
          <a:bodyPr>
            <a:noAutofit/>
          </a:bodyPr>
          <a:lstStyle/>
          <a:p>
            <a:pPr algn="l"/>
            <a:r>
              <a:rPr lang="en-ZA" dirty="0"/>
              <a:t>Visit Summary</a:t>
            </a:r>
          </a:p>
        </p:txBody>
      </p:sp>
      <p:pic>
        <p:nvPicPr>
          <p:cNvPr id="34819"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9867"/>
          <a:stretch/>
        </p:blipFill>
        <p:spPr>
          <a:xfrm>
            <a:off x="903357" y="0"/>
            <a:ext cx="3010722" cy="7099439"/>
          </a:xfrm>
        </p:spPr>
      </p:pic>
      <p:sp>
        <p:nvSpPr>
          <p:cNvPr id="2" name="Frame 1">
            <a:extLst>
              <a:ext uri="{FF2B5EF4-FFF2-40B4-BE49-F238E27FC236}">
                <a16:creationId xmlns:a16="http://schemas.microsoft.com/office/drawing/2014/main" id="{16C0BA04-9C2A-48A9-88C0-8ED8AAEEC29A}"/>
              </a:ext>
            </a:extLst>
          </p:cNvPr>
          <p:cNvSpPr/>
          <p:nvPr/>
        </p:nvSpPr>
        <p:spPr>
          <a:xfrm>
            <a:off x="2821259" y="4159405"/>
            <a:ext cx="914400" cy="914400"/>
          </a:xfrm>
          <a:prstGeom prst="frame">
            <a:avLst>
              <a:gd name="adj1" fmla="val 518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Tree>
    <p:extLst>
      <p:ext uri="{BB962C8B-B14F-4D97-AF65-F5344CB8AC3E}">
        <p14:creationId xmlns:p14="http://schemas.microsoft.com/office/powerpoint/2010/main" val="99174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35298" y="143151"/>
            <a:ext cx="7629720" cy="821316"/>
          </a:xfrm>
        </p:spPr>
        <p:txBody>
          <a:bodyPr/>
          <a:lstStyle/>
          <a:p>
            <a:r>
              <a:rPr lang="en-US" dirty="0">
                <a:latin typeface="Arial"/>
                <a:cs typeface="Arial"/>
              </a:rPr>
              <a:t>Family Planning and Contraception</a:t>
            </a:r>
          </a:p>
        </p:txBody>
      </p:sp>
      <p:sp>
        <p:nvSpPr>
          <p:cNvPr id="2" name="Slide Number Placeholder 1"/>
          <p:cNvSpPr>
            <a:spLocks noGrp="1"/>
          </p:cNvSpPr>
          <p:nvPr>
            <p:ph type="sldNum" sz="quarter" idx="10"/>
          </p:nvPr>
        </p:nvSpPr>
        <p:spPr>
          <a:xfrm>
            <a:off x="8683171" y="5939066"/>
            <a:ext cx="2743200" cy="365125"/>
          </a:xfrm>
        </p:spPr>
        <p:txBody>
          <a:bodyPr/>
          <a:lstStyle/>
          <a:p>
            <a:fld id="{D8D877B3-D348-4611-9BDB-C5374591D951}" type="slidenum">
              <a:rPr lang="en-US" smtClean="0"/>
              <a:pPr/>
              <a:t>17</a:t>
            </a:fld>
            <a:endParaRPr lang="en-US" dirty="0"/>
          </a:p>
        </p:txBody>
      </p:sp>
      <p:cxnSp>
        <p:nvCxnSpPr>
          <p:cNvPr id="36" name="Straight Connector 35"/>
          <p:cNvCxnSpPr>
            <a:cxnSpLocks/>
          </p:cNvCxnSpPr>
          <p:nvPr/>
        </p:nvCxnSpPr>
        <p:spPr>
          <a:xfrm>
            <a:off x="516593" y="3259572"/>
            <a:ext cx="0" cy="382153"/>
          </a:xfrm>
          <a:prstGeom prst="line">
            <a:avLst/>
          </a:prstGeom>
          <a:ln w="28575" cmpd="sng">
            <a:solidFill>
              <a:srgbClr val="FFE773"/>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C01CB66-7C62-6B49-AE3C-2ADF4E740328}"/>
              </a:ext>
            </a:extLst>
          </p:cNvPr>
          <p:cNvSpPr/>
          <p:nvPr/>
        </p:nvSpPr>
        <p:spPr>
          <a:xfrm>
            <a:off x="0" y="19050"/>
            <a:ext cx="269823"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Regular"/>
            </a:endParaRPr>
          </a:p>
        </p:txBody>
      </p:sp>
      <p:pic>
        <p:nvPicPr>
          <p:cNvPr id="9" name="Picture 8">
            <a:extLst>
              <a:ext uri="{FF2B5EF4-FFF2-40B4-BE49-F238E27FC236}">
                <a16:creationId xmlns:a16="http://schemas.microsoft.com/office/drawing/2014/main" id="{40751BC9-EE47-0141-8E42-2ACE91216BDF}"/>
              </a:ext>
            </a:extLst>
          </p:cNvPr>
          <p:cNvPicPr>
            <a:picLocks noChangeAspect="1"/>
          </p:cNvPicPr>
          <p:nvPr/>
        </p:nvPicPr>
        <p:blipFill rotWithShape="1">
          <a:blip r:embed="rId3"/>
          <a:srcRect l="4715" r="7156"/>
          <a:stretch/>
        </p:blipFill>
        <p:spPr>
          <a:xfrm>
            <a:off x="2955072" y="964468"/>
            <a:ext cx="8720335" cy="5339724"/>
          </a:xfrm>
          <a:prstGeom prst="rect">
            <a:avLst/>
          </a:prstGeom>
        </p:spPr>
      </p:pic>
      <p:pic>
        <p:nvPicPr>
          <p:cNvPr id="8" name="Content Placeholder 3">
            <a:extLst>
              <a:ext uri="{FF2B5EF4-FFF2-40B4-BE49-F238E27FC236}">
                <a16:creationId xmlns:a16="http://schemas.microsoft.com/office/drawing/2014/main" id="{06831A6D-A832-4832-AFD0-83E1081E36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9867"/>
          <a:stretch/>
        </p:blipFill>
        <p:spPr>
          <a:xfrm>
            <a:off x="269823" y="741683"/>
            <a:ext cx="2533093" cy="5973166"/>
          </a:xfrm>
          <a:prstGeom prst="rect">
            <a:avLst/>
          </a:prstGeom>
        </p:spPr>
      </p:pic>
      <p:sp>
        <p:nvSpPr>
          <p:cNvPr id="10" name="Frame 9">
            <a:extLst>
              <a:ext uri="{FF2B5EF4-FFF2-40B4-BE49-F238E27FC236}">
                <a16:creationId xmlns:a16="http://schemas.microsoft.com/office/drawing/2014/main" id="{6568EEB0-A8C9-48C6-BA45-B51B6CE9E14D}"/>
              </a:ext>
            </a:extLst>
          </p:cNvPr>
          <p:cNvSpPr/>
          <p:nvPr/>
        </p:nvSpPr>
        <p:spPr>
          <a:xfrm>
            <a:off x="421978" y="2048813"/>
            <a:ext cx="2533093" cy="382153"/>
          </a:xfrm>
          <a:prstGeom prst="frame">
            <a:avLst>
              <a:gd name="adj1" fmla="val 6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3" name="Arrow: Right 2">
            <a:extLst>
              <a:ext uri="{FF2B5EF4-FFF2-40B4-BE49-F238E27FC236}">
                <a16:creationId xmlns:a16="http://schemas.microsoft.com/office/drawing/2014/main" id="{A731A0D7-F890-4B57-8FB9-ECB44C9B0926}"/>
              </a:ext>
            </a:extLst>
          </p:cNvPr>
          <p:cNvSpPr/>
          <p:nvPr/>
        </p:nvSpPr>
        <p:spPr>
          <a:xfrm rot="2555419">
            <a:off x="2702214" y="3117129"/>
            <a:ext cx="2713498" cy="310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Title 1">
            <a:extLst>
              <a:ext uri="{FF2B5EF4-FFF2-40B4-BE49-F238E27FC236}">
                <a16:creationId xmlns:a16="http://schemas.microsoft.com/office/drawing/2014/main" id="{43093AE4-4EC4-4E90-B1A4-7C9EB55D49E6}"/>
              </a:ext>
            </a:extLst>
          </p:cNvPr>
          <p:cNvSpPr txBox="1">
            <a:spLocks/>
          </p:cNvSpPr>
          <p:nvPr/>
        </p:nvSpPr>
        <p:spPr>
          <a:xfrm>
            <a:off x="269823" y="143260"/>
            <a:ext cx="2955086" cy="5465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ZA"/>
              <a:t>Visit Summary</a:t>
            </a:r>
            <a:endParaRPr lang="en-ZA" dirty="0"/>
          </a:p>
        </p:txBody>
      </p:sp>
    </p:spTree>
    <p:extLst>
      <p:ext uri="{BB962C8B-B14F-4D97-AF65-F5344CB8AC3E}">
        <p14:creationId xmlns:p14="http://schemas.microsoft.com/office/powerpoint/2010/main" val="142700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6593" y="143151"/>
            <a:ext cx="10748425" cy="821316"/>
          </a:xfrm>
        </p:spPr>
        <p:txBody>
          <a:bodyPr/>
          <a:lstStyle/>
          <a:p>
            <a:r>
              <a:rPr lang="en-US" dirty="0">
                <a:latin typeface="Arial"/>
                <a:cs typeface="Arial"/>
              </a:rPr>
              <a:t>Consent to using TLD or DTG</a:t>
            </a:r>
          </a:p>
        </p:txBody>
      </p:sp>
      <p:sp>
        <p:nvSpPr>
          <p:cNvPr id="2" name="Slide Number Placeholder 1"/>
          <p:cNvSpPr>
            <a:spLocks noGrp="1"/>
          </p:cNvSpPr>
          <p:nvPr>
            <p:ph type="sldNum" sz="quarter" idx="10"/>
          </p:nvPr>
        </p:nvSpPr>
        <p:spPr>
          <a:xfrm>
            <a:off x="8683171" y="5939066"/>
            <a:ext cx="2743200" cy="365125"/>
          </a:xfrm>
        </p:spPr>
        <p:txBody>
          <a:bodyPr/>
          <a:lstStyle/>
          <a:p>
            <a:fld id="{D8D877B3-D348-4611-9BDB-C5374591D951}" type="slidenum">
              <a:rPr lang="en-US" smtClean="0"/>
              <a:pPr/>
              <a:t>18</a:t>
            </a:fld>
            <a:endParaRPr lang="en-US" dirty="0"/>
          </a:p>
        </p:txBody>
      </p:sp>
      <p:cxnSp>
        <p:nvCxnSpPr>
          <p:cNvPr id="36" name="Straight Connector 35"/>
          <p:cNvCxnSpPr>
            <a:cxnSpLocks/>
          </p:cNvCxnSpPr>
          <p:nvPr/>
        </p:nvCxnSpPr>
        <p:spPr>
          <a:xfrm>
            <a:off x="516593" y="3259572"/>
            <a:ext cx="0" cy="382153"/>
          </a:xfrm>
          <a:prstGeom prst="line">
            <a:avLst/>
          </a:prstGeom>
          <a:ln w="28575" cmpd="sng">
            <a:solidFill>
              <a:srgbClr val="FFE773"/>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C01CB66-7C62-6B49-AE3C-2ADF4E740328}"/>
              </a:ext>
            </a:extLst>
          </p:cNvPr>
          <p:cNvSpPr/>
          <p:nvPr/>
        </p:nvSpPr>
        <p:spPr>
          <a:xfrm>
            <a:off x="0" y="19050"/>
            <a:ext cx="269823"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Regular"/>
            </a:endParaRPr>
          </a:p>
        </p:txBody>
      </p:sp>
      <p:pic>
        <p:nvPicPr>
          <p:cNvPr id="8" name="Picture 7">
            <a:extLst>
              <a:ext uri="{FF2B5EF4-FFF2-40B4-BE49-F238E27FC236}">
                <a16:creationId xmlns:a16="http://schemas.microsoft.com/office/drawing/2014/main" id="{A32A4FEF-13C9-E64D-9205-1D50E19119F1}"/>
              </a:ext>
            </a:extLst>
          </p:cNvPr>
          <p:cNvPicPr>
            <a:picLocks noChangeAspect="1"/>
          </p:cNvPicPr>
          <p:nvPr/>
        </p:nvPicPr>
        <p:blipFill>
          <a:blip r:embed="rId3"/>
          <a:stretch>
            <a:fillRect/>
          </a:stretch>
        </p:blipFill>
        <p:spPr>
          <a:xfrm>
            <a:off x="312829" y="1085850"/>
            <a:ext cx="11915000" cy="5218341"/>
          </a:xfrm>
          <a:prstGeom prst="rect">
            <a:avLst/>
          </a:prstGeom>
        </p:spPr>
      </p:pic>
      <p:sp>
        <p:nvSpPr>
          <p:cNvPr id="10" name="Rounded Rectangle 9">
            <a:extLst>
              <a:ext uri="{FF2B5EF4-FFF2-40B4-BE49-F238E27FC236}">
                <a16:creationId xmlns:a16="http://schemas.microsoft.com/office/drawing/2014/main" id="{479A77C6-4454-C346-9DE1-94EA4AC41772}"/>
              </a:ext>
            </a:extLst>
          </p:cNvPr>
          <p:cNvSpPr/>
          <p:nvPr/>
        </p:nvSpPr>
        <p:spPr>
          <a:xfrm>
            <a:off x="920304" y="5261870"/>
            <a:ext cx="10958867" cy="1020559"/>
          </a:xfrm>
          <a:prstGeom prst="round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ZA">
              <a:solidFill>
                <a:prstClr val="black"/>
              </a:solidFill>
              <a:latin typeface="Calibri"/>
            </a:endParaRPr>
          </a:p>
        </p:txBody>
      </p:sp>
    </p:spTree>
    <p:extLst>
      <p:ext uri="{BB962C8B-B14F-4D97-AF65-F5344CB8AC3E}">
        <p14:creationId xmlns:p14="http://schemas.microsoft.com/office/powerpoint/2010/main" val="302071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A06-E7FE-41B6-8F1C-06F59A35BE36}"/>
              </a:ext>
            </a:extLst>
          </p:cNvPr>
          <p:cNvSpPr>
            <a:spLocks noGrp="1"/>
          </p:cNvSpPr>
          <p:nvPr>
            <p:ph type="title"/>
          </p:nvPr>
        </p:nvSpPr>
        <p:spPr>
          <a:xfrm>
            <a:off x="595824" y="16791"/>
            <a:ext cx="10515600" cy="1325563"/>
          </a:xfrm>
        </p:spPr>
        <p:txBody>
          <a:bodyPr/>
          <a:lstStyle/>
          <a:p>
            <a:r>
              <a:rPr lang="en-ZA" dirty="0"/>
              <a:t>Summary of 1</a:t>
            </a:r>
            <a:r>
              <a:rPr lang="en-ZA" baseline="30000" dirty="0"/>
              <a:t>st</a:t>
            </a:r>
            <a:r>
              <a:rPr lang="en-ZA" dirty="0"/>
              <a:t> Line Regimens</a:t>
            </a:r>
          </a:p>
        </p:txBody>
      </p:sp>
      <p:grpSp>
        <p:nvGrpSpPr>
          <p:cNvPr id="4" name="Group 3">
            <a:extLst>
              <a:ext uri="{FF2B5EF4-FFF2-40B4-BE49-F238E27FC236}">
                <a16:creationId xmlns:a16="http://schemas.microsoft.com/office/drawing/2014/main" id="{80B22208-6BD4-4D1E-8080-3107EE6B99D4}"/>
              </a:ext>
            </a:extLst>
          </p:cNvPr>
          <p:cNvGrpSpPr/>
          <p:nvPr/>
        </p:nvGrpSpPr>
        <p:grpSpPr>
          <a:xfrm>
            <a:off x="436343" y="1745355"/>
            <a:ext cx="11159833" cy="4759671"/>
            <a:chOff x="1" y="0"/>
            <a:chExt cx="6382111" cy="2372847"/>
          </a:xfrm>
        </p:grpSpPr>
        <p:grpSp>
          <p:nvGrpSpPr>
            <p:cNvPr id="5" name="Group 4">
              <a:extLst>
                <a:ext uri="{FF2B5EF4-FFF2-40B4-BE49-F238E27FC236}">
                  <a16:creationId xmlns:a16="http://schemas.microsoft.com/office/drawing/2014/main" id="{55973078-F858-498E-B98F-0B9733136A8E}"/>
                </a:ext>
              </a:extLst>
            </p:cNvPr>
            <p:cNvGrpSpPr/>
            <p:nvPr/>
          </p:nvGrpSpPr>
          <p:grpSpPr>
            <a:xfrm>
              <a:off x="1" y="0"/>
              <a:ext cx="6382111" cy="2372847"/>
              <a:chOff x="34549" y="-91599"/>
              <a:chExt cx="6383081" cy="2246218"/>
            </a:xfrm>
          </p:grpSpPr>
          <p:grpSp>
            <p:nvGrpSpPr>
              <p:cNvPr id="12" name="Group 11">
                <a:extLst>
                  <a:ext uri="{FF2B5EF4-FFF2-40B4-BE49-F238E27FC236}">
                    <a16:creationId xmlns:a16="http://schemas.microsoft.com/office/drawing/2014/main" id="{FF03388C-71C6-473F-92FE-185C5E72D19E}"/>
                  </a:ext>
                </a:extLst>
              </p:cNvPr>
              <p:cNvGrpSpPr/>
              <p:nvPr/>
            </p:nvGrpSpPr>
            <p:grpSpPr>
              <a:xfrm>
                <a:off x="34549" y="-91599"/>
                <a:ext cx="6383081" cy="2246218"/>
                <a:chOff x="30181" y="-91598"/>
                <a:chExt cx="6440410" cy="2246218"/>
              </a:xfrm>
            </p:grpSpPr>
            <p:sp>
              <p:nvSpPr>
                <p:cNvPr id="15" name="Text Box 113">
                  <a:extLst>
                    <a:ext uri="{FF2B5EF4-FFF2-40B4-BE49-F238E27FC236}">
                      <a16:creationId xmlns:a16="http://schemas.microsoft.com/office/drawing/2014/main" id="{821D8A44-D340-4897-9545-11E55C197677}"/>
                    </a:ext>
                  </a:extLst>
                </p:cNvPr>
                <p:cNvSpPr txBox="1"/>
                <p:nvPr/>
              </p:nvSpPr>
              <p:spPr>
                <a:xfrm>
                  <a:off x="30181" y="-91598"/>
                  <a:ext cx="6440410" cy="345474"/>
                </a:xfrm>
                <a:prstGeom prst="rect">
                  <a:avLst/>
                </a:prstGeom>
                <a:solidFill>
                  <a:srgbClr val="4472C4">
                    <a:lumMod val="20000"/>
                    <a:lumOff val="80000"/>
                  </a:srgb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457200" defTabSz="914400" eaLnBrk="1" fontAlgn="auto" latinLnBrk="0" hangingPunct="1">
                    <a:lnSpc>
                      <a:spcPct val="107000"/>
                    </a:lnSpc>
                    <a:spcBef>
                      <a:spcPts val="0"/>
                    </a:spcBef>
                    <a:spcAft>
                      <a:spcPts val="800"/>
                    </a:spcAft>
                    <a:buClrTx/>
                    <a:buSzTx/>
                    <a:buFontTx/>
                    <a:buNone/>
                    <a:tabLst/>
                    <a:defRPr/>
                  </a:pPr>
                  <a:r>
                    <a:rPr kumimoji="0" lang="en-US" b="1" i="0" u="none" strike="noStrike" kern="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Neonates, Infants &amp; Children 0 to &lt; 10 years of Age, Adolescents and Adults</a:t>
                  </a:r>
                  <a:r>
                    <a:rPr kumimoji="0" lang="en-US" sz="1600" b="1" i="0" u="none" strike="noStrike" kern="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rPr>
                    <a:t> </a:t>
                  </a:r>
                  <a:r>
                    <a:rPr kumimoji="0" lang="en-US" sz="1100"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ZA"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nvGrpSpPr>
                <p:cNvPr id="16" name="Group 15">
                  <a:extLst>
                    <a:ext uri="{FF2B5EF4-FFF2-40B4-BE49-F238E27FC236}">
                      <a16:creationId xmlns:a16="http://schemas.microsoft.com/office/drawing/2014/main" id="{F20477AD-F7D7-4CA4-917B-F143ED026BA4}"/>
                    </a:ext>
                  </a:extLst>
                </p:cNvPr>
                <p:cNvGrpSpPr/>
                <p:nvPr/>
              </p:nvGrpSpPr>
              <p:grpSpPr>
                <a:xfrm>
                  <a:off x="40169" y="107599"/>
                  <a:ext cx="6430422" cy="2047021"/>
                  <a:chOff x="40169" y="-159149"/>
                  <a:chExt cx="6430422" cy="2047437"/>
                </a:xfrm>
              </p:grpSpPr>
              <p:sp>
                <p:nvSpPr>
                  <p:cNvPr id="17" name="Rectangle 16">
                    <a:extLst>
                      <a:ext uri="{FF2B5EF4-FFF2-40B4-BE49-F238E27FC236}">
                        <a16:creationId xmlns:a16="http://schemas.microsoft.com/office/drawing/2014/main" id="{93DE7147-3621-40B4-B54A-10B673CC6E57}"/>
                      </a:ext>
                    </a:extLst>
                  </p:cNvPr>
                  <p:cNvSpPr/>
                  <p:nvPr/>
                </p:nvSpPr>
                <p:spPr>
                  <a:xfrm>
                    <a:off x="40169" y="-19950"/>
                    <a:ext cx="6430422" cy="1908238"/>
                  </a:xfrm>
                  <a:prstGeom prst="rect">
                    <a:avLst/>
                  </a:prstGeom>
                  <a:solidFill>
                    <a:srgbClr val="4472C4">
                      <a:lumMod val="20000"/>
                      <a:lumOff val="8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2400" b="0" i="0" u="none" strike="noStrike" kern="0" cap="none" spc="0" normalizeH="0" baseline="0" noProof="0">
                      <a:ln>
                        <a:noFill/>
                      </a:ln>
                      <a:solidFill>
                        <a:sysClr val="windowText" lastClr="000000"/>
                      </a:solidFill>
                      <a:effectLst/>
                      <a:uLnTx/>
                      <a:uFillTx/>
                    </a:endParaRPr>
                  </a:p>
                </p:txBody>
              </p:sp>
              <p:grpSp>
                <p:nvGrpSpPr>
                  <p:cNvPr id="23" name="Group 22">
                    <a:extLst>
                      <a:ext uri="{FF2B5EF4-FFF2-40B4-BE49-F238E27FC236}">
                        <a16:creationId xmlns:a16="http://schemas.microsoft.com/office/drawing/2014/main" id="{35003542-29DD-4048-AA78-15038586B6D1}"/>
                      </a:ext>
                    </a:extLst>
                  </p:cNvPr>
                  <p:cNvGrpSpPr/>
                  <p:nvPr/>
                </p:nvGrpSpPr>
                <p:grpSpPr>
                  <a:xfrm>
                    <a:off x="76200" y="-159149"/>
                    <a:ext cx="6177940" cy="1903150"/>
                    <a:chOff x="0" y="-168948"/>
                    <a:chExt cx="6190421" cy="2020366"/>
                  </a:xfrm>
                </p:grpSpPr>
                <p:pic>
                  <p:nvPicPr>
                    <p:cNvPr id="24" name="Picture 23">
                      <a:extLst>
                        <a:ext uri="{FF2B5EF4-FFF2-40B4-BE49-F238E27FC236}">
                          <a16:creationId xmlns:a16="http://schemas.microsoft.com/office/drawing/2014/main" id="{C9CDEB15-CB5B-4AC1-AB25-74B9A2EB6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874" y="-21178"/>
                      <a:ext cx="216535" cy="473075"/>
                    </a:xfrm>
                    <a:prstGeom prst="rect">
                      <a:avLst/>
                    </a:prstGeom>
                  </p:spPr>
                </p:pic>
                <p:grpSp>
                  <p:nvGrpSpPr>
                    <p:cNvPr id="25" name="Group 24">
                      <a:extLst>
                        <a:ext uri="{FF2B5EF4-FFF2-40B4-BE49-F238E27FC236}">
                          <a16:creationId xmlns:a16="http://schemas.microsoft.com/office/drawing/2014/main" id="{8A6FFE99-C26B-4085-A312-151E7DA7EE75}"/>
                        </a:ext>
                      </a:extLst>
                    </p:cNvPr>
                    <p:cNvGrpSpPr/>
                    <p:nvPr/>
                  </p:nvGrpSpPr>
                  <p:grpSpPr>
                    <a:xfrm>
                      <a:off x="0" y="-168948"/>
                      <a:ext cx="6190421" cy="2020366"/>
                      <a:chOff x="0" y="-168948"/>
                      <a:chExt cx="6190421" cy="2020366"/>
                    </a:xfrm>
                  </p:grpSpPr>
                  <p:pic>
                    <p:nvPicPr>
                      <p:cNvPr id="26" name="Picture 25">
                        <a:extLst>
                          <a:ext uri="{FF2B5EF4-FFF2-40B4-BE49-F238E27FC236}">
                            <a16:creationId xmlns:a16="http://schemas.microsoft.com/office/drawing/2014/main" id="{16EFD591-C39C-4469-9A55-E43BAB44B1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5943" y="-125583"/>
                        <a:ext cx="267855" cy="716077"/>
                      </a:xfrm>
                      <a:prstGeom prst="rect">
                        <a:avLst/>
                      </a:prstGeom>
                    </p:spPr>
                  </p:pic>
                  <p:grpSp>
                    <p:nvGrpSpPr>
                      <p:cNvPr id="27" name="Group 26">
                        <a:extLst>
                          <a:ext uri="{FF2B5EF4-FFF2-40B4-BE49-F238E27FC236}">
                            <a16:creationId xmlns:a16="http://schemas.microsoft.com/office/drawing/2014/main" id="{271C7C32-CC9C-4666-9F1F-ADF14C7D02F5}"/>
                          </a:ext>
                        </a:extLst>
                      </p:cNvPr>
                      <p:cNvGrpSpPr/>
                      <p:nvPr/>
                    </p:nvGrpSpPr>
                    <p:grpSpPr>
                      <a:xfrm>
                        <a:off x="0" y="-168948"/>
                        <a:ext cx="6190421" cy="2020366"/>
                        <a:chOff x="0" y="-155798"/>
                        <a:chExt cx="6382979" cy="2045355"/>
                      </a:xfrm>
                    </p:grpSpPr>
                    <p:sp>
                      <p:nvSpPr>
                        <p:cNvPr id="28" name="Arrow: Right 27">
                          <a:extLst>
                            <a:ext uri="{FF2B5EF4-FFF2-40B4-BE49-F238E27FC236}">
                              <a16:creationId xmlns:a16="http://schemas.microsoft.com/office/drawing/2014/main" id="{B429F9D9-6D1D-4DAC-BFDC-E5A6AC1ED31B}"/>
                            </a:ext>
                          </a:extLst>
                        </p:cNvPr>
                        <p:cNvSpPr/>
                        <p:nvPr/>
                      </p:nvSpPr>
                      <p:spPr>
                        <a:xfrm>
                          <a:off x="24335" y="715615"/>
                          <a:ext cx="6358644" cy="1173942"/>
                        </a:xfrm>
                        <a:prstGeom prst="rightArrow">
                          <a:avLst>
                            <a:gd name="adj1" fmla="val 61739"/>
                            <a:gd name="adj2" fmla="val 22717"/>
                          </a:avLst>
                        </a:prstGeom>
                        <a:solidFill>
                          <a:srgbClr val="70AD47">
                            <a:lumMod val="60000"/>
                            <a:lumOff val="40000"/>
                          </a:srgbClr>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2400" b="0" i="0" u="none" strike="noStrike" kern="0" cap="none" spc="0" normalizeH="0" baseline="0" noProof="0">
                            <a:ln>
                              <a:noFill/>
                            </a:ln>
                            <a:solidFill>
                              <a:sysClr val="windowText" lastClr="000000"/>
                            </a:solidFill>
                            <a:effectLst/>
                            <a:uLnTx/>
                            <a:uFillTx/>
                          </a:endParaRPr>
                        </a:p>
                      </p:txBody>
                    </p:sp>
                    <p:sp>
                      <p:nvSpPr>
                        <p:cNvPr id="29" name="Rectangle: Rounded Corners 28">
                          <a:extLst>
                            <a:ext uri="{FF2B5EF4-FFF2-40B4-BE49-F238E27FC236}">
                              <a16:creationId xmlns:a16="http://schemas.microsoft.com/office/drawing/2014/main" id="{1C54C56E-F579-4E7C-BED4-B010717466DB}"/>
                            </a:ext>
                          </a:extLst>
                        </p:cNvPr>
                        <p:cNvSpPr/>
                        <p:nvPr/>
                      </p:nvSpPr>
                      <p:spPr>
                        <a:xfrm>
                          <a:off x="223680" y="1081396"/>
                          <a:ext cx="1086960" cy="413170"/>
                        </a:xfrm>
                        <a:prstGeom prst="roundRect">
                          <a:avLst/>
                        </a:prstGeom>
                        <a:solidFill>
                          <a:srgbClr val="FFC000">
                            <a:lumMod val="20000"/>
                            <a:lumOff val="80000"/>
                          </a:srgbClr>
                        </a:solidFill>
                        <a:ln w="12700" cap="flat" cmpd="sng" algn="ctr">
                          <a:solidFill>
                            <a:srgbClr val="FFC000">
                              <a:lumMod val="40000"/>
                              <a:lumOff val="6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Neonates  </a:t>
                          </a:r>
                          <a:r>
                            <a:rPr kumimoji="0" lang="en-US"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AZT + 3TC + NVP</a:t>
                          </a:r>
                          <a:endParaRPr kumimoji="0" lang="en-ZA" sz="2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EF4FC379-8356-4B6A-81A1-4D89A26CCA64}"/>
                            </a:ext>
                          </a:extLst>
                        </p:cNvPr>
                        <p:cNvSpPr/>
                        <p:nvPr/>
                      </p:nvSpPr>
                      <p:spPr>
                        <a:xfrm>
                          <a:off x="1447625" y="1094234"/>
                          <a:ext cx="1463215" cy="400149"/>
                        </a:xfrm>
                        <a:prstGeom prst="roundRect">
                          <a:avLst/>
                        </a:prstGeom>
                        <a:solidFill>
                          <a:srgbClr val="FFC000">
                            <a:lumMod val="20000"/>
                            <a:lumOff val="80000"/>
                          </a:srgbClr>
                        </a:solidFill>
                        <a:ln w="12700" cap="flat" cmpd="sng" algn="ctr">
                          <a:solidFill>
                            <a:srgbClr val="FFC000">
                              <a:lumMod val="40000"/>
                              <a:lumOff val="6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1"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Infants &amp; Children</a:t>
                          </a:r>
                          <a:r>
                            <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ABC + 3TC + LPV/r</a:t>
                          </a:r>
                          <a:endParaRPr kumimoji="0" lang="en-ZA" sz="24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6B1AD04E-E46B-4275-8312-C27C97DDD190}"/>
                            </a:ext>
                          </a:extLst>
                        </p:cNvPr>
                        <p:cNvSpPr/>
                        <p:nvPr/>
                      </p:nvSpPr>
                      <p:spPr>
                        <a:xfrm>
                          <a:off x="3012898" y="1071102"/>
                          <a:ext cx="1513383" cy="434767"/>
                        </a:xfrm>
                        <a:prstGeom prst="roundRect">
                          <a:avLst/>
                        </a:prstGeom>
                        <a:solidFill>
                          <a:srgbClr val="FFC000">
                            <a:lumMod val="20000"/>
                            <a:lumOff val="80000"/>
                          </a:srgbClr>
                        </a:solidFill>
                        <a:ln w="12700" cap="flat" cmpd="sng" algn="ctr">
                          <a:solidFill>
                            <a:srgbClr val="FFC000">
                              <a:lumMod val="40000"/>
                              <a:lumOff val="6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1"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Children    </a:t>
                          </a:r>
                          <a:r>
                            <a:rPr kumimoji="0" lang="en-US"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ABC + 3TC + DTG</a:t>
                          </a:r>
                          <a:endParaRPr kumimoji="0" lang="en-ZA" sz="24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619695C3-92EB-4C32-B09B-B9B065F0310E}"/>
                            </a:ext>
                          </a:extLst>
                        </p:cNvPr>
                        <p:cNvSpPr/>
                        <p:nvPr/>
                      </p:nvSpPr>
                      <p:spPr>
                        <a:xfrm>
                          <a:off x="4614987" y="1067924"/>
                          <a:ext cx="1581597" cy="426624"/>
                        </a:xfrm>
                        <a:prstGeom prst="roundRect">
                          <a:avLst/>
                        </a:prstGeom>
                        <a:solidFill>
                          <a:srgbClr val="FFC000">
                            <a:lumMod val="20000"/>
                            <a:lumOff val="80000"/>
                          </a:srgbClr>
                        </a:solidFill>
                        <a:ln w="12700" cap="flat" cmpd="sng" algn="ctr">
                          <a:solidFill>
                            <a:srgbClr val="FFC000">
                              <a:lumMod val="40000"/>
                              <a:lumOff val="60000"/>
                            </a:srgbClr>
                          </a:solidFill>
                          <a:prstDash val="solid"/>
                          <a:miter lim="800000"/>
                        </a:ln>
                        <a:effectLst/>
                      </p:spPr>
                      <p:txBody>
                        <a:bodyPr rot="0" spcFirstLastPara="0"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ZA"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Adolescents &amp; Adults</a:t>
                          </a:r>
                        </a:p>
                        <a:p>
                          <a:pPr marL="0" marR="0" lvl="0" indent="0" algn="ctr" defTabSz="914400" eaLnBrk="1" fontAlgn="auto" latinLnBrk="0" hangingPunct="1">
                            <a:lnSpc>
                              <a:spcPct val="107000"/>
                            </a:lnSpc>
                            <a:spcBef>
                              <a:spcPts val="0"/>
                            </a:spcBef>
                            <a:spcAft>
                              <a:spcPts val="800"/>
                            </a:spcAft>
                            <a:buClrTx/>
                            <a:buSzTx/>
                            <a:buFontTx/>
                            <a:buNone/>
                            <a:tabLst/>
                            <a:defRPr/>
                          </a:pPr>
                          <a:r>
                            <a:rPr lang="en-ZA"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TDF + 3TC + DTG/EFV</a:t>
                          </a:r>
                          <a:endParaRPr kumimoji="0" lang="en-ZA"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A5112681-1ED6-4FEC-89EF-1CDAD8ECC71D}"/>
                            </a:ext>
                          </a:extLst>
                        </p:cNvPr>
                        <p:cNvSpPr/>
                        <p:nvPr/>
                      </p:nvSpPr>
                      <p:spPr>
                        <a:xfrm>
                          <a:off x="1242061" y="680653"/>
                          <a:ext cx="411480" cy="25146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1"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3 kg</a:t>
                          </a:r>
                          <a:endParaRPr kumimoji="0" lang="en-ZA" sz="2000" b="1"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E519200B-8BA2-4428-BE0A-431A8987DE50}"/>
                            </a:ext>
                          </a:extLst>
                        </p:cNvPr>
                        <p:cNvCxnSpPr/>
                        <p:nvPr/>
                      </p:nvCxnSpPr>
                      <p:spPr>
                        <a:xfrm>
                          <a:off x="1447800" y="948241"/>
                          <a:ext cx="0" cy="706468"/>
                        </a:xfrm>
                        <a:prstGeom prst="line">
                          <a:avLst/>
                        </a:prstGeom>
                        <a:noFill/>
                        <a:ln w="12700" cap="flat" cmpd="sng" algn="ctr">
                          <a:solidFill>
                            <a:srgbClr val="4472C4"/>
                          </a:solidFill>
                          <a:prstDash val="sysDash"/>
                          <a:miter lim="800000"/>
                        </a:ln>
                        <a:effectLst/>
                      </p:spPr>
                    </p:cxnSp>
                    <p:sp>
                      <p:nvSpPr>
                        <p:cNvPr id="35" name="Rectangle 34">
                          <a:extLst>
                            <a:ext uri="{FF2B5EF4-FFF2-40B4-BE49-F238E27FC236}">
                              <a16:creationId xmlns:a16="http://schemas.microsoft.com/office/drawing/2014/main" id="{8C27CCCD-CEE0-44B6-9692-C06876247A02}"/>
                            </a:ext>
                          </a:extLst>
                        </p:cNvPr>
                        <p:cNvSpPr/>
                        <p:nvPr/>
                      </p:nvSpPr>
                      <p:spPr>
                        <a:xfrm>
                          <a:off x="4427220" y="674028"/>
                          <a:ext cx="464821" cy="25146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1"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35 kg</a:t>
                          </a:r>
                          <a:endParaRPr kumimoji="0" lang="en-ZA" sz="2000" b="1"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C42F8394-50E4-44FE-AD86-93451167B11E}"/>
                            </a:ext>
                          </a:extLst>
                        </p:cNvPr>
                        <p:cNvCxnSpPr/>
                        <p:nvPr/>
                      </p:nvCxnSpPr>
                      <p:spPr>
                        <a:xfrm flipH="1">
                          <a:off x="4649714" y="938885"/>
                          <a:ext cx="0" cy="733054"/>
                        </a:xfrm>
                        <a:prstGeom prst="line">
                          <a:avLst/>
                        </a:prstGeom>
                        <a:noFill/>
                        <a:ln w="12700" cap="flat" cmpd="sng" algn="ctr">
                          <a:solidFill>
                            <a:srgbClr val="4472C4"/>
                          </a:solidFill>
                          <a:prstDash val="sysDash"/>
                          <a:miter lim="800000"/>
                        </a:ln>
                        <a:effectLst/>
                      </p:spPr>
                    </p:cxnSp>
                    <p:sp>
                      <p:nvSpPr>
                        <p:cNvPr id="37" name="Rectangle 36">
                          <a:extLst>
                            <a:ext uri="{FF2B5EF4-FFF2-40B4-BE49-F238E27FC236}">
                              <a16:creationId xmlns:a16="http://schemas.microsoft.com/office/drawing/2014/main" id="{E5E0CC00-AB0C-4A7E-9B98-1CE809ADFDAF}"/>
                            </a:ext>
                          </a:extLst>
                        </p:cNvPr>
                        <p:cNvSpPr/>
                        <p:nvPr/>
                      </p:nvSpPr>
                      <p:spPr>
                        <a:xfrm>
                          <a:off x="2811780" y="681648"/>
                          <a:ext cx="548640" cy="25146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1"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20 kg</a:t>
                          </a:r>
                          <a:endParaRPr kumimoji="0" lang="en-ZA" sz="2000" b="1"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85EA6A76-A4D3-4E85-AC02-5F97EC2FF086}"/>
                            </a:ext>
                          </a:extLst>
                        </p:cNvPr>
                        <p:cNvCxnSpPr/>
                        <p:nvPr/>
                      </p:nvCxnSpPr>
                      <p:spPr>
                        <a:xfrm>
                          <a:off x="3052832" y="956857"/>
                          <a:ext cx="0" cy="715083"/>
                        </a:xfrm>
                        <a:prstGeom prst="line">
                          <a:avLst/>
                        </a:prstGeom>
                        <a:noFill/>
                        <a:ln w="12700" cap="flat" cmpd="sng" algn="ctr">
                          <a:solidFill>
                            <a:srgbClr val="4472C4"/>
                          </a:solidFill>
                          <a:prstDash val="sysDash"/>
                          <a:miter lim="800000"/>
                        </a:ln>
                        <a:effectLst/>
                      </p:spPr>
                    </p:cxnSp>
                    <p:sp>
                      <p:nvSpPr>
                        <p:cNvPr id="39" name="Rectangle 38">
                          <a:extLst>
                            <a:ext uri="{FF2B5EF4-FFF2-40B4-BE49-F238E27FC236}">
                              <a16:creationId xmlns:a16="http://schemas.microsoft.com/office/drawing/2014/main" id="{7DF79241-5176-4FB5-964E-B8CE85A2314B}"/>
                            </a:ext>
                          </a:extLst>
                        </p:cNvPr>
                        <p:cNvSpPr/>
                        <p:nvPr/>
                      </p:nvSpPr>
                      <p:spPr>
                        <a:xfrm>
                          <a:off x="0" y="680653"/>
                          <a:ext cx="518159" cy="25146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1"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2.5  kg</a:t>
                          </a:r>
                          <a:endParaRPr kumimoji="0" lang="en-ZA" sz="2000" b="1"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49BB249B-0986-4DBA-A233-5CB4718D097F}"/>
                            </a:ext>
                          </a:extLst>
                        </p:cNvPr>
                        <p:cNvCxnSpPr/>
                        <p:nvPr/>
                      </p:nvCxnSpPr>
                      <p:spPr>
                        <a:xfrm>
                          <a:off x="213360" y="956857"/>
                          <a:ext cx="0" cy="697852"/>
                        </a:xfrm>
                        <a:prstGeom prst="line">
                          <a:avLst/>
                        </a:prstGeom>
                        <a:noFill/>
                        <a:ln w="12700" cap="flat" cmpd="sng" algn="ctr">
                          <a:solidFill>
                            <a:srgbClr val="4472C4"/>
                          </a:solidFill>
                          <a:prstDash val="sysDash"/>
                          <a:miter lim="800000"/>
                        </a:ln>
                        <a:effectLst/>
                      </p:spPr>
                    </p:cxnSp>
                    <p:sp>
                      <p:nvSpPr>
                        <p:cNvPr id="41" name="Text Box 98">
                          <a:extLst>
                            <a:ext uri="{FF2B5EF4-FFF2-40B4-BE49-F238E27FC236}">
                              <a16:creationId xmlns:a16="http://schemas.microsoft.com/office/drawing/2014/main" id="{FA64A8ED-E0FA-45ED-A2B7-EDC76F573A2D}"/>
                            </a:ext>
                          </a:extLst>
                        </p:cNvPr>
                        <p:cNvSpPr txBox="1"/>
                        <p:nvPr/>
                      </p:nvSpPr>
                      <p:spPr>
                        <a:xfrm>
                          <a:off x="546830" y="664345"/>
                          <a:ext cx="626650" cy="274539"/>
                        </a:xfrm>
                        <a:prstGeom prst="rect">
                          <a:avLst/>
                        </a:prstGeom>
                        <a:solidFill>
                          <a:sysClr val="window" lastClr="FFFFFF"/>
                        </a:solidFill>
                        <a:ln w="6350">
                          <a:solidFill>
                            <a:srgbClr val="E7E6E6">
                              <a:lumMod val="90000"/>
                            </a:srgbClr>
                          </a:solidFill>
                        </a:ln>
                      </p:spPr>
                      <p:txBody>
                        <a:bodyPr rot="0" spcFirstLastPara="0" vert="horz" wrap="square" lIns="36000" tIns="36000" rIns="3600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Birth to                                            &lt; 4 wks of age </a:t>
                          </a:r>
                          <a:r>
                            <a:rPr kumimoji="0" lang="en-US" sz="1000" b="0" i="0" u="none" strike="noStrike" kern="0" cap="none" spc="0" normalizeH="0" baseline="3000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3</a:t>
                          </a:r>
                          <a:endParaRPr kumimoji="0" lang="en-ZA"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99">
                          <a:extLst>
                            <a:ext uri="{FF2B5EF4-FFF2-40B4-BE49-F238E27FC236}">
                              <a16:creationId xmlns:a16="http://schemas.microsoft.com/office/drawing/2014/main" id="{09A4FDEA-F234-46A6-87DB-8B4B781000C1}"/>
                            </a:ext>
                          </a:extLst>
                        </p:cNvPr>
                        <p:cNvSpPr txBox="1"/>
                        <p:nvPr/>
                      </p:nvSpPr>
                      <p:spPr>
                        <a:xfrm>
                          <a:off x="1722120" y="664415"/>
                          <a:ext cx="998220" cy="274467"/>
                        </a:xfrm>
                        <a:prstGeom prst="rect">
                          <a:avLst/>
                        </a:prstGeom>
                        <a:solidFill>
                          <a:sysClr val="window" lastClr="FFFFFF"/>
                        </a:solidFill>
                        <a:ln w="6350">
                          <a:solidFill>
                            <a:srgbClr val="E7E6E6">
                              <a:lumMod val="90000"/>
                            </a:srgbClr>
                          </a:solidFill>
                        </a:ln>
                      </p:spPr>
                      <p:txBody>
                        <a:bodyPr rot="0" spcFirstLastPara="0" vert="horz" wrap="square" lIns="0" tIns="3600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000" b="0" i="0" u="sng"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&gt;</a:t>
                          </a:r>
                          <a:r>
                            <a:rPr kumimoji="0" lang="en-US" sz="10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4 wks of age, and                   &gt; 42 wks gestational age</a:t>
                          </a:r>
                          <a:r>
                            <a:rPr kumimoji="0" lang="en-US" sz="1000" b="0" i="0" u="none" strike="noStrike" kern="0" cap="none" spc="0" normalizeH="0" baseline="3000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4</a:t>
                          </a:r>
                          <a:endParaRPr kumimoji="0" lang="en-ZA"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 Box 100">
                          <a:extLst>
                            <a:ext uri="{FF2B5EF4-FFF2-40B4-BE49-F238E27FC236}">
                              <a16:creationId xmlns:a16="http://schemas.microsoft.com/office/drawing/2014/main" id="{CF1A5AAD-7996-49BC-AAA8-464BA0A15AC3}"/>
                            </a:ext>
                          </a:extLst>
                        </p:cNvPr>
                        <p:cNvSpPr txBox="1"/>
                        <p:nvPr/>
                      </p:nvSpPr>
                      <p:spPr>
                        <a:xfrm>
                          <a:off x="3467100" y="672037"/>
                          <a:ext cx="838200" cy="266845"/>
                        </a:xfrm>
                        <a:prstGeom prst="rect">
                          <a:avLst/>
                        </a:prstGeom>
                        <a:solidFill>
                          <a:sysClr val="window" lastClr="FFFFFF"/>
                        </a:solidFill>
                        <a:ln w="6350">
                          <a:solidFill>
                            <a:sysClr val="window" lastClr="FFFFFF">
                              <a:lumMod val="75000"/>
                            </a:sysClr>
                          </a:solidFill>
                        </a:ln>
                      </p:spPr>
                      <p:txBody>
                        <a:bodyPr rot="0" spcFirstLastPara="0" vert="horz" wrap="square" lIns="0" tIns="7200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ZA" sz="105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05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Or &lt; 10 years of age </a:t>
                          </a:r>
                          <a:endParaRPr kumimoji="0" lang="en-ZA" sz="16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4" name="Text Box 101">
                          <a:extLst>
                            <a:ext uri="{FF2B5EF4-FFF2-40B4-BE49-F238E27FC236}">
                              <a16:creationId xmlns:a16="http://schemas.microsoft.com/office/drawing/2014/main" id="{9C6A42A7-CFFB-46F6-8545-6AED42FD64E0}"/>
                            </a:ext>
                          </a:extLst>
                        </p:cNvPr>
                        <p:cNvSpPr txBox="1"/>
                        <p:nvPr/>
                      </p:nvSpPr>
                      <p:spPr>
                        <a:xfrm>
                          <a:off x="4990953" y="664345"/>
                          <a:ext cx="998220" cy="259152"/>
                        </a:xfrm>
                        <a:prstGeom prst="rect">
                          <a:avLst/>
                        </a:prstGeom>
                        <a:solidFill>
                          <a:sysClr val="window" lastClr="FFFFFF"/>
                        </a:solidFill>
                        <a:ln w="6350">
                          <a:solidFill>
                            <a:srgbClr val="E7E6E6">
                              <a:lumMod val="90000"/>
                            </a:srgbClr>
                          </a:solidFill>
                        </a:ln>
                      </p:spPr>
                      <p:txBody>
                        <a:bodyPr rot="0" spcFirstLastPara="0" vert="horz" wrap="square" lIns="0" tIns="7200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5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and </a:t>
                          </a:r>
                          <a:r>
                            <a:rPr kumimoji="0" lang="en-US" sz="1050" b="0" i="0" u="sng"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&gt;</a:t>
                          </a:r>
                          <a:r>
                            <a:rPr kumimoji="0" lang="en-US" sz="105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10 years of age </a:t>
                          </a:r>
                          <a:endParaRPr kumimoji="0" lang="en-ZA" sz="16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5" name="Arrow: Right 44">
                          <a:extLst>
                            <a:ext uri="{FF2B5EF4-FFF2-40B4-BE49-F238E27FC236}">
                              <a16:creationId xmlns:a16="http://schemas.microsoft.com/office/drawing/2014/main" id="{8966E417-D6F6-4C16-ADFB-18BC04EB8911}"/>
                            </a:ext>
                          </a:extLst>
                        </p:cNvPr>
                        <p:cNvSpPr/>
                        <p:nvPr/>
                      </p:nvSpPr>
                      <p:spPr>
                        <a:xfrm>
                          <a:off x="1310640" y="1243086"/>
                          <a:ext cx="251460" cy="205740"/>
                        </a:xfrm>
                        <a:prstGeom prst="rightArrow">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2400" b="0" i="0" u="none" strike="noStrike" kern="0" cap="none" spc="0" normalizeH="0" baseline="0" noProof="0">
                            <a:ln>
                              <a:noFill/>
                            </a:ln>
                            <a:solidFill>
                              <a:sysClr val="windowText" lastClr="000000"/>
                            </a:solidFill>
                            <a:effectLst/>
                            <a:uLnTx/>
                            <a:uFillTx/>
                          </a:endParaRPr>
                        </a:p>
                      </p:txBody>
                    </p:sp>
                    <p:sp>
                      <p:nvSpPr>
                        <p:cNvPr id="46" name="Arrow: Right 45">
                          <a:extLst>
                            <a:ext uri="{FF2B5EF4-FFF2-40B4-BE49-F238E27FC236}">
                              <a16:creationId xmlns:a16="http://schemas.microsoft.com/office/drawing/2014/main" id="{FE37EC38-50EA-42FD-AD2E-BC34112C55E8}"/>
                            </a:ext>
                          </a:extLst>
                        </p:cNvPr>
                        <p:cNvSpPr/>
                        <p:nvPr/>
                      </p:nvSpPr>
                      <p:spPr>
                        <a:xfrm>
                          <a:off x="2918460" y="1250706"/>
                          <a:ext cx="251460" cy="205740"/>
                        </a:xfrm>
                        <a:prstGeom prst="rightArrow">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2400" b="0" i="0" u="none" strike="noStrike" kern="0" cap="none" spc="0" normalizeH="0" baseline="0" noProof="0">
                            <a:ln>
                              <a:noFill/>
                            </a:ln>
                            <a:solidFill>
                              <a:sysClr val="windowText" lastClr="000000"/>
                            </a:solidFill>
                            <a:effectLst/>
                            <a:uLnTx/>
                            <a:uFillTx/>
                          </a:endParaRPr>
                        </a:p>
                      </p:txBody>
                    </p:sp>
                    <p:sp>
                      <p:nvSpPr>
                        <p:cNvPr id="47" name="Arrow: Right 46">
                          <a:extLst>
                            <a:ext uri="{FF2B5EF4-FFF2-40B4-BE49-F238E27FC236}">
                              <a16:creationId xmlns:a16="http://schemas.microsoft.com/office/drawing/2014/main" id="{003178C1-3D14-4044-AA7B-12AD668897B1}"/>
                            </a:ext>
                          </a:extLst>
                        </p:cNvPr>
                        <p:cNvSpPr/>
                        <p:nvPr/>
                      </p:nvSpPr>
                      <p:spPr>
                        <a:xfrm>
                          <a:off x="4529068" y="1250706"/>
                          <a:ext cx="251460" cy="205740"/>
                        </a:xfrm>
                        <a:prstGeom prst="rightArrow">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2400" b="0" i="0" u="none" strike="noStrike" kern="0" cap="none" spc="0" normalizeH="0" baseline="0" noProof="0">
                            <a:ln>
                              <a:noFill/>
                            </a:ln>
                            <a:solidFill>
                              <a:sysClr val="windowText" lastClr="000000"/>
                            </a:solidFill>
                            <a:effectLst/>
                            <a:uLnTx/>
                            <a:uFillTx/>
                          </a:endParaRPr>
                        </a:p>
                      </p:txBody>
                    </p:sp>
                    <p:pic>
                      <p:nvPicPr>
                        <p:cNvPr id="48" name="Picture 47">
                          <a:extLst>
                            <a:ext uri="{FF2B5EF4-FFF2-40B4-BE49-F238E27FC236}">
                              <a16:creationId xmlns:a16="http://schemas.microsoft.com/office/drawing/2014/main" id="{81965759-693F-4F4D-A1DE-543BC57D739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0162" y="152612"/>
                          <a:ext cx="220980" cy="318135"/>
                        </a:xfrm>
                        <a:prstGeom prst="rect">
                          <a:avLst/>
                        </a:prstGeom>
                        <a:noFill/>
                        <a:ln>
                          <a:noFill/>
                        </a:ln>
                      </p:spPr>
                    </p:pic>
                    <p:pic>
                      <p:nvPicPr>
                        <p:cNvPr id="49" name="Picture 48">
                          <a:extLst>
                            <a:ext uri="{FF2B5EF4-FFF2-40B4-BE49-F238E27FC236}">
                              <a16:creationId xmlns:a16="http://schemas.microsoft.com/office/drawing/2014/main" id="{D57F408B-89CA-4AA0-BA98-3538D4929FF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916082" y="-69176"/>
                          <a:ext cx="235585" cy="673100"/>
                        </a:xfrm>
                        <a:prstGeom prst="rect">
                          <a:avLst/>
                        </a:prstGeom>
                        <a:noFill/>
                        <a:ln>
                          <a:noFill/>
                        </a:ln>
                      </p:spPr>
                    </p:pic>
                    <p:pic>
                      <p:nvPicPr>
                        <p:cNvPr id="50" name="Picture 49">
                          <a:extLst>
                            <a:ext uri="{FF2B5EF4-FFF2-40B4-BE49-F238E27FC236}">
                              <a16:creationId xmlns:a16="http://schemas.microsoft.com/office/drawing/2014/main" id="{0B93AC6B-CB37-4A2F-9D14-14202CB3C7A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8829" y="-155798"/>
                          <a:ext cx="270658" cy="772802"/>
                        </a:xfrm>
                        <a:prstGeom prst="rect">
                          <a:avLst/>
                        </a:prstGeom>
                        <a:noFill/>
                        <a:ln>
                          <a:noFill/>
                        </a:ln>
                      </p:spPr>
                    </p:pic>
                    <p:pic>
                      <p:nvPicPr>
                        <p:cNvPr id="51" name="Picture 50">
                          <a:extLst>
                            <a:ext uri="{FF2B5EF4-FFF2-40B4-BE49-F238E27FC236}">
                              <a16:creationId xmlns:a16="http://schemas.microsoft.com/office/drawing/2014/main" id="{2A106E53-12B7-42EB-8252-AFFB7D09520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2864" y="-72911"/>
                          <a:ext cx="227910" cy="669983"/>
                        </a:xfrm>
                        <a:prstGeom prst="rect">
                          <a:avLst/>
                        </a:prstGeom>
                        <a:noFill/>
                        <a:ln>
                          <a:noFill/>
                        </a:ln>
                      </p:spPr>
                    </p:pic>
                    <p:pic>
                      <p:nvPicPr>
                        <p:cNvPr id="52" name="Picture 51">
                          <a:extLst>
                            <a:ext uri="{FF2B5EF4-FFF2-40B4-BE49-F238E27FC236}">
                              <a16:creationId xmlns:a16="http://schemas.microsoft.com/office/drawing/2014/main" id="{E627C8E5-0F6A-4297-BC26-4883D6450B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1867" y="-40664"/>
                          <a:ext cx="232779" cy="483227"/>
                        </a:xfrm>
                        <a:prstGeom prst="rect">
                          <a:avLst/>
                        </a:prstGeom>
                      </p:spPr>
                    </p:pic>
                  </p:grpSp>
                </p:grpSp>
              </p:grpSp>
            </p:grpSp>
          </p:grpSp>
          <p:pic>
            <p:nvPicPr>
              <p:cNvPr id="10" name="Picture 9">
                <a:extLst>
                  <a:ext uri="{FF2B5EF4-FFF2-40B4-BE49-F238E27FC236}">
                    <a16:creationId xmlns:a16="http://schemas.microsoft.com/office/drawing/2014/main" id="{F7E01006-EB86-444A-9DC4-91113626FD1B}"/>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65036" y="201790"/>
                <a:ext cx="200025" cy="532130"/>
              </a:xfrm>
              <a:prstGeom prst="rect">
                <a:avLst/>
              </a:prstGeom>
              <a:noFill/>
              <a:ln>
                <a:noFill/>
              </a:ln>
            </p:spPr>
          </p:pic>
          <p:pic>
            <p:nvPicPr>
              <p:cNvPr id="11" name="Picture 10">
                <a:extLst>
                  <a:ext uri="{FF2B5EF4-FFF2-40B4-BE49-F238E27FC236}">
                    <a16:creationId xmlns:a16="http://schemas.microsoft.com/office/drawing/2014/main" id="{FD8C0F2F-9637-4318-85BC-38F7D455F1E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33264" y="237351"/>
                <a:ext cx="200025" cy="496570"/>
              </a:xfrm>
              <a:prstGeom prst="rect">
                <a:avLst/>
              </a:prstGeom>
            </p:spPr>
          </p:pic>
        </p:grpSp>
        <p:sp>
          <p:nvSpPr>
            <p:cNvPr id="6" name="Left Brace 5">
              <a:extLst>
                <a:ext uri="{FF2B5EF4-FFF2-40B4-BE49-F238E27FC236}">
                  <a16:creationId xmlns:a16="http://schemas.microsoft.com/office/drawing/2014/main" id="{65B9E9FB-0094-43E8-AD20-2A42E030CFD4}"/>
                </a:ext>
              </a:extLst>
            </p:cNvPr>
            <p:cNvSpPr/>
            <p:nvPr/>
          </p:nvSpPr>
          <p:spPr>
            <a:xfrm rot="5400000">
              <a:off x="775335" y="428202"/>
              <a:ext cx="159385" cy="1000760"/>
            </a:xfrm>
            <a:prstGeom prst="leftBrace">
              <a:avLst/>
            </a:prstGeom>
            <a:no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24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Left Brace 6">
              <a:extLst>
                <a:ext uri="{FF2B5EF4-FFF2-40B4-BE49-F238E27FC236}">
                  <a16:creationId xmlns:a16="http://schemas.microsoft.com/office/drawing/2014/main" id="{FF0C9E17-7308-4053-87D5-4CC708EE4E23}"/>
                </a:ext>
              </a:extLst>
            </p:cNvPr>
            <p:cNvSpPr/>
            <p:nvPr/>
          </p:nvSpPr>
          <p:spPr>
            <a:xfrm rot="5400000">
              <a:off x="3731154" y="242888"/>
              <a:ext cx="142240" cy="1405890"/>
            </a:xfrm>
            <a:prstGeom prst="leftBrace">
              <a:avLst/>
            </a:prstGeom>
            <a:no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2400" b="0" i="0" u="none" strike="noStrike" kern="0" cap="none" spc="0" normalizeH="0" baseline="0" noProof="0">
                <a:ln>
                  <a:noFill/>
                </a:ln>
                <a:solidFill>
                  <a:sysClr val="windowText" lastClr="000000"/>
                </a:solidFill>
                <a:effectLst/>
                <a:uLnTx/>
                <a:uFillTx/>
              </a:endParaRPr>
            </a:p>
          </p:txBody>
        </p:sp>
        <p:sp>
          <p:nvSpPr>
            <p:cNvPr id="8" name="Left Brace 7">
              <a:extLst>
                <a:ext uri="{FF2B5EF4-FFF2-40B4-BE49-F238E27FC236}">
                  <a16:creationId xmlns:a16="http://schemas.microsoft.com/office/drawing/2014/main" id="{8E9D90E7-E841-4E87-96DA-E30033EF15B5}"/>
                </a:ext>
              </a:extLst>
            </p:cNvPr>
            <p:cNvSpPr/>
            <p:nvPr/>
          </p:nvSpPr>
          <p:spPr>
            <a:xfrm rot="5400000">
              <a:off x="2097723" y="277389"/>
              <a:ext cx="169545" cy="1321435"/>
            </a:xfrm>
            <a:prstGeom prst="leftBrace">
              <a:avLst/>
            </a:prstGeom>
            <a:no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2400" b="0" i="0" u="none" strike="noStrike" kern="0" cap="none" spc="0" normalizeH="0" baseline="0" noProof="0">
                <a:ln>
                  <a:noFill/>
                </a:ln>
                <a:solidFill>
                  <a:sysClr val="windowText" lastClr="000000"/>
                </a:solidFill>
                <a:effectLst/>
                <a:uLnTx/>
                <a:uFillTx/>
              </a:endParaRPr>
            </a:p>
          </p:txBody>
        </p:sp>
      </p:grpSp>
      <p:grpSp>
        <p:nvGrpSpPr>
          <p:cNvPr id="53" name="Group 52">
            <a:extLst>
              <a:ext uri="{FF2B5EF4-FFF2-40B4-BE49-F238E27FC236}">
                <a16:creationId xmlns:a16="http://schemas.microsoft.com/office/drawing/2014/main" id="{606B85A6-9A45-4DCC-BC67-F2211D157EA3}"/>
              </a:ext>
            </a:extLst>
          </p:cNvPr>
          <p:cNvGrpSpPr/>
          <p:nvPr/>
        </p:nvGrpSpPr>
        <p:grpSpPr>
          <a:xfrm>
            <a:off x="8577553" y="175107"/>
            <a:ext cx="3422072" cy="977947"/>
            <a:chOff x="8395855" y="230188"/>
            <a:chExt cx="3422072" cy="1325563"/>
          </a:xfrm>
        </p:grpSpPr>
        <p:sp>
          <p:nvSpPr>
            <p:cNvPr id="54" name="Rectangle: Rounded Corners 53">
              <a:extLst>
                <a:ext uri="{FF2B5EF4-FFF2-40B4-BE49-F238E27FC236}">
                  <a16:creationId xmlns:a16="http://schemas.microsoft.com/office/drawing/2014/main" id="{C67AB602-89F3-413F-9759-8DEBF4507C30}"/>
                </a:ext>
              </a:extLst>
            </p:cNvPr>
            <p:cNvSpPr/>
            <p:nvPr/>
          </p:nvSpPr>
          <p:spPr>
            <a:xfrm>
              <a:off x="8395855" y="230188"/>
              <a:ext cx="3422072" cy="132556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ZA" sz="2000" b="1" dirty="0">
                  <a:solidFill>
                    <a:srgbClr val="0000FF"/>
                  </a:solidFill>
                </a:rPr>
                <a:t>Integration of ART and Family Planning services essential!</a:t>
              </a:r>
            </a:p>
          </p:txBody>
        </p:sp>
        <p:pic>
          <p:nvPicPr>
            <p:cNvPr id="55" name="pasted-image.png">
              <a:extLst>
                <a:ext uri="{FF2B5EF4-FFF2-40B4-BE49-F238E27FC236}">
                  <a16:creationId xmlns:a16="http://schemas.microsoft.com/office/drawing/2014/main" id="{0060EBDE-8F71-4B69-A26E-F5AF24676F95}"/>
                </a:ext>
              </a:extLst>
            </p:cNvPr>
            <p:cNvPicPr/>
            <p:nvPr/>
          </p:nvPicPr>
          <p:blipFill>
            <a:blip r:embed="rId12" cstate="print">
              <a:extLst>
                <a:ext uri="{28A0092B-C50C-407E-A947-70E740481C1C}">
                  <a14:useLocalDpi xmlns:a14="http://schemas.microsoft.com/office/drawing/2010/main" val="0"/>
                </a:ext>
              </a:extLst>
            </a:blip>
            <a:srcRect l="40833" t="288" r="40826"/>
            <a:stretch>
              <a:fillRect/>
            </a:stretch>
          </p:blipFill>
          <p:spPr>
            <a:xfrm>
              <a:off x="8589819" y="359785"/>
              <a:ext cx="210550" cy="8508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459" y="51"/>
                    <a:pt x="12810" y="136"/>
                    <a:pt x="14045" y="348"/>
                  </a:cubicBezTo>
                  <a:cubicBezTo>
                    <a:pt x="15451" y="589"/>
                    <a:pt x="13661" y="774"/>
                    <a:pt x="10267" y="740"/>
                  </a:cubicBezTo>
                  <a:cubicBezTo>
                    <a:pt x="8259" y="720"/>
                    <a:pt x="6101" y="781"/>
                    <a:pt x="5457" y="874"/>
                  </a:cubicBezTo>
                  <a:cubicBezTo>
                    <a:pt x="4812" y="966"/>
                    <a:pt x="3878" y="1008"/>
                    <a:pt x="3390" y="963"/>
                  </a:cubicBezTo>
                  <a:cubicBezTo>
                    <a:pt x="2902" y="917"/>
                    <a:pt x="2706" y="938"/>
                    <a:pt x="2938" y="1007"/>
                  </a:cubicBezTo>
                  <a:cubicBezTo>
                    <a:pt x="3171" y="1077"/>
                    <a:pt x="2602" y="1383"/>
                    <a:pt x="1679" y="1694"/>
                  </a:cubicBezTo>
                  <a:lnTo>
                    <a:pt x="0" y="2255"/>
                  </a:lnTo>
                  <a:lnTo>
                    <a:pt x="775" y="3396"/>
                  </a:lnTo>
                  <a:cubicBezTo>
                    <a:pt x="1207" y="4025"/>
                    <a:pt x="1411" y="4654"/>
                    <a:pt x="1227" y="4787"/>
                  </a:cubicBezTo>
                  <a:cubicBezTo>
                    <a:pt x="1043" y="4920"/>
                    <a:pt x="1292" y="5270"/>
                    <a:pt x="1776" y="5563"/>
                  </a:cubicBezTo>
                  <a:cubicBezTo>
                    <a:pt x="2986" y="6295"/>
                    <a:pt x="3560" y="7443"/>
                    <a:pt x="2777" y="7577"/>
                  </a:cubicBezTo>
                  <a:cubicBezTo>
                    <a:pt x="2369" y="7647"/>
                    <a:pt x="2464" y="7749"/>
                    <a:pt x="3067" y="7872"/>
                  </a:cubicBezTo>
                  <a:cubicBezTo>
                    <a:pt x="3596" y="7979"/>
                    <a:pt x="4100" y="8379"/>
                    <a:pt x="4230" y="8799"/>
                  </a:cubicBezTo>
                  <a:cubicBezTo>
                    <a:pt x="4355" y="9205"/>
                    <a:pt x="4645" y="9666"/>
                    <a:pt x="4875" y="9824"/>
                  </a:cubicBezTo>
                  <a:cubicBezTo>
                    <a:pt x="5106" y="9982"/>
                    <a:pt x="5144" y="10217"/>
                    <a:pt x="4972" y="10341"/>
                  </a:cubicBezTo>
                  <a:cubicBezTo>
                    <a:pt x="4800" y="10465"/>
                    <a:pt x="4893" y="10628"/>
                    <a:pt x="5166" y="10706"/>
                  </a:cubicBezTo>
                  <a:cubicBezTo>
                    <a:pt x="5879" y="10912"/>
                    <a:pt x="6115" y="11795"/>
                    <a:pt x="5521" y="12061"/>
                  </a:cubicBezTo>
                  <a:cubicBezTo>
                    <a:pt x="5188" y="12211"/>
                    <a:pt x="5334" y="12337"/>
                    <a:pt x="5973" y="12436"/>
                  </a:cubicBezTo>
                  <a:cubicBezTo>
                    <a:pt x="6507" y="12519"/>
                    <a:pt x="6942" y="12728"/>
                    <a:pt x="6942" y="12899"/>
                  </a:cubicBezTo>
                  <a:cubicBezTo>
                    <a:pt x="6942" y="13071"/>
                    <a:pt x="7239" y="13581"/>
                    <a:pt x="7587" y="14032"/>
                  </a:cubicBezTo>
                  <a:cubicBezTo>
                    <a:pt x="8216" y="14844"/>
                    <a:pt x="8236" y="14856"/>
                    <a:pt x="10687" y="14905"/>
                  </a:cubicBezTo>
                  <a:cubicBezTo>
                    <a:pt x="15557" y="15003"/>
                    <a:pt x="15375" y="15096"/>
                    <a:pt x="15143" y="12677"/>
                  </a:cubicBezTo>
                  <a:lnTo>
                    <a:pt x="14949" y="10519"/>
                  </a:lnTo>
                  <a:lnTo>
                    <a:pt x="16563" y="10573"/>
                  </a:lnTo>
                  <a:cubicBezTo>
                    <a:pt x="18021" y="10620"/>
                    <a:pt x="18210" y="10579"/>
                    <a:pt x="18210" y="10136"/>
                  </a:cubicBezTo>
                  <a:cubicBezTo>
                    <a:pt x="18210" y="9864"/>
                    <a:pt x="17923" y="9594"/>
                    <a:pt x="17596" y="9539"/>
                  </a:cubicBezTo>
                  <a:cubicBezTo>
                    <a:pt x="16830" y="9407"/>
                    <a:pt x="17474" y="8178"/>
                    <a:pt x="18565" y="7693"/>
                  </a:cubicBezTo>
                  <a:lnTo>
                    <a:pt x="19404" y="7319"/>
                  </a:lnTo>
                  <a:lnTo>
                    <a:pt x="21600" y="7319"/>
                  </a:lnTo>
                  <a:lnTo>
                    <a:pt x="21600" y="0"/>
                  </a:lnTo>
                  <a:close/>
                  <a:moveTo>
                    <a:pt x="4585" y="12739"/>
                  </a:moveTo>
                  <a:cubicBezTo>
                    <a:pt x="4259" y="12739"/>
                    <a:pt x="4004" y="12844"/>
                    <a:pt x="4004" y="12980"/>
                  </a:cubicBezTo>
                  <a:cubicBezTo>
                    <a:pt x="4004" y="13115"/>
                    <a:pt x="4259" y="13229"/>
                    <a:pt x="4585" y="13229"/>
                  </a:cubicBezTo>
                  <a:cubicBezTo>
                    <a:pt x="4910" y="13229"/>
                    <a:pt x="5166" y="13115"/>
                    <a:pt x="5166" y="12980"/>
                  </a:cubicBezTo>
                  <a:cubicBezTo>
                    <a:pt x="5166" y="12844"/>
                    <a:pt x="4910" y="12739"/>
                    <a:pt x="4585" y="12739"/>
                  </a:cubicBezTo>
                  <a:close/>
                  <a:moveTo>
                    <a:pt x="13173" y="15921"/>
                  </a:moveTo>
                  <a:cubicBezTo>
                    <a:pt x="10567" y="15963"/>
                    <a:pt x="4682" y="16312"/>
                    <a:pt x="3552" y="16554"/>
                  </a:cubicBezTo>
                  <a:cubicBezTo>
                    <a:pt x="3155" y="16639"/>
                    <a:pt x="2879" y="16754"/>
                    <a:pt x="2938" y="16813"/>
                  </a:cubicBezTo>
                  <a:cubicBezTo>
                    <a:pt x="2997" y="16872"/>
                    <a:pt x="2714" y="17092"/>
                    <a:pt x="2292" y="17303"/>
                  </a:cubicBezTo>
                  <a:cubicBezTo>
                    <a:pt x="1783" y="17558"/>
                    <a:pt x="1632" y="18032"/>
                    <a:pt x="1840" y="18703"/>
                  </a:cubicBezTo>
                  <a:cubicBezTo>
                    <a:pt x="2301" y="20185"/>
                    <a:pt x="2300" y="20183"/>
                    <a:pt x="3616" y="20441"/>
                  </a:cubicBezTo>
                  <a:cubicBezTo>
                    <a:pt x="4968" y="20707"/>
                    <a:pt x="5428" y="20741"/>
                    <a:pt x="9460" y="20878"/>
                  </a:cubicBezTo>
                  <a:cubicBezTo>
                    <a:pt x="11385" y="20943"/>
                    <a:pt x="12505" y="21076"/>
                    <a:pt x="12915" y="21288"/>
                  </a:cubicBezTo>
                  <a:cubicBezTo>
                    <a:pt x="13354" y="21516"/>
                    <a:pt x="14151" y="21600"/>
                    <a:pt x="15917" y="21600"/>
                  </a:cubicBezTo>
                  <a:cubicBezTo>
                    <a:pt x="18041" y="21600"/>
                    <a:pt x="18288" y="21559"/>
                    <a:pt x="18016" y="21270"/>
                  </a:cubicBezTo>
                  <a:cubicBezTo>
                    <a:pt x="17846" y="21090"/>
                    <a:pt x="17960" y="20900"/>
                    <a:pt x="18242" y="20851"/>
                  </a:cubicBezTo>
                  <a:cubicBezTo>
                    <a:pt x="18529" y="20802"/>
                    <a:pt x="18491" y="20589"/>
                    <a:pt x="18178" y="20361"/>
                  </a:cubicBezTo>
                  <a:cubicBezTo>
                    <a:pt x="17692" y="20006"/>
                    <a:pt x="17807" y="19925"/>
                    <a:pt x="19082" y="19790"/>
                  </a:cubicBezTo>
                  <a:cubicBezTo>
                    <a:pt x="20573" y="19633"/>
                    <a:pt x="21036" y="19245"/>
                    <a:pt x="19953" y="19059"/>
                  </a:cubicBezTo>
                  <a:cubicBezTo>
                    <a:pt x="19208" y="18932"/>
                    <a:pt x="19186" y="17939"/>
                    <a:pt x="19921" y="17731"/>
                  </a:cubicBezTo>
                  <a:cubicBezTo>
                    <a:pt x="20572" y="17546"/>
                    <a:pt x="18997" y="16964"/>
                    <a:pt x="17403" y="16795"/>
                  </a:cubicBezTo>
                  <a:cubicBezTo>
                    <a:pt x="16782" y="16729"/>
                    <a:pt x="16511" y="16602"/>
                    <a:pt x="16757" y="16492"/>
                  </a:cubicBezTo>
                  <a:cubicBezTo>
                    <a:pt x="17027" y="16371"/>
                    <a:pt x="16949" y="16343"/>
                    <a:pt x="16499" y="16421"/>
                  </a:cubicBezTo>
                  <a:cubicBezTo>
                    <a:pt x="15659" y="16564"/>
                    <a:pt x="13918" y="16218"/>
                    <a:pt x="14400" y="16002"/>
                  </a:cubicBezTo>
                  <a:cubicBezTo>
                    <a:pt x="14554" y="15932"/>
                    <a:pt x="14042" y="15908"/>
                    <a:pt x="13173" y="15921"/>
                  </a:cubicBezTo>
                  <a:close/>
                </a:path>
              </a:pathLst>
            </a:custGeom>
            <a:ln w="12700" cap="flat">
              <a:noFill/>
              <a:miter lim="400000"/>
            </a:ln>
            <a:effectLst/>
          </p:spPr>
        </p:pic>
      </p:grpSp>
    </p:spTree>
    <p:extLst>
      <p:ext uri="{BB962C8B-B14F-4D97-AF65-F5344CB8AC3E}">
        <p14:creationId xmlns:p14="http://schemas.microsoft.com/office/powerpoint/2010/main" val="92956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B5BA-D7FD-45BB-A7CA-18746C513FA6}"/>
              </a:ext>
            </a:extLst>
          </p:cNvPr>
          <p:cNvSpPr>
            <a:spLocks noGrp="1"/>
          </p:cNvSpPr>
          <p:nvPr>
            <p:ph type="title"/>
          </p:nvPr>
        </p:nvSpPr>
        <p:spPr/>
        <p:txBody>
          <a:bodyPr/>
          <a:lstStyle/>
          <a:p>
            <a:r>
              <a:rPr lang="en-ZA" dirty="0"/>
              <a:t>Outline</a:t>
            </a:r>
          </a:p>
        </p:txBody>
      </p:sp>
      <p:sp>
        <p:nvSpPr>
          <p:cNvPr id="3" name="Content Placeholder 2">
            <a:extLst>
              <a:ext uri="{FF2B5EF4-FFF2-40B4-BE49-F238E27FC236}">
                <a16:creationId xmlns:a16="http://schemas.microsoft.com/office/drawing/2014/main" id="{E9D59326-C448-4DEA-A47D-F9A09D3D80A7}"/>
              </a:ext>
            </a:extLst>
          </p:cNvPr>
          <p:cNvSpPr>
            <a:spLocks noGrp="1"/>
          </p:cNvSpPr>
          <p:nvPr>
            <p:ph idx="1"/>
          </p:nvPr>
        </p:nvSpPr>
        <p:spPr/>
        <p:txBody>
          <a:bodyPr>
            <a:normAutofit/>
          </a:bodyPr>
          <a:lstStyle/>
          <a:p>
            <a:r>
              <a:rPr lang="en-ZA" dirty="0"/>
              <a:t>Goals of ART</a:t>
            </a:r>
          </a:p>
          <a:p>
            <a:r>
              <a:rPr lang="en-ZA" dirty="0"/>
              <a:t>Drug Related Changes</a:t>
            </a:r>
          </a:p>
          <a:p>
            <a:pPr lvl="1"/>
            <a:r>
              <a:rPr lang="en-ZA"/>
              <a:t>DTG </a:t>
            </a:r>
            <a:r>
              <a:rPr lang="en-ZA" dirty="0"/>
              <a:t>in first line regimens</a:t>
            </a:r>
          </a:p>
          <a:p>
            <a:r>
              <a:rPr lang="en-ZA" dirty="0"/>
              <a:t>Monitoring on ART</a:t>
            </a:r>
          </a:p>
          <a:p>
            <a:pPr lvl="1"/>
            <a:r>
              <a:rPr lang="en-ZA" dirty="0"/>
              <a:t>VL Monitoring and response</a:t>
            </a:r>
          </a:p>
          <a:p>
            <a:r>
              <a:rPr lang="en-ZA" dirty="0"/>
              <a:t>Switching regimens</a:t>
            </a:r>
          </a:p>
          <a:p>
            <a:pPr lvl="1"/>
            <a:r>
              <a:rPr lang="en-ZA" dirty="0"/>
              <a:t>Switching stable clients to DTG</a:t>
            </a:r>
          </a:p>
        </p:txBody>
      </p:sp>
    </p:spTree>
    <p:extLst>
      <p:ext uri="{BB962C8B-B14F-4D97-AF65-F5344CB8AC3E}">
        <p14:creationId xmlns:p14="http://schemas.microsoft.com/office/powerpoint/2010/main" val="1775288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573AB1D-2DB2-424A-BE06-F348FBCE41D7}"/>
              </a:ext>
            </a:extLst>
          </p:cNvPr>
          <p:cNvSpPr/>
          <p:nvPr/>
        </p:nvSpPr>
        <p:spPr>
          <a:xfrm>
            <a:off x="4950320" y="3647727"/>
            <a:ext cx="6829580" cy="746301"/>
          </a:xfrm>
          <a:prstGeom prst="roundRect">
            <a:avLst/>
          </a:prstGeom>
          <a:solidFill>
            <a:schemeClr val="accent4">
              <a:lumMod val="40000"/>
              <a:lumOff val="60000"/>
            </a:schemeClr>
          </a:solidFill>
          <a:ln w="12700" cap="flat" cmpd="sng" algn="ctr">
            <a:solidFill>
              <a:schemeClr val="accent4"/>
            </a:solidFill>
            <a:prstDash val="solid"/>
            <a:miter lim="800000"/>
          </a:ln>
          <a:effectLst/>
        </p:spPr>
        <p:txBody>
          <a:bodyPr rot="0" spcFirstLastPara="0" vert="horz" wrap="square" lIns="360000" tIns="3600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kern="0" noProof="0" dirty="0">
                <a:latin typeface="Calibri" panose="020F0502020204030204" pitchFamily="34" charset="0"/>
                <a:ea typeface="Calibri" panose="020F0502020204030204" pitchFamily="34" charset="0"/>
                <a:cs typeface="Times New Roman" panose="02020603050405020304" pitchFamily="18" charset="0"/>
              </a:rPr>
              <a:t>In</a:t>
            </a:r>
            <a:r>
              <a:rPr kumimoji="0" lang="en-US" i="0" strike="noStrike" kern="0" cap="none" spc="0" normalizeH="0" baseline="0" noProof="0" dirty="0">
                <a:ln>
                  <a:noFill/>
                </a:ln>
                <a:effectLst/>
                <a:uLnTx/>
                <a:uFillTx/>
                <a:latin typeface="Calibri" panose="020F0502020204030204" pitchFamily="34" charset="0"/>
                <a:ea typeface="Calibri" panose="020F0502020204030204" pitchFamily="34" charset="0"/>
                <a:cs typeface="Times New Roman" panose="02020603050405020304" pitchFamily="18" charset="0"/>
              </a:rPr>
              <a:t>itiate ART with an </a:t>
            </a:r>
            <a:r>
              <a:rPr kumimoji="0" lang="en-US" b="1" i="0" strike="noStrike" kern="0" cap="none" spc="0" normalizeH="0" baseline="0" noProof="0" dirty="0">
                <a:ln>
                  <a:noFill/>
                </a:ln>
                <a:solidFill>
                  <a:srgbClr val="0000FF"/>
                </a:solidFill>
                <a:effectLst/>
                <a:uLnTx/>
                <a:uFillTx/>
                <a:latin typeface="Calibri" panose="020F0502020204030204" pitchFamily="34" charset="0"/>
                <a:ea typeface="Calibri" panose="020F0502020204030204" pitchFamily="34" charset="0"/>
                <a:cs typeface="Times New Roman" panose="02020603050405020304" pitchFamily="18" charset="0"/>
              </a:rPr>
              <a:t>EFV-containing regimen</a:t>
            </a:r>
            <a:endParaRPr kumimoji="0" lang="en-ZA" sz="2400" b="1" i="0" strike="noStrike" kern="0" cap="none" spc="0" normalizeH="0" baseline="0" noProof="0" dirty="0">
              <a:ln>
                <a:noFill/>
              </a:ln>
              <a:solidFill>
                <a:srgbClr val="0000FF"/>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Arrow: Down 10">
            <a:extLst>
              <a:ext uri="{FF2B5EF4-FFF2-40B4-BE49-F238E27FC236}">
                <a16:creationId xmlns:a16="http://schemas.microsoft.com/office/drawing/2014/main" id="{5189EFEE-F892-43BA-AEC7-A0A9C4C9CC1E}"/>
              </a:ext>
            </a:extLst>
          </p:cNvPr>
          <p:cNvSpPr/>
          <p:nvPr/>
        </p:nvSpPr>
        <p:spPr>
          <a:xfrm rot="16200000">
            <a:off x="4296742" y="3782064"/>
            <a:ext cx="742970" cy="564186"/>
          </a:xfrm>
          <a:prstGeom prst="downArrow">
            <a:avLst/>
          </a:prstGeom>
          <a:solidFill>
            <a:schemeClr val="accent4"/>
          </a:solidFill>
          <a:ln w="12700" cap="flat" cmpd="sng" algn="ctr">
            <a:solidFill>
              <a:schemeClr val="accent4"/>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3600" b="0" i="0" u="none" strike="noStrike" kern="0" cap="none" spc="0" normalizeH="0" baseline="0" noProof="0">
              <a:ln>
                <a:noFill/>
              </a:ln>
              <a:solidFill>
                <a:sysClr val="windowText" lastClr="000000"/>
              </a:solidFill>
              <a:effectLst/>
              <a:uLnTx/>
              <a:uFillTx/>
            </a:endParaRPr>
          </a:p>
        </p:txBody>
      </p:sp>
      <p:sp>
        <p:nvSpPr>
          <p:cNvPr id="3" name="Title 2">
            <a:extLst>
              <a:ext uri="{FF2B5EF4-FFF2-40B4-BE49-F238E27FC236}">
                <a16:creationId xmlns:a16="http://schemas.microsoft.com/office/drawing/2014/main" id="{238966A5-252D-427B-A95E-6335732C6A38}"/>
              </a:ext>
            </a:extLst>
          </p:cNvPr>
          <p:cNvSpPr>
            <a:spLocks noGrp="1"/>
          </p:cNvSpPr>
          <p:nvPr>
            <p:ph type="title"/>
          </p:nvPr>
        </p:nvSpPr>
        <p:spPr>
          <a:xfrm>
            <a:off x="0" y="-6089"/>
            <a:ext cx="12192000" cy="1025553"/>
          </a:xfrm>
        </p:spPr>
        <p:txBody>
          <a:bodyPr>
            <a:normAutofit/>
          </a:bodyPr>
          <a:lstStyle/>
          <a:p>
            <a:pPr algn="ctr"/>
            <a:r>
              <a:rPr lang="en-ZA" b="1" dirty="0"/>
              <a:t>Dual Treatment of HIV and Active TB </a:t>
            </a:r>
          </a:p>
        </p:txBody>
      </p:sp>
      <p:grpSp>
        <p:nvGrpSpPr>
          <p:cNvPr id="38" name="Group 37">
            <a:extLst>
              <a:ext uri="{FF2B5EF4-FFF2-40B4-BE49-F238E27FC236}">
                <a16:creationId xmlns:a16="http://schemas.microsoft.com/office/drawing/2014/main" id="{A9D9505C-F64C-4C8A-83E5-08FAAED6B3C4}"/>
              </a:ext>
            </a:extLst>
          </p:cNvPr>
          <p:cNvGrpSpPr/>
          <p:nvPr/>
        </p:nvGrpSpPr>
        <p:grpSpPr>
          <a:xfrm>
            <a:off x="1752587" y="1414650"/>
            <a:ext cx="3556274" cy="1096844"/>
            <a:chOff x="8375531" y="1103971"/>
            <a:chExt cx="3556274" cy="1219429"/>
          </a:xfrm>
        </p:grpSpPr>
        <p:sp>
          <p:nvSpPr>
            <p:cNvPr id="6" name="Rectangle 5">
              <a:extLst>
                <a:ext uri="{FF2B5EF4-FFF2-40B4-BE49-F238E27FC236}">
                  <a16:creationId xmlns:a16="http://schemas.microsoft.com/office/drawing/2014/main" id="{A7D49B26-8AD6-46E3-B106-A3A2B79B8A01}"/>
                </a:ext>
              </a:extLst>
            </p:cNvPr>
            <p:cNvSpPr/>
            <p:nvPr/>
          </p:nvSpPr>
          <p:spPr>
            <a:xfrm>
              <a:off x="8375531" y="1103971"/>
              <a:ext cx="3556274" cy="1219429"/>
            </a:xfrm>
            <a:prstGeom prst="rect">
              <a:avLst/>
            </a:prstGeom>
            <a:solidFill>
              <a:schemeClr val="accent6">
                <a:lumMod val="40000"/>
                <a:lumOff val="60000"/>
              </a:schemeClr>
            </a:solidFill>
            <a:ln w="12700" cap="flat" cmpd="sng" algn="ctr">
              <a:solidFill>
                <a:schemeClr val="accent6"/>
              </a:solidFill>
              <a:prstDash val="solid"/>
              <a:miter lim="800000"/>
            </a:ln>
            <a:effectLst/>
          </p:spPr>
          <p:txBody>
            <a:bodyPr rot="0" spcFirstLastPara="0" vert="horz" wrap="square" lIns="576000" tIns="45720" rIns="72000" bIns="45720" numCol="1" spcCol="0" rtlCol="0" fromWordArt="0" anchor="ctr" anchorCtr="0" forceAA="0" compatLnSpc="1">
              <a:prstTxWarp prst="textNoShape">
                <a:avLst/>
              </a:prstTxWarp>
              <a:noAutofit/>
            </a:bodyPr>
            <a:lstStyle/>
            <a:p>
              <a:pPr algn="ctr">
                <a:lnSpc>
                  <a:spcPct val="107000"/>
                </a:lnSpc>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Efavirenz</a:t>
              </a:r>
              <a:r>
                <a:rPr lang="en-US"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has no significant interaction with rifampicin</a:t>
              </a:r>
              <a:endParaRPr lang="en-ZA"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7B37C82F-35E8-4BB0-A725-6D815DA7086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482236" y="1214277"/>
              <a:ext cx="502992" cy="998816"/>
            </a:xfrm>
            <a:prstGeom prst="rect">
              <a:avLst/>
            </a:prstGeom>
          </p:spPr>
        </p:pic>
      </p:grpSp>
      <p:sp>
        <p:nvSpPr>
          <p:cNvPr id="25" name="TextBox 24">
            <a:extLst>
              <a:ext uri="{FF2B5EF4-FFF2-40B4-BE49-F238E27FC236}">
                <a16:creationId xmlns:a16="http://schemas.microsoft.com/office/drawing/2014/main" id="{A72BDFB9-90BE-4A9A-AC56-6D7B706E54C0}"/>
              </a:ext>
            </a:extLst>
          </p:cNvPr>
          <p:cNvSpPr txBox="1"/>
          <p:nvPr/>
        </p:nvSpPr>
        <p:spPr>
          <a:xfrm>
            <a:off x="1299000" y="2768135"/>
            <a:ext cx="9593999" cy="461665"/>
          </a:xfrm>
          <a:prstGeom prst="rect">
            <a:avLst/>
          </a:prstGeom>
          <a:noFill/>
        </p:spPr>
        <p:txBody>
          <a:bodyPr wrap="square" rtlCol="0">
            <a:spAutoFit/>
          </a:bodyPr>
          <a:lstStyle/>
          <a:p>
            <a:r>
              <a:rPr lang="en-ZA" sz="2400" dirty="0"/>
              <a:t>Therefore, TB/HIV co-infection impacts on ART drug selection as follows:</a:t>
            </a:r>
          </a:p>
        </p:txBody>
      </p:sp>
      <p:sp>
        <p:nvSpPr>
          <p:cNvPr id="30" name="Rectangle: Rounded Corners 29">
            <a:extLst>
              <a:ext uri="{FF2B5EF4-FFF2-40B4-BE49-F238E27FC236}">
                <a16:creationId xmlns:a16="http://schemas.microsoft.com/office/drawing/2014/main" id="{323E4BC1-5A4B-4501-80CB-DAA8F9F1D9F7}"/>
              </a:ext>
            </a:extLst>
          </p:cNvPr>
          <p:cNvSpPr/>
          <p:nvPr/>
        </p:nvSpPr>
        <p:spPr>
          <a:xfrm>
            <a:off x="4950320" y="4909625"/>
            <a:ext cx="6936879" cy="742970"/>
          </a:xfrm>
          <a:prstGeom prst="roundRect">
            <a:avLst/>
          </a:prstGeom>
          <a:solidFill>
            <a:schemeClr val="accent5">
              <a:lumMod val="40000"/>
              <a:lumOff val="60000"/>
            </a:schemeClr>
          </a:solidFill>
          <a:ln w="12700" cap="flat" cmpd="sng" algn="ctr">
            <a:solidFill>
              <a:schemeClr val="accent5">
                <a:lumMod val="60000"/>
                <a:lumOff val="40000"/>
              </a:schemeClr>
            </a:solidFill>
            <a:prstDash val="solid"/>
            <a:miter lim="800000"/>
          </a:ln>
          <a:effectLst/>
        </p:spPr>
        <p:txBody>
          <a:bodyPr rot="0" spcFirstLastPara="0" vert="horz" wrap="square" lIns="72000" tIns="3600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Adults who are </a:t>
            </a:r>
            <a:r>
              <a:rPr kumimoji="0" lang="en-US"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already on an EFV-containing regimen</a:t>
            </a:r>
            <a:r>
              <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lang="en-US"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buClrTx/>
              <a:buSzTx/>
              <a:buFontTx/>
              <a:buNone/>
              <a:tabLst/>
              <a:defRPr/>
            </a:pPr>
            <a:r>
              <a:rPr kumimoji="0" lang="en-US"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kumimoji="0" lang="en-US" b="1" i="0" u="none" strike="noStrike" kern="0" cap="none" spc="0" normalizeH="0" baseline="0" noProof="0" dirty="0">
                <a:ln>
                  <a:noFill/>
                </a:ln>
                <a:solidFill>
                  <a:srgbClr val="0000FF"/>
                </a:solidFill>
                <a:effectLst/>
                <a:uLnTx/>
                <a:uFillTx/>
                <a:latin typeface="Calibri" panose="020F0502020204030204" pitchFamily="34" charset="0"/>
                <a:ea typeface="Calibri" panose="020F0502020204030204" pitchFamily="34" charset="0"/>
                <a:cs typeface="Times New Roman" panose="02020603050405020304" pitchFamily="18" charset="0"/>
              </a:rPr>
              <a:t>continue the EFV-containing </a:t>
            </a:r>
            <a:r>
              <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regimen</a:t>
            </a:r>
            <a:endParaRPr kumimoji="0" lang="en-ZA" sz="2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470AD4D6-60F9-4376-AE57-40A90AC3B78D}"/>
              </a:ext>
            </a:extLst>
          </p:cNvPr>
          <p:cNvSpPr/>
          <p:nvPr/>
        </p:nvSpPr>
        <p:spPr>
          <a:xfrm>
            <a:off x="4950320" y="5978090"/>
            <a:ext cx="6918681" cy="742970"/>
          </a:xfrm>
          <a:prstGeom prst="roundRect">
            <a:avLst/>
          </a:prstGeom>
          <a:solidFill>
            <a:schemeClr val="accent5">
              <a:lumMod val="40000"/>
              <a:lumOff val="60000"/>
            </a:schemeClr>
          </a:solidFill>
          <a:ln w="12700" cap="flat" cmpd="sng" algn="ctr">
            <a:solidFill>
              <a:schemeClr val="accent5">
                <a:lumMod val="60000"/>
                <a:lumOff val="40000"/>
              </a:schemeClr>
            </a:solidFill>
            <a:prstDash val="solid"/>
            <a:miter lim="800000"/>
          </a:ln>
          <a:effectLst/>
        </p:spPr>
        <p:txBody>
          <a:bodyPr rot="0" spcFirstLastPara="0" vert="horz" wrap="square" lIns="72000" tIns="0" rIns="0" bIns="0" numCol="1" spcCol="0" rtlCol="0" fromWordArt="0" anchor="ctr" anchorCtr="0" forceAA="0" compatLnSpc="1">
            <a:prstTxWarp prst="textNoShape">
              <a:avLst/>
            </a:prstTxWarp>
            <a:noAutofit/>
          </a:bodyPr>
          <a:lstStyle/>
          <a:p>
            <a:pPr lvl="0" algn="ctr">
              <a:defRPr/>
            </a:pPr>
            <a:r>
              <a:rPr lang="en-ZA"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Clients who are </a:t>
            </a:r>
            <a:r>
              <a:rPr lang="en-ZA" b="1"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already on a DTG-containing regimen </a:t>
            </a:r>
          </a:p>
          <a:p>
            <a:pPr lvl="0" algn="ctr">
              <a:defRPr/>
            </a:pPr>
            <a:r>
              <a:rPr lang="en-ZA"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ZA"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remain on DTG and </a:t>
            </a:r>
            <a:r>
              <a:rPr lang="en-ZA" b="1" kern="0" dirty="0">
                <a:solidFill>
                  <a:srgbClr val="0000FF"/>
                </a:solidFill>
                <a:latin typeface="Calibri" panose="020F0502020204030204" pitchFamily="34" charset="0"/>
                <a:ea typeface="Calibri" panose="020F0502020204030204" pitchFamily="34" charset="0"/>
                <a:cs typeface="Times New Roman" panose="02020603050405020304" pitchFamily="18" charset="0"/>
              </a:rPr>
              <a:t>boost DTG dose to 50 mg bd</a:t>
            </a:r>
            <a:r>
              <a:rPr lang="en-US"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 </a:t>
            </a:r>
            <a:endParaRPr lang="en-ZA" sz="2400" dirty="0"/>
          </a:p>
        </p:txBody>
      </p:sp>
      <p:sp>
        <p:nvSpPr>
          <p:cNvPr id="33" name="Arrow: Down 32">
            <a:extLst>
              <a:ext uri="{FF2B5EF4-FFF2-40B4-BE49-F238E27FC236}">
                <a16:creationId xmlns:a16="http://schemas.microsoft.com/office/drawing/2014/main" id="{231A0D68-E078-4ACA-86FB-201AA19F6F2F}"/>
              </a:ext>
            </a:extLst>
          </p:cNvPr>
          <p:cNvSpPr/>
          <p:nvPr/>
        </p:nvSpPr>
        <p:spPr>
          <a:xfrm rot="16200000">
            <a:off x="4296742" y="5056454"/>
            <a:ext cx="742970" cy="564186"/>
          </a:xfrm>
          <a:prstGeom prst="downArrow">
            <a:avLst/>
          </a:prstGeom>
          <a:solidFill>
            <a:schemeClr val="accent1"/>
          </a:solidFill>
          <a:ln w="12700" cap="flat" cmpd="sng" algn="ctr">
            <a:solidFill>
              <a:schemeClr val="accent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3600" b="0" i="0" u="none" strike="noStrike" kern="0" cap="none" spc="0" normalizeH="0" baseline="0" noProof="0" dirty="0">
              <a:ln>
                <a:noFill/>
              </a:ln>
              <a:solidFill>
                <a:sysClr val="windowText" lastClr="000000"/>
              </a:solidFill>
              <a:effectLst/>
              <a:uLnTx/>
              <a:uFillTx/>
            </a:endParaRPr>
          </a:p>
        </p:txBody>
      </p:sp>
      <p:sp>
        <p:nvSpPr>
          <p:cNvPr id="34" name="Arrow: Down 33">
            <a:extLst>
              <a:ext uri="{FF2B5EF4-FFF2-40B4-BE49-F238E27FC236}">
                <a16:creationId xmlns:a16="http://schemas.microsoft.com/office/drawing/2014/main" id="{E5B81057-8259-4A7D-B8BB-69C84B7A9AC2}"/>
              </a:ext>
            </a:extLst>
          </p:cNvPr>
          <p:cNvSpPr/>
          <p:nvPr/>
        </p:nvSpPr>
        <p:spPr>
          <a:xfrm rot="16200000">
            <a:off x="4270227" y="6039602"/>
            <a:ext cx="742970" cy="564186"/>
          </a:xfrm>
          <a:prstGeom prst="downArrow">
            <a:avLst/>
          </a:prstGeom>
          <a:solidFill>
            <a:schemeClr val="accent1"/>
          </a:solidFill>
          <a:ln w="12700" cap="flat" cmpd="sng" algn="ctr">
            <a:solidFill>
              <a:schemeClr val="accent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3600" b="0" i="0" u="none" strike="noStrike" kern="0" cap="none" spc="0" normalizeH="0" baseline="0" noProof="0" dirty="0">
              <a:ln>
                <a:noFill/>
              </a:ln>
              <a:solidFill>
                <a:sysClr val="windowText" lastClr="000000"/>
              </a:solidFill>
              <a:effectLst/>
              <a:uLnTx/>
              <a:uFillTx/>
            </a:endParaRPr>
          </a:p>
        </p:txBody>
      </p:sp>
      <p:grpSp>
        <p:nvGrpSpPr>
          <p:cNvPr id="39" name="Group 38">
            <a:extLst>
              <a:ext uri="{FF2B5EF4-FFF2-40B4-BE49-F238E27FC236}">
                <a16:creationId xmlns:a16="http://schemas.microsoft.com/office/drawing/2014/main" id="{D24B1B6E-AE92-4EFF-9E16-0E2039DC3A4C}"/>
              </a:ext>
            </a:extLst>
          </p:cNvPr>
          <p:cNvGrpSpPr/>
          <p:nvPr/>
        </p:nvGrpSpPr>
        <p:grpSpPr>
          <a:xfrm>
            <a:off x="592907" y="3428999"/>
            <a:ext cx="3766712" cy="1271825"/>
            <a:chOff x="554523" y="2870454"/>
            <a:chExt cx="4295887" cy="1271825"/>
          </a:xfrm>
        </p:grpSpPr>
        <p:grpSp>
          <p:nvGrpSpPr>
            <p:cNvPr id="26" name="Group 25">
              <a:extLst>
                <a:ext uri="{FF2B5EF4-FFF2-40B4-BE49-F238E27FC236}">
                  <a16:creationId xmlns:a16="http://schemas.microsoft.com/office/drawing/2014/main" id="{410D2399-23AF-4336-B2A1-6EA32160B597}"/>
                </a:ext>
              </a:extLst>
            </p:cNvPr>
            <p:cNvGrpSpPr/>
            <p:nvPr/>
          </p:nvGrpSpPr>
          <p:grpSpPr>
            <a:xfrm>
              <a:off x="554523" y="2870454"/>
              <a:ext cx="4295887" cy="1271825"/>
              <a:chOff x="596597" y="3376530"/>
              <a:chExt cx="2911537" cy="848766"/>
            </a:xfrm>
            <a:solidFill>
              <a:schemeClr val="accent4">
                <a:lumMod val="60000"/>
                <a:lumOff val="40000"/>
              </a:schemeClr>
            </a:solidFill>
          </p:grpSpPr>
          <p:sp>
            <p:nvSpPr>
              <p:cNvPr id="19" name="Rectangle: Rounded Corners 18">
                <a:extLst>
                  <a:ext uri="{FF2B5EF4-FFF2-40B4-BE49-F238E27FC236}">
                    <a16:creationId xmlns:a16="http://schemas.microsoft.com/office/drawing/2014/main" id="{1EE065AE-65D1-4F9F-86C5-62A1486AC38C}"/>
                  </a:ext>
                </a:extLst>
              </p:cNvPr>
              <p:cNvSpPr/>
              <p:nvPr/>
            </p:nvSpPr>
            <p:spPr>
              <a:xfrm>
                <a:off x="596597" y="3376530"/>
                <a:ext cx="2911537" cy="848766"/>
              </a:xfrm>
              <a:prstGeom prst="roundRect">
                <a:avLst/>
              </a:prstGeom>
              <a:grpFill/>
              <a:ln w="12700" cap="flat" cmpd="sng" algn="ctr">
                <a:solidFill>
                  <a:srgbClr val="70AD47">
                    <a:lumMod val="60000"/>
                    <a:lumOff val="40000"/>
                  </a:srgbClr>
                </a:solidFill>
                <a:prstDash val="solid"/>
                <a:miter lim="800000"/>
              </a:ln>
              <a:effectLst/>
            </p:spPr>
            <p:txBody>
              <a:bodyPr rot="0" spcFirstLastPara="0" vert="horz" wrap="square" lIns="828000" tIns="288000" rIns="3600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Clients who are </a:t>
                </a:r>
                <a:r>
                  <a:rPr kumimoji="0" lang="en-US" sz="1600"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not yet on ART</a:t>
                </a: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when TB treatment is initiated</a:t>
                </a: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ZA" sz="20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1073742761">
                <a:extLst>
                  <a:ext uri="{FF2B5EF4-FFF2-40B4-BE49-F238E27FC236}">
                    <a16:creationId xmlns:a16="http://schemas.microsoft.com/office/drawing/2014/main" id="{8CB59AB0-5AF5-474B-9DAD-1F78E5400D40}"/>
                  </a:ext>
                </a:extLst>
              </p:cNvPr>
              <p:cNvSpPr txBox="1"/>
              <p:nvPr/>
            </p:nvSpPr>
            <p:spPr>
              <a:xfrm>
                <a:off x="944957" y="3447159"/>
                <a:ext cx="2421217" cy="290520"/>
              </a:xfrm>
              <a:prstGeom prst="rect">
                <a:avLst/>
              </a:prstGeom>
              <a:grp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buClrTx/>
                  <a:buSzTx/>
                  <a:buFontTx/>
                  <a:buNone/>
                  <a:tabLst/>
                  <a:defRPr/>
                </a:pPr>
                <a:r>
                  <a:rPr kumimoji="0" lang="en-ZA" sz="2000" b="1" i="0" u="none" strike="noStrike" kern="0" cap="none" spc="0" normalizeH="0" baseline="0" noProof="0" dirty="0">
                    <a:ln>
                      <a:noFill/>
                    </a:ln>
                    <a:solidFill>
                      <a:srgbClr val="0000FF"/>
                    </a:solidFill>
                    <a:effectLst/>
                    <a:uLnTx/>
                    <a:uFillTx/>
                    <a:latin typeface="Calibri" panose="020F0502020204030204" pitchFamily="34" charset="0"/>
                    <a:ea typeface="Calibri" panose="020F0502020204030204" pitchFamily="34" charset="0"/>
                    <a:cs typeface="Times New Roman" panose="02020603050405020304" pitchFamily="18" charset="0"/>
                  </a:rPr>
                  <a:t>TB Treatment started first</a:t>
                </a:r>
                <a:endParaRPr kumimoji="0" lang="en-ZA" sz="600" b="1" i="0" u="none" strike="noStrike" kern="0" cap="none" spc="0" normalizeH="0" baseline="0" noProof="0" dirty="0">
                  <a:ln>
                    <a:noFill/>
                  </a:ln>
                  <a:solidFill>
                    <a:srgbClr val="0000FF"/>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pic>
          <p:nvPicPr>
            <p:cNvPr id="35" name="officeArt object">
              <a:extLst>
                <a:ext uri="{FF2B5EF4-FFF2-40B4-BE49-F238E27FC236}">
                  <a16:creationId xmlns:a16="http://schemas.microsoft.com/office/drawing/2014/main" id="{53C8E010-2A6E-43EE-9C75-0B6AFAD8A1A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80664" y="3319836"/>
              <a:ext cx="838200" cy="675865"/>
            </a:xfrm>
            <a:prstGeom prst="rect">
              <a:avLst/>
            </a:prstGeom>
            <a:ln w="12700" cap="flat">
              <a:noFill/>
              <a:miter lim="400000"/>
            </a:ln>
            <a:effectLst/>
          </p:spPr>
        </p:pic>
      </p:grpSp>
      <p:grpSp>
        <p:nvGrpSpPr>
          <p:cNvPr id="45" name="Group 44">
            <a:extLst>
              <a:ext uri="{FF2B5EF4-FFF2-40B4-BE49-F238E27FC236}">
                <a16:creationId xmlns:a16="http://schemas.microsoft.com/office/drawing/2014/main" id="{A4C3E536-FCD9-41A2-A1F8-EE951DACF955}"/>
              </a:ext>
            </a:extLst>
          </p:cNvPr>
          <p:cNvGrpSpPr/>
          <p:nvPr/>
        </p:nvGrpSpPr>
        <p:grpSpPr>
          <a:xfrm>
            <a:off x="6095999" y="1416371"/>
            <a:ext cx="3556274" cy="1096844"/>
            <a:chOff x="6417635" y="1418984"/>
            <a:chExt cx="3556274" cy="1096844"/>
          </a:xfrm>
        </p:grpSpPr>
        <p:sp>
          <p:nvSpPr>
            <p:cNvPr id="42" name="Rectangle 41">
              <a:extLst>
                <a:ext uri="{FF2B5EF4-FFF2-40B4-BE49-F238E27FC236}">
                  <a16:creationId xmlns:a16="http://schemas.microsoft.com/office/drawing/2014/main" id="{0762C7C1-C9A0-4761-93C0-B205FB08B72B}"/>
                </a:ext>
              </a:extLst>
            </p:cNvPr>
            <p:cNvSpPr/>
            <p:nvPr/>
          </p:nvSpPr>
          <p:spPr>
            <a:xfrm>
              <a:off x="6417635" y="1418984"/>
              <a:ext cx="3556274" cy="1096844"/>
            </a:xfrm>
            <a:prstGeom prst="rect">
              <a:avLst/>
            </a:prstGeom>
            <a:solidFill>
              <a:srgbClr val="EEB1AC"/>
            </a:solidFill>
            <a:ln w="12700" cap="flat" cmpd="sng" algn="ctr">
              <a:solidFill>
                <a:srgbClr val="825466"/>
              </a:solidFill>
              <a:prstDash val="solid"/>
              <a:miter lim="800000"/>
            </a:ln>
            <a:effectLst/>
          </p:spPr>
          <p:txBody>
            <a:bodyPr rot="0" spcFirstLastPara="0" vert="horz" wrap="square" lIns="576000" tIns="45720" rIns="72000" bIns="45720" numCol="1" spcCol="0" rtlCol="0" fromWordArt="0" anchor="ctr" anchorCtr="0" forceAA="0" compatLnSpc="1">
              <a:prstTxWarp prst="textNoShape">
                <a:avLst/>
              </a:prstTxWarp>
              <a:noAutofit/>
            </a:bodyPr>
            <a:lstStyle/>
            <a:p>
              <a:pPr algn="ctr">
                <a:lnSpc>
                  <a:spcPct val="107000"/>
                </a:lnSpc>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Dolutegravir</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has significant interaction with rifampicin</a:t>
              </a:r>
              <a:endParaRPr lang="en-ZA"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4" name="Picture 43">
              <a:extLst>
                <a:ext uri="{FF2B5EF4-FFF2-40B4-BE49-F238E27FC236}">
                  <a16:creationId xmlns:a16="http://schemas.microsoft.com/office/drawing/2014/main" id="{F5767FD1-9876-47CB-A441-6CD336D67563}"/>
                </a:ext>
              </a:extLst>
            </p:cNvPr>
            <p:cNvPicPr>
              <a:picLocks noChangeAspect="1"/>
            </p:cNvPicPr>
            <p:nvPr/>
          </p:nvPicPr>
          <p:blipFill rotWithShape="1">
            <a:blip r:embed="rId5"/>
            <a:srcRect l="54768"/>
            <a:stretch/>
          </p:blipFill>
          <p:spPr>
            <a:xfrm>
              <a:off x="6517469" y="1508463"/>
              <a:ext cx="451891" cy="948965"/>
            </a:xfrm>
            <a:prstGeom prst="rect">
              <a:avLst/>
            </a:prstGeom>
          </p:spPr>
        </p:pic>
      </p:grpSp>
      <p:grpSp>
        <p:nvGrpSpPr>
          <p:cNvPr id="47" name="Group 46">
            <a:extLst>
              <a:ext uri="{FF2B5EF4-FFF2-40B4-BE49-F238E27FC236}">
                <a16:creationId xmlns:a16="http://schemas.microsoft.com/office/drawing/2014/main" id="{A659621C-DE19-433F-8F71-6ECE0CD1D510}"/>
              </a:ext>
            </a:extLst>
          </p:cNvPr>
          <p:cNvGrpSpPr/>
          <p:nvPr/>
        </p:nvGrpSpPr>
        <p:grpSpPr>
          <a:xfrm>
            <a:off x="623073" y="4909625"/>
            <a:ext cx="3324459" cy="1769557"/>
            <a:chOff x="623073" y="4909625"/>
            <a:chExt cx="4038816" cy="1769557"/>
          </a:xfrm>
        </p:grpSpPr>
        <p:grpSp>
          <p:nvGrpSpPr>
            <p:cNvPr id="46" name="Group 45">
              <a:extLst>
                <a:ext uri="{FF2B5EF4-FFF2-40B4-BE49-F238E27FC236}">
                  <a16:creationId xmlns:a16="http://schemas.microsoft.com/office/drawing/2014/main" id="{FD544A19-EB03-4A6E-8B5A-91E5B06565CF}"/>
                </a:ext>
              </a:extLst>
            </p:cNvPr>
            <p:cNvGrpSpPr/>
            <p:nvPr/>
          </p:nvGrpSpPr>
          <p:grpSpPr>
            <a:xfrm>
              <a:off x="623073" y="4909625"/>
              <a:ext cx="4038816" cy="1769557"/>
              <a:chOff x="662377" y="5237932"/>
              <a:chExt cx="4038816" cy="1769557"/>
            </a:xfrm>
          </p:grpSpPr>
          <p:sp>
            <p:nvSpPr>
              <p:cNvPr id="28" name="Rectangle: Rounded Corners 27">
                <a:extLst>
                  <a:ext uri="{FF2B5EF4-FFF2-40B4-BE49-F238E27FC236}">
                    <a16:creationId xmlns:a16="http://schemas.microsoft.com/office/drawing/2014/main" id="{3840DAB2-0F03-4E20-8F14-1DA9BA61D1A2}"/>
                  </a:ext>
                </a:extLst>
              </p:cNvPr>
              <p:cNvSpPr/>
              <p:nvPr/>
            </p:nvSpPr>
            <p:spPr>
              <a:xfrm>
                <a:off x="662377" y="5237932"/>
                <a:ext cx="4038816" cy="1769557"/>
              </a:xfrm>
              <a:prstGeom prst="roundRect">
                <a:avLst/>
              </a:prstGeom>
              <a:solidFill>
                <a:schemeClr val="accent5">
                  <a:lumMod val="60000"/>
                  <a:lumOff val="40000"/>
                </a:schemeClr>
              </a:solidFill>
              <a:ln w="12700" cap="flat" cmpd="sng" algn="ctr">
                <a:solidFill>
                  <a:srgbClr val="70AD47">
                    <a:lumMod val="60000"/>
                    <a:lumOff val="40000"/>
                  </a:srgbClr>
                </a:solidFill>
                <a:prstDash val="solid"/>
                <a:miter lim="800000"/>
              </a:ln>
              <a:effectLst/>
            </p:spPr>
            <p:txBody>
              <a:bodyPr rot="0" spcFirstLastPara="0" vert="horz" wrap="square" lIns="828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endParaRPr kumimoji="0" lang="en-US" sz="160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tabLst/>
                  <a:defRPr/>
                </a:pPr>
                <a:r>
                  <a:rPr lang="en-US" sz="16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Clients</a:t>
                </a: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who are </a:t>
                </a:r>
                <a:r>
                  <a:rPr kumimoji="0" lang="en-US" sz="1600"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already on ART </a:t>
                </a: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when TB treatment is initiated</a:t>
                </a: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ZA" sz="20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nvGrpSpPr>
              <p:cNvPr id="40" name="Group 39">
                <a:extLst>
                  <a:ext uri="{FF2B5EF4-FFF2-40B4-BE49-F238E27FC236}">
                    <a16:creationId xmlns:a16="http://schemas.microsoft.com/office/drawing/2014/main" id="{92A24409-1CFD-4642-962A-580FFB1884C3}"/>
                  </a:ext>
                </a:extLst>
              </p:cNvPr>
              <p:cNvGrpSpPr/>
              <p:nvPr/>
            </p:nvGrpSpPr>
            <p:grpSpPr>
              <a:xfrm>
                <a:off x="693530" y="5717909"/>
                <a:ext cx="959442" cy="994410"/>
                <a:chOff x="598472" y="4847835"/>
                <a:chExt cx="959442" cy="994410"/>
              </a:xfrm>
            </p:grpSpPr>
            <p:pic>
              <p:nvPicPr>
                <p:cNvPr id="36" name="officeArt object">
                  <a:extLst>
                    <a:ext uri="{FF2B5EF4-FFF2-40B4-BE49-F238E27FC236}">
                      <a16:creationId xmlns:a16="http://schemas.microsoft.com/office/drawing/2014/main" id="{AAA5F9A6-FD10-4A4A-8F17-6FB059E1EB7A}"/>
                    </a:ext>
                  </a:extLst>
                </p:cNvPr>
                <p:cNvPicPr/>
                <p:nvPr/>
              </p:nvPicPr>
              <p:blipFill>
                <a:blip r:embed="rId6"/>
                <a:stretch>
                  <a:fillRect/>
                </a:stretch>
              </p:blipFill>
              <p:spPr>
                <a:xfrm>
                  <a:off x="598472" y="4847835"/>
                  <a:ext cx="959442" cy="994410"/>
                </a:xfrm>
                <a:prstGeom prst="rect">
                  <a:avLst/>
                </a:prstGeom>
                <a:ln w="12700" cap="flat">
                  <a:noFill/>
                  <a:miter lim="400000"/>
                </a:ln>
                <a:effectLst/>
              </p:spPr>
            </p:pic>
            <p:pic>
              <p:nvPicPr>
                <p:cNvPr id="37" name="Picture 36">
                  <a:extLst>
                    <a:ext uri="{FF2B5EF4-FFF2-40B4-BE49-F238E27FC236}">
                      <a16:creationId xmlns:a16="http://schemas.microsoft.com/office/drawing/2014/main" id="{F9C7BE38-666D-40B3-AEF4-7C31E7FD6402}"/>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4557" y="5299699"/>
                  <a:ext cx="283543" cy="217488"/>
                </a:xfrm>
                <a:prstGeom prst="rect">
                  <a:avLst/>
                </a:prstGeom>
                <a:noFill/>
                <a:ln>
                  <a:noFill/>
                </a:ln>
              </p:spPr>
            </p:pic>
          </p:grpSp>
        </p:grpSp>
        <p:sp>
          <p:nvSpPr>
            <p:cNvPr id="32" name="Text Box 1073742761">
              <a:extLst>
                <a:ext uri="{FF2B5EF4-FFF2-40B4-BE49-F238E27FC236}">
                  <a16:creationId xmlns:a16="http://schemas.microsoft.com/office/drawing/2014/main" id="{19AB9EA4-15CE-4312-8BF7-567B729EF48B}"/>
                </a:ext>
              </a:extLst>
            </p:cNvPr>
            <p:cNvSpPr txBox="1"/>
            <p:nvPr/>
          </p:nvSpPr>
          <p:spPr>
            <a:xfrm>
              <a:off x="1688058" y="5116870"/>
              <a:ext cx="2287754" cy="328480"/>
            </a:xfrm>
            <a:prstGeom prst="rect">
              <a:avLst/>
            </a:prstGeom>
            <a:solidFill>
              <a:schemeClr val="accent5">
                <a:lumMod val="60000"/>
                <a:lumOff val="40000"/>
              </a:schemeClr>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ZA" sz="2000" b="1" i="0" u="none" strike="noStrike" kern="0" cap="none" spc="0" normalizeH="0" baseline="0" noProof="0" dirty="0">
                  <a:ln>
                    <a:noFill/>
                  </a:ln>
                  <a:solidFill>
                    <a:srgbClr val="0000FF"/>
                  </a:solidFill>
                  <a:effectLst/>
                  <a:uLnTx/>
                  <a:uFillTx/>
                  <a:latin typeface="Calibri" panose="020F0502020204030204" pitchFamily="34" charset="0"/>
                  <a:ea typeface="Calibri" panose="020F0502020204030204" pitchFamily="34" charset="0"/>
                  <a:cs typeface="Times New Roman" panose="02020603050405020304" pitchFamily="18" charset="0"/>
                </a:rPr>
                <a:t>ART started first</a:t>
              </a:r>
              <a:endParaRPr kumimoji="0" lang="en-ZA" sz="600" b="1" i="0" u="none" strike="noStrike" kern="0" cap="none" spc="0" normalizeH="0" baseline="0" noProof="0" dirty="0">
                <a:ln>
                  <a:noFill/>
                </a:ln>
                <a:solidFill>
                  <a:srgbClr val="0000FF"/>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
        <p:nvSpPr>
          <p:cNvPr id="48" name="TextBox 47">
            <a:extLst>
              <a:ext uri="{FF2B5EF4-FFF2-40B4-BE49-F238E27FC236}">
                <a16:creationId xmlns:a16="http://schemas.microsoft.com/office/drawing/2014/main" id="{EA360262-C8B6-4E30-909D-43B1017C21B9}"/>
              </a:ext>
            </a:extLst>
          </p:cNvPr>
          <p:cNvSpPr txBox="1"/>
          <p:nvPr/>
        </p:nvSpPr>
        <p:spPr>
          <a:xfrm rot="19094202">
            <a:off x="10814295" y="3714715"/>
            <a:ext cx="1052931" cy="461665"/>
          </a:xfrm>
          <a:prstGeom prst="rect">
            <a:avLst/>
          </a:prstGeom>
          <a:noFill/>
        </p:spPr>
        <p:txBody>
          <a:bodyPr wrap="square" rtlCol="0">
            <a:spAutoFit/>
          </a:bodyPr>
          <a:lstStyle/>
          <a:p>
            <a:r>
              <a:rPr lang="en-ZA" sz="2400" dirty="0">
                <a:solidFill>
                  <a:srgbClr val="FF0000"/>
                </a:solidFill>
                <a:latin typeface="Playbill" panose="040506030A0602020202" pitchFamily="82" charset="0"/>
              </a:rPr>
              <a:t>Once daily</a:t>
            </a:r>
          </a:p>
        </p:txBody>
      </p:sp>
      <p:sp>
        <p:nvSpPr>
          <p:cNvPr id="49" name="TextBox 48">
            <a:extLst>
              <a:ext uri="{FF2B5EF4-FFF2-40B4-BE49-F238E27FC236}">
                <a16:creationId xmlns:a16="http://schemas.microsoft.com/office/drawing/2014/main" id="{815025FE-ACDE-40BB-94CC-6908CC800A17}"/>
              </a:ext>
            </a:extLst>
          </p:cNvPr>
          <p:cNvSpPr txBox="1"/>
          <p:nvPr/>
        </p:nvSpPr>
        <p:spPr>
          <a:xfrm rot="18774674">
            <a:off x="10940898" y="6090862"/>
            <a:ext cx="1025469" cy="461665"/>
          </a:xfrm>
          <a:prstGeom prst="rect">
            <a:avLst/>
          </a:prstGeom>
          <a:noFill/>
        </p:spPr>
        <p:txBody>
          <a:bodyPr wrap="square" rtlCol="0">
            <a:spAutoFit/>
          </a:bodyPr>
          <a:lstStyle/>
          <a:p>
            <a:r>
              <a:rPr lang="en-ZA" sz="2400" dirty="0">
                <a:solidFill>
                  <a:srgbClr val="FF0000"/>
                </a:solidFill>
                <a:latin typeface="Playbill" panose="040506030A0602020202" pitchFamily="82" charset="0"/>
              </a:rPr>
              <a:t>Twice daily</a:t>
            </a:r>
          </a:p>
        </p:txBody>
      </p:sp>
    </p:spTree>
    <p:extLst>
      <p:ext uri="{BB962C8B-B14F-4D97-AF65-F5344CB8AC3E}">
        <p14:creationId xmlns:p14="http://schemas.microsoft.com/office/powerpoint/2010/main" val="146024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5" grpId="0"/>
      <p:bldP spid="30" grpId="0" animBg="1"/>
      <p:bldP spid="31" grpId="0" animBg="1"/>
      <p:bldP spid="33" grpId="0" animBg="1"/>
      <p:bldP spid="34" grpId="0" animBg="1"/>
      <p:bldP spid="48"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509D-1796-4174-8459-F1525305526B}"/>
              </a:ext>
            </a:extLst>
          </p:cNvPr>
          <p:cNvSpPr>
            <a:spLocks noGrp="1"/>
          </p:cNvSpPr>
          <p:nvPr>
            <p:ph type="title"/>
          </p:nvPr>
        </p:nvSpPr>
        <p:spPr>
          <a:xfrm>
            <a:off x="0" y="11045"/>
            <a:ext cx="12192000" cy="1325563"/>
          </a:xfrm>
        </p:spPr>
        <p:txBody>
          <a:bodyPr/>
          <a:lstStyle/>
          <a:p>
            <a:pPr algn="ctr"/>
            <a:r>
              <a:rPr lang="en-ZA" b="1" dirty="0"/>
              <a:t>Re-initiating ART in Treatment Interrupters</a:t>
            </a:r>
          </a:p>
        </p:txBody>
      </p:sp>
      <p:sp>
        <p:nvSpPr>
          <p:cNvPr id="3" name="Content Placeholder 2">
            <a:extLst>
              <a:ext uri="{FF2B5EF4-FFF2-40B4-BE49-F238E27FC236}">
                <a16:creationId xmlns:a16="http://schemas.microsoft.com/office/drawing/2014/main" id="{2D36DCFF-CFFA-4306-9906-603D749D4FAE}"/>
              </a:ext>
            </a:extLst>
          </p:cNvPr>
          <p:cNvSpPr>
            <a:spLocks noGrp="1"/>
          </p:cNvSpPr>
          <p:nvPr>
            <p:ph idx="1"/>
          </p:nvPr>
        </p:nvSpPr>
        <p:spPr>
          <a:xfrm>
            <a:off x="670186" y="1532669"/>
            <a:ext cx="5411142" cy="1868887"/>
          </a:xfrm>
          <a:solidFill>
            <a:schemeClr val="accent1">
              <a:lumMod val="20000"/>
              <a:lumOff val="80000"/>
            </a:schemeClr>
          </a:solidFill>
          <a:ln>
            <a:solidFill>
              <a:schemeClr val="accent1">
                <a:lumMod val="60000"/>
                <a:lumOff val="40000"/>
              </a:schemeClr>
            </a:solidFill>
          </a:ln>
        </p:spPr>
        <p:txBody>
          <a:bodyPr anchor="ctr" anchorCtr="0">
            <a:normAutofit fontScale="85000" lnSpcReduction="10000"/>
          </a:bodyPr>
          <a:lstStyle/>
          <a:p>
            <a:pPr marL="0" indent="0">
              <a:buNone/>
            </a:pPr>
            <a:r>
              <a:rPr lang="en-ZA" sz="2100" b="1" dirty="0"/>
              <a:t>Take a thorough history including:</a:t>
            </a:r>
          </a:p>
          <a:p>
            <a:r>
              <a:rPr lang="en-ZA" sz="2000" dirty="0"/>
              <a:t>which drugs the client was taking, and for how long;</a:t>
            </a:r>
          </a:p>
          <a:p>
            <a:r>
              <a:rPr lang="en-ZA" sz="2000" dirty="0"/>
              <a:t>the reasons for stopping ART;</a:t>
            </a:r>
          </a:p>
          <a:p>
            <a:r>
              <a:rPr lang="en-ZA" sz="2000" dirty="0"/>
              <a:t>side-effects; and </a:t>
            </a:r>
          </a:p>
          <a:p>
            <a:pPr>
              <a:spcBef>
                <a:spcPts val="0"/>
              </a:spcBef>
            </a:pPr>
            <a:r>
              <a:rPr lang="en-ZA" sz="2000" dirty="0"/>
              <a:t>any information on VL measurements whilst on ART</a:t>
            </a:r>
            <a:r>
              <a:rPr lang="en-ZA" dirty="0"/>
              <a:t>.</a:t>
            </a:r>
          </a:p>
        </p:txBody>
      </p:sp>
      <p:sp>
        <p:nvSpPr>
          <p:cNvPr id="4" name="TextBox 3">
            <a:extLst>
              <a:ext uri="{FF2B5EF4-FFF2-40B4-BE49-F238E27FC236}">
                <a16:creationId xmlns:a16="http://schemas.microsoft.com/office/drawing/2014/main" id="{4EA5FBB7-CE25-441A-8ACD-8A0E28837B9C}"/>
              </a:ext>
            </a:extLst>
          </p:cNvPr>
          <p:cNvSpPr txBox="1"/>
          <p:nvPr/>
        </p:nvSpPr>
        <p:spPr>
          <a:xfrm>
            <a:off x="6390640" y="1496165"/>
            <a:ext cx="5023905" cy="1932836"/>
          </a:xfrm>
          <a:prstGeom prst="rect">
            <a:avLst/>
          </a:prstGeom>
          <a:solidFill>
            <a:schemeClr val="accent6">
              <a:lumMod val="60000"/>
              <a:lumOff val="40000"/>
            </a:schemeClr>
          </a:solidFill>
          <a:ln>
            <a:solidFill>
              <a:schemeClr val="accent6">
                <a:lumMod val="40000"/>
                <a:lumOff val="60000"/>
              </a:schemeClr>
            </a:solidFill>
          </a:ln>
        </p:spPr>
        <p:txBody>
          <a:bodyPr wrap="square" rtlCol="0" anchor="ctr" anchorCtr="0">
            <a:noAutofit/>
          </a:bodyPr>
          <a:lstStyle/>
          <a:p>
            <a:r>
              <a:rPr lang="en-ZA" b="1" dirty="0"/>
              <a:t>If the patient was </a:t>
            </a:r>
          </a:p>
          <a:p>
            <a:pPr marL="285750" indent="-285750">
              <a:buFont typeface="Arial" panose="020B0604020202020204" pitchFamily="34" charset="0"/>
              <a:buChar char="•"/>
            </a:pPr>
            <a:r>
              <a:rPr lang="en-ZA" sz="1700" dirty="0"/>
              <a:t>clinically well on their first-line regimen, </a:t>
            </a:r>
          </a:p>
          <a:p>
            <a:pPr marL="285750" indent="-285750">
              <a:buFont typeface="Arial" panose="020B0604020202020204" pitchFamily="34" charset="0"/>
              <a:buChar char="•"/>
            </a:pPr>
            <a:r>
              <a:rPr lang="en-ZA" sz="1700" dirty="0"/>
              <a:t>side-effects were not the reason for stopping ART, and </a:t>
            </a:r>
          </a:p>
          <a:p>
            <a:pPr marL="285750" indent="-285750">
              <a:buFont typeface="Arial" panose="020B0604020202020204" pitchFamily="34" charset="0"/>
              <a:buChar char="•"/>
            </a:pPr>
            <a:r>
              <a:rPr lang="en-ZA" sz="1700" dirty="0"/>
              <a:t>their VL was suppressed (or no VL result is available)</a:t>
            </a:r>
          </a:p>
        </p:txBody>
      </p:sp>
      <p:sp>
        <p:nvSpPr>
          <p:cNvPr id="5" name="Rectangle 4">
            <a:extLst>
              <a:ext uri="{FF2B5EF4-FFF2-40B4-BE49-F238E27FC236}">
                <a16:creationId xmlns:a16="http://schemas.microsoft.com/office/drawing/2014/main" id="{80FEC5F1-17A2-4F46-A8B9-B90AEF6B0E4D}"/>
              </a:ext>
            </a:extLst>
          </p:cNvPr>
          <p:cNvSpPr/>
          <p:nvPr/>
        </p:nvSpPr>
        <p:spPr>
          <a:xfrm>
            <a:off x="3307267" y="4310320"/>
            <a:ext cx="1834837" cy="107596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Do a VL after 3 months on ART</a:t>
            </a:r>
          </a:p>
        </p:txBody>
      </p:sp>
      <p:sp>
        <p:nvSpPr>
          <p:cNvPr id="6" name="Rectangle 5">
            <a:extLst>
              <a:ext uri="{FF2B5EF4-FFF2-40B4-BE49-F238E27FC236}">
                <a16:creationId xmlns:a16="http://schemas.microsoft.com/office/drawing/2014/main" id="{55C9B930-ECC7-4CE8-89BB-416C6F1A3C23}"/>
              </a:ext>
            </a:extLst>
          </p:cNvPr>
          <p:cNvSpPr/>
          <p:nvPr/>
        </p:nvSpPr>
        <p:spPr>
          <a:xfrm>
            <a:off x="684858" y="4318042"/>
            <a:ext cx="1924978" cy="10759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Restart their original regimen</a:t>
            </a:r>
          </a:p>
          <a:p>
            <a:pPr algn="ctr"/>
            <a:r>
              <a:rPr lang="en-ZA" dirty="0">
                <a:solidFill>
                  <a:schemeClr val="tx1"/>
                </a:solidFill>
              </a:rPr>
              <a:t>(TEE)</a:t>
            </a:r>
          </a:p>
        </p:txBody>
      </p:sp>
      <p:sp>
        <p:nvSpPr>
          <p:cNvPr id="7" name="Rectangle 6">
            <a:extLst>
              <a:ext uri="{FF2B5EF4-FFF2-40B4-BE49-F238E27FC236}">
                <a16:creationId xmlns:a16="http://schemas.microsoft.com/office/drawing/2014/main" id="{2D830516-322B-4964-81A0-DE7C9BA4E761}"/>
              </a:ext>
            </a:extLst>
          </p:cNvPr>
          <p:cNvSpPr/>
          <p:nvPr/>
        </p:nvSpPr>
        <p:spPr>
          <a:xfrm>
            <a:off x="5995114" y="4366757"/>
            <a:ext cx="1924977" cy="1075969"/>
          </a:xfrm>
          <a:prstGeom prst="rect">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Do a VL after 6 months on ART</a:t>
            </a:r>
          </a:p>
        </p:txBody>
      </p:sp>
      <p:sp>
        <p:nvSpPr>
          <p:cNvPr id="9" name="TextBox 8">
            <a:extLst>
              <a:ext uri="{FF2B5EF4-FFF2-40B4-BE49-F238E27FC236}">
                <a16:creationId xmlns:a16="http://schemas.microsoft.com/office/drawing/2014/main" id="{7383989E-8034-44E6-8D73-E18E2ADC3E9F}"/>
              </a:ext>
            </a:extLst>
          </p:cNvPr>
          <p:cNvSpPr txBox="1"/>
          <p:nvPr/>
        </p:nvSpPr>
        <p:spPr>
          <a:xfrm>
            <a:off x="2416036" y="5682753"/>
            <a:ext cx="3538598" cy="830997"/>
          </a:xfrm>
          <a:prstGeom prst="rect">
            <a:avLst/>
          </a:prstGeom>
          <a:noFill/>
        </p:spPr>
        <p:txBody>
          <a:bodyPr wrap="square" rtlCol="0">
            <a:spAutoFit/>
          </a:bodyPr>
          <a:lstStyle/>
          <a:p>
            <a:pPr algn="ctr"/>
            <a:r>
              <a:rPr lang="en-ZA" sz="1600" dirty="0"/>
              <a:t>Majority should suppress by 3 months</a:t>
            </a:r>
          </a:p>
          <a:p>
            <a:pPr algn="ctr"/>
            <a:r>
              <a:rPr lang="en-ZA" sz="1600" dirty="0"/>
              <a:t>If VL &lt; 50, give option to switch to DTG</a:t>
            </a:r>
          </a:p>
          <a:p>
            <a:pPr algn="ctr"/>
            <a:r>
              <a:rPr lang="en-ZA" sz="1600" dirty="0"/>
              <a:t>Continue routine VL monitoring</a:t>
            </a:r>
          </a:p>
        </p:txBody>
      </p:sp>
      <p:sp>
        <p:nvSpPr>
          <p:cNvPr id="10" name="TextBox 9">
            <a:extLst>
              <a:ext uri="{FF2B5EF4-FFF2-40B4-BE49-F238E27FC236}">
                <a16:creationId xmlns:a16="http://schemas.microsoft.com/office/drawing/2014/main" id="{D4F0E258-D33C-45B1-85E4-790870D13CF6}"/>
              </a:ext>
            </a:extLst>
          </p:cNvPr>
          <p:cNvSpPr txBox="1"/>
          <p:nvPr/>
        </p:nvSpPr>
        <p:spPr>
          <a:xfrm>
            <a:off x="6390640" y="5688127"/>
            <a:ext cx="1458021" cy="830997"/>
          </a:xfrm>
          <a:prstGeom prst="rect">
            <a:avLst/>
          </a:prstGeom>
          <a:noFill/>
        </p:spPr>
        <p:txBody>
          <a:bodyPr wrap="square" rtlCol="0">
            <a:spAutoFit/>
          </a:bodyPr>
          <a:lstStyle/>
          <a:p>
            <a:pPr algn="ctr"/>
            <a:r>
              <a:rPr lang="en-ZA" sz="1600" dirty="0"/>
              <a:t>If VL &lt; 50, give option to switch to DTG</a:t>
            </a:r>
          </a:p>
        </p:txBody>
      </p:sp>
      <p:sp>
        <p:nvSpPr>
          <p:cNvPr id="11" name="Rectangle 10">
            <a:extLst>
              <a:ext uri="{FF2B5EF4-FFF2-40B4-BE49-F238E27FC236}">
                <a16:creationId xmlns:a16="http://schemas.microsoft.com/office/drawing/2014/main" id="{F829818F-9F46-4F29-8E98-333D1764B229}"/>
              </a:ext>
            </a:extLst>
          </p:cNvPr>
          <p:cNvSpPr/>
          <p:nvPr/>
        </p:nvSpPr>
        <p:spPr>
          <a:xfrm>
            <a:off x="8606101" y="4342496"/>
            <a:ext cx="2654276" cy="107596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If VL &gt; 1000, consider 2</a:t>
            </a:r>
            <a:r>
              <a:rPr lang="en-ZA" baseline="30000" dirty="0"/>
              <a:t>nd</a:t>
            </a:r>
            <a:r>
              <a:rPr lang="en-ZA" dirty="0"/>
              <a:t> line in accordance with their current regimen</a:t>
            </a:r>
          </a:p>
        </p:txBody>
      </p:sp>
      <p:sp>
        <p:nvSpPr>
          <p:cNvPr id="12" name="Arrow: Right 11">
            <a:extLst>
              <a:ext uri="{FF2B5EF4-FFF2-40B4-BE49-F238E27FC236}">
                <a16:creationId xmlns:a16="http://schemas.microsoft.com/office/drawing/2014/main" id="{4D0823B6-9F09-4C29-9E6E-5D8E08C26FA3}"/>
              </a:ext>
            </a:extLst>
          </p:cNvPr>
          <p:cNvSpPr/>
          <p:nvPr/>
        </p:nvSpPr>
        <p:spPr>
          <a:xfrm>
            <a:off x="5144543" y="4523642"/>
            <a:ext cx="810091" cy="713679"/>
          </a:xfrm>
          <a:prstGeom prst="rightArrow">
            <a:avLst>
              <a:gd name="adj1" fmla="val 50000"/>
              <a:gd name="adj2" fmla="val 296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VL &gt; 50</a:t>
            </a:r>
          </a:p>
        </p:txBody>
      </p:sp>
      <p:sp>
        <p:nvSpPr>
          <p:cNvPr id="13" name="Arrow: Right 12">
            <a:extLst>
              <a:ext uri="{FF2B5EF4-FFF2-40B4-BE49-F238E27FC236}">
                <a16:creationId xmlns:a16="http://schemas.microsoft.com/office/drawing/2014/main" id="{8D53AE23-5309-44F7-9B57-A013D287DB79}"/>
              </a:ext>
            </a:extLst>
          </p:cNvPr>
          <p:cNvSpPr/>
          <p:nvPr/>
        </p:nvSpPr>
        <p:spPr>
          <a:xfrm>
            <a:off x="2621257" y="4592554"/>
            <a:ext cx="683572" cy="57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Arrow: Right 13">
            <a:extLst>
              <a:ext uri="{FF2B5EF4-FFF2-40B4-BE49-F238E27FC236}">
                <a16:creationId xmlns:a16="http://schemas.microsoft.com/office/drawing/2014/main" id="{97EC8536-502E-4F94-820F-E553682AB80D}"/>
              </a:ext>
            </a:extLst>
          </p:cNvPr>
          <p:cNvSpPr/>
          <p:nvPr/>
        </p:nvSpPr>
        <p:spPr>
          <a:xfrm>
            <a:off x="7960571" y="4592554"/>
            <a:ext cx="641579" cy="57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Arrow: Down 14">
            <a:extLst>
              <a:ext uri="{FF2B5EF4-FFF2-40B4-BE49-F238E27FC236}">
                <a16:creationId xmlns:a16="http://schemas.microsoft.com/office/drawing/2014/main" id="{34BD4C4B-3613-4197-A397-126BFBA5BA15}"/>
              </a:ext>
            </a:extLst>
          </p:cNvPr>
          <p:cNvSpPr/>
          <p:nvPr/>
        </p:nvSpPr>
        <p:spPr>
          <a:xfrm>
            <a:off x="4074160" y="5394010"/>
            <a:ext cx="365760" cy="244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Arrow: Down 15">
            <a:extLst>
              <a:ext uri="{FF2B5EF4-FFF2-40B4-BE49-F238E27FC236}">
                <a16:creationId xmlns:a16="http://schemas.microsoft.com/office/drawing/2014/main" id="{15BFEA46-43AF-468E-A447-1AA35AEBD139}"/>
              </a:ext>
            </a:extLst>
          </p:cNvPr>
          <p:cNvSpPr/>
          <p:nvPr/>
        </p:nvSpPr>
        <p:spPr>
          <a:xfrm>
            <a:off x="6837970" y="5434444"/>
            <a:ext cx="365760" cy="244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31" name="Straight Arrow Connector 30">
            <a:extLst>
              <a:ext uri="{FF2B5EF4-FFF2-40B4-BE49-F238E27FC236}">
                <a16:creationId xmlns:a16="http://schemas.microsoft.com/office/drawing/2014/main" id="{7F2AC668-8C00-44CC-8E76-DA5FA0D9DD09}"/>
              </a:ext>
            </a:extLst>
          </p:cNvPr>
          <p:cNvCxnSpPr>
            <a:cxnSpLocks/>
          </p:cNvCxnSpPr>
          <p:nvPr/>
        </p:nvCxnSpPr>
        <p:spPr>
          <a:xfrm>
            <a:off x="1595120" y="3860800"/>
            <a:ext cx="0" cy="4674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71FB217-1602-4587-B4FE-CD804F461C91}"/>
              </a:ext>
            </a:extLst>
          </p:cNvPr>
          <p:cNvCxnSpPr>
            <a:cxnSpLocks/>
          </p:cNvCxnSpPr>
          <p:nvPr/>
        </p:nvCxnSpPr>
        <p:spPr>
          <a:xfrm flipH="1">
            <a:off x="9154160" y="3429000"/>
            <a:ext cx="0" cy="4419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99CCB6-00F9-42C9-A9D1-772230E7182F}"/>
              </a:ext>
            </a:extLst>
          </p:cNvPr>
          <p:cNvCxnSpPr>
            <a:cxnSpLocks/>
          </p:cNvCxnSpPr>
          <p:nvPr/>
        </p:nvCxnSpPr>
        <p:spPr>
          <a:xfrm>
            <a:off x="1574800" y="3850640"/>
            <a:ext cx="759968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61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79BF7D-BE07-4AFD-B1D6-2A7A6E8FCB6A}"/>
              </a:ext>
            </a:extLst>
          </p:cNvPr>
          <p:cNvPicPr>
            <a:picLocks noChangeAspect="1"/>
          </p:cNvPicPr>
          <p:nvPr/>
        </p:nvPicPr>
        <p:blipFill>
          <a:blip r:embed="rId3"/>
          <a:stretch>
            <a:fillRect/>
          </a:stretch>
        </p:blipFill>
        <p:spPr>
          <a:xfrm>
            <a:off x="579863" y="1566805"/>
            <a:ext cx="11493082" cy="4766217"/>
          </a:xfrm>
          <a:prstGeom prst="rect">
            <a:avLst/>
          </a:prstGeom>
        </p:spPr>
      </p:pic>
      <p:sp>
        <p:nvSpPr>
          <p:cNvPr id="4" name="Title 3">
            <a:extLst>
              <a:ext uri="{FF2B5EF4-FFF2-40B4-BE49-F238E27FC236}">
                <a16:creationId xmlns:a16="http://schemas.microsoft.com/office/drawing/2014/main" id="{04C3B548-905E-40D4-9044-80404DCF2FC9}"/>
              </a:ext>
            </a:extLst>
          </p:cNvPr>
          <p:cNvSpPr>
            <a:spLocks noGrp="1"/>
          </p:cNvSpPr>
          <p:nvPr>
            <p:ph type="title"/>
          </p:nvPr>
        </p:nvSpPr>
        <p:spPr>
          <a:xfrm>
            <a:off x="0" y="-1839"/>
            <a:ext cx="12192000" cy="1325563"/>
          </a:xfrm>
        </p:spPr>
        <p:txBody>
          <a:bodyPr/>
          <a:lstStyle/>
          <a:p>
            <a:pPr algn="ctr"/>
            <a:r>
              <a:rPr lang="en-ZA" b="1" dirty="0"/>
              <a:t>Cotrimoxazole Preventive Therapy</a:t>
            </a:r>
          </a:p>
        </p:txBody>
      </p:sp>
      <p:pic>
        <p:nvPicPr>
          <p:cNvPr id="5" name="Picture 4">
            <a:extLst>
              <a:ext uri="{FF2B5EF4-FFF2-40B4-BE49-F238E27FC236}">
                <a16:creationId xmlns:a16="http://schemas.microsoft.com/office/drawing/2014/main" id="{4F689A12-29FE-4F59-9957-42E9E809B062}"/>
              </a:ext>
            </a:extLst>
          </p:cNvPr>
          <p:cNvPicPr>
            <a:picLocks noChangeAspect="1"/>
          </p:cNvPicPr>
          <p:nvPr/>
        </p:nvPicPr>
        <p:blipFill>
          <a:blip r:embed="rId4"/>
          <a:stretch>
            <a:fillRect/>
          </a:stretch>
        </p:blipFill>
        <p:spPr>
          <a:xfrm rot="21292410">
            <a:off x="10330269" y="3823949"/>
            <a:ext cx="837428" cy="541865"/>
          </a:xfrm>
          <a:prstGeom prst="rect">
            <a:avLst/>
          </a:prstGeom>
        </p:spPr>
      </p:pic>
      <p:sp>
        <p:nvSpPr>
          <p:cNvPr id="7" name="Rectangle 6">
            <a:extLst>
              <a:ext uri="{FF2B5EF4-FFF2-40B4-BE49-F238E27FC236}">
                <a16:creationId xmlns:a16="http://schemas.microsoft.com/office/drawing/2014/main" id="{848A540F-9C63-4F59-9603-5A6881264542}"/>
              </a:ext>
            </a:extLst>
          </p:cNvPr>
          <p:cNvSpPr/>
          <p:nvPr/>
        </p:nvSpPr>
        <p:spPr>
          <a:xfrm>
            <a:off x="579863" y="6241400"/>
            <a:ext cx="11195825" cy="490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Only 1 CD4 count needed to stop CPT</a:t>
            </a:r>
          </a:p>
        </p:txBody>
      </p:sp>
      <p:pic>
        <p:nvPicPr>
          <p:cNvPr id="6" name="Picture 5">
            <a:extLst>
              <a:ext uri="{FF2B5EF4-FFF2-40B4-BE49-F238E27FC236}">
                <a16:creationId xmlns:a16="http://schemas.microsoft.com/office/drawing/2014/main" id="{6259E26B-083E-4BE2-B6FA-6EAEB1FB7813}"/>
              </a:ext>
            </a:extLst>
          </p:cNvPr>
          <p:cNvPicPr>
            <a:picLocks noChangeAspect="1"/>
          </p:cNvPicPr>
          <p:nvPr/>
        </p:nvPicPr>
        <p:blipFill>
          <a:blip r:embed="rId4"/>
          <a:stretch>
            <a:fillRect/>
          </a:stretch>
        </p:blipFill>
        <p:spPr>
          <a:xfrm rot="21292410">
            <a:off x="9889021" y="5907662"/>
            <a:ext cx="837428" cy="541865"/>
          </a:xfrm>
          <a:prstGeom prst="rect">
            <a:avLst/>
          </a:prstGeom>
        </p:spPr>
      </p:pic>
    </p:spTree>
    <p:extLst>
      <p:ext uri="{BB962C8B-B14F-4D97-AF65-F5344CB8AC3E}">
        <p14:creationId xmlns:p14="http://schemas.microsoft.com/office/powerpoint/2010/main" val="370150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397E-3C3E-4067-952B-78962D3FF257}"/>
              </a:ext>
            </a:extLst>
          </p:cNvPr>
          <p:cNvSpPr>
            <a:spLocks noGrp="1"/>
          </p:cNvSpPr>
          <p:nvPr>
            <p:ph type="title"/>
          </p:nvPr>
        </p:nvSpPr>
        <p:spPr>
          <a:xfrm>
            <a:off x="838200" y="2687783"/>
            <a:ext cx="10515600" cy="1746106"/>
          </a:xfrm>
        </p:spPr>
        <p:txBody>
          <a:bodyPr>
            <a:normAutofit/>
          </a:bodyPr>
          <a:lstStyle/>
          <a:p>
            <a:pPr algn="ctr"/>
            <a:r>
              <a:rPr lang="en-ZA" dirty="0"/>
              <a:t>Monitoring on ART </a:t>
            </a:r>
            <a:br>
              <a:rPr lang="en-ZA" dirty="0"/>
            </a:br>
            <a:r>
              <a:rPr lang="en-ZA" sz="2800" dirty="0"/>
              <a:t>and </a:t>
            </a:r>
            <a:r>
              <a:rPr lang="en-ZA" dirty="0"/>
              <a:t/>
            </a:r>
            <a:br>
              <a:rPr lang="en-ZA" dirty="0"/>
            </a:br>
            <a:r>
              <a:rPr lang="en-ZA" dirty="0"/>
              <a:t>Switching Regimens</a:t>
            </a:r>
          </a:p>
        </p:txBody>
      </p:sp>
    </p:spTree>
    <p:extLst>
      <p:ext uri="{BB962C8B-B14F-4D97-AF65-F5344CB8AC3E}">
        <p14:creationId xmlns:p14="http://schemas.microsoft.com/office/powerpoint/2010/main" val="2004424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4007F-1ACC-4219-80DE-2A634E8E02E1}"/>
              </a:ext>
            </a:extLst>
          </p:cNvPr>
          <p:cNvPicPr>
            <a:picLocks noChangeAspect="1"/>
          </p:cNvPicPr>
          <p:nvPr/>
        </p:nvPicPr>
        <p:blipFill>
          <a:blip r:embed="rId3"/>
          <a:stretch>
            <a:fillRect/>
          </a:stretch>
        </p:blipFill>
        <p:spPr>
          <a:xfrm>
            <a:off x="771684" y="374960"/>
            <a:ext cx="10345617" cy="6490596"/>
          </a:xfrm>
          <a:prstGeom prst="rect">
            <a:avLst/>
          </a:prstGeom>
        </p:spPr>
      </p:pic>
      <p:sp>
        <p:nvSpPr>
          <p:cNvPr id="8" name="TextBox 7">
            <a:extLst>
              <a:ext uri="{FF2B5EF4-FFF2-40B4-BE49-F238E27FC236}">
                <a16:creationId xmlns:a16="http://schemas.microsoft.com/office/drawing/2014/main" id="{574947BE-51FA-47D4-BB07-3DD92126F1EA}"/>
              </a:ext>
            </a:extLst>
          </p:cNvPr>
          <p:cNvSpPr txBox="1"/>
          <p:nvPr/>
        </p:nvSpPr>
        <p:spPr>
          <a:xfrm>
            <a:off x="9017876" y="81654"/>
            <a:ext cx="2638096" cy="707886"/>
          </a:xfrm>
          <a:prstGeom prst="rect">
            <a:avLst/>
          </a:prstGeom>
          <a:noFill/>
        </p:spPr>
        <p:txBody>
          <a:bodyPr wrap="square" rtlCol="0">
            <a:spAutoFit/>
          </a:bodyPr>
          <a:lstStyle/>
          <a:p>
            <a:r>
              <a:rPr lang="en-ZA" sz="4000" b="1" dirty="0"/>
              <a:t>Part 1</a:t>
            </a:r>
          </a:p>
        </p:txBody>
      </p:sp>
    </p:spTree>
    <p:extLst>
      <p:ext uri="{BB962C8B-B14F-4D97-AF65-F5344CB8AC3E}">
        <p14:creationId xmlns:p14="http://schemas.microsoft.com/office/powerpoint/2010/main" val="2367596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EB2D-6CC8-422D-BB9D-CA76A076E875}"/>
              </a:ext>
            </a:extLst>
          </p:cNvPr>
          <p:cNvSpPr>
            <a:spLocks noGrp="1"/>
          </p:cNvSpPr>
          <p:nvPr>
            <p:ph type="title"/>
          </p:nvPr>
        </p:nvSpPr>
        <p:spPr>
          <a:xfrm>
            <a:off x="734872" y="365125"/>
            <a:ext cx="10515600" cy="1325563"/>
          </a:xfrm>
        </p:spPr>
        <p:txBody>
          <a:bodyPr>
            <a:normAutofit fontScale="90000"/>
          </a:bodyPr>
          <a:lstStyle/>
          <a:p>
            <a:r>
              <a:rPr lang="en-ZA" dirty="0"/>
              <a:t>VL Monitoring- Part 1 </a:t>
            </a:r>
            <a:br>
              <a:rPr lang="en-ZA" dirty="0"/>
            </a:br>
            <a:r>
              <a:rPr lang="en-ZA" dirty="0"/>
              <a:t>Take home message: </a:t>
            </a:r>
            <a:br>
              <a:rPr lang="en-ZA" dirty="0"/>
            </a:br>
            <a:endParaRPr lang="en-ZA" dirty="0"/>
          </a:p>
        </p:txBody>
      </p:sp>
      <p:sp>
        <p:nvSpPr>
          <p:cNvPr id="4" name="Rectangle 3">
            <a:extLst>
              <a:ext uri="{FF2B5EF4-FFF2-40B4-BE49-F238E27FC236}">
                <a16:creationId xmlns:a16="http://schemas.microsoft.com/office/drawing/2014/main" id="{80EB8390-DF52-4545-8230-B325DEEE2B3C}"/>
              </a:ext>
            </a:extLst>
          </p:cNvPr>
          <p:cNvSpPr/>
          <p:nvPr/>
        </p:nvSpPr>
        <p:spPr>
          <a:xfrm>
            <a:off x="941528" y="1512012"/>
            <a:ext cx="9778173" cy="5056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540000" rtlCol="0" anchor="t" anchorCtr="0"/>
          <a:lstStyle/>
          <a:p>
            <a:pPr algn="ctr"/>
            <a:endParaRPr lang="en-ZA" sz="3200" dirty="0">
              <a:solidFill>
                <a:schemeClr val="tx1"/>
              </a:solidFill>
            </a:endParaRPr>
          </a:p>
          <a:p>
            <a:pPr algn="ctr"/>
            <a:r>
              <a:rPr lang="en-ZA" sz="4000" b="1" dirty="0">
                <a:solidFill>
                  <a:srgbClr val="0000FF"/>
                </a:solidFill>
              </a:rPr>
              <a:t>Any VL &gt; 50 c/mL is a medical emergency and requires attention:</a:t>
            </a:r>
          </a:p>
          <a:p>
            <a:pPr algn="ctr"/>
            <a:endParaRPr lang="en-ZA" sz="4000" b="1" dirty="0">
              <a:solidFill>
                <a:srgbClr val="0000FF"/>
              </a:solidFill>
            </a:endParaRPr>
          </a:p>
          <a:p>
            <a:pPr marL="742950" indent="-742950">
              <a:buFont typeface="+mj-lt"/>
              <a:buAutoNum type="arabicPeriod"/>
            </a:pPr>
            <a:r>
              <a:rPr lang="en-ZA" sz="4000" dirty="0">
                <a:solidFill>
                  <a:schemeClr val="tx1"/>
                </a:solidFill>
              </a:rPr>
              <a:t>Thorough Assessment: ABCDE</a:t>
            </a:r>
          </a:p>
          <a:p>
            <a:pPr marL="742950" indent="-742950">
              <a:buFont typeface="+mj-lt"/>
              <a:buAutoNum type="arabicPeriod"/>
            </a:pPr>
            <a:r>
              <a:rPr lang="en-ZA" sz="4000" dirty="0">
                <a:solidFill>
                  <a:schemeClr val="tx1"/>
                </a:solidFill>
              </a:rPr>
              <a:t>Implement Interventions accordingly</a:t>
            </a:r>
          </a:p>
          <a:p>
            <a:pPr marL="742950" indent="-742950">
              <a:buFont typeface="+mj-lt"/>
              <a:buAutoNum type="arabicPeriod"/>
            </a:pPr>
            <a:r>
              <a:rPr lang="en-ZA" sz="4000" dirty="0">
                <a:solidFill>
                  <a:schemeClr val="tx1"/>
                </a:solidFill>
              </a:rPr>
              <a:t>Repeat VL after 3 months</a:t>
            </a:r>
          </a:p>
        </p:txBody>
      </p:sp>
      <p:pic>
        <p:nvPicPr>
          <p:cNvPr id="5" name="pasted-image.png">
            <a:extLst>
              <a:ext uri="{FF2B5EF4-FFF2-40B4-BE49-F238E27FC236}">
                <a16:creationId xmlns:a16="http://schemas.microsoft.com/office/drawing/2014/main" id="{9841D87F-9FFA-4778-9CBB-C1415E081A13}"/>
              </a:ext>
            </a:extLst>
          </p:cNvPr>
          <p:cNvPicPr/>
          <p:nvPr/>
        </p:nvPicPr>
        <p:blipFill>
          <a:blip r:embed="rId2" cstate="print">
            <a:extLst>
              <a:ext uri="{28A0092B-C50C-407E-A947-70E740481C1C}">
                <a14:useLocalDpi xmlns:a14="http://schemas.microsoft.com/office/drawing/2010/main" val="0"/>
              </a:ext>
            </a:extLst>
          </a:blip>
          <a:srcRect l="40833" t="288" r="40826"/>
          <a:stretch>
            <a:fillRect/>
          </a:stretch>
        </p:blipFill>
        <p:spPr>
          <a:xfrm>
            <a:off x="1178801" y="2036535"/>
            <a:ext cx="376730" cy="1158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459" y="51"/>
                  <a:pt x="12810" y="136"/>
                  <a:pt x="14045" y="348"/>
                </a:cubicBezTo>
                <a:cubicBezTo>
                  <a:pt x="15451" y="589"/>
                  <a:pt x="13661" y="774"/>
                  <a:pt x="10267" y="740"/>
                </a:cubicBezTo>
                <a:cubicBezTo>
                  <a:pt x="8259" y="720"/>
                  <a:pt x="6101" y="781"/>
                  <a:pt x="5457" y="874"/>
                </a:cubicBezTo>
                <a:cubicBezTo>
                  <a:pt x="4812" y="966"/>
                  <a:pt x="3878" y="1008"/>
                  <a:pt x="3390" y="963"/>
                </a:cubicBezTo>
                <a:cubicBezTo>
                  <a:pt x="2902" y="917"/>
                  <a:pt x="2706" y="938"/>
                  <a:pt x="2938" y="1007"/>
                </a:cubicBezTo>
                <a:cubicBezTo>
                  <a:pt x="3171" y="1077"/>
                  <a:pt x="2602" y="1383"/>
                  <a:pt x="1679" y="1694"/>
                </a:cubicBezTo>
                <a:lnTo>
                  <a:pt x="0" y="2255"/>
                </a:lnTo>
                <a:lnTo>
                  <a:pt x="775" y="3396"/>
                </a:lnTo>
                <a:cubicBezTo>
                  <a:pt x="1207" y="4025"/>
                  <a:pt x="1411" y="4654"/>
                  <a:pt x="1227" y="4787"/>
                </a:cubicBezTo>
                <a:cubicBezTo>
                  <a:pt x="1043" y="4920"/>
                  <a:pt x="1292" y="5270"/>
                  <a:pt x="1776" y="5563"/>
                </a:cubicBezTo>
                <a:cubicBezTo>
                  <a:pt x="2986" y="6295"/>
                  <a:pt x="3560" y="7443"/>
                  <a:pt x="2777" y="7577"/>
                </a:cubicBezTo>
                <a:cubicBezTo>
                  <a:pt x="2369" y="7647"/>
                  <a:pt x="2464" y="7749"/>
                  <a:pt x="3067" y="7872"/>
                </a:cubicBezTo>
                <a:cubicBezTo>
                  <a:pt x="3596" y="7979"/>
                  <a:pt x="4100" y="8379"/>
                  <a:pt x="4230" y="8799"/>
                </a:cubicBezTo>
                <a:cubicBezTo>
                  <a:pt x="4355" y="9205"/>
                  <a:pt x="4645" y="9666"/>
                  <a:pt x="4875" y="9824"/>
                </a:cubicBezTo>
                <a:cubicBezTo>
                  <a:pt x="5106" y="9982"/>
                  <a:pt x="5144" y="10217"/>
                  <a:pt x="4972" y="10341"/>
                </a:cubicBezTo>
                <a:cubicBezTo>
                  <a:pt x="4800" y="10465"/>
                  <a:pt x="4893" y="10628"/>
                  <a:pt x="5166" y="10706"/>
                </a:cubicBezTo>
                <a:cubicBezTo>
                  <a:pt x="5879" y="10912"/>
                  <a:pt x="6115" y="11795"/>
                  <a:pt x="5521" y="12061"/>
                </a:cubicBezTo>
                <a:cubicBezTo>
                  <a:pt x="5188" y="12211"/>
                  <a:pt x="5334" y="12337"/>
                  <a:pt x="5973" y="12436"/>
                </a:cubicBezTo>
                <a:cubicBezTo>
                  <a:pt x="6507" y="12519"/>
                  <a:pt x="6942" y="12728"/>
                  <a:pt x="6942" y="12899"/>
                </a:cubicBezTo>
                <a:cubicBezTo>
                  <a:pt x="6942" y="13071"/>
                  <a:pt x="7239" y="13581"/>
                  <a:pt x="7587" y="14032"/>
                </a:cubicBezTo>
                <a:cubicBezTo>
                  <a:pt x="8216" y="14844"/>
                  <a:pt x="8236" y="14856"/>
                  <a:pt x="10687" y="14905"/>
                </a:cubicBezTo>
                <a:cubicBezTo>
                  <a:pt x="15557" y="15003"/>
                  <a:pt x="15375" y="15096"/>
                  <a:pt x="15143" y="12677"/>
                </a:cubicBezTo>
                <a:lnTo>
                  <a:pt x="14949" y="10519"/>
                </a:lnTo>
                <a:lnTo>
                  <a:pt x="16563" y="10573"/>
                </a:lnTo>
                <a:cubicBezTo>
                  <a:pt x="18021" y="10620"/>
                  <a:pt x="18210" y="10579"/>
                  <a:pt x="18210" y="10136"/>
                </a:cubicBezTo>
                <a:cubicBezTo>
                  <a:pt x="18210" y="9864"/>
                  <a:pt x="17923" y="9594"/>
                  <a:pt x="17596" y="9539"/>
                </a:cubicBezTo>
                <a:cubicBezTo>
                  <a:pt x="16830" y="9407"/>
                  <a:pt x="17474" y="8178"/>
                  <a:pt x="18565" y="7693"/>
                </a:cubicBezTo>
                <a:lnTo>
                  <a:pt x="19404" y="7319"/>
                </a:lnTo>
                <a:lnTo>
                  <a:pt x="21600" y="7319"/>
                </a:lnTo>
                <a:lnTo>
                  <a:pt x="21600" y="0"/>
                </a:lnTo>
                <a:close/>
                <a:moveTo>
                  <a:pt x="4585" y="12739"/>
                </a:moveTo>
                <a:cubicBezTo>
                  <a:pt x="4259" y="12739"/>
                  <a:pt x="4004" y="12844"/>
                  <a:pt x="4004" y="12980"/>
                </a:cubicBezTo>
                <a:cubicBezTo>
                  <a:pt x="4004" y="13115"/>
                  <a:pt x="4259" y="13229"/>
                  <a:pt x="4585" y="13229"/>
                </a:cubicBezTo>
                <a:cubicBezTo>
                  <a:pt x="4910" y="13229"/>
                  <a:pt x="5166" y="13115"/>
                  <a:pt x="5166" y="12980"/>
                </a:cubicBezTo>
                <a:cubicBezTo>
                  <a:pt x="5166" y="12844"/>
                  <a:pt x="4910" y="12739"/>
                  <a:pt x="4585" y="12739"/>
                </a:cubicBezTo>
                <a:close/>
                <a:moveTo>
                  <a:pt x="13173" y="15921"/>
                </a:moveTo>
                <a:cubicBezTo>
                  <a:pt x="10567" y="15963"/>
                  <a:pt x="4682" y="16312"/>
                  <a:pt x="3552" y="16554"/>
                </a:cubicBezTo>
                <a:cubicBezTo>
                  <a:pt x="3155" y="16639"/>
                  <a:pt x="2879" y="16754"/>
                  <a:pt x="2938" y="16813"/>
                </a:cubicBezTo>
                <a:cubicBezTo>
                  <a:pt x="2997" y="16872"/>
                  <a:pt x="2714" y="17092"/>
                  <a:pt x="2292" y="17303"/>
                </a:cubicBezTo>
                <a:cubicBezTo>
                  <a:pt x="1783" y="17558"/>
                  <a:pt x="1632" y="18032"/>
                  <a:pt x="1840" y="18703"/>
                </a:cubicBezTo>
                <a:cubicBezTo>
                  <a:pt x="2301" y="20185"/>
                  <a:pt x="2300" y="20183"/>
                  <a:pt x="3616" y="20441"/>
                </a:cubicBezTo>
                <a:cubicBezTo>
                  <a:pt x="4968" y="20707"/>
                  <a:pt x="5428" y="20741"/>
                  <a:pt x="9460" y="20878"/>
                </a:cubicBezTo>
                <a:cubicBezTo>
                  <a:pt x="11385" y="20943"/>
                  <a:pt x="12505" y="21076"/>
                  <a:pt x="12915" y="21288"/>
                </a:cubicBezTo>
                <a:cubicBezTo>
                  <a:pt x="13354" y="21516"/>
                  <a:pt x="14151" y="21600"/>
                  <a:pt x="15917" y="21600"/>
                </a:cubicBezTo>
                <a:cubicBezTo>
                  <a:pt x="18041" y="21600"/>
                  <a:pt x="18288" y="21559"/>
                  <a:pt x="18016" y="21270"/>
                </a:cubicBezTo>
                <a:cubicBezTo>
                  <a:pt x="17846" y="21090"/>
                  <a:pt x="17960" y="20900"/>
                  <a:pt x="18242" y="20851"/>
                </a:cubicBezTo>
                <a:cubicBezTo>
                  <a:pt x="18529" y="20802"/>
                  <a:pt x="18491" y="20589"/>
                  <a:pt x="18178" y="20361"/>
                </a:cubicBezTo>
                <a:cubicBezTo>
                  <a:pt x="17692" y="20006"/>
                  <a:pt x="17807" y="19925"/>
                  <a:pt x="19082" y="19790"/>
                </a:cubicBezTo>
                <a:cubicBezTo>
                  <a:pt x="20573" y="19633"/>
                  <a:pt x="21036" y="19245"/>
                  <a:pt x="19953" y="19059"/>
                </a:cubicBezTo>
                <a:cubicBezTo>
                  <a:pt x="19208" y="18932"/>
                  <a:pt x="19186" y="17939"/>
                  <a:pt x="19921" y="17731"/>
                </a:cubicBezTo>
                <a:cubicBezTo>
                  <a:pt x="20572" y="17546"/>
                  <a:pt x="18997" y="16964"/>
                  <a:pt x="17403" y="16795"/>
                </a:cubicBezTo>
                <a:cubicBezTo>
                  <a:pt x="16782" y="16729"/>
                  <a:pt x="16511" y="16602"/>
                  <a:pt x="16757" y="16492"/>
                </a:cubicBezTo>
                <a:cubicBezTo>
                  <a:pt x="17027" y="16371"/>
                  <a:pt x="16949" y="16343"/>
                  <a:pt x="16499" y="16421"/>
                </a:cubicBezTo>
                <a:cubicBezTo>
                  <a:pt x="15659" y="16564"/>
                  <a:pt x="13918" y="16218"/>
                  <a:pt x="14400" y="16002"/>
                </a:cubicBezTo>
                <a:cubicBezTo>
                  <a:pt x="14554" y="15932"/>
                  <a:pt x="14042" y="15908"/>
                  <a:pt x="13173" y="15921"/>
                </a:cubicBezTo>
                <a:close/>
              </a:path>
            </a:pathLst>
          </a:custGeom>
          <a:ln w="12700" cap="flat">
            <a:noFill/>
            <a:miter lim="400000"/>
          </a:ln>
          <a:effectLst/>
        </p:spPr>
      </p:pic>
    </p:spTree>
    <p:extLst>
      <p:ext uri="{BB962C8B-B14F-4D97-AF65-F5344CB8AC3E}">
        <p14:creationId xmlns:p14="http://schemas.microsoft.com/office/powerpoint/2010/main" val="923843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CB5B41-3D96-47D7-83D1-3BAB177E0D77}"/>
              </a:ext>
            </a:extLst>
          </p:cNvPr>
          <p:cNvSpPr txBox="1">
            <a:spLocks noGrp="1"/>
          </p:cNvSpPr>
          <p:nvPr>
            <p:ph type="title"/>
          </p:nvPr>
        </p:nvSpPr>
        <p:spPr>
          <a:xfrm>
            <a:off x="1763485" y="98397"/>
            <a:ext cx="94705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b="1" dirty="0"/>
              <a:t>VL Monitoring – Interpreting the Results of the VL Repeated after 3 Months</a:t>
            </a:r>
          </a:p>
        </p:txBody>
      </p:sp>
      <p:sp>
        <p:nvSpPr>
          <p:cNvPr id="6" name="Rectangle 5">
            <a:extLst>
              <a:ext uri="{FF2B5EF4-FFF2-40B4-BE49-F238E27FC236}">
                <a16:creationId xmlns:a16="http://schemas.microsoft.com/office/drawing/2014/main" id="{10B8A64C-53B8-4DC0-83A0-0B7533703228}"/>
              </a:ext>
            </a:extLst>
          </p:cNvPr>
          <p:cNvSpPr/>
          <p:nvPr/>
        </p:nvSpPr>
        <p:spPr>
          <a:xfrm>
            <a:off x="9801921" y="3429000"/>
            <a:ext cx="2249051" cy="2916045"/>
          </a:xfrm>
          <a:prstGeom prst="rect">
            <a:avLst/>
          </a:prstGeom>
        </p:spPr>
        <p:txBody>
          <a:bodyPr wrap="square">
            <a:noAutofit/>
          </a:bodyPr>
          <a:lstStyle/>
          <a:p>
            <a:r>
              <a:rPr lang="en-ZA" dirty="0"/>
              <a:t>Switching for virological failure will now depend on </a:t>
            </a:r>
          </a:p>
          <a:p>
            <a:pPr marL="285750" indent="-285750">
              <a:buFont typeface="Arial" panose="020B0604020202020204" pitchFamily="34" charset="0"/>
              <a:buChar char="•"/>
            </a:pPr>
            <a:r>
              <a:rPr lang="en-ZA" b="1" dirty="0">
                <a:solidFill>
                  <a:srgbClr val="0000FF"/>
                </a:solidFill>
              </a:rPr>
              <a:t>Current regimen </a:t>
            </a:r>
            <a:r>
              <a:rPr lang="en-ZA" dirty="0"/>
              <a:t>(NNRTI vs InSTI/PI)</a:t>
            </a:r>
          </a:p>
          <a:p>
            <a:pPr marL="285750" indent="-285750">
              <a:buFont typeface="Arial" panose="020B0604020202020204" pitchFamily="34" charset="0"/>
              <a:buChar char="•"/>
            </a:pPr>
            <a:r>
              <a:rPr lang="en-ZA" b="1" dirty="0">
                <a:solidFill>
                  <a:srgbClr val="0000FF"/>
                </a:solidFill>
              </a:rPr>
              <a:t>Duration on ART</a:t>
            </a:r>
          </a:p>
        </p:txBody>
      </p:sp>
      <p:sp>
        <p:nvSpPr>
          <p:cNvPr id="7" name="TextBox 6">
            <a:extLst>
              <a:ext uri="{FF2B5EF4-FFF2-40B4-BE49-F238E27FC236}">
                <a16:creationId xmlns:a16="http://schemas.microsoft.com/office/drawing/2014/main" id="{ABE9A0EB-CE1B-46A2-809B-C72EEEA44198}"/>
              </a:ext>
            </a:extLst>
          </p:cNvPr>
          <p:cNvSpPr txBox="1"/>
          <p:nvPr/>
        </p:nvSpPr>
        <p:spPr>
          <a:xfrm>
            <a:off x="83332" y="98397"/>
            <a:ext cx="2638096" cy="707886"/>
          </a:xfrm>
          <a:prstGeom prst="rect">
            <a:avLst/>
          </a:prstGeom>
          <a:noFill/>
        </p:spPr>
        <p:txBody>
          <a:bodyPr wrap="square" rtlCol="0">
            <a:spAutoFit/>
          </a:bodyPr>
          <a:lstStyle/>
          <a:p>
            <a:r>
              <a:rPr lang="en-ZA" sz="4000" b="1" dirty="0"/>
              <a:t>Part 2</a:t>
            </a:r>
          </a:p>
        </p:txBody>
      </p:sp>
      <p:pic>
        <p:nvPicPr>
          <p:cNvPr id="2" name="Picture 1">
            <a:extLst>
              <a:ext uri="{FF2B5EF4-FFF2-40B4-BE49-F238E27FC236}">
                <a16:creationId xmlns:a16="http://schemas.microsoft.com/office/drawing/2014/main" id="{8F3F0C44-B67A-4813-A6A4-9FE8B8E5C3CA}"/>
              </a:ext>
            </a:extLst>
          </p:cNvPr>
          <p:cNvPicPr>
            <a:picLocks noChangeAspect="1"/>
          </p:cNvPicPr>
          <p:nvPr/>
        </p:nvPicPr>
        <p:blipFill>
          <a:blip r:embed="rId3"/>
          <a:stretch>
            <a:fillRect/>
          </a:stretch>
        </p:blipFill>
        <p:spPr>
          <a:xfrm>
            <a:off x="329077" y="1423960"/>
            <a:ext cx="9310697" cy="5335643"/>
          </a:xfrm>
          <a:prstGeom prst="rect">
            <a:avLst/>
          </a:prstGeom>
        </p:spPr>
      </p:pic>
    </p:spTree>
    <p:extLst>
      <p:ext uri="{BB962C8B-B14F-4D97-AF65-F5344CB8AC3E}">
        <p14:creationId xmlns:p14="http://schemas.microsoft.com/office/powerpoint/2010/main" val="2830285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698E-0FD3-4BA8-9E37-8165F3FD8D5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dirty="0"/>
              <a:t>VL Monitoring- Part 2</a:t>
            </a:r>
          </a:p>
          <a:p>
            <a:r>
              <a:rPr lang="en-ZA" dirty="0"/>
              <a:t>Take home message</a:t>
            </a:r>
          </a:p>
        </p:txBody>
      </p:sp>
      <p:sp>
        <p:nvSpPr>
          <p:cNvPr id="4" name="Content Placeholder 3">
            <a:extLst>
              <a:ext uri="{FF2B5EF4-FFF2-40B4-BE49-F238E27FC236}">
                <a16:creationId xmlns:a16="http://schemas.microsoft.com/office/drawing/2014/main" id="{EAE41795-C072-4FC9-A446-9C59D2EA884B}"/>
              </a:ext>
            </a:extLst>
          </p:cNvPr>
          <p:cNvSpPr>
            <a:spLocks noGrp="1"/>
          </p:cNvSpPr>
          <p:nvPr>
            <p:ph idx="1"/>
          </p:nvPr>
        </p:nvSpPr>
        <p:spPr>
          <a:xfrm>
            <a:off x="426386" y="2145051"/>
            <a:ext cx="5853545" cy="4351338"/>
          </a:xfrm>
        </p:spPr>
        <p:txBody>
          <a:bodyPr/>
          <a:lstStyle/>
          <a:p>
            <a:r>
              <a:rPr lang="en-ZA" dirty="0"/>
              <a:t>Most client will either</a:t>
            </a:r>
          </a:p>
          <a:p>
            <a:pPr lvl="1"/>
            <a:r>
              <a:rPr lang="en-ZA" dirty="0"/>
              <a:t>Revert back to VL &lt; 50 c/mL, or</a:t>
            </a:r>
          </a:p>
          <a:p>
            <a:pPr lvl="1"/>
            <a:r>
              <a:rPr lang="en-ZA" dirty="0"/>
              <a:t>Progress to VL &gt; 1000 c/mL (outright failure)</a:t>
            </a:r>
          </a:p>
          <a:p>
            <a:pPr lvl="1"/>
            <a:r>
              <a:rPr lang="en-ZA" dirty="0"/>
              <a:t>Small minority will remain between 50-1000, and if this persists, they should be discussed with an expert</a:t>
            </a:r>
          </a:p>
          <a:p>
            <a:r>
              <a:rPr lang="en-ZA" dirty="0">
                <a:solidFill>
                  <a:srgbClr val="0000FF"/>
                </a:solidFill>
              </a:rPr>
              <a:t>Switching for virological failure will now depend on </a:t>
            </a:r>
          </a:p>
          <a:p>
            <a:pPr lvl="1"/>
            <a:r>
              <a:rPr lang="en-ZA" dirty="0"/>
              <a:t>Current regimen (NNRTI vs InSTI/PI)</a:t>
            </a:r>
          </a:p>
          <a:p>
            <a:pPr lvl="1"/>
            <a:r>
              <a:rPr lang="en-ZA" dirty="0"/>
              <a:t>Duration on ART</a:t>
            </a:r>
          </a:p>
        </p:txBody>
      </p:sp>
      <p:pic>
        <p:nvPicPr>
          <p:cNvPr id="5" name="Picture 4">
            <a:extLst>
              <a:ext uri="{FF2B5EF4-FFF2-40B4-BE49-F238E27FC236}">
                <a16:creationId xmlns:a16="http://schemas.microsoft.com/office/drawing/2014/main" id="{180B3908-8FE8-4612-9509-AFF79B8E803A}"/>
              </a:ext>
            </a:extLst>
          </p:cNvPr>
          <p:cNvPicPr>
            <a:picLocks noChangeAspect="1"/>
          </p:cNvPicPr>
          <p:nvPr/>
        </p:nvPicPr>
        <p:blipFill>
          <a:blip r:embed="rId3"/>
          <a:stretch>
            <a:fillRect/>
          </a:stretch>
        </p:blipFill>
        <p:spPr>
          <a:xfrm>
            <a:off x="6448665" y="1548535"/>
            <a:ext cx="5566825" cy="4763365"/>
          </a:xfrm>
          <a:prstGeom prst="rect">
            <a:avLst/>
          </a:prstGeom>
        </p:spPr>
      </p:pic>
    </p:spTree>
    <p:extLst>
      <p:ext uri="{BB962C8B-B14F-4D97-AF65-F5344CB8AC3E}">
        <p14:creationId xmlns:p14="http://schemas.microsoft.com/office/powerpoint/2010/main" val="3696267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2025-E100-4A3B-9C96-155FFD8D44DF}"/>
              </a:ext>
            </a:extLst>
          </p:cNvPr>
          <p:cNvSpPr>
            <a:spLocks noGrp="1"/>
          </p:cNvSpPr>
          <p:nvPr>
            <p:ph type="title"/>
          </p:nvPr>
        </p:nvSpPr>
        <p:spPr>
          <a:xfrm>
            <a:off x="838200" y="156396"/>
            <a:ext cx="10515600" cy="1325563"/>
          </a:xfrm>
        </p:spPr>
        <p:txBody>
          <a:bodyPr>
            <a:normAutofit/>
          </a:bodyPr>
          <a:lstStyle/>
          <a:p>
            <a:r>
              <a:rPr lang="en-ZA" dirty="0"/>
              <a:t>2</a:t>
            </a:r>
            <a:r>
              <a:rPr lang="en-ZA" baseline="30000" dirty="0"/>
              <a:t>nd</a:t>
            </a:r>
            <a:r>
              <a:rPr lang="en-ZA" dirty="0"/>
              <a:t> Line Regimens in Adults </a:t>
            </a:r>
          </a:p>
        </p:txBody>
      </p:sp>
      <p:sp>
        <p:nvSpPr>
          <p:cNvPr id="3" name="Content Placeholder 2">
            <a:extLst>
              <a:ext uri="{FF2B5EF4-FFF2-40B4-BE49-F238E27FC236}">
                <a16:creationId xmlns:a16="http://schemas.microsoft.com/office/drawing/2014/main" id="{9ECA36E8-C523-44F4-9FF9-0CE0EB2180D3}"/>
              </a:ext>
            </a:extLst>
          </p:cNvPr>
          <p:cNvSpPr>
            <a:spLocks noGrp="1"/>
          </p:cNvSpPr>
          <p:nvPr>
            <p:ph idx="1"/>
          </p:nvPr>
        </p:nvSpPr>
        <p:spPr>
          <a:xfrm>
            <a:off x="838200" y="1911927"/>
            <a:ext cx="11196145" cy="4959450"/>
          </a:xfrm>
        </p:spPr>
        <p:txBody>
          <a:bodyPr>
            <a:normAutofit lnSpcReduction="10000"/>
          </a:bodyPr>
          <a:lstStyle/>
          <a:p>
            <a:r>
              <a:rPr lang="en-ZA" dirty="0"/>
              <a:t>Progression will be:</a:t>
            </a:r>
          </a:p>
          <a:p>
            <a:endParaRPr lang="en-ZA" dirty="0"/>
          </a:p>
          <a:p>
            <a:endParaRPr lang="en-ZA" dirty="0"/>
          </a:p>
          <a:p>
            <a:endParaRPr lang="en-ZA" dirty="0"/>
          </a:p>
          <a:p>
            <a:endParaRPr lang="en-ZA" dirty="0"/>
          </a:p>
          <a:p>
            <a:endParaRPr lang="en-ZA" dirty="0"/>
          </a:p>
          <a:p>
            <a:pPr marL="0" indent="0">
              <a:buNone/>
            </a:pPr>
            <a:endParaRPr lang="en-ZA" dirty="0"/>
          </a:p>
          <a:p>
            <a:r>
              <a:rPr lang="en-ZA" dirty="0"/>
              <a:t>DTG should always be used with at least one active NRTI </a:t>
            </a:r>
            <a:r>
              <a:rPr lang="en-ZA" sz="2000" dirty="0"/>
              <a:t>(DAWNING study)</a:t>
            </a:r>
            <a:endParaRPr lang="en-ZA" dirty="0"/>
          </a:p>
          <a:p>
            <a:r>
              <a:rPr lang="en-ZA" dirty="0"/>
              <a:t>PIs remain active even with 2 inactive NRTIs </a:t>
            </a:r>
            <a:r>
              <a:rPr lang="en-ZA" sz="2000" dirty="0"/>
              <a:t>(EARNEST study)</a:t>
            </a:r>
          </a:p>
          <a:p>
            <a:r>
              <a:rPr lang="en-ZA" dirty="0"/>
              <a:t>Resistance testing if failing PIs </a:t>
            </a:r>
            <a:r>
              <a:rPr lang="en-ZA" sz="2000" dirty="0"/>
              <a:t>(InSTI only after discussion with an expert)</a:t>
            </a:r>
            <a:endParaRPr lang="en-ZA" sz="3600" dirty="0"/>
          </a:p>
        </p:txBody>
      </p:sp>
      <p:grpSp>
        <p:nvGrpSpPr>
          <p:cNvPr id="10" name="Group 9">
            <a:extLst>
              <a:ext uri="{FF2B5EF4-FFF2-40B4-BE49-F238E27FC236}">
                <a16:creationId xmlns:a16="http://schemas.microsoft.com/office/drawing/2014/main" id="{48DC61FD-4615-4B57-AE17-4CA52E812A97}"/>
              </a:ext>
            </a:extLst>
          </p:cNvPr>
          <p:cNvGrpSpPr/>
          <p:nvPr/>
        </p:nvGrpSpPr>
        <p:grpSpPr>
          <a:xfrm>
            <a:off x="1208989" y="2560703"/>
            <a:ext cx="8659867" cy="2518317"/>
            <a:chOff x="1139716" y="2228193"/>
            <a:chExt cx="8659867" cy="2518317"/>
          </a:xfrm>
        </p:grpSpPr>
        <p:sp>
          <p:nvSpPr>
            <p:cNvPr id="4" name="Rectangle 3">
              <a:extLst>
                <a:ext uri="{FF2B5EF4-FFF2-40B4-BE49-F238E27FC236}">
                  <a16:creationId xmlns:a16="http://schemas.microsoft.com/office/drawing/2014/main" id="{1C15D5E8-4A95-4B74-8E0E-7FF232ADA383}"/>
                </a:ext>
              </a:extLst>
            </p:cNvPr>
            <p:cNvSpPr/>
            <p:nvPr/>
          </p:nvSpPr>
          <p:spPr>
            <a:xfrm>
              <a:off x="1139716" y="2228194"/>
              <a:ext cx="1839310" cy="142940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NNRTI-based regimen</a:t>
              </a:r>
            </a:p>
            <a:p>
              <a:pPr algn="ctr"/>
              <a:r>
                <a:rPr lang="en-ZA" sz="2800" b="1" dirty="0">
                  <a:solidFill>
                    <a:schemeClr val="tx1"/>
                  </a:solidFill>
                </a:rPr>
                <a:t>EFV</a:t>
              </a:r>
            </a:p>
          </p:txBody>
        </p:sp>
        <p:sp>
          <p:nvSpPr>
            <p:cNvPr id="5" name="Rectangle 4">
              <a:extLst>
                <a:ext uri="{FF2B5EF4-FFF2-40B4-BE49-F238E27FC236}">
                  <a16:creationId xmlns:a16="http://schemas.microsoft.com/office/drawing/2014/main" id="{87FAB712-4B80-4E93-92B4-24F9D974DBB8}"/>
                </a:ext>
              </a:extLst>
            </p:cNvPr>
            <p:cNvSpPr/>
            <p:nvPr/>
          </p:nvSpPr>
          <p:spPr>
            <a:xfrm>
              <a:off x="4488575" y="2228193"/>
              <a:ext cx="1839310" cy="142940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InSTI-based regimen</a:t>
              </a:r>
            </a:p>
            <a:p>
              <a:pPr algn="ctr"/>
              <a:r>
                <a:rPr lang="en-ZA" sz="2800" b="1" dirty="0"/>
                <a:t>DTG</a:t>
              </a:r>
            </a:p>
          </p:txBody>
        </p:sp>
        <p:sp>
          <p:nvSpPr>
            <p:cNvPr id="6" name="Rectangle 5">
              <a:extLst>
                <a:ext uri="{FF2B5EF4-FFF2-40B4-BE49-F238E27FC236}">
                  <a16:creationId xmlns:a16="http://schemas.microsoft.com/office/drawing/2014/main" id="{A165192B-760E-4899-B1E0-2AFD7B8C6ADE}"/>
                </a:ext>
              </a:extLst>
            </p:cNvPr>
            <p:cNvSpPr/>
            <p:nvPr/>
          </p:nvSpPr>
          <p:spPr>
            <a:xfrm>
              <a:off x="7960273" y="2228194"/>
              <a:ext cx="1839310" cy="1429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PI-based regimen</a:t>
              </a:r>
            </a:p>
            <a:p>
              <a:pPr algn="ctr"/>
              <a:r>
                <a:rPr lang="en-ZA" sz="2800" b="1" dirty="0"/>
                <a:t>LPV/r</a:t>
              </a:r>
            </a:p>
            <a:p>
              <a:pPr algn="ctr"/>
              <a:r>
                <a:rPr lang="en-ZA" sz="2800" b="1" dirty="0"/>
                <a:t>ATZ/r</a:t>
              </a:r>
            </a:p>
          </p:txBody>
        </p:sp>
        <p:sp>
          <p:nvSpPr>
            <p:cNvPr id="7" name="Arrow: Right 6">
              <a:extLst>
                <a:ext uri="{FF2B5EF4-FFF2-40B4-BE49-F238E27FC236}">
                  <a16:creationId xmlns:a16="http://schemas.microsoft.com/office/drawing/2014/main" id="{40B1D087-6747-4B68-99DB-9845DABFB197}"/>
                </a:ext>
              </a:extLst>
            </p:cNvPr>
            <p:cNvSpPr/>
            <p:nvPr/>
          </p:nvSpPr>
          <p:spPr>
            <a:xfrm>
              <a:off x="3210254" y="2900855"/>
              <a:ext cx="1005052" cy="609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highlight>
                  <a:srgbClr val="FFFF00"/>
                </a:highlight>
              </a:endParaRPr>
            </a:p>
          </p:txBody>
        </p:sp>
        <p:sp>
          <p:nvSpPr>
            <p:cNvPr id="8" name="Arrow: Right 7">
              <a:extLst>
                <a:ext uri="{FF2B5EF4-FFF2-40B4-BE49-F238E27FC236}">
                  <a16:creationId xmlns:a16="http://schemas.microsoft.com/office/drawing/2014/main" id="{F7FC639D-46AE-4F7A-8C7E-9F22793A334A}"/>
                </a:ext>
              </a:extLst>
            </p:cNvPr>
            <p:cNvSpPr/>
            <p:nvPr/>
          </p:nvSpPr>
          <p:spPr>
            <a:xfrm>
              <a:off x="6653706" y="2819400"/>
              <a:ext cx="1005052" cy="609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highlight>
                  <a:srgbClr val="FFFF00"/>
                </a:highlight>
              </a:endParaRPr>
            </a:p>
          </p:txBody>
        </p:sp>
        <p:sp>
          <p:nvSpPr>
            <p:cNvPr id="9" name="TextBox 8">
              <a:extLst>
                <a:ext uri="{FF2B5EF4-FFF2-40B4-BE49-F238E27FC236}">
                  <a16:creationId xmlns:a16="http://schemas.microsoft.com/office/drawing/2014/main" id="{9FB03B41-A647-430D-9428-512BDF4D39D5}"/>
                </a:ext>
              </a:extLst>
            </p:cNvPr>
            <p:cNvSpPr txBox="1"/>
            <p:nvPr/>
          </p:nvSpPr>
          <p:spPr>
            <a:xfrm>
              <a:off x="4068817" y="3823180"/>
              <a:ext cx="2532993" cy="923330"/>
            </a:xfrm>
            <a:prstGeom prst="rect">
              <a:avLst/>
            </a:prstGeom>
            <a:noFill/>
          </p:spPr>
          <p:txBody>
            <a:bodyPr wrap="square" rtlCol="0">
              <a:spAutoFit/>
            </a:bodyPr>
            <a:lstStyle/>
            <a:p>
              <a:pPr algn="ctr"/>
              <a:r>
                <a:rPr lang="en-ZA" dirty="0"/>
                <a:t>PI as alternative if DTG not suitable i.e. women wanting to conceive</a:t>
              </a:r>
            </a:p>
          </p:txBody>
        </p:sp>
      </p:grpSp>
    </p:spTree>
    <p:extLst>
      <p:ext uri="{BB962C8B-B14F-4D97-AF65-F5344CB8AC3E}">
        <p14:creationId xmlns:p14="http://schemas.microsoft.com/office/powerpoint/2010/main" val="1245208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9DD1C-168F-4EB8-9D7A-9ED93478CE25}"/>
              </a:ext>
            </a:extLst>
          </p:cNvPr>
          <p:cNvPicPr>
            <a:picLocks noChangeAspect="1"/>
          </p:cNvPicPr>
          <p:nvPr/>
        </p:nvPicPr>
        <p:blipFill>
          <a:blip r:embed="rId3"/>
          <a:stretch>
            <a:fillRect/>
          </a:stretch>
        </p:blipFill>
        <p:spPr>
          <a:xfrm>
            <a:off x="643467" y="907204"/>
            <a:ext cx="10905066" cy="5043592"/>
          </a:xfrm>
          <a:prstGeom prst="rect">
            <a:avLst/>
          </a:prstGeom>
        </p:spPr>
      </p:pic>
    </p:spTree>
    <p:extLst>
      <p:ext uri="{BB962C8B-B14F-4D97-AF65-F5344CB8AC3E}">
        <p14:creationId xmlns:p14="http://schemas.microsoft.com/office/powerpoint/2010/main" val="94918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6B20-D869-4B67-BAE8-284F4AB4653D}"/>
              </a:ext>
            </a:extLst>
          </p:cNvPr>
          <p:cNvSpPr>
            <a:spLocks noGrp="1"/>
          </p:cNvSpPr>
          <p:nvPr>
            <p:ph type="title"/>
          </p:nvPr>
        </p:nvSpPr>
        <p:spPr/>
        <p:txBody>
          <a:bodyPr/>
          <a:lstStyle/>
          <a:p>
            <a:r>
              <a:rPr lang="en-ZA" dirty="0"/>
              <a:t>Goals of ART</a:t>
            </a:r>
          </a:p>
        </p:txBody>
      </p:sp>
      <p:sp>
        <p:nvSpPr>
          <p:cNvPr id="3" name="Content Placeholder 2">
            <a:extLst>
              <a:ext uri="{FF2B5EF4-FFF2-40B4-BE49-F238E27FC236}">
                <a16:creationId xmlns:a16="http://schemas.microsoft.com/office/drawing/2014/main" id="{E7D725FF-FCA6-493A-B0EC-6E30BCFA2DC6}"/>
              </a:ext>
            </a:extLst>
          </p:cNvPr>
          <p:cNvSpPr>
            <a:spLocks noGrp="1"/>
          </p:cNvSpPr>
          <p:nvPr>
            <p:ph idx="1"/>
          </p:nvPr>
        </p:nvSpPr>
        <p:spPr>
          <a:xfrm>
            <a:off x="838200" y="2869324"/>
            <a:ext cx="10515600" cy="3307638"/>
          </a:xfrm>
        </p:spPr>
        <p:txBody>
          <a:bodyPr/>
          <a:lstStyle/>
          <a:p>
            <a:r>
              <a:rPr lang="en-ZA" dirty="0"/>
              <a:t>Decrease opportunistic infections and other HIV-related conditions </a:t>
            </a:r>
          </a:p>
          <a:p>
            <a:r>
              <a:rPr lang="en-ZA" dirty="0"/>
              <a:t>Minimise the development of treatment resistance </a:t>
            </a:r>
          </a:p>
          <a:p>
            <a:r>
              <a:rPr lang="en-ZA" dirty="0"/>
              <a:t>Decrease the morbidity and mortality from HIV/AIDS </a:t>
            </a:r>
          </a:p>
          <a:p>
            <a:r>
              <a:rPr lang="en-ZA" dirty="0"/>
              <a:t>Improve quality of life </a:t>
            </a:r>
          </a:p>
        </p:txBody>
      </p:sp>
      <p:sp>
        <p:nvSpPr>
          <p:cNvPr id="4" name="Rectangle: Rounded Corners 3">
            <a:extLst>
              <a:ext uri="{FF2B5EF4-FFF2-40B4-BE49-F238E27FC236}">
                <a16:creationId xmlns:a16="http://schemas.microsoft.com/office/drawing/2014/main" id="{034D8385-9934-46E6-82DE-4BACC176FF20}"/>
              </a:ext>
            </a:extLst>
          </p:cNvPr>
          <p:cNvSpPr/>
          <p:nvPr/>
        </p:nvSpPr>
        <p:spPr>
          <a:xfrm>
            <a:off x="1124605" y="1549852"/>
            <a:ext cx="8860220" cy="1055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b="1" dirty="0"/>
              <a:t>Achieve and maintain</a:t>
            </a:r>
          </a:p>
          <a:p>
            <a:pPr algn="ctr"/>
            <a:r>
              <a:rPr lang="en-ZA" sz="4000" dirty="0"/>
              <a:t>Viral Suppression</a:t>
            </a:r>
          </a:p>
        </p:txBody>
      </p:sp>
      <p:sp>
        <p:nvSpPr>
          <p:cNvPr id="5" name="Rectangle: Rounded Corners 4">
            <a:extLst>
              <a:ext uri="{FF2B5EF4-FFF2-40B4-BE49-F238E27FC236}">
                <a16:creationId xmlns:a16="http://schemas.microsoft.com/office/drawing/2014/main" id="{CB6CA276-F2DC-400F-8022-29E3B67BF1EB}"/>
              </a:ext>
            </a:extLst>
          </p:cNvPr>
          <p:cNvSpPr/>
          <p:nvPr/>
        </p:nvSpPr>
        <p:spPr>
          <a:xfrm>
            <a:off x="1124605" y="4973760"/>
            <a:ext cx="8860221" cy="938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4000" dirty="0"/>
              <a:t>Minimise Rx side-effects and toxicity</a:t>
            </a:r>
          </a:p>
        </p:txBody>
      </p:sp>
    </p:spTree>
    <p:extLst>
      <p:ext uri="{BB962C8B-B14F-4D97-AF65-F5344CB8AC3E}">
        <p14:creationId xmlns:p14="http://schemas.microsoft.com/office/powerpoint/2010/main" val="37307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2025-E100-4A3B-9C96-155FFD8D44DF}"/>
              </a:ext>
            </a:extLst>
          </p:cNvPr>
          <p:cNvSpPr>
            <a:spLocks noGrp="1"/>
          </p:cNvSpPr>
          <p:nvPr>
            <p:ph type="title"/>
          </p:nvPr>
        </p:nvSpPr>
        <p:spPr>
          <a:xfrm>
            <a:off x="838200" y="183932"/>
            <a:ext cx="10515600" cy="1325563"/>
          </a:xfrm>
        </p:spPr>
        <p:txBody>
          <a:bodyPr>
            <a:normAutofit/>
          </a:bodyPr>
          <a:lstStyle/>
          <a:p>
            <a:r>
              <a:rPr lang="en-ZA" dirty="0"/>
              <a:t>2</a:t>
            </a:r>
            <a:r>
              <a:rPr lang="en-ZA" baseline="30000" dirty="0"/>
              <a:t>nd</a:t>
            </a:r>
            <a:r>
              <a:rPr lang="en-ZA" dirty="0"/>
              <a:t> Line Regimens in Children</a:t>
            </a:r>
          </a:p>
        </p:txBody>
      </p:sp>
      <p:sp>
        <p:nvSpPr>
          <p:cNvPr id="3" name="Content Placeholder 2">
            <a:extLst>
              <a:ext uri="{FF2B5EF4-FFF2-40B4-BE49-F238E27FC236}">
                <a16:creationId xmlns:a16="http://schemas.microsoft.com/office/drawing/2014/main" id="{9ECA36E8-C523-44F4-9FF9-0CE0EB2180D3}"/>
              </a:ext>
            </a:extLst>
          </p:cNvPr>
          <p:cNvSpPr>
            <a:spLocks noGrp="1"/>
          </p:cNvSpPr>
          <p:nvPr>
            <p:ph idx="1"/>
          </p:nvPr>
        </p:nvSpPr>
        <p:spPr>
          <a:xfrm>
            <a:off x="838199" y="1939635"/>
            <a:ext cx="11196145" cy="4734433"/>
          </a:xfrm>
        </p:spPr>
        <p:txBody>
          <a:bodyPr>
            <a:normAutofit/>
          </a:bodyPr>
          <a:lstStyle/>
          <a:p>
            <a:r>
              <a:rPr lang="en-ZA" dirty="0"/>
              <a:t>Progression will be:</a:t>
            </a:r>
          </a:p>
          <a:p>
            <a:endParaRPr lang="en-ZA" dirty="0"/>
          </a:p>
          <a:p>
            <a:endParaRPr lang="en-ZA" dirty="0"/>
          </a:p>
          <a:p>
            <a:endParaRPr lang="en-ZA" dirty="0"/>
          </a:p>
          <a:p>
            <a:endParaRPr lang="en-ZA" dirty="0"/>
          </a:p>
          <a:p>
            <a:endParaRPr lang="en-ZA" dirty="0"/>
          </a:p>
          <a:p>
            <a:pPr marL="0" indent="0">
              <a:buNone/>
            </a:pPr>
            <a:endParaRPr lang="en-ZA" dirty="0"/>
          </a:p>
        </p:txBody>
      </p:sp>
      <p:grpSp>
        <p:nvGrpSpPr>
          <p:cNvPr id="14" name="Group 13">
            <a:extLst>
              <a:ext uri="{FF2B5EF4-FFF2-40B4-BE49-F238E27FC236}">
                <a16:creationId xmlns:a16="http://schemas.microsoft.com/office/drawing/2014/main" id="{66FC8CB3-0A7C-4835-8D0F-6209AEA6D3A3}"/>
              </a:ext>
            </a:extLst>
          </p:cNvPr>
          <p:cNvGrpSpPr/>
          <p:nvPr/>
        </p:nvGrpSpPr>
        <p:grpSpPr>
          <a:xfrm>
            <a:off x="1126250" y="2418093"/>
            <a:ext cx="9172509" cy="3975646"/>
            <a:chOff x="1126250" y="2418093"/>
            <a:chExt cx="9172509" cy="3975646"/>
          </a:xfrm>
        </p:grpSpPr>
        <p:grpSp>
          <p:nvGrpSpPr>
            <p:cNvPr id="12" name="Group 11">
              <a:extLst>
                <a:ext uri="{FF2B5EF4-FFF2-40B4-BE49-F238E27FC236}">
                  <a16:creationId xmlns:a16="http://schemas.microsoft.com/office/drawing/2014/main" id="{91799F35-D356-4D55-B111-132E92234394}"/>
                </a:ext>
              </a:extLst>
            </p:cNvPr>
            <p:cNvGrpSpPr/>
            <p:nvPr/>
          </p:nvGrpSpPr>
          <p:grpSpPr>
            <a:xfrm>
              <a:off x="1126250" y="2418093"/>
              <a:ext cx="5144423" cy="3975646"/>
              <a:chOff x="1146942" y="1262233"/>
              <a:chExt cx="5144423" cy="3975646"/>
            </a:xfrm>
          </p:grpSpPr>
          <p:sp>
            <p:nvSpPr>
              <p:cNvPr id="4" name="Rectangle 3">
                <a:extLst>
                  <a:ext uri="{FF2B5EF4-FFF2-40B4-BE49-F238E27FC236}">
                    <a16:creationId xmlns:a16="http://schemas.microsoft.com/office/drawing/2014/main" id="{1C15D5E8-4A95-4B74-8E0E-7FF232ADA383}"/>
                  </a:ext>
                </a:extLst>
              </p:cNvPr>
              <p:cNvSpPr/>
              <p:nvPr/>
            </p:nvSpPr>
            <p:spPr>
              <a:xfrm>
                <a:off x="1146942" y="2102069"/>
                <a:ext cx="1839310" cy="26170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NNRTI-based regimen</a:t>
                </a:r>
              </a:p>
              <a:p>
                <a:pPr algn="ctr"/>
                <a:r>
                  <a:rPr lang="en-ZA" sz="2800" b="1" dirty="0">
                    <a:solidFill>
                      <a:schemeClr val="tx1"/>
                    </a:solidFill>
                  </a:rPr>
                  <a:t>EFV</a:t>
                </a:r>
              </a:p>
            </p:txBody>
          </p:sp>
          <p:sp>
            <p:nvSpPr>
              <p:cNvPr id="5" name="Rectangle 4">
                <a:extLst>
                  <a:ext uri="{FF2B5EF4-FFF2-40B4-BE49-F238E27FC236}">
                    <a16:creationId xmlns:a16="http://schemas.microsoft.com/office/drawing/2014/main" id="{87FAB712-4B80-4E93-92B4-24F9D974DBB8}"/>
                  </a:ext>
                </a:extLst>
              </p:cNvPr>
              <p:cNvSpPr/>
              <p:nvPr/>
            </p:nvSpPr>
            <p:spPr>
              <a:xfrm>
                <a:off x="4452054" y="3808473"/>
                <a:ext cx="1839310" cy="142940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InSTI-based regimen</a:t>
                </a:r>
              </a:p>
              <a:p>
                <a:pPr algn="ctr"/>
                <a:r>
                  <a:rPr lang="en-ZA" sz="2800" b="1" dirty="0"/>
                  <a:t>DTG</a:t>
                </a:r>
              </a:p>
            </p:txBody>
          </p:sp>
          <p:sp>
            <p:nvSpPr>
              <p:cNvPr id="6" name="Rectangle 5">
                <a:extLst>
                  <a:ext uri="{FF2B5EF4-FFF2-40B4-BE49-F238E27FC236}">
                    <a16:creationId xmlns:a16="http://schemas.microsoft.com/office/drawing/2014/main" id="{A165192B-760E-4899-B1E0-2AFD7B8C6ADE}"/>
                  </a:ext>
                </a:extLst>
              </p:cNvPr>
              <p:cNvSpPr/>
              <p:nvPr/>
            </p:nvSpPr>
            <p:spPr>
              <a:xfrm>
                <a:off x="4452055" y="1262233"/>
                <a:ext cx="1839310" cy="1429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PI-based regimen</a:t>
                </a:r>
              </a:p>
              <a:p>
                <a:pPr algn="ctr"/>
                <a:r>
                  <a:rPr lang="en-ZA" sz="2800" b="1" dirty="0"/>
                  <a:t>LPV/r</a:t>
                </a:r>
              </a:p>
              <a:p>
                <a:pPr algn="ctr"/>
                <a:r>
                  <a:rPr lang="en-ZA" sz="2800" b="1" dirty="0"/>
                  <a:t>ATZ/r</a:t>
                </a:r>
              </a:p>
            </p:txBody>
          </p:sp>
          <p:sp>
            <p:nvSpPr>
              <p:cNvPr id="7" name="Arrow: Right 6">
                <a:extLst>
                  <a:ext uri="{FF2B5EF4-FFF2-40B4-BE49-F238E27FC236}">
                    <a16:creationId xmlns:a16="http://schemas.microsoft.com/office/drawing/2014/main" id="{40B1D087-6747-4B68-99DB-9845DABFB197}"/>
                  </a:ext>
                </a:extLst>
              </p:cNvPr>
              <p:cNvSpPr/>
              <p:nvPr/>
            </p:nvSpPr>
            <p:spPr>
              <a:xfrm>
                <a:off x="3173199" y="2102069"/>
                <a:ext cx="1278856" cy="77875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&lt; 20 kg</a:t>
                </a:r>
              </a:p>
            </p:txBody>
          </p:sp>
          <p:sp>
            <p:nvSpPr>
              <p:cNvPr id="8" name="Arrow: Right 7">
                <a:extLst>
                  <a:ext uri="{FF2B5EF4-FFF2-40B4-BE49-F238E27FC236}">
                    <a16:creationId xmlns:a16="http://schemas.microsoft.com/office/drawing/2014/main" id="{F7FC639D-46AE-4F7A-8C7E-9F22793A334A}"/>
                  </a:ext>
                </a:extLst>
              </p:cNvPr>
              <p:cNvSpPr/>
              <p:nvPr/>
            </p:nvSpPr>
            <p:spPr>
              <a:xfrm>
                <a:off x="3173199" y="3615558"/>
                <a:ext cx="1278856" cy="77875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u="sng" dirty="0">
                    <a:solidFill>
                      <a:schemeClr val="tx1"/>
                    </a:solidFill>
                  </a:rPr>
                  <a:t>&gt;</a:t>
                </a:r>
                <a:r>
                  <a:rPr lang="en-ZA" dirty="0">
                    <a:solidFill>
                      <a:schemeClr val="tx1"/>
                    </a:solidFill>
                  </a:rPr>
                  <a:t> 20 kg</a:t>
                </a:r>
              </a:p>
            </p:txBody>
          </p:sp>
        </p:grpSp>
        <p:sp>
          <p:nvSpPr>
            <p:cNvPr id="11" name="TextBox 10">
              <a:extLst>
                <a:ext uri="{FF2B5EF4-FFF2-40B4-BE49-F238E27FC236}">
                  <a16:creationId xmlns:a16="http://schemas.microsoft.com/office/drawing/2014/main" id="{1726811E-C802-4240-9A2E-5FF7C12DDA8B}"/>
                </a:ext>
              </a:extLst>
            </p:cNvPr>
            <p:cNvSpPr txBox="1"/>
            <p:nvPr/>
          </p:nvSpPr>
          <p:spPr>
            <a:xfrm>
              <a:off x="5728460" y="4034036"/>
              <a:ext cx="4570299" cy="707886"/>
            </a:xfrm>
            <a:prstGeom prst="rect">
              <a:avLst/>
            </a:prstGeom>
            <a:noFill/>
          </p:spPr>
          <p:txBody>
            <a:bodyPr wrap="square" rtlCol="0">
              <a:spAutoFit/>
            </a:bodyPr>
            <a:lstStyle/>
            <a:p>
              <a:r>
                <a:rPr lang="en-ZA" sz="2000" dirty="0"/>
                <a:t>Resistance test required </a:t>
              </a:r>
            </a:p>
            <a:p>
              <a:r>
                <a:rPr lang="en-ZA" sz="2000" dirty="0"/>
                <a:t>Must ensure that at least 1 NRTI is active</a:t>
              </a:r>
            </a:p>
          </p:txBody>
        </p:sp>
        <p:sp>
          <p:nvSpPr>
            <p:cNvPr id="13" name="Arrow: Right 12">
              <a:extLst>
                <a:ext uri="{FF2B5EF4-FFF2-40B4-BE49-F238E27FC236}">
                  <a16:creationId xmlns:a16="http://schemas.microsoft.com/office/drawing/2014/main" id="{4F251B88-A02B-4EE0-8CA0-94F497E88A58}"/>
                </a:ext>
              </a:extLst>
            </p:cNvPr>
            <p:cNvSpPr/>
            <p:nvPr/>
          </p:nvSpPr>
          <p:spPr>
            <a:xfrm rot="5400000">
              <a:off x="4780665" y="4016538"/>
              <a:ext cx="1116834" cy="77875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u="sng" dirty="0">
                  <a:solidFill>
                    <a:schemeClr val="tx1"/>
                  </a:solidFill>
                </a:rPr>
                <a:t>&gt;</a:t>
              </a:r>
              <a:r>
                <a:rPr lang="en-ZA" dirty="0">
                  <a:solidFill>
                    <a:schemeClr val="tx1"/>
                  </a:solidFill>
                </a:rPr>
                <a:t> 20 kg</a:t>
              </a:r>
            </a:p>
          </p:txBody>
        </p:sp>
      </p:grpSp>
    </p:spTree>
    <p:extLst>
      <p:ext uri="{BB962C8B-B14F-4D97-AF65-F5344CB8AC3E}">
        <p14:creationId xmlns:p14="http://schemas.microsoft.com/office/powerpoint/2010/main" val="3933888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611787-4DB9-43BD-8CFA-8BB0FD1FC445}"/>
              </a:ext>
            </a:extLst>
          </p:cNvPr>
          <p:cNvPicPr>
            <a:picLocks noChangeAspect="1"/>
          </p:cNvPicPr>
          <p:nvPr/>
        </p:nvPicPr>
        <p:blipFill>
          <a:blip r:embed="rId2"/>
          <a:stretch>
            <a:fillRect/>
          </a:stretch>
        </p:blipFill>
        <p:spPr>
          <a:xfrm>
            <a:off x="1276350" y="166687"/>
            <a:ext cx="9639300" cy="6524625"/>
          </a:xfrm>
          <a:prstGeom prst="rect">
            <a:avLst/>
          </a:prstGeom>
        </p:spPr>
      </p:pic>
    </p:spTree>
    <p:extLst>
      <p:ext uri="{BB962C8B-B14F-4D97-AF65-F5344CB8AC3E}">
        <p14:creationId xmlns:p14="http://schemas.microsoft.com/office/powerpoint/2010/main" val="3266769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D823-C1D6-472E-8D1D-8F8718FE9581}"/>
              </a:ext>
            </a:extLst>
          </p:cNvPr>
          <p:cNvSpPr>
            <a:spLocks noGrp="1"/>
          </p:cNvSpPr>
          <p:nvPr>
            <p:ph type="title"/>
          </p:nvPr>
        </p:nvSpPr>
        <p:spPr>
          <a:xfrm>
            <a:off x="1944810" y="236961"/>
            <a:ext cx="6360154" cy="893937"/>
          </a:xfrm>
        </p:spPr>
        <p:txBody>
          <a:bodyPr>
            <a:normAutofit/>
          </a:bodyPr>
          <a:lstStyle/>
          <a:p>
            <a:r>
              <a:rPr lang="en-ZA" sz="3600" dirty="0"/>
              <a:t>Switching between EFV and DTG</a:t>
            </a:r>
          </a:p>
        </p:txBody>
      </p:sp>
      <p:grpSp>
        <p:nvGrpSpPr>
          <p:cNvPr id="7" name="Group 6">
            <a:extLst>
              <a:ext uri="{FF2B5EF4-FFF2-40B4-BE49-F238E27FC236}">
                <a16:creationId xmlns:a16="http://schemas.microsoft.com/office/drawing/2014/main" id="{6CAC4ABB-C9B4-4E4B-9A76-AA90B134BD44}"/>
              </a:ext>
            </a:extLst>
          </p:cNvPr>
          <p:cNvGrpSpPr/>
          <p:nvPr/>
        </p:nvGrpSpPr>
        <p:grpSpPr>
          <a:xfrm>
            <a:off x="2356226" y="1254831"/>
            <a:ext cx="7755135" cy="893937"/>
            <a:chOff x="-6244053" y="3342332"/>
            <a:chExt cx="8734608" cy="1185176"/>
          </a:xfrm>
        </p:grpSpPr>
        <p:sp>
          <p:nvSpPr>
            <p:cNvPr id="5" name="Rectangle 4">
              <a:extLst>
                <a:ext uri="{FF2B5EF4-FFF2-40B4-BE49-F238E27FC236}">
                  <a16:creationId xmlns:a16="http://schemas.microsoft.com/office/drawing/2014/main" id="{A34D7A9D-C00D-4435-ABF5-94057125C235}"/>
                </a:ext>
              </a:extLst>
            </p:cNvPr>
            <p:cNvSpPr/>
            <p:nvPr/>
          </p:nvSpPr>
          <p:spPr>
            <a:xfrm>
              <a:off x="-6244053" y="3342332"/>
              <a:ext cx="8734608" cy="1185176"/>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405000" rtlCol="0" anchor="ctr"/>
            <a:lstStyle/>
            <a:p>
              <a:pPr algn="ctr" defTabSz="685800"/>
              <a:r>
                <a:rPr lang="en-ZA" sz="2000" dirty="0">
                  <a:solidFill>
                    <a:prstClr val="black"/>
                  </a:solidFill>
                  <a:latin typeface="Calibri" panose="020F0502020204030204"/>
                </a:rPr>
                <a:t>Overarching principle:</a:t>
              </a:r>
            </a:p>
            <a:p>
              <a:pPr algn="ctr" defTabSz="685800"/>
              <a:r>
                <a:rPr lang="en-ZA" sz="2000" dirty="0">
                  <a:solidFill>
                    <a:prstClr val="black"/>
                  </a:solidFill>
                  <a:latin typeface="Calibri" panose="020F0502020204030204"/>
                </a:rPr>
                <a:t>Never change only one drug in a failing regimen!</a:t>
              </a:r>
            </a:p>
          </p:txBody>
        </p:sp>
        <p:pic>
          <p:nvPicPr>
            <p:cNvPr id="6" name="pasted-image.png">
              <a:extLst>
                <a:ext uri="{FF2B5EF4-FFF2-40B4-BE49-F238E27FC236}">
                  <a16:creationId xmlns:a16="http://schemas.microsoft.com/office/drawing/2014/main" id="{3E515409-5E7E-461E-BFC3-2670FA0AB181}"/>
                </a:ext>
              </a:extLst>
            </p:cNvPr>
            <p:cNvPicPr/>
            <p:nvPr/>
          </p:nvPicPr>
          <p:blipFill>
            <a:blip r:embed="rId3" cstate="print">
              <a:extLst>
                <a:ext uri="{28A0092B-C50C-407E-A947-70E740481C1C}">
                  <a14:useLocalDpi xmlns:a14="http://schemas.microsoft.com/office/drawing/2010/main" val="0"/>
                </a:ext>
              </a:extLst>
            </a:blip>
            <a:srcRect l="40833" t="288" r="40826"/>
            <a:stretch>
              <a:fillRect/>
            </a:stretch>
          </p:blipFill>
          <p:spPr>
            <a:xfrm>
              <a:off x="-5032741" y="3595297"/>
              <a:ext cx="162205" cy="79011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459" y="51"/>
                    <a:pt x="12810" y="136"/>
                    <a:pt x="14045" y="348"/>
                  </a:cubicBezTo>
                  <a:cubicBezTo>
                    <a:pt x="15451" y="589"/>
                    <a:pt x="13661" y="774"/>
                    <a:pt x="10267" y="740"/>
                  </a:cubicBezTo>
                  <a:cubicBezTo>
                    <a:pt x="8259" y="720"/>
                    <a:pt x="6101" y="781"/>
                    <a:pt x="5457" y="874"/>
                  </a:cubicBezTo>
                  <a:cubicBezTo>
                    <a:pt x="4812" y="966"/>
                    <a:pt x="3878" y="1008"/>
                    <a:pt x="3390" y="963"/>
                  </a:cubicBezTo>
                  <a:cubicBezTo>
                    <a:pt x="2902" y="917"/>
                    <a:pt x="2706" y="938"/>
                    <a:pt x="2938" y="1007"/>
                  </a:cubicBezTo>
                  <a:cubicBezTo>
                    <a:pt x="3171" y="1077"/>
                    <a:pt x="2602" y="1383"/>
                    <a:pt x="1679" y="1694"/>
                  </a:cubicBezTo>
                  <a:lnTo>
                    <a:pt x="0" y="2255"/>
                  </a:lnTo>
                  <a:lnTo>
                    <a:pt x="775" y="3396"/>
                  </a:lnTo>
                  <a:cubicBezTo>
                    <a:pt x="1207" y="4025"/>
                    <a:pt x="1411" y="4654"/>
                    <a:pt x="1227" y="4787"/>
                  </a:cubicBezTo>
                  <a:cubicBezTo>
                    <a:pt x="1043" y="4920"/>
                    <a:pt x="1292" y="5270"/>
                    <a:pt x="1776" y="5563"/>
                  </a:cubicBezTo>
                  <a:cubicBezTo>
                    <a:pt x="2986" y="6295"/>
                    <a:pt x="3560" y="7443"/>
                    <a:pt x="2777" y="7577"/>
                  </a:cubicBezTo>
                  <a:cubicBezTo>
                    <a:pt x="2369" y="7647"/>
                    <a:pt x="2464" y="7749"/>
                    <a:pt x="3067" y="7872"/>
                  </a:cubicBezTo>
                  <a:cubicBezTo>
                    <a:pt x="3596" y="7979"/>
                    <a:pt x="4100" y="8379"/>
                    <a:pt x="4230" y="8799"/>
                  </a:cubicBezTo>
                  <a:cubicBezTo>
                    <a:pt x="4355" y="9205"/>
                    <a:pt x="4645" y="9666"/>
                    <a:pt x="4875" y="9824"/>
                  </a:cubicBezTo>
                  <a:cubicBezTo>
                    <a:pt x="5106" y="9982"/>
                    <a:pt x="5144" y="10217"/>
                    <a:pt x="4972" y="10341"/>
                  </a:cubicBezTo>
                  <a:cubicBezTo>
                    <a:pt x="4800" y="10465"/>
                    <a:pt x="4893" y="10628"/>
                    <a:pt x="5166" y="10706"/>
                  </a:cubicBezTo>
                  <a:cubicBezTo>
                    <a:pt x="5879" y="10912"/>
                    <a:pt x="6115" y="11795"/>
                    <a:pt x="5521" y="12061"/>
                  </a:cubicBezTo>
                  <a:cubicBezTo>
                    <a:pt x="5188" y="12211"/>
                    <a:pt x="5334" y="12337"/>
                    <a:pt x="5973" y="12436"/>
                  </a:cubicBezTo>
                  <a:cubicBezTo>
                    <a:pt x="6507" y="12519"/>
                    <a:pt x="6942" y="12728"/>
                    <a:pt x="6942" y="12899"/>
                  </a:cubicBezTo>
                  <a:cubicBezTo>
                    <a:pt x="6942" y="13071"/>
                    <a:pt x="7239" y="13581"/>
                    <a:pt x="7587" y="14032"/>
                  </a:cubicBezTo>
                  <a:cubicBezTo>
                    <a:pt x="8216" y="14844"/>
                    <a:pt x="8236" y="14856"/>
                    <a:pt x="10687" y="14905"/>
                  </a:cubicBezTo>
                  <a:cubicBezTo>
                    <a:pt x="15557" y="15003"/>
                    <a:pt x="15375" y="15096"/>
                    <a:pt x="15143" y="12677"/>
                  </a:cubicBezTo>
                  <a:lnTo>
                    <a:pt x="14949" y="10519"/>
                  </a:lnTo>
                  <a:lnTo>
                    <a:pt x="16563" y="10573"/>
                  </a:lnTo>
                  <a:cubicBezTo>
                    <a:pt x="18021" y="10620"/>
                    <a:pt x="18210" y="10579"/>
                    <a:pt x="18210" y="10136"/>
                  </a:cubicBezTo>
                  <a:cubicBezTo>
                    <a:pt x="18210" y="9864"/>
                    <a:pt x="17923" y="9594"/>
                    <a:pt x="17596" y="9539"/>
                  </a:cubicBezTo>
                  <a:cubicBezTo>
                    <a:pt x="16830" y="9407"/>
                    <a:pt x="17474" y="8178"/>
                    <a:pt x="18565" y="7693"/>
                  </a:cubicBezTo>
                  <a:lnTo>
                    <a:pt x="19404" y="7319"/>
                  </a:lnTo>
                  <a:lnTo>
                    <a:pt x="21600" y="7319"/>
                  </a:lnTo>
                  <a:lnTo>
                    <a:pt x="21600" y="0"/>
                  </a:lnTo>
                  <a:close/>
                  <a:moveTo>
                    <a:pt x="4585" y="12739"/>
                  </a:moveTo>
                  <a:cubicBezTo>
                    <a:pt x="4259" y="12739"/>
                    <a:pt x="4004" y="12844"/>
                    <a:pt x="4004" y="12980"/>
                  </a:cubicBezTo>
                  <a:cubicBezTo>
                    <a:pt x="4004" y="13115"/>
                    <a:pt x="4259" y="13229"/>
                    <a:pt x="4585" y="13229"/>
                  </a:cubicBezTo>
                  <a:cubicBezTo>
                    <a:pt x="4910" y="13229"/>
                    <a:pt x="5166" y="13115"/>
                    <a:pt x="5166" y="12980"/>
                  </a:cubicBezTo>
                  <a:cubicBezTo>
                    <a:pt x="5166" y="12844"/>
                    <a:pt x="4910" y="12739"/>
                    <a:pt x="4585" y="12739"/>
                  </a:cubicBezTo>
                  <a:close/>
                  <a:moveTo>
                    <a:pt x="13173" y="15921"/>
                  </a:moveTo>
                  <a:cubicBezTo>
                    <a:pt x="10567" y="15963"/>
                    <a:pt x="4682" y="16312"/>
                    <a:pt x="3552" y="16554"/>
                  </a:cubicBezTo>
                  <a:cubicBezTo>
                    <a:pt x="3155" y="16639"/>
                    <a:pt x="2879" y="16754"/>
                    <a:pt x="2938" y="16813"/>
                  </a:cubicBezTo>
                  <a:cubicBezTo>
                    <a:pt x="2997" y="16872"/>
                    <a:pt x="2714" y="17092"/>
                    <a:pt x="2292" y="17303"/>
                  </a:cubicBezTo>
                  <a:cubicBezTo>
                    <a:pt x="1783" y="17558"/>
                    <a:pt x="1632" y="18032"/>
                    <a:pt x="1840" y="18703"/>
                  </a:cubicBezTo>
                  <a:cubicBezTo>
                    <a:pt x="2301" y="20185"/>
                    <a:pt x="2300" y="20183"/>
                    <a:pt x="3616" y="20441"/>
                  </a:cubicBezTo>
                  <a:cubicBezTo>
                    <a:pt x="4968" y="20707"/>
                    <a:pt x="5428" y="20741"/>
                    <a:pt x="9460" y="20878"/>
                  </a:cubicBezTo>
                  <a:cubicBezTo>
                    <a:pt x="11385" y="20943"/>
                    <a:pt x="12505" y="21076"/>
                    <a:pt x="12915" y="21288"/>
                  </a:cubicBezTo>
                  <a:cubicBezTo>
                    <a:pt x="13354" y="21516"/>
                    <a:pt x="14151" y="21600"/>
                    <a:pt x="15917" y="21600"/>
                  </a:cubicBezTo>
                  <a:cubicBezTo>
                    <a:pt x="18041" y="21600"/>
                    <a:pt x="18288" y="21559"/>
                    <a:pt x="18016" y="21270"/>
                  </a:cubicBezTo>
                  <a:cubicBezTo>
                    <a:pt x="17846" y="21090"/>
                    <a:pt x="17960" y="20900"/>
                    <a:pt x="18242" y="20851"/>
                  </a:cubicBezTo>
                  <a:cubicBezTo>
                    <a:pt x="18529" y="20802"/>
                    <a:pt x="18491" y="20589"/>
                    <a:pt x="18178" y="20361"/>
                  </a:cubicBezTo>
                  <a:cubicBezTo>
                    <a:pt x="17692" y="20006"/>
                    <a:pt x="17807" y="19925"/>
                    <a:pt x="19082" y="19790"/>
                  </a:cubicBezTo>
                  <a:cubicBezTo>
                    <a:pt x="20573" y="19633"/>
                    <a:pt x="21036" y="19245"/>
                    <a:pt x="19953" y="19059"/>
                  </a:cubicBezTo>
                  <a:cubicBezTo>
                    <a:pt x="19208" y="18932"/>
                    <a:pt x="19186" y="17939"/>
                    <a:pt x="19921" y="17731"/>
                  </a:cubicBezTo>
                  <a:cubicBezTo>
                    <a:pt x="20572" y="17546"/>
                    <a:pt x="18997" y="16964"/>
                    <a:pt x="17403" y="16795"/>
                  </a:cubicBezTo>
                  <a:cubicBezTo>
                    <a:pt x="16782" y="16729"/>
                    <a:pt x="16511" y="16602"/>
                    <a:pt x="16757" y="16492"/>
                  </a:cubicBezTo>
                  <a:cubicBezTo>
                    <a:pt x="17027" y="16371"/>
                    <a:pt x="16949" y="16343"/>
                    <a:pt x="16499" y="16421"/>
                  </a:cubicBezTo>
                  <a:cubicBezTo>
                    <a:pt x="15659" y="16564"/>
                    <a:pt x="13918" y="16218"/>
                    <a:pt x="14400" y="16002"/>
                  </a:cubicBezTo>
                  <a:cubicBezTo>
                    <a:pt x="14554" y="15932"/>
                    <a:pt x="14042" y="15908"/>
                    <a:pt x="13173" y="15921"/>
                  </a:cubicBezTo>
                  <a:close/>
                </a:path>
              </a:pathLst>
            </a:custGeom>
            <a:ln w="12700" cap="flat">
              <a:noFill/>
              <a:miter lim="400000"/>
            </a:ln>
            <a:effectLst/>
          </p:spPr>
        </p:pic>
      </p:grpSp>
      <p:sp>
        <p:nvSpPr>
          <p:cNvPr id="3" name="TextBox 2">
            <a:extLst>
              <a:ext uri="{FF2B5EF4-FFF2-40B4-BE49-F238E27FC236}">
                <a16:creationId xmlns:a16="http://schemas.microsoft.com/office/drawing/2014/main" id="{4A9A3BFE-C9AA-4170-8B82-F16D16A31DE7}"/>
              </a:ext>
            </a:extLst>
          </p:cNvPr>
          <p:cNvSpPr txBox="1"/>
          <p:nvPr/>
        </p:nvSpPr>
        <p:spPr>
          <a:xfrm>
            <a:off x="1850216" y="2889586"/>
            <a:ext cx="8454037" cy="2585323"/>
          </a:xfrm>
          <a:prstGeom prst="rect">
            <a:avLst/>
          </a:prstGeom>
          <a:noFill/>
        </p:spPr>
        <p:txBody>
          <a:bodyPr wrap="square" rtlCol="0">
            <a:spAutoFit/>
          </a:bodyPr>
          <a:lstStyle/>
          <a:p>
            <a:endParaRPr lang="en-ZA" dirty="0"/>
          </a:p>
          <a:p>
            <a:pPr lvl="1" defTabSz="685800"/>
            <a:r>
              <a:rPr lang="en-ZA" dirty="0">
                <a:solidFill>
                  <a:prstClr val="black"/>
                </a:solidFill>
              </a:rPr>
              <a:t>Also remember to:</a:t>
            </a:r>
          </a:p>
          <a:p>
            <a:pPr marL="742950" lvl="1" indent="-285750" defTabSz="685800">
              <a:buFont typeface="Courier New" panose="02070309020205020404" pitchFamily="49" charset="0"/>
              <a:buChar char="o"/>
            </a:pPr>
            <a:r>
              <a:rPr lang="en-ZA" dirty="0">
                <a:solidFill>
                  <a:prstClr val="black"/>
                </a:solidFill>
              </a:rPr>
              <a:t>Counsel her on </a:t>
            </a:r>
            <a:r>
              <a:rPr lang="en-ZA" b="1" dirty="0">
                <a:solidFill>
                  <a:srgbClr val="0000FF"/>
                </a:solidFill>
              </a:rPr>
              <a:t>risks and benefits of DTG vs EFV</a:t>
            </a:r>
            <a:r>
              <a:rPr lang="en-ZA" dirty="0">
                <a:solidFill>
                  <a:prstClr val="black"/>
                </a:solidFill>
              </a:rPr>
              <a:t>, and </a:t>
            </a:r>
            <a:r>
              <a:rPr lang="en-ZA" dirty="0"/>
              <a:t>the risk for NTDs in subsequent pregnancies</a:t>
            </a:r>
            <a:endParaRPr lang="en-ZA" dirty="0">
              <a:solidFill>
                <a:prstClr val="black"/>
              </a:solidFill>
            </a:endParaRPr>
          </a:p>
          <a:p>
            <a:pPr marL="742950" lvl="1" indent="-285750" defTabSz="685800">
              <a:buFont typeface="Courier New" panose="02070309020205020404" pitchFamily="49" charset="0"/>
              <a:buChar char="o"/>
            </a:pPr>
            <a:r>
              <a:rPr lang="en-ZA" dirty="0">
                <a:solidFill>
                  <a:prstClr val="black"/>
                </a:solidFill>
              </a:rPr>
              <a:t>Provide counselling on </a:t>
            </a:r>
            <a:r>
              <a:rPr lang="en-ZA" b="1" dirty="0">
                <a:solidFill>
                  <a:srgbClr val="0000FF"/>
                </a:solidFill>
              </a:rPr>
              <a:t>contraception</a:t>
            </a:r>
            <a:r>
              <a:rPr lang="en-ZA" dirty="0">
                <a:solidFill>
                  <a:prstClr val="black"/>
                </a:solidFill>
              </a:rPr>
              <a:t> post-partum</a:t>
            </a:r>
          </a:p>
          <a:p>
            <a:pPr marL="742950" lvl="1" indent="-285750" defTabSz="685800">
              <a:buFont typeface="Courier New" panose="02070309020205020404" pitchFamily="49" charset="0"/>
              <a:buChar char="o"/>
            </a:pPr>
            <a:r>
              <a:rPr lang="en-ZA" dirty="0">
                <a:solidFill>
                  <a:prstClr val="black"/>
                </a:solidFill>
              </a:rPr>
              <a:t>Check for potential </a:t>
            </a:r>
            <a:r>
              <a:rPr lang="en-ZA" b="1" dirty="0">
                <a:solidFill>
                  <a:srgbClr val="0000FF"/>
                </a:solidFill>
              </a:rPr>
              <a:t>drug interactions</a:t>
            </a:r>
          </a:p>
          <a:p>
            <a:pPr marL="742950" lvl="1" indent="-285750" defTabSz="685800">
              <a:buFont typeface="Courier New" panose="02070309020205020404" pitchFamily="49" charset="0"/>
              <a:buChar char="o"/>
            </a:pPr>
            <a:r>
              <a:rPr lang="en-ZA" dirty="0">
                <a:solidFill>
                  <a:prstClr val="black"/>
                </a:solidFill>
              </a:rPr>
              <a:t>Warn the client about </a:t>
            </a:r>
            <a:r>
              <a:rPr lang="en-ZA" b="1" dirty="0">
                <a:solidFill>
                  <a:srgbClr val="0000FF"/>
                </a:solidFill>
              </a:rPr>
              <a:t>new side effects </a:t>
            </a:r>
            <a:r>
              <a:rPr lang="en-ZA" dirty="0">
                <a:solidFill>
                  <a:prstClr val="black"/>
                </a:solidFill>
              </a:rPr>
              <a:t>that may be experienced </a:t>
            </a:r>
            <a:r>
              <a:rPr lang="en-ZA" dirty="0"/>
              <a:t>when switching to a new drug </a:t>
            </a:r>
            <a:endParaRPr lang="en-ZA" dirty="0">
              <a:solidFill>
                <a:prstClr val="black"/>
              </a:solidFill>
            </a:endParaRPr>
          </a:p>
          <a:p>
            <a:endParaRPr lang="en-ZA" dirty="0"/>
          </a:p>
        </p:txBody>
      </p:sp>
      <p:sp>
        <p:nvSpPr>
          <p:cNvPr id="10" name="Rectangle 9">
            <a:extLst>
              <a:ext uri="{FF2B5EF4-FFF2-40B4-BE49-F238E27FC236}">
                <a16:creationId xmlns:a16="http://schemas.microsoft.com/office/drawing/2014/main" id="{B67194E0-9B50-4754-886D-4800C306DBF4}"/>
              </a:ext>
            </a:extLst>
          </p:cNvPr>
          <p:cNvSpPr/>
          <p:nvPr/>
        </p:nvSpPr>
        <p:spPr>
          <a:xfrm>
            <a:off x="2356226" y="2276873"/>
            <a:ext cx="7755135" cy="728705"/>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405000" rtlCol="0" anchor="ctr"/>
          <a:lstStyle/>
          <a:p>
            <a:pPr defTabSz="685800"/>
            <a:r>
              <a:rPr lang="en-ZA" sz="2000" dirty="0">
                <a:solidFill>
                  <a:prstClr val="black"/>
                </a:solidFill>
              </a:rPr>
              <a:t>A single drug switch to DTG requires a VL of &lt; 50 c/mL in last 6 months</a:t>
            </a:r>
          </a:p>
        </p:txBody>
      </p:sp>
    </p:spTree>
    <p:extLst>
      <p:ext uri="{BB962C8B-B14F-4D97-AF65-F5344CB8AC3E}">
        <p14:creationId xmlns:p14="http://schemas.microsoft.com/office/powerpoint/2010/main" val="248287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E7F8DF-3D15-4AA9-93C6-5954D580BB49}"/>
              </a:ext>
            </a:extLst>
          </p:cNvPr>
          <p:cNvPicPr>
            <a:picLocks noChangeAspect="1"/>
          </p:cNvPicPr>
          <p:nvPr/>
        </p:nvPicPr>
        <p:blipFill>
          <a:blip r:embed="rId3"/>
          <a:stretch>
            <a:fillRect/>
          </a:stretch>
        </p:blipFill>
        <p:spPr>
          <a:xfrm>
            <a:off x="2743200" y="96982"/>
            <a:ext cx="9102931" cy="6632619"/>
          </a:xfrm>
          <a:prstGeom prst="rect">
            <a:avLst/>
          </a:prstGeom>
        </p:spPr>
      </p:pic>
      <p:sp>
        <p:nvSpPr>
          <p:cNvPr id="2" name="Title 1">
            <a:extLst>
              <a:ext uri="{FF2B5EF4-FFF2-40B4-BE49-F238E27FC236}">
                <a16:creationId xmlns:a16="http://schemas.microsoft.com/office/drawing/2014/main" id="{213DD823-C1D6-472E-8D1D-8F8718FE9581}"/>
              </a:ext>
            </a:extLst>
          </p:cNvPr>
          <p:cNvSpPr>
            <a:spLocks noGrp="1"/>
          </p:cNvSpPr>
          <p:nvPr>
            <p:ph type="title"/>
          </p:nvPr>
        </p:nvSpPr>
        <p:spPr>
          <a:xfrm>
            <a:off x="88360" y="446334"/>
            <a:ext cx="2552130" cy="2170739"/>
          </a:xfrm>
        </p:spPr>
        <p:txBody>
          <a:bodyPr/>
          <a:lstStyle/>
          <a:p>
            <a:pPr algn="ctr"/>
            <a:r>
              <a:rPr lang="en-ZA" b="1" dirty="0"/>
              <a:t>Switching from EFV to DTG</a:t>
            </a:r>
          </a:p>
        </p:txBody>
      </p:sp>
      <p:grpSp>
        <p:nvGrpSpPr>
          <p:cNvPr id="7" name="Group 6">
            <a:extLst>
              <a:ext uri="{FF2B5EF4-FFF2-40B4-BE49-F238E27FC236}">
                <a16:creationId xmlns:a16="http://schemas.microsoft.com/office/drawing/2014/main" id="{6CAC4ABB-C9B4-4E4B-9A76-AA90B134BD44}"/>
              </a:ext>
            </a:extLst>
          </p:cNvPr>
          <p:cNvGrpSpPr/>
          <p:nvPr/>
        </p:nvGrpSpPr>
        <p:grpSpPr>
          <a:xfrm>
            <a:off x="9283860" y="96982"/>
            <a:ext cx="2611581" cy="969818"/>
            <a:chOff x="272562" y="2481853"/>
            <a:chExt cx="2611581" cy="1286583"/>
          </a:xfrm>
        </p:grpSpPr>
        <p:sp>
          <p:nvSpPr>
            <p:cNvPr id="5" name="Rectangle 4">
              <a:extLst>
                <a:ext uri="{FF2B5EF4-FFF2-40B4-BE49-F238E27FC236}">
                  <a16:creationId xmlns:a16="http://schemas.microsoft.com/office/drawing/2014/main" id="{A34D7A9D-C00D-4435-ABF5-94057125C235}"/>
                </a:ext>
              </a:extLst>
            </p:cNvPr>
            <p:cNvSpPr/>
            <p:nvPr/>
          </p:nvSpPr>
          <p:spPr>
            <a:xfrm>
              <a:off x="272562" y="2481853"/>
              <a:ext cx="2611581" cy="12865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pPr algn="ctr"/>
              <a:r>
                <a:rPr lang="en-ZA" sz="1600" dirty="0">
                  <a:solidFill>
                    <a:schemeClr val="tx1"/>
                  </a:solidFill>
                </a:rPr>
                <a:t>Never change only one drug in a failing regimen!</a:t>
              </a:r>
            </a:p>
          </p:txBody>
        </p:sp>
        <p:pic>
          <p:nvPicPr>
            <p:cNvPr id="6" name="pasted-image.png">
              <a:extLst>
                <a:ext uri="{FF2B5EF4-FFF2-40B4-BE49-F238E27FC236}">
                  <a16:creationId xmlns:a16="http://schemas.microsoft.com/office/drawing/2014/main" id="{3E515409-5E7E-461E-BFC3-2670FA0AB181}"/>
                </a:ext>
              </a:extLst>
            </p:cNvPr>
            <p:cNvPicPr/>
            <p:nvPr/>
          </p:nvPicPr>
          <p:blipFill>
            <a:blip r:embed="rId4" cstate="print">
              <a:extLst>
                <a:ext uri="{28A0092B-C50C-407E-A947-70E740481C1C}">
                  <a14:useLocalDpi xmlns:a14="http://schemas.microsoft.com/office/drawing/2010/main" val="0"/>
                </a:ext>
              </a:extLst>
            </a:blip>
            <a:srcRect l="40833" t="288" r="40826"/>
            <a:stretch>
              <a:fillRect/>
            </a:stretch>
          </p:blipFill>
          <p:spPr>
            <a:xfrm>
              <a:off x="477982" y="2709257"/>
              <a:ext cx="236611" cy="857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459" y="51"/>
                    <a:pt x="12810" y="136"/>
                    <a:pt x="14045" y="348"/>
                  </a:cubicBezTo>
                  <a:cubicBezTo>
                    <a:pt x="15451" y="589"/>
                    <a:pt x="13661" y="774"/>
                    <a:pt x="10267" y="740"/>
                  </a:cubicBezTo>
                  <a:cubicBezTo>
                    <a:pt x="8259" y="720"/>
                    <a:pt x="6101" y="781"/>
                    <a:pt x="5457" y="874"/>
                  </a:cubicBezTo>
                  <a:cubicBezTo>
                    <a:pt x="4812" y="966"/>
                    <a:pt x="3878" y="1008"/>
                    <a:pt x="3390" y="963"/>
                  </a:cubicBezTo>
                  <a:cubicBezTo>
                    <a:pt x="2902" y="917"/>
                    <a:pt x="2706" y="938"/>
                    <a:pt x="2938" y="1007"/>
                  </a:cubicBezTo>
                  <a:cubicBezTo>
                    <a:pt x="3171" y="1077"/>
                    <a:pt x="2602" y="1383"/>
                    <a:pt x="1679" y="1694"/>
                  </a:cubicBezTo>
                  <a:lnTo>
                    <a:pt x="0" y="2255"/>
                  </a:lnTo>
                  <a:lnTo>
                    <a:pt x="775" y="3396"/>
                  </a:lnTo>
                  <a:cubicBezTo>
                    <a:pt x="1207" y="4025"/>
                    <a:pt x="1411" y="4654"/>
                    <a:pt x="1227" y="4787"/>
                  </a:cubicBezTo>
                  <a:cubicBezTo>
                    <a:pt x="1043" y="4920"/>
                    <a:pt x="1292" y="5270"/>
                    <a:pt x="1776" y="5563"/>
                  </a:cubicBezTo>
                  <a:cubicBezTo>
                    <a:pt x="2986" y="6295"/>
                    <a:pt x="3560" y="7443"/>
                    <a:pt x="2777" y="7577"/>
                  </a:cubicBezTo>
                  <a:cubicBezTo>
                    <a:pt x="2369" y="7647"/>
                    <a:pt x="2464" y="7749"/>
                    <a:pt x="3067" y="7872"/>
                  </a:cubicBezTo>
                  <a:cubicBezTo>
                    <a:pt x="3596" y="7979"/>
                    <a:pt x="4100" y="8379"/>
                    <a:pt x="4230" y="8799"/>
                  </a:cubicBezTo>
                  <a:cubicBezTo>
                    <a:pt x="4355" y="9205"/>
                    <a:pt x="4645" y="9666"/>
                    <a:pt x="4875" y="9824"/>
                  </a:cubicBezTo>
                  <a:cubicBezTo>
                    <a:pt x="5106" y="9982"/>
                    <a:pt x="5144" y="10217"/>
                    <a:pt x="4972" y="10341"/>
                  </a:cubicBezTo>
                  <a:cubicBezTo>
                    <a:pt x="4800" y="10465"/>
                    <a:pt x="4893" y="10628"/>
                    <a:pt x="5166" y="10706"/>
                  </a:cubicBezTo>
                  <a:cubicBezTo>
                    <a:pt x="5879" y="10912"/>
                    <a:pt x="6115" y="11795"/>
                    <a:pt x="5521" y="12061"/>
                  </a:cubicBezTo>
                  <a:cubicBezTo>
                    <a:pt x="5188" y="12211"/>
                    <a:pt x="5334" y="12337"/>
                    <a:pt x="5973" y="12436"/>
                  </a:cubicBezTo>
                  <a:cubicBezTo>
                    <a:pt x="6507" y="12519"/>
                    <a:pt x="6942" y="12728"/>
                    <a:pt x="6942" y="12899"/>
                  </a:cubicBezTo>
                  <a:cubicBezTo>
                    <a:pt x="6942" y="13071"/>
                    <a:pt x="7239" y="13581"/>
                    <a:pt x="7587" y="14032"/>
                  </a:cubicBezTo>
                  <a:cubicBezTo>
                    <a:pt x="8216" y="14844"/>
                    <a:pt x="8236" y="14856"/>
                    <a:pt x="10687" y="14905"/>
                  </a:cubicBezTo>
                  <a:cubicBezTo>
                    <a:pt x="15557" y="15003"/>
                    <a:pt x="15375" y="15096"/>
                    <a:pt x="15143" y="12677"/>
                  </a:cubicBezTo>
                  <a:lnTo>
                    <a:pt x="14949" y="10519"/>
                  </a:lnTo>
                  <a:lnTo>
                    <a:pt x="16563" y="10573"/>
                  </a:lnTo>
                  <a:cubicBezTo>
                    <a:pt x="18021" y="10620"/>
                    <a:pt x="18210" y="10579"/>
                    <a:pt x="18210" y="10136"/>
                  </a:cubicBezTo>
                  <a:cubicBezTo>
                    <a:pt x="18210" y="9864"/>
                    <a:pt x="17923" y="9594"/>
                    <a:pt x="17596" y="9539"/>
                  </a:cubicBezTo>
                  <a:cubicBezTo>
                    <a:pt x="16830" y="9407"/>
                    <a:pt x="17474" y="8178"/>
                    <a:pt x="18565" y="7693"/>
                  </a:cubicBezTo>
                  <a:lnTo>
                    <a:pt x="19404" y="7319"/>
                  </a:lnTo>
                  <a:lnTo>
                    <a:pt x="21600" y="7319"/>
                  </a:lnTo>
                  <a:lnTo>
                    <a:pt x="21600" y="0"/>
                  </a:lnTo>
                  <a:close/>
                  <a:moveTo>
                    <a:pt x="4585" y="12739"/>
                  </a:moveTo>
                  <a:cubicBezTo>
                    <a:pt x="4259" y="12739"/>
                    <a:pt x="4004" y="12844"/>
                    <a:pt x="4004" y="12980"/>
                  </a:cubicBezTo>
                  <a:cubicBezTo>
                    <a:pt x="4004" y="13115"/>
                    <a:pt x="4259" y="13229"/>
                    <a:pt x="4585" y="13229"/>
                  </a:cubicBezTo>
                  <a:cubicBezTo>
                    <a:pt x="4910" y="13229"/>
                    <a:pt x="5166" y="13115"/>
                    <a:pt x="5166" y="12980"/>
                  </a:cubicBezTo>
                  <a:cubicBezTo>
                    <a:pt x="5166" y="12844"/>
                    <a:pt x="4910" y="12739"/>
                    <a:pt x="4585" y="12739"/>
                  </a:cubicBezTo>
                  <a:close/>
                  <a:moveTo>
                    <a:pt x="13173" y="15921"/>
                  </a:moveTo>
                  <a:cubicBezTo>
                    <a:pt x="10567" y="15963"/>
                    <a:pt x="4682" y="16312"/>
                    <a:pt x="3552" y="16554"/>
                  </a:cubicBezTo>
                  <a:cubicBezTo>
                    <a:pt x="3155" y="16639"/>
                    <a:pt x="2879" y="16754"/>
                    <a:pt x="2938" y="16813"/>
                  </a:cubicBezTo>
                  <a:cubicBezTo>
                    <a:pt x="2997" y="16872"/>
                    <a:pt x="2714" y="17092"/>
                    <a:pt x="2292" y="17303"/>
                  </a:cubicBezTo>
                  <a:cubicBezTo>
                    <a:pt x="1783" y="17558"/>
                    <a:pt x="1632" y="18032"/>
                    <a:pt x="1840" y="18703"/>
                  </a:cubicBezTo>
                  <a:cubicBezTo>
                    <a:pt x="2301" y="20185"/>
                    <a:pt x="2300" y="20183"/>
                    <a:pt x="3616" y="20441"/>
                  </a:cubicBezTo>
                  <a:cubicBezTo>
                    <a:pt x="4968" y="20707"/>
                    <a:pt x="5428" y="20741"/>
                    <a:pt x="9460" y="20878"/>
                  </a:cubicBezTo>
                  <a:cubicBezTo>
                    <a:pt x="11385" y="20943"/>
                    <a:pt x="12505" y="21076"/>
                    <a:pt x="12915" y="21288"/>
                  </a:cubicBezTo>
                  <a:cubicBezTo>
                    <a:pt x="13354" y="21516"/>
                    <a:pt x="14151" y="21600"/>
                    <a:pt x="15917" y="21600"/>
                  </a:cubicBezTo>
                  <a:cubicBezTo>
                    <a:pt x="18041" y="21600"/>
                    <a:pt x="18288" y="21559"/>
                    <a:pt x="18016" y="21270"/>
                  </a:cubicBezTo>
                  <a:cubicBezTo>
                    <a:pt x="17846" y="21090"/>
                    <a:pt x="17960" y="20900"/>
                    <a:pt x="18242" y="20851"/>
                  </a:cubicBezTo>
                  <a:cubicBezTo>
                    <a:pt x="18529" y="20802"/>
                    <a:pt x="18491" y="20589"/>
                    <a:pt x="18178" y="20361"/>
                  </a:cubicBezTo>
                  <a:cubicBezTo>
                    <a:pt x="17692" y="20006"/>
                    <a:pt x="17807" y="19925"/>
                    <a:pt x="19082" y="19790"/>
                  </a:cubicBezTo>
                  <a:cubicBezTo>
                    <a:pt x="20573" y="19633"/>
                    <a:pt x="21036" y="19245"/>
                    <a:pt x="19953" y="19059"/>
                  </a:cubicBezTo>
                  <a:cubicBezTo>
                    <a:pt x="19208" y="18932"/>
                    <a:pt x="19186" y="17939"/>
                    <a:pt x="19921" y="17731"/>
                  </a:cubicBezTo>
                  <a:cubicBezTo>
                    <a:pt x="20572" y="17546"/>
                    <a:pt x="18997" y="16964"/>
                    <a:pt x="17403" y="16795"/>
                  </a:cubicBezTo>
                  <a:cubicBezTo>
                    <a:pt x="16782" y="16729"/>
                    <a:pt x="16511" y="16602"/>
                    <a:pt x="16757" y="16492"/>
                  </a:cubicBezTo>
                  <a:cubicBezTo>
                    <a:pt x="17027" y="16371"/>
                    <a:pt x="16949" y="16343"/>
                    <a:pt x="16499" y="16421"/>
                  </a:cubicBezTo>
                  <a:cubicBezTo>
                    <a:pt x="15659" y="16564"/>
                    <a:pt x="13918" y="16218"/>
                    <a:pt x="14400" y="16002"/>
                  </a:cubicBezTo>
                  <a:cubicBezTo>
                    <a:pt x="14554" y="15932"/>
                    <a:pt x="14042" y="15908"/>
                    <a:pt x="13173" y="15921"/>
                  </a:cubicBezTo>
                  <a:close/>
                </a:path>
              </a:pathLst>
            </a:custGeom>
            <a:ln w="12700" cap="flat">
              <a:noFill/>
              <a:miter lim="400000"/>
            </a:ln>
            <a:effectLst/>
          </p:spPr>
        </p:pic>
      </p:grpSp>
      <p:sp>
        <p:nvSpPr>
          <p:cNvPr id="3" name="TextBox 2">
            <a:extLst>
              <a:ext uri="{FF2B5EF4-FFF2-40B4-BE49-F238E27FC236}">
                <a16:creationId xmlns:a16="http://schemas.microsoft.com/office/drawing/2014/main" id="{EDCF7E42-A07D-4481-947C-5595E4FEF9F1}"/>
              </a:ext>
            </a:extLst>
          </p:cNvPr>
          <p:cNvSpPr txBox="1"/>
          <p:nvPr/>
        </p:nvSpPr>
        <p:spPr>
          <a:xfrm>
            <a:off x="8553746" y="5017795"/>
            <a:ext cx="3013363" cy="954107"/>
          </a:xfrm>
          <a:prstGeom prst="rect">
            <a:avLst/>
          </a:prstGeom>
          <a:noFill/>
        </p:spPr>
        <p:txBody>
          <a:bodyPr wrap="square" rtlCol="0">
            <a:spAutoFit/>
          </a:bodyPr>
          <a:lstStyle/>
          <a:p>
            <a:pPr algn="ctr"/>
            <a:r>
              <a:rPr lang="en-ZA" sz="1400" dirty="0"/>
              <a:t>Once virological failure is confirmed with 2 VL &gt; 1000, an entire regimen switch is required to DTG-based 2</a:t>
            </a:r>
            <a:r>
              <a:rPr lang="en-ZA" sz="1400" baseline="30000" dirty="0"/>
              <a:t>nd</a:t>
            </a:r>
            <a:r>
              <a:rPr lang="en-ZA" sz="1400" dirty="0"/>
              <a:t> line with new NRTI backbone</a:t>
            </a:r>
          </a:p>
        </p:txBody>
      </p:sp>
    </p:spTree>
    <p:extLst>
      <p:ext uri="{BB962C8B-B14F-4D97-AF65-F5344CB8AC3E}">
        <p14:creationId xmlns:p14="http://schemas.microsoft.com/office/powerpoint/2010/main" val="3968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2DCA-9FD5-4717-B5CD-8E48BDD3F2BC}"/>
              </a:ext>
            </a:extLst>
          </p:cNvPr>
          <p:cNvSpPr>
            <a:spLocks noGrp="1"/>
          </p:cNvSpPr>
          <p:nvPr>
            <p:ph type="title"/>
          </p:nvPr>
        </p:nvSpPr>
        <p:spPr/>
        <p:txBody>
          <a:bodyPr/>
          <a:lstStyle/>
          <a:p>
            <a:r>
              <a:rPr lang="en-ZA" dirty="0"/>
              <a:t>Important Principles for Transitioning</a:t>
            </a:r>
          </a:p>
        </p:txBody>
      </p:sp>
      <p:sp>
        <p:nvSpPr>
          <p:cNvPr id="3" name="Content Placeholder 2">
            <a:extLst>
              <a:ext uri="{FF2B5EF4-FFF2-40B4-BE49-F238E27FC236}">
                <a16:creationId xmlns:a16="http://schemas.microsoft.com/office/drawing/2014/main" id="{C4606842-B71A-411C-961B-51DF9B95538F}"/>
              </a:ext>
            </a:extLst>
          </p:cNvPr>
          <p:cNvSpPr>
            <a:spLocks noGrp="1"/>
          </p:cNvSpPr>
          <p:nvPr>
            <p:ph idx="1"/>
          </p:nvPr>
        </p:nvSpPr>
        <p:spPr/>
        <p:txBody>
          <a:bodyPr>
            <a:normAutofit fontScale="92500" lnSpcReduction="10000"/>
          </a:bodyPr>
          <a:lstStyle/>
          <a:p>
            <a:r>
              <a:rPr lang="en-US" dirty="0"/>
              <a:t>For efficiency reasons, transitioning to DTG should not put an </a:t>
            </a:r>
            <a:r>
              <a:rPr lang="en-US" b="1" dirty="0">
                <a:solidFill>
                  <a:srgbClr val="0000FF"/>
                </a:solidFill>
              </a:rPr>
              <a:t>additional burden</a:t>
            </a:r>
            <a:r>
              <a:rPr lang="en-US" dirty="0"/>
              <a:t> on the health system by creating a need for additional visits or additional viral load tests. It is therefore important that the transition to TLD be </a:t>
            </a:r>
            <a:r>
              <a:rPr lang="en-US" b="1" dirty="0">
                <a:solidFill>
                  <a:srgbClr val="0000FF"/>
                </a:solidFill>
              </a:rPr>
              <a:t>integrated into existing processes and routine monitoring schedules</a:t>
            </a:r>
            <a:r>
              <a:rPr lang="en-US" b="1" dirty="0"/>
              <a:t>, </a:t>
            </a:r>
            <a:r>
              <a:rPr lang="en-US" dirty="0"/>
              <a:t>rather than creating new ones.</a:t>
            </a:r>
          </a:p>
          <a:p>
            <a:r>
              <a:rPr lang="en-US" dirty="0"/>
              <a:t>Therefore, if a client has not had a VL test in the last six months, </a:t>
            </a:r>
            <a:r>
              <a:rPr lang="en-US" b="1" dirty="0">
                <a:solidFill>
                  <a:srgbClr val="0000FF"/>
                </a:solidFill>
              </a:rPr>
              <a:t>additional VL testing outside of the routine VL monitoring schedule should NOT be done.</a:t>
            </a:r>
            <a:r>
              <a:rPr lang="en-US" dirty="0"/>
              <a:t> The client should await the result of their routine annual VL test to determine their eligibility to switch to DTG.</a:t>
            </a:r>
          </a:p>
          <a:p>
            <a:r>
              <a:rPr lang="en-US" dirty="0"/>
              <a:t>The number of months for which a client receives ART and the timing of the routine VL testing should be aligned so as not to provide a client with a </a:t>
            </a:r>
            <a:r>
              <a:rPr lang="en-US" b="1" dirty="0">
                <a:solidFill>
                  <a:srgbClr val="0000FF"/>
                </a:solidFill>
              </a:rPr>
              <a:t>surplus of their original regimen </a:t>
            </a:r>
            <a:r>
              <a:rPr lang="en-US" dirty="0"/>
              <a:t>when they may soon be switching to DTG.</a:t>
            </a:r>
            <a:endParaRPr lang="en-ZA" dirty="0"/>
          </a:p>
        </p:txBody>
      </p:sp>
    </p:spTree>
    <p:extLst>
      <p:ext uri="{BB962C8B-B14F-4D97-AF65-F5344CB8AC3E}">
        <p14:creationId xmlns:p14="http://schemas.microsoft.com/office/powerpoint/2010/main" val="2491254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95376-448A-4E2D-A24C-C70F212D846A}"/>
              </a:ext>
            </a:extLst>
          </p:cNvPr>
          <p:cNvSpPr txBox="1"/>
          <p:nvPr/>
        </p:nvSpPr>
        <p:spPr>
          <a:xfrm>
            <a:off x="1765450" y="153897"/>
            <a:ext cx="8661100" cy="584775"/>
          </a:xfrm>
          <a:prstGeom prst="rect">
            <a:avLst/>
          </a:prstGeom>
          <a:noFill/>
        </p:spPr>
        <p:txBody>
          <a:bodyPr wrap="square" rtlCol="0">
            <a:spAutoFit/>
          </a:bodyPr>
          <a:lstStyle/>
          <a:p>
            <a:pPr algn="ctr"/>
            <a:r>
              <a:rPr lang="en-ZA" sz="3200" dirty="0">
                <a:solidFill>
                  <a:prstClr val="black"/>
                </a:solidFill>
                <a:latin typeface="Calibri"/>
              </a:rPr>
              <a:t>Summary of Changes to the new PMTCT Guideline</a:t>
            </a:r>
          </a:p>
        </p:txBody>
      </p:sp>
      <p:sp>
        <p:nvSpPr>
          <p:cNvPr id="88" name="TextBox 87">
            <a:extLst>
              <a:ext uri="{FF2B5EF4-FFF2-40B4-BE49-F238E27FC236}">
                <a16:creationId xmlns:a16="http://schemas.microsoft.com/office/drawing/2014/main" id="{4D048819-F73F-40D4-94D3-BB1F79365414}"/>
              </a:ext>
            </a:extLst>
          </p:cNvPr>
          <p:cNvSpPr txBox="1"/>
          <p:nvPr/>
        </p:nvSpPr>
        <p:spPr>
          <a:xfrm>
            <a:off x="6228292" y="3626156"/>
            <a:ext cx="4320436" cy="444616"/>
          </a:xfrm>
          <a:prstGeom prst="rect">
            <a:avLst/>
          </a:prstGeom>
          <a:solidFill>
            <a:schemeClr val="accent3">
              <a:lumMod val="75000"/>
            </a:schemeClr>
          </a:solidFill>
        </p:spPr>
        <p:txBody>
          <a:bodyPr wrap="square" rtlCol="0" anchor="ctr" anchorCtr="0">
            <a:noAutofit/>
          </a:bodyPr>
          <a:lstStyle/>
          <a:p>
            <a:pPr algn="ctr"/>
            <a:r>
              <a:rPr lang="en-GB" sz="1600" b="1" dirty="0">
                <a:solidFill>
                  <a:prstClr val="white"/>
                </a:solidFill>
                <a:latin typeface="Calibri"/>
              </a:rPr>
              <a:t>Postpartum Care and Breastfeeding</a:t>
            </a:r>
          </a:p>
        </p:txBody>
      </p:sp>
      <p:sp>
        <p:nvSpPr>
          <p:cNvPr id="15" name="Content Placeholder 4">
            <a:extLst>
              <a:ext uri="{FF2B5EF4-FFF2-40B4-BE49-F238E27FC236}">
                <a16:creationId xmlns:a16="http://schemas.microsoft.com/office/drawing/2014/main" id="{76FE6A92-2F98-4798-BB0C-D73B11DB6FDC}"/>
              </a:ext>
            </a:extLst>
          </p:cNvPr>
          <p:cNvSpPr txBox="1">
            <a:spLocks/>
          </p:cNvSpPr>
          <p:nvPr/>
        </p:nvSpPr>
        <p:spPr>
          <a:xfrm>
            <a:off x="1931884" y="1328476"/>
            <a:ext cx="8616844" cy="1534621"/>
          </a:xfrm>
          <a:prstGeom prst="rightArrow">
            <a:avLst>
              <a:gd name="adj1" fmla="val 64037"/>
              <a:gd name="adj2" fmla="val 24744"/>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1908000" tIns="45720" rIns="91440" bIns="45720" rtlCol="0" anchor="ctr"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ZA" sz="1600" dirty="0">
                <a:solidFill>
                  <a:prstClr val="black"/>
                </a:solidFill>
                <a:latin typeface="Calibri"/>
              </a:rPr>
              <a:t>Linking with HIV Prevention and Family Planning services </a:t>
            </a:r>
          </a:p>
          <a:p>
            <a:pPr algn="l">
              <a:spcBef>
                <a:spcPts val="0"/>
              </a:spcBef>
            </a:pPr>
            <a:r>
              <a:rPr lang="en-ZA" sz="1600" dirty="0">
                <a:solidFill>
                  <a:prstClr val="black"/>
                </a:solidFill>
                <a:latin typeface="Calibri"/>
              </a:rPr>
              <a:t>Integrating services for the mother-infant-pair</a:t>
            </a:r>
          </a:p>
          <a:p>
            <a:pPr algn="l">
              <a:spcBef>
                <a:spcPts val="0"/>
              </a:spcBef>
            </a:pPr>
            <a:r>
              <a:rPr lang="en-ZA" sz="1600" dirty="0">
                <a:solidFill>
                  <a:prstClr val="black"/>
                </a:solidFill>
                <a:latin typeface="Calibri"/>
              </a:rPr>
              <a:t>Promoting and protecting breastfeeding</a:t>
            </a:r>
          </a:p>
        </p:txBody>
      </p:sp>
      <p:sp>
        <p:nvSpPr>
          <p:cNvPr id="37" name="Rectangle 36">
            <a:extLst>
              <a:ext uri="{FF2B5EF4-FFF2-40B4-BE49-F238E27FC236}">
                <a16:creationId xmlns:a16="http://schemas.microsoft.com/office/drawing/2014/main" id="{9957B46D-840D-452A-80A2-A6EE127B627B}"/>
              </a:ext>
            </a:extLst>
          </p:cNvPr>
          <p:cNvSpPr/>
          <p:nvPr/>
        </p:nvSpPr>
        <p:spPr>
          <a:xfrm>
            <a:off x="1809706" y="3645384"/>
            <a:ext cx="2004480" cy="444616"/>
          </a:xfrm>
          <a:prstGeom prst="rect">
            <a:avLst/>
          </a:prstGeom>
          <a:solidFill>
            <a:srgbClr val="FEB554"/>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solidFill>
                  <a:prstClr val="black"/>
                </a:solidFill>
                <a:latin typeface="Calibri"/>
              </a:rPr>
              <a:t>Antenatal care</a:t>
            </a:r>
            <a:endParaRPr lang="en-GB" sz="1600" b="1" dirty="0">
              <a:solidFill>
                <a:prstClr val="black"/>
              </a:solidFill>
              <a:latin typeface="Calibri"/>
            </a:endParaRPr>
          </a:p>
        </p:txBody>
      </p:sp>
      <p:sp>
        <p:nvSpPr>
          <p:cNvPr id="86" name="TextBox 85">
            <a:extLst>
              <a:ext uri="{FF2B5EF4-FFF2-40B4-BE49-F238E27FC236}">
                <a16:creationId xmlns:a16="http://schemas.microsoft.com/office/drawing/2014/main" id="{B3B9D314-141F-43E2-9D48-4A99BE4BFC9D}"/>
              </a:ext>
            </a:extLst>
          </p:cNvPr>
          <p:cNvSpPr txBox="1"/>
          <p:nvPr/>
        </p:nvSpPr>
        <p:spPr>
          <a:xfrm>
            <a:off x="4007143" y="3642954"/>
            <a:ext cx="2062720" cy="444616"/>
          </a:xfrm>
          <a:prstGeom prst="rect">
            <a:avLst/>
          </a:prstGeom>
          <a:solidFill>
            <a:srgbClr val="3D7B75"/>
          </a:solidFill>
        </p:spPr>
        <p:txBody>
          <a:bodyPr wrap="square" rtlCol="0" anchor="ctr" anchorCtr="0">
            <a:noAutofit/>
          </a:bodyPr>
          <a:lstStyle/>
          <a:p>
            <a:pPr algn="ctr"/>
            <a:r>
              <a:rPr lang="en-GB" sz="1600" b="1" dirty="0">
                <a:solidFill>
                  <a:prstClr val="white"/>
                </a:solidFill>
                <a:latin typeface="Calibri"/>
              </a:rPr>
              <a:t>Labour and delivery</a:t>
            </a:r>
          </a:p>
        </p:txBody>
      </p:sp>
      <p:sp>
        <p:nvSpPr>
          <p:cNvPr id="17" name="Shape 1073741826">
            <a:extLst>
              <a:ext uri="{FF2B5EF4-FFF2-40B4-BE49-F238E27FC236}">
                <a16:creationId xmlns:a16="http://schemas.microsoft.com/office/drawing/2014/main" id="{DF9FC0EB-C8D6-481E-A828-EDB02A99E5DF}"/>
              </a:ext>
            </a:extLst>
          </p:cNvPr>
          <p:cNvSpPr/>
          <p:nvPr/>
        </p:nvSpPr>
        <p:spPr>
          <a:xfrm>
            <a:off x="1762890" y="4207383"/>
            <a:ext cx="2093137" cy="837191"/>
          </a:xfrm>
          <a:prstGeom prst="roundRect">
            <a:avLst>
              <a:gd name="adj" fmla="val 45244"/>
            </a:avLst>
          </a:prstGeom>
          <a:solidFill>
            <a:srgbClr val="FFE38B"/>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algn="ctr"/>
            <a:r>
              <a:rPr lang="en-ZA" sz="1300" dirty="0">
                <a:solidFill>
                  <a:srgbClr val="000000"/>
                </a:solidFill>
                <a:latin typeface="Calibri"/>
                <a:ea typeface="Arial Unicode MS"/>
                <a:cs typeface="Arial Unicode MS"/>
              </a:rPr>
              <a:t>HIV testing monthly at </a:t>
            </a:r>
          </a:p>
          <a:p>
            <a:pPr algn="ctr"/>
            <a:r>
              <a:rPr lang="en-ZA" sz="1300" b="1" dirty="0">
                <a:solidFill>
                  <a:srgbClr val="000000"/>
                </a:solidFill>
                <a:latin typeface="Calibri"/>
                <a:ea typeface="Arial Unicode MS"/>
                <a:cs typeface="Arial Unicode MS"/>
              </a:rPr>
              <a:t>every full BANC Plus visit</a:t>
            </a:r>
          </a:p>
        </p:txBody>
      </p:sp>
      <p:grpSp>
        <p:nvGrpSpPr>
          <p:cNvPr id="19" name="Group 18">
            <a:extLst>
              <a:ext uri="{FF2B5EF4-FFF2-40B4-BE49-F238E27FC236}">
                <a16:creationId xmlns:a16="http://schemas.microsoft.com/office/drawing/2014/main" id="{73507933-613F-4E0D-B8EF-50EBF3F44B26}"/>
              </a:ext>
            </a:extLst>
          </p:cNvPr>
          <p:cNvGrpSpPr/>
          <p:nvPr/>
        </p:nvGrpSpPr>
        <p:grpSpPr>
          <a:xfrm>
            <a:off x="4090320" y="4139959"/>
            <a:ext cx="1875798" cy="2600726"/>
            <a:chOff x="3693722" y="4004209"/>
            <a:chExt cx="1875798" cy="2066083"/>
          </a:xfrm>
          <a:solidFill>
            <a:srgbClr val="9DCFAE"/>
          </a:solidFill>
        </p:grpSpPr>
        <p:sp>
          <p:nvSpPr>
            <p:cNvPr id="20" name="Shape 1073741844">
              <a:extLst>
                <a:ext uri="{FF2B5EF4-FFF2-40B4-BE49-F238E27FC236}">
                  <a16:creationId xmlns:a16="http://schemas.microsoft.com/office/drawing/2014/main" id="{33EDA784-AA82-48A7-AD9C-733376FBBA7E}"/>
                </a:ext>
              </a:extLst>
            </p:cNvPr>
            <p:cNvSpPr/>
            <p:nvPr/>
          </p:nvSpPr>
          <p:spPr>
            <a:xfrm>
              <a:off x="3734578" y="4004209"/>
              <a:ext cx="1821872" cy="522091"/>
            </a:xfrm>
            <a:prstGeom prst="roundRect">
              <a:avLst>
                <a:gd name="adj" fmla="val 42826"/>
              </a:avLst>
            </a:prstGeom>
            <a:grp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algn="ctr"/>
              <a:r>
                <a:rPr lang="en-ZA" sz="1300" b="1" dirty="0">
                  <a:solidFill>
                    <a:prstClr val="black"/>
                  </a:solidFill>
                  <a:latin typeface="Calibri"/>
                  <a:ea typeface="Arial Unicode MS"/>
                  <a:cs typeface="Arial Unicode MS"/>
                </a:rPr>
                <a:t>Delivery-VL </a:t>
              </a:r>
            </a:p>
            <a:p>
              <a:pPr algn="ctr"/>
              <a:r>
                <a:rPr lang="en-ZA" sz="1300" dirty="0">
                  <a:solidFill>
                    <a:prstClr val="black"/>
                  </a:solidFill>
                  <a:latin typeface="Calibri"/>
                  <a:ea typeface="Arial Unicode MS"/>
                  <a:cs typeface="Arial Unicode MS"/>
                </a:rPr>
                <a:t>for all HIV+ women</a:t>
              </a:r>
            </a:p>
          </p:txBody>
        </p:sp>
        <p:sp>
          <p:nvSpPr>
            <p:cNvPr id="21" name="Shape 1073741844">
              <a:extLst>
                <a:ext uri="{FF2B5EF4-FFF2-40B4-BE49-F238E27FC236}">
                  <a16:creationId xmlns:a16="http://schemas.microsoft.com/office/drawing/2014/main" id="{510274ED-A6D1-469D-82E6-D2128BC3F7A1}"/>
                </a:ext>
              </a:extLst>
            </p:cNvPr>
            <p:cNvSpPr/>
            <p:nvPr/>
          </p:nvSpPr>
          <p:spPr>
            <a:xfrm>
              <a:off x="3693722" y="5366771"/>
              <a:ext cx="1875798" cy="703521"/>
            </a:xfrm>
            <a:prstGeom prst="roundRect">
              <a:avLst>
                <a:gd name="adj" fmla="val 42826"/>
              </a:avLst>
            </a:prstGeom>
            <a:grp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algn="ctr"/>
              <a:r>
                <a:rPr lang="en-ZA" sz="1300" dirty="0">
                  <a:solidFill>
                    <a:prstClr val="black"/>
                  </a:solidFill>
                  <a:latin typeface="Calibri"/>
                </a:rPr>
                <a:t>Provide mother with </a:t>
              </a:r>
            </a:p>
            <a:p>
              <a:pPr algn="ctr"/>
              <a:r>
                <a:rPr lang="en-ZA" sz="1300" b="1" dirty="0">
                  <a:solidFill>
                    <a:prstClr val="black"/>
                  </a:solidFill>
                  <a:latin typeface="Calibri"/>
                </a:rPr>
                <a:t>2 months ART supply </a:t>
              </a:r>
            </a:p>
            <a:p>
              <a:pPr algn="ctr"/>
              <a:r>
                <a:rPr lang="en-ZA" sz="1300" dirty="0">
                  <a:solidFill>
                    <a:prstClr val="black"/>
                  </a:solidFill>
                  <a:latin typeface="Calibri"/>
                </a:rPr>
                <a:t>at discharge</a:t>
              </a:r>
            </a:p>
          </p:txBody>
        </p:sp>
      </p:grpSp>
      <p:sp>
        <p:nvSpPr>
          <p:cNvPr id="23" name="Rectangle: Rounded Corners 22">
            <a:extLst>
              <a:ext uri="{FF2B5EF4-FFF2-40B4-BE49-F238E27FC236}">
                <a16:creationId xmlns:a16="http://schemas.microsoft.com/office/drawing/2014/main" id="{5D41AB3B-3583-4A32-BBCA-0BDAD286C63D}"/>
              </a:ext>
            </a:extLst>
          </p:cNvPr>
          <p:cNvSpPr/>
          <p:nvPr/>
        </p:nvSpPr>
        <p:spPr>
          <a:xfrm>
            <a:off x="6192678" y="4123912"/>
            <a:ext cx="4356468" cy="119456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300" dirty="0">
                <a:solidFill>
                  <a:prstClr val="black"/>
                </a:solidFill>
                <a:latin typeface="Calibri"/>
              </a:rPr>
              <a:t>HIV PCR at birth and 10 weeks remain</a:t>
            </a:r>
          </a:p>
          <a:p>
            <a:pPr algn="ctr"/>
            <a:r>
              <a:rPr lang="en-ZA" sz="1300" b="1" dirty="0">
                <a:solidFill>
                  <a:prstClr val="black"/>
                </a:solidFill>
                <a:latin typeface="Calibri"/>
              </a:rPr>
              <a:t> HIV-PCR at 6 months </a:t>
            </a:r>
            <a:r>
              <a:rPr lang="en-ZA" sz="1300" dirty="0">
                <a:solidFill>
                  <a:prstClr val="black"/>
                </a:solidFill>
                <a:latin typeface="Calibri"/>
              </a:rPr>
              <a:t>for all exposed</a:t>
            </a:r>
          </a:p>
          <a:p>
            <a:pPr algn="ctr"/>
            <a:r>
              <a:rPr lang="en-ZA" sz="1300" b="1" dirty="0">
                <a:solidFill>
                  <a:prstClr val="black"/>
                </a:solidFill>
                <a:latin typeface="Calibri"/>
              </a:rPr>
              <a:t>Maternal VL at 6 months and 6-monthly</a:t>
            </a:r>
          </a:p>
          <a:p>
            <a:pPr algn="ctr"/>
            <a:r>
              <a:rPr lang="en-ZA" sz="1300" b="1" dirty="0">
                <a:solidFill>
                  <a:prstClr val="black"/>
                </a:solidFill>
                <a:latin typeface="Calibri"/>
              </a:rPr>
              <a:t>18 month rapid/ELISA </a:t>
            </a:r>
            <a:r>
              <a:rPr lang="en-ZA" sz="1300" dirty="0">
                <a:solidFill>
                  <a:prstClr val="black"/>
                </a:solidFill>
                <a:latin typeface="Calibri"/>
              </a:rPr>
              <a:t>for all children</a:t>
            </a:r>
          </a:p>
          <a:p>
            <a:pPr algn="ctr"/>
            <a:r>
              <a:rPr lang="en-ZA" sz="1300" b="1" dirty="0">
                <a:solidFill>
                  <a:prstClr val="black"/>
                </a:solidFill>
                <a:latin typeface="Calibri"/>
              </a:rPr>
              <a:t>HIV confirmation with PCR </a:t>
            </a:r>
            <a:r>
              <a:rPr lang="en-ZA" sz="1300" dirty="0">
                <a:solidFill>
                  <a:prstClr val="black"/>
                </a:solidFill>
                <a:latin typeface="Calibri"/>
              </a:rPr>
              <a:t>until 24m</a:t>
            </a:r>
          </a:p>
        </p:txBody>
      </p:sp>
      <p:sp>
        <p:nvSpPr>
          <p:cNvPr id="24" name="Rectangle: Rounded Corners 23">
            <a:extLst>
              <a:ext uri="{FF2B5EF4-FFF2-40B4-BE49-F238E27FC236}">
                <a16:creationId xmlns:a16="http://schemas.microsoft.com/office/drawing/2014/main" id="{497B42DA-2C6E-4352-9AC8-A168042E138F}"/>
              </a:ext>
            </a:extLst>
          </p:cNvPr>
          <p:cNvSpPr/>
          <p:nvPr/>
        </p:nvSpPr>
        <p:spPr>
          <a:xfrm>
            <a:off x="6208274" y="5424755"/>
            <a:ext cx="4356468" cy="70352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ZA" sz="1300" dirty="0">
                <a:solidFill>
                  <a:prstClr val="black"/>
                </a:solidFill>
                <a:latin typeface="Calibri"/>
              </a:rPr>
              <a:t>High risk infant prophylaxis (also BF):</a:t>
            </a:r>
          </a:p>
          <a:p>
            <a:pPr marL="285750" indent="-285750">
              <a:buFont typeface="Arial" panose="020B0604020202020204" pitchFamily="34" charset="0"/>
              <a:buChar char="•"/>
            </a:pPr>
            <a:r>
              <a:rPr lang="en-ZA" sz="1300" dirty="0">
                <a:solidFill>
                  <a:prstClr val="black"/>
                </a:solidFill>
                <a:latin typeface="Calibri"/>
              </a:rPr>
              <a:t>AZT for 6w</a:t>
            </a:r>
          </a:p>
          <a:p>
            <a:pPr marL="285750" indent="-285750">
              <a:buFont typeface="Arial" panose="020B0604020202020204" pitchFamily="34" charset="0"/>
              <a:buChar char="•"/>
            </a:pPr>
            <a:r>
              <a:rPr lang="en-ZA" sz="1300" dirty="0">
                <a:solidFill>
                  <a:prstClr val="black"/>
                </a:solidFill>
                <a:latin typeface="Calibri"/>
              </a:rPr>
              <a:t>NVP for a </a:t>
            </a:r>
            <a:r>
              <a:rPr lang="en-ZA" sz="1300" b="1" dirty="0">
                <a:solidFill>
                  <a:prstClr val="black"/>
                </a:solidFill>
                <a:latin typeface="Calibri"/>
              </a:rPr>
              <a:t>minimum </a:t>
            </a:r>
            <a:r>
              <a:rPr lang="en-ZA" sz="1300" dirty="0">
                <a:solidFill>
                  <a:prstClr val="black"/>
                </a:solidFill>
                <a:latin typeface="Calibri"/>
              </a:rPr>
              <a:t>of 12w, </a:t>
            </a:r>
            <a:r>
              <a:rPr lang="en-ZA" sz="1300" b="1" dirty="0">
                <a:solidFill>
                  <a:prstClr val="black"/>
                </a:solidFill>
                <a:latin typeface="Calibri"/>
              </a:rPr>
              <a:t>until maternal VL suppressed</a:t>
            </a:r>
          </a:p>
        </p:txBody>
      </p:sp>
      <p:sp>
        <p:nvSpPr>
          <p:cNvPr id="25" name="Rectangle: Rounded Corners 24">
            <a:extLst>
              <a:ext uri="{FF2B5EF4-FFF2-40B4-BE49-F238E27FC236}">
                <a16:creationId xmlns:a16="http://schemas.microsoft.com/office/drawing/2014/main" id="{637E0835-E2AA-4090-8B71-3E9FBB5D4B53}"/>
              </a:ext>
            </a:extLst>
          </p:cNvPr>
          <p:cNvSpPr/>
          <p:nvPr/>
        </p:nvSpPr>
        <p:spPr>
          <a:xfrm>
            <a:off x="6228292" y="6215459"/>
            <a:ext cx="4336450" cy="56402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300" dirty="0">
                <a:solidFill>
                  <a:prstClr val="black"/>
                </a:solidFill>
                <a:latin typeface="Calibri"/>
              </a:rPr>
              <a:t>Breastfeeding for </a:t>
            </a:r>
            <a:r>
              <a:rPr lang="en-ZA" sz="1300" b="1" dirty="0">
                <a:solidFill>
                  <a:prstClr val="black"/>
                </a:solidFill>
                <a:latin typeface="Calibri"/>
              </a:rPr>
              <a:t>24 months </a:t>
            </a:r>
            <a:r>
              <a:rPr lang="en-ZA" sz="1300" dirty="0">
                <a:solidFill>
                  <a:prstClr val="black"/>
                </a:solidFill>
                <a:latin typeface="Calibri"/>
              </a:rPr>
              <a:t>or longer </a:t>
            </a:r>
            <a:r>
              <a:rPr lang="en-ZA" sz="1300" b="1" dirty="0">
                <a:solidFill>
                  <a:prstClr val="black"/>
                </a:solidFill>
                <a:latin typeface="Calibri"/>
              </a:rPr>
              <a:t>in the context of viral suppression </a:t>
            </a:r>
            <a:r>
              <a:rPr lang="en-ZA" sz="1300" dirty="0">
                <a:solidFill>
                  <a:prstClr val="black"/>
                </a:solidFill>
                <a:latin typeface="Calibri"/>
              </a:rPr>
              <a:t>and </a:t>
            </a:r>
            <a:r>
              <a:rPr lang="en-ZA" sz="1300" b="1" dirty="0">
                <a:solidFill>
                  <a:prstClr val="black"/>
                </a:solidFill>
                <a:latin typeface="Calibri"/>
              </a:rPr>
              <a:t>enhanced infant prophylaxis</a:t>
            </a:r>
          </a:p>
        </p:txBody>
      </p:sp>
      <p:sp>
        <p:nvSpPr>
          <p:cNvPr id="4" name="Rectangle 3">
            <a:extLst>
              <a:ext uri="{FF2B5EF4-FFF2-40B4-BE49-F238E27FC236}">
                <a16:creationId xmlns:a16="http://schemas.microsoft.com/office/drawing/2014/main" id="{67DC2474-152E-4D3E-82AA-5343F9130D53}"/>
              </a:ext>
            </a:extLst>
          </p:cNvPr>
          <p:cNvSpPr/>
          <p:nvPr/>
        </p:nvSpPr>
        <p:spPr>
          <a:xfrm>
            <a:off x="2119546" y="1693708"/>
            <a:ext cx="1296144" cy="80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prstClr val="white"/>
                </a:solidFill>
                <a:latin typeface="Calibri"/>
              </a:rPr>
              <a:t>Other cross cutting themes</a:t>
            </a:r>
          </a:p>
        </p:txBody>
      </p:sp>
      <p:sp>
        <p:nvSpPr>
          <p:cNvPr id="8" name="Arrow: Right 7">
            <a:extLst>
              <a:ext uri="{FF2B5EF4-FFF2-40B4-BE49-F238E27FC236}">
                <a16:creationId xmlns:a16="http://schemas.microsoft.com/office/drawing/2014/main" id="{69574A54-83BC-41CF-8135-E0CA0C431B5D}"/>
              </a:ext>
            </a:extLst>
          </p:cNvPr>
          <p:cNvSpPr/>
          <p:nvPr/>
        </p:nvSpPr>
        <p:spPr>
          <a:xfrm>
            <a:off x="3415690" y="1939178"/>
            <a:ext cx="274440" cy="454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prstClr val="white"/>
              </a:solidFill>
              <a:latin typeface="Calibri"/>
            </a:endParaRPr>
          </a:p>
        </p:txBody>
      </p:sp>
      <p:sp>
        <p:nvSpPr>
          <p:cNvPr id="10" name="Arrow: Right 9">
            <a:extLst>
              <a:ext uri="{FF2B5EF4-FFF2-40B4-BE49-F238E27FC236}">
                <a16:creationId xmlns:a16="http://schemas.microsoft.com/office/drawing/2014/main" id="{EE777C97-A89E-4E67-B293-29C908374F54}"/>
              </a:ext>
            </a:extLst>
          </p:cNvPr>
          <p:cNvSpPr/>
          <p:nvPr/>
        </p:nvSpPr>
        <p:spPr>
          <a:xfrm>
            <a:off x="1903642" y="858157"/>
            <a:ext cx="8661100" cy="771467"/>
          </a:xfrm>
          <a:prstGeom prst="rightArrow">
            <a:avLst>
              <a:gd name="adj1" fmla="val 67559"/>
              <a:gd name="adj2" fmla="val 50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b="1" dirty="0">
                <a:solidFill>
                  <a:prstClr val="white"/>
                </a:solidFill>
                <a:latin typeface="Calibri"/>
              </a:rPr>
              <a:t>Central Theme: Maternal Viral Load Suppression</a:t>
            </a:r>
          </a:p>
        </p:txBody>
      </p:sp>
      <p:sp>
        <p:nvSpPr>
          <p:cNvPr id="11" name="Rectangle 10">
            <a:extLst>
              <a:ext uri="{FF2B5EF4-FFF2-40B4-BE49-F238E27FC236}">
                <a16:creationId xmlns:a16="http://schemas.microsoft.com/office/drawing/2014/main" id="{DE126BBB-AB11-4FE4-B036-D732348399BB}"/>
              </a:ext>
            </a:extLst>
          </p:cNvPr>
          <p:cNvSpPr/>
          <p:nvPr/>
        </p:nvSpPr>
        <p:spPr>
          <a:xfrm>
            <a:off x="1809706" y="3068089"/>
            <a:ext cx="8661100" cy="426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b="1" dirty="0">
                <a:solidFill>
                  <a:prstClr val="white"/>
                </a:solidFill>
                <a:latin typeface="Calibri"/>
              </a:rPr>
              <a:t>Specific Changes</a:t>
            </a:r>
          </a:p>
        </p:txBody>
      </p:sp>
      <p:sp>
        <p:nvSpPr>
          <p:cNvPr id="30" name="Shape 1073741826">
            <a:extLst>
              <a:ext uri="{FF2B5EF4-FFF2-40B4-BE49-F238E27FC236}">
                <a16:creationId xmlns:a16="http://schemas.microsoft.com/office/drawing/2014/main" id="{ACDE817B-D614-47EB-8744-2802C4680462}"/>
              </a:ext>
            </a:extLst>
          </p:cNvPr>
          <p:cNvSpPr/>
          <p:nvPr/>
        </p:nvSpPr>
        <p:spPr>
          <a:xfrm>
            <a:off x="1751827" y="5192513"/>
            <a:ext cx="2093137" cy="1139294"/>
          </a:xfrm>
          <a:prstGeom prst="roundRect">
            <a:avLst>
              <a:gd name="adj" fmla="val 45244"/>
            </a:avLst>
          </a:prstGeom>
          <a:solidFill>
            <a:srgbClr val="FFE38B"/>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algn="ctr"/>
            <a:r>
              <a:rPr lang="en-ZA" sz="1300" b="1" dirty="0">
                <a:solidFill>
                  <a:srgbClr val="000000"/>
                </a:solidFill>
                <a:latin typeface="Calibri"/>
                <a:ea typeface="Arial Unicode MS"/>
                <a:cs typeface="Arial Unicode MS"/>
              </a:rPr>
              <a:t>Dolutegravir</a:t>
            </a:r>
          </a:p>
          <a:p>
            <a:pPr marL="180975" indent="-180975">
              <a:buFont typeface="Arial" panose="020B0604020202020204" pitchFamily="34" charset="0"/>
              <a:buChar char="•"/>
            </a:pPr>
            <a:r>
              <a:rPr lang="en-ZA" sz="1300" dirty="0">
                <a:solidFill>
                  <a:srgbClr val="000000"/>
                </a:solidFill>
                <a:latin typeface="Calibri"/>
                <a:ea typeface="Arial Unicode MS"/>
                <a:cs typeface="Arial Unicode MS"/>
              </a:rPr>
              <a:t>Potent VL suppressor</a:t>
            </a:r>
          </a:p>
          <a:p>
            <a:pPr marL="180975" indent="-180975">
              <a:buFont typeface="Arial" panose="020B0604020202020204" pitchFamily="34" charset="0"/>
              <a:buChar char="•"/>
            </a:pPr>
            <a:r>
              <a:rPr lang="en-ZA" sz="1300" dirty="0">
                <a:solidFill>
                  <a:srgbClr val="000000"/>
                </a:solidFill>
                <a:latin typeface="Calibri"/>
                <a:ea typeface="Arial Unicode MS"/>
                <a:cs typeface="Arial Unicode MS"/>
              </a:rPr>
              <a:t>Risk for NTDs</a:t>
            </a:r>
          </a:p>
          <a:p>
            <a:pPr marL="180975" indent="-180975">
              <a:buFont typeface="Arial" panose="020B0604020202020204" pitchFamily="34" charset="0"/>
              <a:buChar char="•"/>
            </a:pPr>
            <a:r>
              <a:rPr lang="en-ZA" sz="1300" dirty="0">
                <a:solidFill>
                  <a:srgbClr val="000000"/>
                </a:solidFill>
                <a:latin typeface="Calibri"/>
                <a:ea typeface="Arial Unicode MS"/>
                <a:cs typeface="Arial Unicode MS"/>
              </a:rPr>
              <a:t>Drug interactions</a:t>
            </a:r>
          </a:p>
        </p:txBody>
      </p:sp>
      <p:sp>
        <p:nvSpPr>
          <p:cNvPr id="31" name="Shape 1073741844">
            <a:extLst>
              <a:ext uri="{FF2B5EF4-FFF2-40B4-BE49-F238E27FC236}">
                <a16:creationId xmlns:a16="http://schemas.microsoft.com/office/drawing/2014/main" id="{84B1C2F1-587A-4EAA-B242-171BA653881A}"/>
              </a:ext>
            </a:extLst>
          </p:cNvPr>
          <p:cNvSpPr/>
          <p:nvPr/>
        </p:nvSpPr>
        <p:spPr>
          <a:xfrm>
            <a:off x="4090320" y="4883346"/>
            <a:ext cx="1875798" cy="885572"/>
          </a:xfrm>
          <a:prstGeom prst="roundRect">
            <a:avLst>
              <a:gd name="adj" fmla="val 42826"/>
            </a:avLst>
          </a:prstGeom>
          <a:solidFill>
            <a:srgbClr val="9DCFAE"/>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algn="ctr"/>
            <a:r>
              <a:rPr lang="en-ZA" sz="1300" b="1" dirty="0">
                <a:solidFill>
                  <a:prstClr val="black"/>
                </a:solidFill>
                <a:latin typeface="Calibri"/>
              </a:rPr>
              <a:t>Stat NVP and TLD </a:t>
            </a:r>
            <a:r>
              <a:rPr lang="en-ZA" sz="1300" dirty="0">
                <a:solidFill>
                  <a:prstClr val="black"/>
                </a:solidFill>
                <a:latin typeface="Calibri"/>
              </a:rPr>
              <a:t>for women presenting in labour not on ART</a:t>
            </a:r>
          </a:p>
        </p:txBody>
      </p:sp>
    </p:spTree>
    <p:extLst>
      <p:ext uri="{BB962C8B-B14F-4D97-AF65-F5344CB8AC3E}">
        <p14:creationId xmlns:p14="http://schemas.microsoft.com/office/powerpoint/2010/main" val="380976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5" grpId="0" animBg="1"/>
      <p:bldP spid="37" grpId="0" animBg="1"/>
      <p:bldP spid="86" grpId="0" animBg="1"/>
      <p:bldP spid="17" grpId="0" animBg="1"/>
      <p:bldP spid="23" grpId="0" animBg="1"/>
      <p:bldP spid="24" grpId="0" animBg="1"/>
      <p:bldP spid="25" grpId="0" animBg="1"/>
      <p:bldP spid="4" grpId="0" animBg="1"/>
      <p:bldP spid="8" grpId="0" animBg="1"/>
      <p:bldP spid="11"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F2A6-6CFF-44CC-AD7D-F81BB2AAD898}"/>
              </a:ext>
            </a:extLst>
          </p:cNvPr>
          <p:cNvSpPr>
            <a:spLocks noGrp="1"/>
          </p:cNvSpPr>
          <p:nvPr>
            <p:ph type="title"/>
          </p:nvPr>
        </p:nvSpPr>
        <p:spPr>
          <a:xfrm>
            <a:off x="0" y="0"/>
            <a:ext cx="12192000" cy="1008993"/>
          </a:xfrm>
        </p:spPr>
        <p:txBody>
          <a:bodyPr/>
          <a:lstStyle/>
          <a:p>
            <a:pPr algn="ctr"/>
            <a:r>
              <a:rPr lang="en-ZA" b="1" dirty="0"/>
              <a:t>Summary</a:t>
            </a:r>
          </a:p>
        </p:txBody>
      </p:sp>
      <p:sp>
        <p:nvSpPr>
          <p:cNvPr id="3" name="Content Placeholder 2">
            <a:extLst>
              <a:ext uri="{FF2B5EF4-FFF2-40B4-BE49-F238E27FC236}">
                <a16:creationId xmlns:a16="http://schemas.microsoft.com/office/drawing/2014/main" id="{12ABF8E8-183E-4CBC-B7DF-42EE31B384C7}"/>
              </a:ext>
            </a:extLst>
          </p:cNvPr>
          <p:cNvSpPr>
            <a:spLocks noGrp="1"/>
          </p:cNvSpPr>
          <p:nvPr>
            <p:ph idx="1"/>
          </p:nvPr>
        </p:nvSpPr>
        <p:spPr>
          <a:xfrm>
            <a:off x="554181" y="1035635"/>
            <a:ext cx="11083638" cy="4704462"/>
          </a:xfrm>
        </p:spPr>
        <p:txBody>
          <a:bodyPr>
            <a:normAutofit fontScale="77500" lnSpcReduction="20000"/>
          </a:bodyPr>
          <a:lstStyle/>
          <a:p>
            <a:r>
              <a:rPr lang="en-ZA" dirty="0"/>
              <a:t>DTG is a significant game changer in SA’s ART arsenal</a:t>
            </a:r>
          </a:p>
          <a:p>
            <a:pPr lvl="1"/>
            <a:r>
              <a:rPr lang="en-ZA" dirty="0"/>
              <a:t>High genetic barrier to resistance and well tolerated</a:t>
            </a:r>
          </a:p>
          <a:p>
            <a:pPr lvl="1"/>
            <a:r>
              <a:rPr lang="en-ZA" dirty="0"/>
              <a:t>BUT significant drug interactions rifampicin (and others)</a:t>
            </a:r>
          </a:p>
          <a:p>
            <a:pPr lvl="1"/>
            <a:r>
              <a:rPr lang="en-ZA" dirty="0"/>
              <a:t>Possible risk of NTDs</a:t>
            </a:r>
          </a:p>
          <a:p>
            <a:pPr lvl="2"/>
            <a:r>
              <a:rPr lang="en-ZA" dirty="0"/>
              <a:t>Implications for women of childbearing potential</a:t>
            </a:r>
          </a:p>
          <a:p>
            <a:pPr lvl="2"/>
            <a:r>
              <a:rPr lang="en-ZA" dirty="0"/>
              <a:t>Need for integration of ART and family planning services</a:t>
            </a:r>
          </a:p>
          <a:p>
            <a:r>
              <a:rPr lang="en-ZA" dirty="0"/>
              <a:t>Viral suppression is now defined as a VL &lt; 50 c/mL</a:t>
            </a:r>
          </a:p>
          <a:p>
            <a:r>
              <a:rPr lang="en-ZA" dirty="0"/>
              <a:t>Any VL &gt; 50 means viral replication with risk of resistance </a:t>
            </a:r>
            <a:r>
              <a:rPr lang="en-ZA" dirty="0">
                <a:sym typeface="Wingdings" panose="05000000000000000000" pitchFamily="2" charset="2"/>
              </a:rPr>
              <a:t> action is required!</a:t>
            </a:r>
          </a:p>
          <a:p>
            <a:pPr lvl="1"/>
            <a:r>
              <a:rPr lang="en-ZA" dirty="0">
                <a:sym typeface="Wingdings" panose="05000000000000000000" pitchFamily="2" charset="2"/>
              </a:rPr>
              <a:t>Assess (ABCDE), intervention, repeat VL</a:t>
            </a:r>
          </a:p>
          <a:p>
            <a:r>
              <a:rPr lang="en-ZA" dirty="0">
                <a:sym typeface="Wingdings" panose="05000000000000000000" pitchFamily="2" charset="2"/>
              </a:rPr>
              <a:t>Never switch only one drug in a failing regimen</a:t>
            </a:r>
          </a:p>
          <a:p>
            <a:pPr lvl="1"/>
            <a:r>
              <a:rPr lang="en-ZA" dirty="0">
                <a:sym typeface="Wingdings" panose="05000000000000000000" pitchFamily="2" charset="2"/>
              </a:rPr>
              <a:t>If there VL in last 6 months, they may switch to DTG after appropriate counselling etc.</a:t>
            </a:r>
          </a:p>
          <a:p>
            <a:pPr lvl="1"/>
            <a:r>
              <a:rPr lang="en-ZA" dirty="0">
                <a:sym typeface="Wingdings" panose="05000000000000000000" pitchFamily="2" charset="2"/>
              </a:rPr>
              <a:t>If the VL is between 50-1000, do not switch immediately. Progression to outright failure must be excluded, by ensuring that the repeat VL remains below 1000</a:t>
            </a:r>
          </a:p>
        </p:txBody>
      </p:sp>
      <p:sp>
        <p:nvSpPr>
          <p:cNvPr id="8" name="TextBox 7">
            <a:extLst>
              <a:ext uri="{FF2B5EF4-FFF2-40B4-BE49-F238E27FC236}">
                <a16:creationId xmlns:a16="http://schemas.microsoft.com/office/drawing/2014/main" id="{F55065EE-8F7E-4F50-AE06-83D26E10F96F}"/>
              </a:ext>
            </a:extLst>
          </p:cNvPr>
          <p:cNvSpPr txBox="1"/>
          <p:nvPr/>
        </p:nvSpPr>
        <p:spPr>
          <a:xfrm>
            <a:off x="554181" y="5489994"/>
            <a:ext cx="11269957"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ym typeface="Wingdings" panose="05000000000000000000" pitchFamily="2" charset="2"/>
              </a:rPr>
              <a:t>Virological failure requires a complete regimen switch, (including the NRTI backbone) </a:t>
            </a:r>
          </a:p>
          <a:p>
            <a:pPr marL="285750" indent="-285750">
              <a:buFont typeface="Arial" panose="020B0604020202020204" pitchFamily="34" charset="0"/>
              <a:buChar char="•"/>
            </a:pPr>
            <a:r>
              <a:rPr lang="en-ZA" sz="2400" dirty="0">
                <a:sym typeface="Wingdings" panose="05000000000000000000" pitchFamily="2" charset="2"/>
              </a:rPr>
              <a:t>Resistance testing indicated if failing a PI for &gt; 2 years</a:t>
            </a:r>
            <a:endParaRPr lang="en-ZA" sz="2400" dirty="0"/>
          </a:p>
        </p:txBody>
      </p:sp>
    </p:spTree>
    <p:extLst>
      <p:ext uri="{BB962C8B-B14F-4D97-AF65-F5344CB8AC3E}">
        <p14:creationId xmlns:p14="http://schemas.microsoft.com/office/powerpoint/2010/main" val="251427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6E6A-98C2-4FAB-BA14-E50D0D33460E}"/>
              </a:ext>
            </a:extLst>
          </p:cNvPr>
          <p:cNvSpPr>
            <a:spLocks noGrp="1"/>
          </p:cNvSpPr>
          <p:nvPr>
            <p:ph type="title"/>
          </p:nvPr>
        </p:nvSpPr>
        <p:spPr>
          <a:xfrm>
            <a:off x="3028950" y="2454491"/>
            <a:ext cx="6134100" cy="1325563"/>
          </a:xfrm>
        </p:spPr>
        <p:txBody>
          <a:bodyPr>
            <a:normAutofit/>
          </a:bodyPr>
          <a:lstStyle/>
          <a:p>
            <a:r>
              <a:rPr lang="en-ZA" sz="8000" dirty="0"/>
              <a:t>Thank you</a:t>
            </a:r>
          </a:p>
        </p:txBody>
      </p:sp>
    </p:spTree>
    <p:extLst>
      <p:ext uri="{BB962C8B-B14F-4D97-AF65-F5344CB8AC3E}">
        <p14:creationId xmlns:p14="http://schemas.microsoft.com/office/powerpoint/2010/main" val="329739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5055-5213-4ADC-AF9F-C78F71CE39E7}"/>
              </a:ext>
            </a:extLst>
          </p:cNvPr>
          <p:cNvSpPr>
            <a:spLocks noGrp="1"/>
          </p:cNvSpPr>
          <p:nvPr>
            <p:ph type="title"/>
          </p:nvPr>
        </p:nvSpPr>
        <p:spPr>
          <a:xfrm>
            <a:off x="838200" y="2374034"/>
            <a:ext cx="10515600" cy="2502766"/>
          </a:xfrm>
        </p:spPr>
        <p:txBody>
          <a:bodyPr>
            <a:normAutofit/>
          </a:bodyPr>
          <a:lstStyle/>
          <a:p>
            <a:pPr algn="ctr"/>
            <a:r>
              <a:rPr lang="en-ZA" sz="6000" dirty="0"/>
              <a:t>Dolutegravir </a:t>
            </a:r>
            <a:br>
              <a:rPr lang="en-ZA" sz="6000" dirty="0"/>
            </a:br>
            <a:r>
              <a:rPr lang="en-ZA" sz="2800" dirty="0"/>
              <a:t>and it’s impact on </a:t>
            </a:r>
            <a:r>
              <a:rPr lang="en-ZA" sz="6000" dirty="0"/>
              <a:t/>
            </a:r>
            <a:br>
              <a:rPr lang="en-ZA" sz="6000" dirty="0"/>
            </a:br>
            <a:r>
              <a:rPr lang="en-ZA" sz="6000" dirty="0"/>
              <a:t>1</a:t>
            </a:r>
            <a:r>
              <a:rPr lang="en-ZA" sz="6000" baseline="30000" dirty="0"/>
              <a:t>st</a:t>
            </a:r>
            <a:r>
              <a:rPr lang="en-ZA" sz="6000" dirty="0"/>
              <a:t> Line Regimens</a:t>
            </a:r>
          </a:p>
        </p:txBody>
      </p:sp>
    </p:spTree>
    <p:extLst>
      <p:ext uri="{BB962C8B-B14F-4D97-AF65-F5344CB8AC3E}">
        <p14:creationId xmlns:p14="http://schemas.microsoft.com/office/powerpoint/2010/main" val="128982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2C15E1-06EC-4178-8628-B24DB426B7FC}"/>
              </a:ext>
            </a:extLst>
          </p:cNvPr>
          <p:cNvSpPr/>
          <p:nvPr/>
        </p:nvSpPr>
        <p:spPr>
          <a:xfrm>
            <a:off x="1163782" y="440097"/>
            <a:ext cx="10037618" cy="1170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600" b="1" dirty="0"/>
              <a:t>Dolutegravir</a:t>
            </a:r>
          </a:p>
        </p:txBody>
      </p:sp>
      <p:sp>
        <p:nvSpPr>
          <p:cNvPr id="8" name="Content Placeholder 7">
            <a:extLst>
              <a:ext uri="{FF2B5EF4-FFF2-40B4-BE49-F238E27FC236}">
                <a16:creationId xmlns:a16="http://schemas.microsoft.com/office/drawing/2014/main" id="{F58B0C22-9EC2-4431-8ECD-3FE952F4F56F}"/>
              </a:ext>
            </a:extLst>
          </p:cNvPr>
          <p:cNvSpPr>
            <a:spLocks noGrp="1"/>
          </p:cNvSpPr>
          <p:nvPr>
            <p:ph idx="1"/>
          </p:nvPr>
        </p:nvSpPr>
        <p:spPr>
          <a:xfrm>
            <a:off x="1388918" y="1908505"/>
            <a:ext cx="8229600" cy="4509398"/>
          </a:xfrm>
        </p:spPr>
        <p:txBody>
          <a:bodyPr>
            <a:normAutofit/>
          </a:bodyPr>
          <a:lstStyle/>
          <a:p>
            <a:pPr marL="0" indent="0">
              <a:buNone/>
            </a:pPr>
            <a:r>
              <a:rPr lang="en-ZA" sz="3200" dirty="0"/>
              <a:t>Why are all the excitement about DTG?</a:t>
            </a:r>
          </a:p>
          <a:p>
            <a:r>
              <a:rPr lang="en-ZA" sz="3200" dirty="0"/>
              <a:t>TDF, 3TC, and  DTG (TLD) is a potent ART regimen</a:t>
            </a:r>
          </a:p>
          <a:p>
            <a:r>
              <a:rPr lang="en-ZA" sz="3200" dirty="0"/>
              <a:t>Superior efficacy and faster rate of viral suppression</a:t>
            </a:r>
          </a:p>
          <a:p>
            <a:r>
              <a:rPr lang="en-ZA" sz="3200" dirty="0"/>
              <a:t>Well tolerated</a:t>
            </a:r>
          </a:p>
          <a:p>
            <a:r>
              <a:rPr lang="en-ZA" sz="3200" dirty="0"/>
              <a:t>High genetic barrier to resistance</a:t>
            </a:r>
          </a:p>
          <a:p>
            <a:r>
              <a:rPr lang="en-ZA" sz="3200" dirty="0"/>
              <a:t>No drug interactions with contraception</a:t>
            </a:r>
          </a:p>
        </p:txBody>
      </p:sp>
      <p:pic>
        <p:nvPicPr>
          <p:cNvPr id="11" name="Picture 10">
            <a:extLst>
              <a:ext uri="{FF2B5EF4-FFF2-40B4-BE49-F238E27FC236}">
                <a16:creationId xmlns:a16="http://schemas.microsoft.com/office/drawing/2014/main" id="{A72FE13E-6548-4BCC-9933-A4C64ABD0051}"/>
              </a:ext>
            </a:extLst>
          </p:cNvPr>
          <p:cNvPicPr>
            <a:picLocks noChangeAspect="1"/>
          </p:cNvPicPr>
          <p:nvPr/>
        </p:nvPicPr>
        <p:blipFill>
          <a:blip r:embed="rId3"/>
          <a:stretch>
            <a:fillRect/>
          </a:stretch>
        </p:blipFill>
        <p:spPr>
          <a:xfrm rot="21292410">
            <a:off x="8073812" y="634701"/>
            <a:ext cx="837428" cy="541865"/>
          </a:xfrm>
          <a:prstGeom prst="rect">
            <a:avLst/>
          </a:prstGeom>
        </p:spPr>
      </p:pic>
    </p:spTree>
    <p:extLst>
      <p:ext uri="{BB962C8B-B14F-4D97-AF65-F5344CB8AC3E}">
        <p14:creationId xmlns:p14="http://schemas.microsoft.com/office/powerpoint/2010/main" val="28741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00118-4DD8-4AFE-8EE8-10D82A75A908}"/>
              </a:ext>
            </a:extLst>
          </p:cNvPr>
          <p:cNvSpPr>
            <a:spLocks noGrp="1"/>
          </p:cNvSpPr>
          <p:nvPr>
            <p:ph idx="1"/>
          </p:nvPr>
        </p:nvSpPr>
        <p:spPr>
          <a:xfrm>
            <a:off x="838200" y="1690688"/>
            <a:ext cx="10515600" cy="5001057"/>
          </a:xfrm>
        </p:spPr>
        <p:txBody>
          <a:bodyPr>
            <a:normAutofit fontScale="92500" lnSpcReduction="10000"/>
          </a:bodyPr>
          <a:lstStyle/>
          <a:p>
            <a:r>
              <a:rPr lang="en-ZA" dirty="0"/>
              <a:t>Class of ARV: Integrase Inhibitor (InSTI)</a:t>
            </a:r>
          </a:p>
          <a:p>
            <a:r>
              <a:rPr lang="en-ZA" dirty="0"/>
              <a:t>Standard Dose: DTG 50mg daily</a:t>
            </a:r>
          </a:p>
          <a:p>
            <a:r>
              <a:rPr lang="en-ZA" dirty="0"/>
              <a:t>Who may get DTG? </a:t>
            </a:r>
          </a:p>
          <a:p>
            <a:pPr lvl="1"/>
            <a:r>
              <a:rPr lang="en-ZA" dirty="0"/>
              <a:t>Children, adolescents and adults </a:t>
            </a:r>
            <a:r>
              <a:rPr lang="en-ZA" b="1" dirty="0">
                <a:solidFill>
                  <a:srgbClr val="0000FF"/>
                </a:solidFill>
              </a:rPr>
              <a:t>&gt; 20 kg</a:t>
            </a:r>
            <a:r>
              <a:rPr lang="en-ZA" dirty="0"/>
              <a:t>: </a:t>
            </a:r>
          </a:p>
          <a:p>
            <a:r>
              <a:rPr lang="en-ZA" dirty="0"/>
              <a:t>Formulations:</a:t>
            </a:r>
          </a:p>
          <a:p>
            <a:pPr lvl="1"/>
            <a:r>
              <a:rPr lang="en-ZA" b="1" dirty="0">
                <a:solidFill>
                  <a:srgbClr val="0000FF"/>
                </a:solidFill>
              </a:rPr>
              <a:t>DTG 50 mg tablet </a:t>
            </a:r>
          </a:p>
          <a:p>
            <a:pPr lvl="2"/>
            <a:r>
              <a:rPr lang="en-ZA" dirty="0"/>
              <a:t>children and adolescents 20 - 35 kg</a:t>
            </a:r>
          </a:p>
          <a:p>
            <a:pPr lvl="1"/>
            <a:r>
              <a:rPr lang="en-ZA" b="1" dirty="0">
                <a:solidFill>
                  <a:srgbClr val="0000FF"/>
                </a:solidFill>
              </a:rPr>
              <a:t>Fixed-dose combination: TLD </a:t>
            </a:r>
          </a:p>
          <a:p>
            <a:pPr lvl="2"/>
            <a:r>
              <a:rPr lang="en-ZA" dirty="0"/>
              <a:t>Tenofovir (TDF) 300 mg + lamivudine (3TC) 300 mg + DTG 50 mg (TLD). </a:t>
            </a:r>
          </a:p>
          <a:p>
            <a:pPr lvl="2"/>
            <a:r>
              <a:rPr lang="en-ZA" dirty="0"/>
              <a:t>TLD  can be prescribed for patients &gt; 35 kg and &gt; 10 years of age (restricted by TDF).</a:t>
            </a:r>
          </a:p>
          <a:p>
            <a:r>
              <a:rPr lang="en-ZA" dirty="0"/>
              <a:t>DTG dose with concomitant TB Treatment:  </a:t>
            </a:r>
          </a:p>
          <a:p>
            <a:pPr lvl="1"/>
            <a:r>
              <a:rPr lang="en-ZA" dirty="0"/>
              <a:t>Double DTG dose to </a:t>
            </a:r>
            <a:r>
              <a:rPr lang="en-ZA" b="1" dirty="0">
                <a:solidFill>
                  <a:srgbClr val="0000FF"/>
                </a:solidFill>
              </a:rPr>
              <a:t>50 mg 12-hourly</a:t>
            </a:r>
            <a:r>
              <a:rPr lang="en-ZA" dirty="0"/>
              <a:t>. </a:t>
            </a:r>
          </a:p>
          <a:p>
            <a:pPr lvl="1"/>
            <a:r>
              <a:rPr lang="en-ZA" dirty="0"/>
              <a:t>If on TLD FDC, add DTG 50 mg 12 hours after TLD dose</a:t>
            </a:r>
          </a:p>
          <a:p>
            <a:endParaRPr lang="en-ZA" dirty="0"/>
          </a:p>
        </p:txBody>
      </p:sp>
      <p:sp>
        <p:nvSpPr>
          <p:cNvPr id="13" name="Rectangle 12">
            <a:extLst>
              <a:ext uri="{FF2B5EF4-FFF2-40B4-BE49-F238E27FC236}">
                <a16:creationId xmlns:a16="http://schemas.microsoft.com/office/drawing/2014/main" id="{92A99BC1-CA79-4B3C-853C-9171AE86B475}"/>
              </a:ext>
            </a:extLst>
          </p:cNvPr>
          <p:cNvSpPr/>
          <p:nvPr/>
        </p:nvSpPr>
        <p:spPr>
          <a:xfrm>
            <a:off x="7608528" y="2868123"/>
            <a:ext cx="3463832" cy="10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r>
              <a:rPr lang="en-ZA" sz="5400" u="sng" dirty="0"/>
              <a:t>&gt;</a:t>
            </a:r>
            <a:r>
              <a:rPr lang="en-ZA" sz="5400" dirty="0"/>
              <a:t> 20 kg</a:t>
            </a:r>
          </a:p>
        </p:txBody>
      </p:sp>
      <p:sp>
        <p:nvSpPr>
          <p:cNvPr id="2" name="Title 1">
            <a:extLst>
              <a:ext uri="{FF2B5EF4-FFF2-40B4-BE49-F238E27FC236}">
                <a16:creationId xmlns:a16="http://schemas.microsoft.com/office/drawing/2014/main" id="{395E841C-F403-4C63-8553-3886B7FE9C88}"/>
              </a:ext>
            </a:extLst>
          </p:cNvPr>
          <p:cNvSpPr>
            <a:spLocks noGrp="1"/>
          </p:cNvSpPr>
          <p:nvPr>
            <p:ph type="title"/>
          </p:nvPr>
        </p:nvSpPr>
        <p:spPr/>
        <p:txBody>
          <a:bodyPr/>
          <a:lstStyle/>
          <a:p>
            <a:r>
              <a:rPr lang="en-ZA" dirty="0"/>
              <a:t>DTG: Dosages and Formulations</a:t>
            </a:r>
          </a:p>
        </p:txBody>
      </p:sp>
      <p:pic>
        <p:nvPicPr>
          <p:cNvPr id="6" name="Picture 5">
            <a:extLst>
              <a:ext uri="{FF2B5EF4-FFF2-40B4-BE49-F238E27FC236}">
                <a16:creationId xmlns:a16="http://schemas.microsoft.com/office/drawing/2014/main" id="{7B48D5F8-35B0-4270-A7AA-FD9F125D77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848575" y="1407624"/>
            <a:ext cx="539750" cy="1325562"/>
          </a:xfrm>
          <a:prstGeom prst="rect">
            <a:avLst/>
          </a:prstGeom>
        </p:spPr>
      </p:pic>
      <p:pic>
        <p:nvPicPr>
          <p:cNvPr id="7" name="Picture 6">
            <a:extLst>
              <a:ext uri="{FF2B5EF4-FFF2-40B4-BE49-F238E27FC236}">
                <a16:creationId xmlns:a16="http://schemas.microsoft.com/office/drawing/2014/main" id="{1AF484B3-F866-4713-8F7B-94E4DFC16C7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7812" y="1569317"/>
            <a:ext cx="396616" cy="1163869"/>
          </a:xfrm>
          <a:prstGeom prst="rect">
            <a:avLst/>
          </a:prstGeom>
          <a:noFill/>
          <a:ln>
            <a:noFill/>
          </a:ln>
        </p:spPr>
      </p:pic>
      <p:pic>
        <p:nvPicPr>
          <p:cNvPr id="8" name="Picture 7">
            <a:extLst>
              <a:ext uri="{FF2B5EF4-FFF2-40B4-BE49-F238E27FC236}">
                <a16:creationId xmlns:a16="http://schemas.microsoft.com/office/drawing/2014/main" id="{12C31126-9528-4BBD-B5E7-191ECA338EB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01740" y="1407623"/>
            <a:ext cx="570620" cy="1325563"/>
          </a:xfrm>
          <a:prstGeom prst="rect">
            <a:avLst/>
          </a:prstGeom>
          <a:noFill/>
          <a:ln>
            <a:noFill/>
          </a:ln>
        </p:spPr>
      </p:pic>
      <p:pic>
        <p:nvPicPr>
          <p:cNvPr id="9" name="Picture 8">
            <a:extLst>
              <a:ext uri="{FF2B5EF4-FFF2-40B4-BE49-F238E27FC236}">
                <a16:creationId xmlns:a16="http://schemas.microsoft.com/office/drawing/2014/main" id="{30D73E34-FA5B-460D-8DC8-44C3AA6E390D}"/>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1374" y="1553469"/>
            <a:ext cx="523166" cy="1189731"/>
          </a:xfrm>
          <a:prstGeom prst="rect">
            <a:avLst/>
          </a:prstGeom>
          <a:noFill/>
          <a:ln>
            <a:noFill/>
          </a:ln>
        </p:spPr>
      </p:pic>
      <p:pic>
        <p:nvPicPr>
          <p:cNvPr id="10" name="Picture 9">
            <a:extLst>
              <a:ext uri="{FF2B5EF4-FFF2-40B4-BE49-F238E27FC236}">
                <a16:creationId xmlns:a16="http://schemas.microsoft.com/office/drawing/2014/main" id="{811CF263-4D3F-485D-A95C-BBB820B70DAB}"/>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48598" y="1690688"/>
            <a:ext cx="430897" cy="1052512"/>
          </a:xfrm>
          <a:prstGeom prst="rect">
            <a:avLst/>
          </a:prstGeom>
          <a:noFill/>
          <a:ln>
            <a:noFill/>
          </a:ln>
        </p:spPr>
      </p:pic>
      <p:pic>
        <p:nvPicPr>
          <p:cNvPr id="11" name="Picture 10">
            <a:extLst>
              <a:ext uri="{FF2B5EF4-FFF2-40B4-BE49-F238E27FC236}">
                <a16:creationId xmlns:a16="http://schemas.microsoft.com/office/drawing/2014/main" id="{4D102681-239F-4A8D-966C-EE8AE8438073}"/>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7608528" y="1774336"/>
            <a:ext cx="396616" cy="958850"/>
          </a:xfrm>
          <a:prstGeom prst="rect">
            <a:avLst/>
          </a:prstGeom>
        </p:spPr>
      </p:pic>
      <p:pic>
        <p:nvPicPr>
          <p:cNvPr id="12" name="Picture 11">
            <a:extLst>
              <a:ext uri="{FF2B5EF4-FFF2-40B4-BE49-F238E27FC236}">
                <a16:creationId xmlns:a16="http://schemas.microsoft.com/office/drawing/2014/main" id="{026324F9-9902-4969-9D0C-53FAD4C131D4}"/>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10177009" y="3059981"/>
            <a:ext cx="649461" cy="1431405"/>
          </a:xfrm>
          <a:prstGeom prst="rect">
            <a:avLst/>
          </a:prstGeom>
        </p:spPr>
      </p:pic>
    </p:spTree>
    <p:extLst>
      <p:ext uri="{BB962C8B-B14F-4D97-AF65-F5344CB8AC3E}">
        <p14:creationId xmlns:p14="http://schemas.microsoft.com/office/powerpoint/2010/main" val="97841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53B5-15E8-423A-97BE-8B97B36360AE}"/>
              </a:ext>
            </a:extLst>
          </p:cNvPr>
          <p:cNvSpPr>
            <a:spLocks noGrp="1"/>
          </p:cNvSpPr>
          <p:nvPr>
            <p:ph type="title"/>
          </p:nvPr>
        </p:nvSpPr>
        <p:spPr>
          <a:xfrm>
            <a:off x="693762" y="40841"/>
            <a:ext cx="10515600" cy="1325563"/>
          </a:xfrm>
        </p:spPr>
        <p:txBody>
          <a:bodyPr/>
          <a:lstStyle/>
          <a:p>
            <a:r>
              <a:rPr lang="en-ZA" dirty="0"/>
              <a:t>DTG and Neural Tube Defects</a:t>
            </a:r>
          </a:p>
        </p:txBody>
      </p:sp>
      <p:sp>
        <p:nvSpPr>
          <p:cNvPr id="3" name="Content Placeholder 2">
            <a:extLst>
              <a:ext uri="{FF2B5EF4-FFF2-40B4-BE49-F238E27FC236}">
                <a16:creationId xmlns:a16="http://schemas.microsoft.com/office/drawing/2014/main" id="{94F75AC5-AA6D-4838-815A-22553CC5A1D8}"/>
              </a:ext>
            </a:extLst>
          </p:cNvPr>
          <p:cNvSpPr>
            <a:spLocks noGrp="1"/>
          </p:cNvSpPr>
          <p:nvPr>
            <p:ph idx="1"/>
          </p:nvPr>
        </p:nvSpPr>
        <p:spPr>
          <a:xfrm>
            <a:off x="529936" y="1278082"/>
            <a:ext cx="10823864" cy="5317260"/>
          </a:xfrm>
        </p:spPr>
        <p:txBody>
          <a:bodyPr>
            <a:normAutofit fontScale="92500" lnSpcReduction="10000"/>
          </a:bodyPr>
          <a:lstStyle/>
          <a:p>
            <a:r>
              <a:rPr lang="en-ZA" sz="2400" dirty="0"/>
              <a:t>A safety signal has been raised about the possible risk for </a:t>
            </a:r>
            <a:r>
              <a:rPr lang="en-ZA" sz="2400" b="1" dirty="0">
                <a:solidFill>
                  <a:srgbClr val="0000FF"/>
                </a:solidFill>
              </a:rPr>
              <a:t>NTDs</a:t>
            </a:r>
            <a:r>
              <a:rPr lang="en-ZA" sz="2400" dirty="0"/>
              <a:t> in women using DTG around the time of conception (0.69% vs 0.1%).</a:t>
            </a:r>
          </a:p>
          <a:p>
            <a:r>
              <a:rPr lang="en-ZA" sz="2400" dirty="0"/>
              <a:t>No adverse pregnancy outcomes if DTG is started after the neural tube has closed</a:t>
            </a:r>
          </a:p>
          <a:p>
            <a:r>
              <a:rPr lang="en-ZA" sz="2400" dirty="0"/>
              <a:t>Therefore, be cautious in:</a:t>
            </a:r>
          </a:p>
          <a:p>
            <a:pPr lvl="4"/>
            <a:r>
              <a:rPr lang="en-ZA" sz="2400" dirty="0"/>
              <a:t>women wanting to </a:t>
            </a:r>
            <a:r>
              <a:rPr lang="en-ZA" sz="2400" b="1" dirty="0">
                <a:solidFill>
                  <a:srgbClr val="0000FF"/>
                </a:solidFill>
              </a:rPr>
              <a:t>conceive</a:t>
            </a:r>
            <a:r>
              <a:rPr lang="en-ZA" sz="2400" dirty="0"/>
              <a:t>, </a:t>
            </a:r>
          </a:p>
          <a:p>
            <a:pPr lvl="4"/>
            <a:r>
              <a:rPr lang="en-ZA" sz="2400" dirty="0"/>
              <a:t>women not on reliable </a:t>
            </a:r>
            <a:r>
              <a:rPr lang="en-ZA" sz="2400" b="1" dirty="0">
                <a:solidFill>
                  <a:srgbClr val="0000FF"/>
                </a:solidFill>
              </a:rPr>
              <a:t>contraception</a:t>
            </a:r>
            <a:r>
              <a:rPr lang="en-ZA" sz="2400" dirty="0"/>
              <a:t>, and </a:t>
            </a:r>
          </a:p>
          <a:p>
            <a:pPr lvl="4"/>
            <a:r>
              <a:rPr lang="en-ZA" sz="2400" dirty="0"/>
              <a:t>pregnant women in the </a:t>
            </a:r>
            <a:r>
              <a:rPr lang="en-ZA" sz="2400" b="1" dirty="0">
                <a:solidFill>
                  <a:srgbClr val="0000FF"/>
                </a:solidFill>
              </a:rPr>
              <a:t>1</a:t>
            </a:r>
            <a:r>
              <a:rPr lang="en-ZA" sz="2400" b="1" baseline="30000" dirty="0">
                <a:solidFill>
                  <a:srgbClr val="0000FF"/>
                </a:solidFill>
              </a:rPr>
              <a:t>st</a:t>
            </a:r>
            <a:r>
              <a:rPr lang="en-ZA" sz="2400" b="1" dirty="0">
                <a:solidFill>
                  <a:srgbClr val="0000FF"/>
                </a:solidFill>
              </a:rPr>
              <a:t> trimester. </a:t>
            </a:r>
            <a:endParaRPr lang="en-ZA" sz="2400" dirty="0"/>
          </a:p>
          <a:p>
            <a:r>
              <a:rPr lang="en-ZA" sz="2400" dirty="0"/>
              <a:t>It is recommended that WOCP that do not currently wish to become pregnant, </a:t>
            </a:r>
            <a:r>
              <a:rPr lang="en-ZA" sz="2400" b="1" dirty="0">
                <a:solidFill>
                  <a:srgbClr val="0000FF"/>
                </a:solidFill>
              </a:rPr>
              <a:t>use contraception</a:t>
            </a:r>
            <a:r>
              <a:rPr lang="en-ZA" sz="2400" dirty="0"/>
              <a:t> if using DTG. </a:t>
            </a:r>
          </a:p>
          <a:p>
            <a:pPr lvl="1"/>
            <a:r>
              <a:rPr lang="en-ZA" sz="2000" dirty="0"/>
              <a:t>If her fertility intentions change, and she desires a pregnancy, she should switch back to EFV</a:t>
            </a:r>
          </a:p>
          <a:p>
            <a:r>
              <a:rPr lang="en-ZA" sz="2400" dirty="0"/>
              <a:t>Respect women’s autonomy in decision-making about their health and enable women to make </a:t>
            </a:r>
            <a:r>
              <a:rPr lang="en-ZA" sz="2400" b="1" dirty="0">
                <a:solidFill>
                  <a:srgbClr val="0000FF"/>
                </a:solidFill>
              </a:rPr>
              <a:t>informed choices</a:t>
            </a:r>
          </a:p>
          <a:p>
            <a:pPr lvl="1"/>
            <a:r>
              <a:rPr lang="en-ZA" sz="1800" dirty="0"/>
              <a:t>Understand her fertility intentions</a:t>
            </a:r>
          </a:p>
          <a:p>
            <a:pPr lvl="1"/>
            <a:r>
              <a:rPr lang="en-ZA" sz="1800" dirty="0"/>
              <a:t>Risk and benefits of DTG vs EFV</a:t>
            </a:r>
          </a:p>
          <a:p>
            <a:pPr lvl="1"/>
            <a:r>
              <a:rPr lang="en-ZA" sz="1800" dirty="0"/>
              <a:t>Provide contraception options</a:t>
            </a:r>
          </a:p>
          <a:p>
            <a:endParaRPr lang="en-ZA" sz="2400" dirty="0"/>
          </a:p>
        </p:txBody>
      </p:sp>
      <p:grpSp>
        <p:nvGrpSpPr>
          <p:cNvPr id="7" name="Group 6">
            <a:extLst>
              <a:ext uri="{FF2B5EF4-FFF2-40B4-BE49-F238E27FC236}">
                <a16:creationId xmlns:a16="http://schemas.microsoft.com/office/drawing/2014/main" id="{8B44BAAA-6B0D-4F2C-855E-6FC8EEB1216E}"/>
              </a:ext>
            </a:extLst>
          </p:cNvPr>
          <p:cNvGrpSpPr/>
          <p:nvPr/>
        </p:nvGrpSpPr>
        <p:grpSpPr>
          <a:xfrm>
            <a:off x="5382490" y="5517572"/>
            <a:ext cx="5971309" cy="1077770"/>
            <a:chOff x="1776845" y="5330536"/>
            <a:chExt cx="7886699" cy="1077770"/>
          </a:xfrm>
        </p:grpSpPr>
        <p:sp>
          <p:nvSpPr>
            <p:cNvPr id="5" name="Rectangle: Rounded Corners 4">
              <a:extLst>
                <a:ext uri="{FF2B5EF4-FFF2-40B4-BE49-F238E27FC236}">
                  <a16:creationId xmlns:a16="http://schemas.microsoft.com/office/drawing/2014/main" id="{01DEFBFC-A342-4D0E-81C2-9C6140B5B140}"/>
                </a:ext>
              </a:extLst>
            </p:cNvPr>
            <p:cNvSpPr/>
            <p:nvPr/>
          </p:nvSpPr>
          <p:spPr>
            <a:xfrm>
              <a:off x="1776845" y="5330536"/>
              <a:ext cx="7886699" cy="107777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ZA" sz="2000" b="1" dirty="0">
                  <a:solidFill>
                    <a:srgbClr val="0000FF"/>
                  </a:solidFill>
                </a:rPr>
                <a:t>Integration of ART and Family Planning services essential!</a:t>
              </a:r>
            </a:p>
          </p:txBody>
        </p:sp>
        <p:pic>
          <p:nvPicPr>
            <p:cNvPr id="6" name="pasted-image.png">
              <a:extLst>
                <a:ext uri="{FF2B5EF4-FFF2-40B4-BE49-F238E27FC236}">
                  <a16:creationId xmlns:a16="http://schemas.microsoft.com/office/drawing/2014/main" id="{6540721B-41BB-4C54-BD80-9C1D7F340B4F}"/>
                </a:ext>
              </a:extLst>
            </p:cNvPr>
            <p:cNvPicPr/>
            <p:nvPr/>
          </p:nvPicPr>
          <p:blipFill>
            <a:blip r:embed="rId3" cstate="print">
              <a:extLst>
                <a:ext uri="{28A0092B-C50C-407E-A947-70E740481C1C}">
                  <a14:useLocalDpi xmlns:a14="http://schemas.microsoft.com/office/drawing/2010/main" val="0"/>
                </a:ext>
              </a:extLst>
            </a:blip>
            <a:srcRect l="40833" t="288" r="40826"/>
            <a:stretch>
              <a:fillRect/>
            </a:stretch>
          </p:blipFill>
          <p:spPr>
            <a:xfrm>
              <a:off x="2376056" y="5408468"/>
              <a:ext cx="304800" cy="9219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459" y="51"/>
                    <a:pt x="12810" y="136"/>
                    <a:pt x="14045" y="348"/>
                  </a:cubicBezTo>
                  <a:cubicBezTo>
                    <a:pt x="15451" y="589"/>
                    <a:pt x="13661" y="774"/>
                    <a:pt x="10267" y="740"/>
                  </a:cubicBezTo>
                  <a:cubicBezTo>
                    <a:pt x="8259" y="720"/>
                    <a:pt x="6101" y="781"/>
                    <a:pt x="5457" y="874"/>
                  </a:cubicBezTo>
                  <a:cubicBezTo>
                    <a:pt x="4812" y="966"/>
                    <a:pt x="3878" y="1008"/>
                    <a:pt x="3390" y="963"/>
                  </a:cubicBezTo>
                  <a:cubicBezTo>
                    <a:pt x="2902" y="917"/>
                    <a:pt x="2706" y="938"/>
                    <a:pt x="2938" y="1007"/>
                  </a:cubicBezTo>
                  <a:cubicBezTo>
                    <a:pt x="3171" y="1077"/>
                    <a:pt x="2602" y="1383"/>
                    <a:pt x="1679" y="1694"/>
                  </a:cubicBezTo>
                  <a:lnTo>
                    <a:pt x="0" y="2255"/>
                  </a:lnTo>
                  <a:lnTo>
                    <a:pt x="775" y="3396"/>
                  </a:lnTo>
                  <a:cubicBezTo>
                    <a:pt x="1207" y="4025"/>
                    <a:pt x="1411" y="4654"/>
                    <a:pt x="1227" y="4787"/>
                  </a:cubicBezTo>
                  <a:cubicBezTo>
                    <a:pt x="1043" y="4920"/>
                    <a:pt x="1292" y="5270"/>
                    <a:pt x="1776" y="5563"/>
                  </a:cubicBezTo>
                  <a:cubicBezTo>
                    <a:pt x="2986" y="6295"/>
                    <a:pt x="3560" y="7443"/>
                    <a:pt x="2777" y="7577"/>
                  </a:cubicBezTo>
                  <a:cubicBezTo>
                    <a:pt x="2369" y="7647"/>
                    <a:pt x="2464" y="7749"/>
                    <a:pt x="3067" y="7872"/>
                  </a:cubicBezTo>
                  <a:cubicBezTo>
                    <a:pt x="3596" y="7979"/>
                    <a:pt x="4100" y="8379"/>
                    <a:pt x="4230" y="8799"/>
                  </a:cubicBezTo>
                  <a:cubicBezTo>
                    <a:pt x="4355" y="9205"/>
                    <a:pt x="4645" y="9666"/>
                    <a:pt x="4875" y="9824"/>
                  </a:cubicBezTo>
                  <a:cubicBezTo>
                    <a:pt x="5106" y="9982"/>
                    <a:pt x="5144" y="10217"/>
                    <a:pt x="4972" y="10341"/>
                  </a:cubicBezTo>
                  <a:cubicBezTo>
                    <a:pt x="4800" y="10465"/>
                    <a:pt x="4893" y="10628"/>
                    <a:pt x="5166" y="10706"/>
                  </a:cubicBezTo>
                  <a:cubicBezTo>
                    <a:pt x="5879" y="10912"/>
                    <a:pt x="6115" y="11795"/>
                    <a:pt x="5521" y="12061"/>
                  </a:cubicBezTo>
                  <a:cubicBezTo>
                    <a:pt x="5188" y="12211"/>
                    <a:pt x="5334" y="12337"/>
                    <a:pt x="5973" y="12436"/>
                  </a:cubicBezTo>
                  <a:cubicBezTo>
                    <a:pt x="6507" y="12519"/>
                    <a:pt x="6942" y="12728"/>
                    <a:pt x="6942" y="12899"/>
                  </a:cubicBezTo>
                  <a:cubicBezTo>
                    <a:pt x="6942" y="13071"/>
                    <a:pt x="7239" y="13581"/>
                    <a:pt x="7587" y="14032"/>
                  </a:cubicBezTo>
                  <a:cubicBezTo>
                    <a:pt x="8216" y="14844"/>
                    <a:pt x="8236" y="14856"/>
                    <a:pt x="10687" y="14905"/>
                  </a:cubicBezTo>
                  <a:cubicBezTo>
                    <a:pt x="15557" y="15003"/>
                    <a:pt x="15375" y="15096"/>
                    <a:pt x="15143" y="12677"/>
                  </a:cubicBezTo>
                  <a:lnTo>
                    <a:pt x="14949" y="10519"/>
                  </a:lnTo>
                  <a:lnTo>
                    <a:pt x="16563" y="10573"/>
                  </a:lnTo>
                  <a:cubicBezTo>
                    <a:pt x="18021" y="10620"/>
                    <a:pt x="18210" y="10579"/>
                    <a:pt x="18210" y="10136"/>
                  </a:cubicBezTo>
                  <a:cubicBezTo>
                    <a:pt x="18210" y="9864"/>
                    <a:pt x="17923" y="9594"/>
                    <a:pt x="17596" y="9539"/>
                  </a:cubicBezTo>
                  <a:cubicBezTo>
                    <a:pt x="16830" y="9407"/>
                    <a:pt x="17474" y="8178"/>
                    <a:pt x="18565" y="7693"/>
                  </a:cubicBezTo>
                  <a:lnTo>
                    <a:pt x="19404" y="7319"/>
                  </a:lnTo>
                  <a:lnTo>
                    <a:pt x="21600" y="7319"/>
                  </a:lnTo>
                  <a:lnTo>
                    <a:pt x="21600" y="0"/>
                  </a:lnTo>
                  <a:close/>
                  <a:moveTo>
                    <a:pt x="4585" y="12739"/>
                  </a:moveTo>
                  <a:cubicBezTo>
                    <a:pt x="4259" y="12739"/>
                    <a:pt x="4004" y="12844"/>
                    <a:pt x="4004" y="12980"/>
                  </a:cubicBezTo>
                  <a:cubicBezTo>
                    <a:pt x="4004" y="13115"/>
                    <a:pt x="4259" y="13229"/>
                    <a:pt x="4585" y="13229"/>
                  </a:cubicBezTo>
                  <a:cubicBezTo>
                    <a:pt x="4910" y="13229"/>
                    <a:pt x="5166" y="13115"/>
                    <a:pt x="5166" y="12980"/>
                  </a:cubicBezTo>
                  <a:cubicBezTo>
                    <a:pt x="5166" y="12844"/>
                    <a:pt x="4910" y="12739"/>
                    <a:pt x="4585" y="12739"/>
                  </a:cubicBezTo>
                  <a:close/>
                  <a:moveTo>
                    <a:pt x="13173" y="15921"/>
                  </a:moveTo>
                  <a:cubicBezTo>
                    <a:pt x="10567" y="15963"/>
                    <a:pt x="4682" y="16312"/>
                    <a:pt x="3552" y="16554"/>
                  </a:cubicBezTo>
                  <a:cubicBezTo>
                    <a:pt x="3155" y="16639"/>
                    <a:pt x="2879" y="16754"/>
                    <a:pt x="2938" y="16813"/>
                  </a:cubicBezTo>
                  <a:cubicBezTo>
                    <a:pt x="2997" y="16872"/>
                    <a:pt x="2714" y="17092"/>
                    <a:pt x="2292" y="17303"/>
                  </a:cubicBezTo>
                  <a:cubicBezTo>
                    <a:pt x="1783" y="17558"/>
                    <a:pt x="1632" y="18032"/>
                    <a:pt x="1840" y="18703"/>
                  </a:cubicBezTo>
                  <a:cubicBezTo>
                    <a:pt x="2301" y="20185"/>
                    <a:pt x="2300" y="20183"/>
                    <a:pt x="3616" y="20441"/>
                  </a:cubicBezTo>
                  <a:cubicBezTo>
                    <a:pt x="4968" y="20707"/>
                    <a:pt x="5428" y="20741"/>
                    <a:pt x="9460" y="20878"/>
                  </a:cubicBezTo>
                  <a:cubicBezTo>
                    <a:pt x="11385" y="20943"/>
                    <a:pt x="12505" y="21076"/>
                    <a:pt x="12915" y="21288"/>
                  </a:cubicBezTo>
                  <a:cubicBezTo>
                    <a:pt x="13354" y="21516"/>
                    <a:pt x="14151" y="21600"/>
                    <a:pt x="15917" y="21600"/>
                  </a:cubicBezTo>
                  <a:cubicBezTo>
                    <a:pt x="18041" y="21600"/>
                    <a:pt x="18288" y="21559"/>
                    <a:pt x="18016" y="21270"/>
                  </a:cubicBezTo>
                  <a:cubicBezTo>
                    <a:pt x="17846" y="21090"/>
                    <a:pt x="17960" y="20900"/>
                    <a:pt x="18242" y="20851"/>
                  </a:cubicBezTo>
                  <a:cubicBezTo>
                    <a:pt x="18529" y="20802"/>
                    <a:pt x="18491" y="20589"/>
                    <a:pt x="18178" y="20361"/>
                  </a:cubicBezTo>
                  <a:cubicBezTo>
                    <a:pt x="17692" y="20006"/>
                    <a:pt x="17807" y="19925"/>
                    <a:pt x="19082" y="19790"/>
                  </a:cubicBezTo>
                  <a:cubicBezTo>
                    <a:pt x="20573" y="19633"/>
                    <a:pt x="21036" y="19245"/>
                    <a:pt x="19953" y="19059"/>
                  </a:cubicBezTo>
                  <a:cubicBezTo>
                    <a:pt x="19208" y="18932"/>
                    <a:pt x="19186" y="17939"/>
                    <a:pt x="19921" y="17731"/>
                  </a:cubicBezTo>
                  <a:cubicBezTo>
                    <a:pt x="20572" y="17546"/>
                    <a:pt x="18997" y="16964"/>
                    <a:pt x="17403" y="16795"/>
                  </a:cubicBezTo>
                  <a:cubicBezTo>
                    <a:pt x="16782" y="16729"/>
                    <a:pt x="16511" y="16602"/>
                    <a:pt x="16757" y="16492"/>
                  </a:cubicBezTo>
                  <a:cubicBezTo>
                    <a:pt x="17027" y="16371"/>
                    <a:pt x="16949" y="16343"/>
                    <a:pt x="16499" y="16421"/>
                  </a:cubicBezTo>
                  <a:cubicBezTo>
                    <a:pt x="15659" y="16564"/>
                    <a:pt x="13918" y="16218"/>
                    <a:pt x="14400" y="16002"/>
                  </a:cubicBezTo>
                  <a:cubicBezTo>
                    <a:pt x="14554" y="15932"/>
                    <a:pt x="14042" y="15908"/>
                    <a:pt x="13173" y="15921"/>
                  </a:cubicBezTo>
                  <a:close/>
                </a:path>
              </a:pathLst>
            </a:custGeom>
            <a:ln w="12700" cap="flat">
              <a:noFill/>
              <a:miter lim="400000"/>
            </a:ln>
            <a:effectLst/>
          </p:spPr>
        </p:pic>
      </p:grpSp>
    </p:spTree>
    <p:extLst>
      <p:ext uri="{BB962C8B-B14F-4D97-AF65-F5344CB8AC3E}">
        <p14:creationId xmlns:p14="http://schemas.microsoft.com/office/powerpoint/2010/main" val="19018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E933B-82B0-475D-BEF6-33E04FDB3E5B}"/>
              </a:ext>
            </a:extLst>
          </p:cNvPr>
          <p:cNvPicPr>
            <a:picLocks noChangeAspect="1"/>
          </p:cNvPicPr>
          <p:nvPr/>
        </p:nvPicPr>
        <p:blipFill>
          <a:blip r:embed="rId3"/>
          <a:stretch>
            <a:fillRect/>
          </a:stretch>
        </p:blipFill>
        <p:spPr>
          <a:xfrm>
            <a:off x="1524000" y="1573942"/>
            <a:ext cx="9144000" cy="5204200"/>
          </a:xfrm>
          <a:prstGeom prst="rect">
            <a:avLst/>
          </a:prstGeom>
        </p:spPr>
      </p:pic>
      <p:sp>
        <p:nvSpPr>
          <p:cNvPr id="5" name="Title 4">
            <a:extLst>
              <a:ext uri="{FF2B5EF4-FFF2-40B4-BE49-F238E27FC236}">
                <a16:creationId xmlns:a16="http://schemas.microsoft.com/office/drawing/2014/main" id="{132940C1-FC5F-419A-B67C-A6CA4E99E84C}"/>
              </a:ext>
            </a:extLst>
          </p:cNvPr>
          <p:cNvSpPr>
            <a:spLocks noGrp="1"/>
          </p:cNvSpPr>
          <p:nvPr>
            <p:ph type="title"/>
          </p:nvPr>
        </p:nvSpPr>
        <p:spPr>
          <a:xfrm>
            <a:off x="1981200" y="188640"/>
            <a:ext cx="8229600" cy="1143000"/>
          </a:xfrm>
        </p:spPr>
        <p:txBody>
          <a:bodyPr>
            <a:normAutofit fontScale="90000"/>
          </a:bodyPr>
          <a:lstStyle/>
          <a:p>
            <a:r>
              <a:rPr lang="en-ZA" dirty="0"/>
              <a:t>1</a:t>
            </a:r>
            <a:r>
              <a:rPr lang="en-ZA" baseline="30000" dirty="0"/>
              <a:t>st</a:t>
            </a:r>
            <a:r>
              <a:rPr lang="en-ZA" dirty="0"/>
              <a:t> Line Regimens for Women and Adolescent Girls</a:t>
            </a:r>
          </a:p>
        </p:txBody>
      </p:sp>
    </p:spTree>
    <p:extLst>
      <p:ext uri="{BB962C8B-B14F-4D97-AF65-F5344CB8AC3E}">
        <p14:creationId xmlns:p14="http://schemas.microsoft.com/office/powerpoint/2010/main" val="138830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6D6C9-92FD-4F8C-B595-7462E17B9859}"/>
              </a:ext>
            </a:extLst>
          </p:cNvPr>
          <p:cNvSpPr>
            <a:spLocks noGrp="1"/>
          </p:cNvSpPr>
          <p:nvPr>
            <p:ph idx="1"/>
          </p:nvPr>
        </p:nvSpPr>
        <p:spPr>
          <a:xfrm>
            <a:off x="1919536" y="1472469"/>
            <a:ext cx="8229600" cy="4525963"/>
          </a:xfrm>
        </p:spPr>
        <p:txBody>
          <a:bodyPr>
            <a:normAutofit/>
          </a:bodyPr>
          <a:lstStyle/>
          <a:p>
            <a:r>
              <a:rPr lang="en-ZA" sz="2000" dirty="0"/>
              <a:t>The clinician should enable a client to make an informed choice by doing the following:</a:t>
            </a:r>
          </a:p>
          <a:p>
            <a:endParaRPr lang="en-ZA" sz="1600" dirty="0"/>
          </a:p>
          <a:p>
            <a:pPr marL="0" indent="0">
              <a:buNone/>
            </a:pPr>
            <a:endParaRPr lang="en-ZA" sz="1600" dirty="0"/>
          </a:p>
        </p:txBody>
      </p:sp>
      <p:sp>
        <p:nvSpPr>
          <p:cNvPr id="8" name="Title 1">
            <a:extLst>
              <a:ext uri="{FF2B5EF4-FFF2-40B4-BE49-F238E27FC236}">
                <a16:creationId xmlns:a16="http://schemas.microsoft.com/office/drawing/2014/main" id="{861B97C3-13F5-4CE8-B929-6065AE5405E4}"/>
              </a:ext>
            </a:extLst>
          </p:cNvPr>
          <p:cNvSpPr txBox="1">
            <a:spLocks/>
          </p:cNvSpPr>
          <p:nvPr/>
        </p:nvSpPr>
        <p:spPr>
          <a:xfrm>
            <a:off x="1981980" y="332656"/>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dirty="0"/>
              <a:t>Enabling a Client to Make an Informed Choice</a:t>
            </a:r>
          </a:p>
        </p:txBody>
      </p:sp>
      <p:grpSp>
        <p:nvGrpSpPr>
          <p:cNvPr id="9" name="Group 8">
            <a:extLst>
              <a:ext uri="{FF2B5EF4-FFF2-40B4-BE49-F238E27FC236}">
                <a16:creationId xmlns:a16="http://schemas.microsoft.com/office/drawing/2014/main" id="{481EA6CC-ADAD-4942-8284-97A9481CC3D6}"/>
              </a:ext>
            </a:extLst>
          </p:cNvPr>
          <p:cNvGrpSpPr/>
          <p:nvPr/>
        </p:nvGrpSpPr>
        <p:grpSpPr>
          <a:xfrm>
            <a:off x="1981980" y="2235010"/>
            <a:ext cx="2601852" cy="4002302"/>
            <a:chOff x="457980" y="2235010"/>
            <a:chExt cx="2601852" cy="4002302"/>
          </a:xfrm>
        </p:grpSpPr>
        <p:sp>
          <p:nvSpPr>
            <p:cNvPr id="2" name="Rectangle 1">
              <a:extLst>
                <a:ext uri="{FF2B5EF4-FFF2-40B4-BE49-F238E27FC236}">
                  <a16:creationId xmlns:a16="http://schemas.microsoft.com/office/drawing/2014/main" id="{C0C36EA1-E86E-4F39-8685-E5FEA2F250A2}"/>
                </a:ext>
              </a:extLst>
            </p:cNvPr>
            <p:cNvSpPr/>
            <p:nvPr/>
          </p:nvSpPr>
          <p:spPr>
            <a:xfrm>
              <a:off x="457980" y="2276872"/>
              <a:ext cx="2601852" cy="3960440"/>
            </a:xfrm>
            <a:prstGeom prst="rect">
              <a:avLst/>
            </a:prstGeom>
            <a:solidFill>
              <a:srgbClr val="FFE38B"/>
            </a:solidFill>
            <a:ln>
              <a:solidFill>
                <a:srgbClr val="FEB554"/>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ctr"/>
            <a:lstStyle/>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r>
                <a:rPr lang="en-ZA" sz="1600" dirty="0">
                  <a:solidFill>
                    <a:schemeClr val="tx1"/>
                  </a:solidFill>
                </a:rPr>
                <a:t>Understand her current pregnancy status and fertility intentions: </a:t>
              </a:r>
            </a:p>
            <a:p>
              <a:pPr algn="ctr"/>
              <a:r>
                <a:rPr lang="en-ZA" sz="1600" dirty="0">
                  <a:solidFill>
                    <a:schemeClr val="tx1"/>
                  </a:solidFill>
                </a:rPr>
                <a:t>Is she pregnant?</a:t>
              </a:r>
            </a:p>
            <a:p>
              <a:pPr algn="ctr"/>
              <a:r>
                <a:rPr lang="en-ZA" sz="1600" dirty="0">
                  <a:solidFill>
                    <a:schemeClr val="tx1"/>
                  </a:solidFill>
                </a:rPr>
                <a:t>Does she desire a pregnancy: now? or in the future?</a:t>
              </a:r>
            </a:p>
            <a:p>
              <a:pPr algn="ctr"/>
              <a:r>
                <a:rPr lang="en-ZA" sz="1600" dirty="0">
                  <a:solidFill>
                    <a:schemeClr val="tx1"/>
                  </a:solidFill>
                </a:rPr>
                <a:t>or not at all?</a:t>
              </a:r>
            </a:p>
            <a:p>
              <a:pPr algn="ctr"/>
              <a:endParaRPr lang="en-ZA" sz="1600" dirty="0">
                <a:solidFill>
                  <a:schemeClr val="tx1"/>
                </a:solidFill>
              </a:endParaRPr>
            </a:p>
          </p:txBody>
        </p:sp>
        <p:pic>
          <p:nvPicPr>
            <p:cNvPr id="7" name="Picture 6">
              <a:extLst>
                <a:ext uri="{FF2B5EF4-FFF2-40B4-BE49-F238E27FC236}">
                  <a16:creationId xmlns:a16="http://schemas.microsoft.com/office/drawing/2014/main" id="{FE2C62D0-785C-4640-AFEB-FB7BCC8DB9D4}"/>
                </a:ext>
              </a:extLst>
            </p:cNvPr>
            <p:cNvPicPr>
              <a:picLocks noChangeAspect="1"/>
            </p:cNvPicPr>
            <p:nvPr/>
          </p:nvPicPr>
          <p:blipFill>
            <a:blip r:embed="rId3"/>
            <a:stretch>
              <a:fillRect/>
            </a:stretch>
          </p:blipFill>
          <p:spPr>
            <a:xfrm>
              <a:off x="1058787" y="2881341"/>
              <a:ext cx="1409008" cy="1379856"/>
            </a:xfrm>
            <a:prstGeom prst="rect">
              <a:avLst/>
            </a:prstGeom>
          </p:spPr>
        </p:pic>
        <p:sp>
          <p:nvSpPr>
            <p:cNvPr id="12" name="TextBox 11">
              <a:extLst>
                <a:ext uri="{FF2B5EF4-FFF2-40B4-BE49-F238E27FC236}">
                  <a16:creationId xmlns:a16="http://schemas.microsoft.com/office/drawing/2014/main" id="{C13788F5-F8AB-4E6F-9959-B4EBE50576E9}"/>
                </a:ext>
              </a:extLst>
            </p:cNvPr>
            <p:cNvSpPr txBox="1"/>
            <p:nvPr/>
          </p:nvSpPr>
          <p:spPr>
            <a:xfrm>
              <a:off x="1406436" y="2235010"/>
              <a:ext cx="720080" cy="646331"/>
            </a:xfrm>
            <a:prstGeom prst="rect">
              <a:avLst/>
            </a:prstGeom>
            <a:noFill/>
          </p:spPr>
          <p:txBody>
            <a:bodyPr wrap="square" rtlCol="0">
              <a:spAutoFit/>
            </a:bodyPr>
            <a:lstStyle/>
            <a:p>
              <a:pPr algn="ctr"/>
              <a:r>
                <a:rPr lang="en-ZA" sz="3600" b="1" dirty="0"/>
                <a:t>1</a:t>
              </a:r>
            </a:p>
          </p:txBody>
        </p:sp>
      </p:grpSp>
      <p:grpSp>
        <p:nvGrpSpPr>
          <p:cNvPr id="15" name="Group 14">
            <a:extLst>
              <a:ext uri="{FF2B5EF4-FFF2-40B4-BE49-F238E27FC236}">
                <a16:creationId xmlns:a16="http://schemas.microsoft.com/office/drawing/2014/main" id="{591A101D-F8A2-4C63-ACEC-C57A5E8E9B20}"/>
              </a:ext>
            </a:extLst>
          </p:cNvPr>
          <p:cNvGrpSpPr/>
          <p:nvPr/>
        </p:nvGrpSpPr>
        <p:grpSpPr>
          <a:xfrm>
            <a:off x="7617732" y="2253854"/>
            <a:ext cx="2747428" cy="3983458"/>
            <a:chOff x="6093732" y="2253854"/>
            <a:chExt cx="2747428" cy="3983458"/>
          </a:xfrm>
        </p:grpSpPr>
        <p:sp>
          <p:nvSpPr>
            <p:cNvPr id="6" name="Rectangle 5">
              <a:extLst>
                <a:ext uri="{FF2B5EF4-FFF2-40B4-BE49-F238E27FC236}">
                  <a16:creationId xmlns:a16="http://schemas.microsoft.com/office/drawing/2014/main" id="{3CF19756-4F0E-49E1-9E15-0F3B2BB668EE}"/>
                </a:ext>
              </a:extLst>
            </p:cNvPr>
            <p:cNvSpPr/>
            <p:nvPr/>
          </p:nvSpPr>
          <p:spPr>
            <a:xfrm>
              <a:off x="6093732" y="2276872"/>
              <a:ext cx="2747428" cy="3960440"/>
            </a:xfrm>
            <a:prstGeom prst="rect">
              <a:avLst/>
            </a:prstGeom>
            <a:solidFill>
              <a:srgbClr val="3D7B7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36000" rIns="0" bIns="36000" rtlCol="0" anchor="ctr" anchorCtr="0"/>
            <a:lstStyle/>
            <a:p>
              <a:pPr algn="ctr"/>
              <a:endParaRPr lang="en-ZA" sz="1600" dirty="0"/>
            </a:p>
            <a:p>
              <a:pPr algn="ctr"/>
              <a:endParaRPr lang="en-ZA" sz="1600" dirty="0"/>
            </a:p>
            <a:p>
              <a:pPr algn="ctr"/>
              <a:endParaRPr lang="en-ZA" sz="1600" dirty="0"/>
            </a:p>
            <a:p>
              <a:pPr algn="ctr"/>
              <a:endParaRPr lang="en-ZA" sz="1600" dirty="0"/>
            </a:p>
            <a:p>
              <a:pPr algn="ctr"/>
              <a:endParaRPr lang="en-ZA" sz="1600" dirty="0"/>
            </a:p>
            <a:p>
              <a:pPr algn="ctr"/>
              <a:endParaRPr lang="en-ZA" sz="1600" dirty="0"/>
            </a:p>
            <a:p>
              <a:pPr algn="ctr"/>
              <a:endParaRPr lang="en-ZA" sz="1600" dirty="0"/>
            </a:p>
            <a:p>
              <a:pPr algn="ctr"/>
              <a:endParaRPr lang="en-ZA" sz="1600" dirty="0"/>
            </a:p>
            <a:p>
              <a:pPr algn="ctr"/>
              <a:endParaRPr lang="en-ZA" sz="1600" dirty="0"/>
            </a:p>
            <a:p>
              <a:pPr algn="ctr"/>
              <a:r>
                <a:rPr lang="en-ZA" sz="1600" dirty="0"/>
                <a:t>Discuss and provide a choice of contraceptive options as desired </a:t>
              </a:r>
            </a:p>
            <a:p>
              <a:pPr algn="ctr"/>
              <a:endParaRPr lang="en-ZA" sz="1600" dirty="0"/>
            </a:p>
            <a:p>
              <a:pPr algn="ctr"/>
              <a:r>
                <a:rPr lang="en-ZA" sz="1600" dirty="0"/>
                <a:t>Remember that dual methods are recommended</a:t>
              </a:r>
            </a:p>
            <a:p>
              <a:pPr algn="ctr"/>
              <a:endParaRPr lang="en-ZA" sz="1600" dirty="0"/>
            </a:p>
          </p:txBody>
        </p:sp>
        <p:pic>
          <p:nvPicPr>
            <p:cNvPr id="5" name="Picture 4">
              <a:extLst>
                <a:ext uri="{FF2B5EF4-FFF2-40B4-BE49-F238E27FC236}">
                  <a16:creationId xmlns:a16="http://schemas.microsoft.com/office/drawing/2014/main" id="{DE518CEB-C67A-4ABD-9289-91C2EE8DAEB0}"/>
                </a:ext>
              </a:extLst>
            </p:cNvPr>
            <p:cNvPicPr>
              <a:picLocks noChangeAspect="1"/>
            </p:cNvPicPr>
            <p:nvPr/>
          </p:nvPicPr>
          <p:blipFill>
            <a:blip r:embed="rId4"/>
            <a:stretch>
              <a:fillRect/>
            </a:stretch>
          </p:blipFill>
          <p:spPr>
            <a:xfrm>
              <a:off x="6536997" y="2900185"/>
              <a:ext cx="1942588" cy="1280623"/>
            </a:xfrm>
            <a:prstGeom prst="rect">
              <a:avLst/>
            </a:prstGeom>
          </p:spPr>
        </p:pic>
        <p:sp>
          <p:nvSpPr>
            <p:cNvPr id="13" name="TextBox 12">
              <a:extLst>
                <a:ext uri="{FF2B5EF4-FFF2-40B4-BE49-F238E27FC236}">
                  <a16:creationId xmlns:a16="http://schemas.microsoft.com/office/drawing/2014/main" id="{42C1362A-390B-48F5-89A5-D3BB0476BA39}"/>
                </a:ext>
              </a:extLst>
            </p:cNvPr>
            <p:cNvSpPr txBox="1"/>
            <p:nvPr/>
          </p:nvSpPr>
          <p:spPr>
            <a:xfrm>
              <a:off x="7107406" y="2253854"/>
              <a:ext cx="720080" cy="646331"/>
            </a:xfrm>
            <a:prstGeom prst="rect">
              <a:avLst/>
            </a:prstGeom>
            <a:noFill/>
          </p:spPr>
          <p:txBody>
            <a:bodyPr wrap="square" rtlCol="0">
              <a:spAutoFit/>
            </a:bodyPr>
            <a:lstStyle/>
            <a:p>
              <a:pPr algn="ctr"/>
              <a:r>
                <a:rPr lang="en-ZA" sz="3600" b="1" dirty="0">
                  <a:solidFill>
                    <a:schemeClr val="bg1"/>
                  </a:solidFill>
                </a:rPr>
                <a:t>3</a:t>
              </a:r>
            </a:p>
          </p:txBody>
        </p:sp>
      </p:grpSp>
      <p:grpSp>
        <p:nvGrpSpPr>
          <p:cNvPr id="10" name="Group 9">
            <a:extLst>
              <a:ext uri="{FF2B5EF4-FFF2-40B4-BE49-F238E27FC236}">
                <a16:creationId xmlns:a16="http://schemas.microsoft.com/office/drawing/2014/main" id="{9A430823-AF99-487F-A62C-CCFAEF5022A5}"/>
              </a:ext>
            </a:extLst>
          </p:cNvPr>
          <p:cNvGrpSpPr/>
          <p:nvPr/>
        </p:nvGrpSpPr>
        <p:grpSpPr>
          <a:xfrm>
            <a:off x="4799856" y="2253854"/>
            <a:ext cx="2601852" cy="3983458"/>
            <a:chOff x="3275856" y="2253854"/>
            <a:chExt cx="2601852" cy="3983458"/>
          </a:xfrm>
        </p:grpSpPr>
        <p:sp>
          <p:nvSpPr>
            <p:cNvPr id="4" name="Rectangle 3">
              <a:extLst>
                <a:ext uri="{FF2B5EF4-FFF2-40B4-BE49-F238E27FC236}">
                  <a16:creationId xmlns:a16="http://schemas.microsoft.com/office/drawing/2014/main" id="{3AAA0371-339F-4F49-9842-0247C98F115A}"/>
                </a:ext>
              </a:extLst>
            </p:cNvPr>
            <p:cNvSpPr/>
            <p:nvPr/>
          </p:nvSpPr>
          <p:spPr>
            <a:xfrm>
              <a:off x="3275856" y="2276872"/>
              <a:ext cx="2601852" cy="3960440"/>
            </a:xfrm>
            <a:prstGeom prst="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endParaRPr lang="en-ZA" sz="1600" dirty="0">
                <a:solidFill>
                  <a:schemeClr val="tx1"/>
                </a:solidFill>
              </a:endParaRPr>
            </a:p>
            <a:p>
              <a:pPr algn="ctr"/>
              <a:r>
                <a:rPr lang="en-ZA" sz="1600" dirty="0">
                  <a:solidFill>
                    <a:schemeClr val="tx1"/>
                  </a:solidFill>
                </a:rPr>
                <a:t>Explain the risks and benefits of DTG vs EFV (see next slide)</a:t>
              </a:r>
            </a:p>
            <a:p>
              <a:pPr algn="ctr"/>
              <a:endParaRPr lang="en-ZA" sz="1600" dirty="0">
                <a:solidFill>
                  <a:schemeClr val="tx1"/>
                </a:solidFill>
              </a:endParaRPr>
            </a:p>
            <a:p>
              <a:pPr algn="ctr"/>
              <a:r>
                <a:rPr lang="en-ZA" sz="1600" dirty="0">
                  <a:solidFill>
                    <a:schemeClr val="tx1"/>
                  </a:solidFill>
                </a:rPr>
                <a:t>Remember that EFV remains a safe and effective alternative</a:t>
              </a:r>
            </a:p>
            <a:p>
              <a:pPr algn="ctr"/>
              <a:endParaRPr lang="en-ZA" sz="1600" dirty="0">
                <a:solidFill>
                  <a:schemeClr val="tx1"/>
                </a:solidFill>
              </a:endParaRPr>
            </a:p>
          </p:txBody>
        </p:sp>
        <p:pic>
          <p:nvPicPr>
            <p:cNvPr id="11" name="Picture 10">
              <a:extLst>
                <a:ext uri="{FF2B5EF4-FFF2-40B4-BE49-F238E27FC236}">
                  <a16:creationId xmlns:a16="http://schemas.microsoft.com/office/drawing/2014/main" id="{B12EF778-F0C9-42FF-828E-F51096396CCA}"/>
                </a:ext>
              </a:extLst>
            </p:cNvPr>
            <p:cNvPicPr>
              <a:picLocks noChangeAspect="1"/>
            </p:cNvPicPr>
            <p:nvPr/>
          </p:nvPicPr>
          <p:blipFill>
            <a:blip r:embed="rId5"/>
            <a:stretch>
              <a:fillRect/>
            </a:stretch>
          </p:blipFill>
          <p:spPr>
            <a:xfrm>
              <a:off x="3887621" y="2928491"/>
              <a:ext cx="1398733" cy="1328601"/>
            </a:xfrm>
            <a:prstGeom prst="rect">
              <a:avLst/>
            </a:prstGeom>
          </p:spPr>
        </p:pic>
        <p:sp>
          <p:nvSpPr>
            <p:cNvPr id="14" name="TextBox 13">
              <a:extLst>
                <a:ext uri="{FF2B5EF4-FFF2-40B4-BE49-F238E27FC236}">
                  <a16:creationId xmlns:a16="http://schemas.microsoft.com/office/drawing/2014/main" id="{F8C23C78-9765-4C30-B633-68221F0EC888}"/>
                </a:ext>
              </a:extLst>
            </p:cNvPr>
            <p:cNvSpPr txBox="1"/>
            <p:nvPr/>
          </p:nvSpPr>
          <p:spPr>
            <a:xfrm>
              <a:off x="4211960" y="2253854"/>
              <a:ext cx="720080" cy="646331"/>
            </a:xfrm>
            <a:prstGeom prst="rect">
              <a:avLst/>
            </a:prstGeom>
            <a:noFill/>
          </p:spPr>
          <p:txBody>
            <a:bodyPr wrap="square" rtlCol="0">
              <a:spAutoFit/>
            </a:bodyPr>
            <a:lstStyle/>
            <a:p>
              <a:pPr algn="ctr"/>
              <a:r>
                <a:rPr lang="en-ZA" sz="3600" b="1" dirty="0"/>
                <a:t>2</a:t>
              </a:r>
            </a:p>
          </p:txBody>
        </p:sp>
      </p:grpSp>
    </p:spTree>
    <p:extLst>
      <p:ext uri="{BB962C8B-B14F-4D97-AF65-F5344CB8AC3E}">
        <p14:creationId xmlns:p14="http://schemas.microsoft.com/office/powerpoint/2010/main" val="7702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6616</TotalTime>
  <Words>4162</Words>
  <Application>Microsoft Office PowerPoint</Application>
  <PresentationFormat>Widescreen</PresentationFormat>
  <Paragraphs>514</Paragraphs>
  <Slides>37</Slides>
  <Notes>25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37</vt:i4>
      </vt:variant>
    </vt:vector>
  </HeadingPairs>
  <TitlesOfParts>
    <vt:vector size="51" baseType="lpstr">
      <vt:lpstr>MS PGothic</vt:lpstr>
      <vt:lpstr>MS PGothic</vt:lpstr>
      <vt:lpstr>Arial</vt:lpstr>
      <vt:lpstr>Arial Regular</vt:lpstr>
      <vt:lpstr>Arial Unicode MS</vt:lpstr>
      <vt:lpstr>Calibri</vt:lpstr>
      <vt:lpstr>Calibri Light</vt:lpstr>
      <vt:lpstr>Courier New</vt:lpstr>
      <vt:lpstr>Playbill</vt:lpstr>
      <vt:lpstr>Symbol</vt:lpstr>
      <vt:lpstr>Times New Roman</vt:lpstr>
      <vt:lpstr>Wingdings</vt:lpstr>
      <vt:lpstr>Office Theme</vt:lpstr>
      <vt:lpstr>1_Office Theme</vt:lpstr>
      <vt:lpstr>Summary of New 2019 Abridged ART Guidelines</vt:lpstr>
      <vt:lpstr>Outline</vt:lpstr>
      <vt:lpstr>Goals of ART</vt:lpstr>
      <vt:lpstr>Dolutegravir  and it’s impact on  1st Line Regimens</vt:lpstr>
      <vt:lpstr>PowerPoint Presentation</vt:lpstr>
      <vt:lpstr>DTG: Dosages and Formulations</vt:lpstr>
      <vt:lpstr>DTG and Neural Tube Defects</vt:lpstr>
      <vt:lpstr>1st Line Regimens for Women and Adolescent Girls</vt:lpstr>
      <vt:lpstr>PowerPoint Presentation</vt:lpstr>
      <vt:lpstr>Risks and Benefits of DTG vs EFV</vt:lpstr>
      <vt:lpstr>Drug Interactions with DTG</vt:lpstr>
      <vt:lpstr>Drug interactions between DTG and the polyvalent cations (calcium/ iron supplements and antacids)</vt:lpstr>
      <vt:lpstr>Suggested Dosing Schedule</vt:lpstr>
      <vt:lpstr>PowerPoint Presentation</vt:lpstr>
      <vt:lpstr>Visit Summary for Women of Childbearing Age</vt:lpstr>
      <vt:lpstr>Visit Summary</vt:lpstr>
      <vt:lpstr>Family Planning and Contraception</vt:lpstr>
      <vt:lpstr>Consent to using TLD or DTG</vt:lpstr>
      <vt:lpstr>Summary of 1st Line Regimens</vt:lpstr>
      <vt:lpstr>Dual Treatment of HIV and Active TB </vt:lpstr>
      <vt:lpstr>Re-initiating ART in Treatment Interrupters</vt:lpstr>
      <vt:lpstr>Cotrimoxazole Preventive Therapy</vt:lpstr>
      <vt:lpstr>Monitoring on ART  and  Switching Regimens</vt:lpstr>
      <vt:lpstr>PowerPoint Presentation</vt:lpstr>
      <vt:lpstr>VL Monitoring- Part 1  Take home message:  </vt:lpstr>
      <vt:lpstr>VL Monitoring – Interpreting the Results of the VL Repeated after 3 Months</vt:lpstr>
      <vt:lpstr>PowerPoint Presentation</vt:lpstr>
      <vt:lpstr>2nd Line Regimens in Adults </vt:lpstr>
      <vt:lpstr>PowerPoint Presentation</vt:lpstr>
      <vt:lpstr>2nd Line Regimens in Children</vt:lpstr>
      <vt:lpstr>PowerPoint Presentation</vt:lpstr>
      <vt:lpstr>Switching between EFV and DTG</vt:lpstr>
      <vt:lpstr>Switching from EFV to DTG</vt:lpstr>
      <vt:lpstr>Important Principles for Transitioning</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New 2019 Abridges ART Guidelines</dc:title>
  <dc:creator>Jeannette Wessels</dc:creator>
  <cp:lastModifiedBy>Windows User</cp:lastModifiedBy>
  <cp:revision>12</cp:revision>
  <dcterms:created xsi:type="dcterms:W3CDTF">2019-05-24T11:44:44Z</dcterms:created>
  <dcterms:modified xsi:type="dcterms:W3CDTF">2019-07-11T07:41:13Z</dcterms:modified>
</cp:coreProperties>
</file>