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45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1026-BBFE-4F88-BA42-87BFDDA0B84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30DB-E10A-4390-95E6-87B1C0AB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4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1026-BBFE-4F88-BA42-87BFDDA0B84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30DB-E10A-4390-95E6-87B1C0AB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3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1026-BBFE-4F88-BA42-87BFDDA0B84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30DB-E10A-4390-95E6-87B1C0AB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85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9525"/>
            <a:ext cx="12192000" cy="786384"/>
          </a:xfrm>
          <a:solidFill>
            <a:srgbClr val="005DAA"/>
          </a:solidFill>
        </p:spPr>
        <p:txBody>
          <a:bodyPr lIns="274320" rIns="274320"/>
          <a:lstStyle>
            <a:lvl1pPr>
              <a:defRPr u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Enter slide title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8282" y="6476874"/>
            <a:ext cx="1054100" cy="365125"/>
          </a:xfrm>
        </p:spPr>
        <p:txBody>
          <a:bodyPr/>
          <a:lstStyle/>
          <a:p>
            <a:fld id="{6039E477-088D-487D-A482-1547B74FD15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20692" y="6467223"/>
            <a:ext cx="4350617" cy="365125"/>
          </a:xfrm>
        </p:spPr>
        <p:txBody>
          <a:bodyPr anchor="ctr"/>
          <a:lstStyle>
            <a:lvl1pPr marL="0" indent="0">
              <a:buNone/>
              <a:def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Enter citation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7556" y="877986"/>
            <a:ext cx="11676888" cy="53858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76871"/>
            <a:ext cx="198424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98989"/>
                </a:solidFill>
              </a:rPr>
              <a:t>Division of Global HIV</a:t>
            </a:r>
            <a:r>
              <a:rPr lang="en-US" sz="1200" baseline="0" dirty="0" smtClean="0">
                <a:solidFill>
                  <a:srgbClr val="898989"/>
                </a:solidFill>
              </a:rPr>
              <a:t> &amp; TB</a:t>
            </a:r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573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1026-BBFE-4F88-BA42-87BFDDA0B84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30DB-E10A-4390-95E6-87B1C0AB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2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1026-BBFE-4F88-BA42-87BFDDA0B84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30DB-E10A-4390-95E6-87B1C0AB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1026-BBFE-4F88-BA42-87BFDDA0B84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30DB-E10A-4390-95E6-87B1C0AB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5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1026-BBFE-4F88-BA42-87BFDDA0B84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30DB-E10A-4390-95E6-87B1C0AB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1026-BBFE-4F88-BA42-87BFDDA0B84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30DB-E10A-4390-95E6-87B1C0AB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2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1026-BBFE-4F88-BA42-87BFDDA0B84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30DB-E10A-4390-95E6-87B1C0AB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4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1026-BBFE-4F88-BA42-87BFDDA0B84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30DB-E10A-4390-95E6-87B1C0AB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9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1026-BBFE-4F88-BA42-87BFDDA0B84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30DB-E10A-4390-95E6-87B1C0AB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3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D1026-BBFE-4F88-BA42-87BFDDA0B84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A30DB-E10A-4390-95E6-87B1C0AB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Harvesting/Standardization/Release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849707" y="6486399"/>
            <a:ext cx="1054100" cy="365125"/>
          </a:xfrm>
        </p:spPr>
        <p:txBody>
          <a:bodyPr/>
          <a:lstStyle/>
          <a:p>
            <a:fld id="{6039E477-088D-487D-A482-1547B74FD154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676" y="1305629"/>
            <a:ext cx="2265529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Develop/Revise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Technical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Partners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Site Leads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18470" y="1332241"/>
            <a:ext cx="496272" cy="38345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46007" y="1326254"/>
            <a:ext cx="226552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QI Branch</a:t>
            </a:r>
          </a:p>
        </p:txBody>
      </p:sp>
      <p:sp>
        <p:nvSpPr>
          <p:cNvPr id="10" name="Down Arrow 9"/>
          <p:cNvSpPr/>
          <p:nvPr/>
        </p:nvSpPr>
        <p:spPr>
          <a:xfrm>
            <a:off x="3586020" y="1738048"/>
            <a:ext cx="383458" cy="80025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46007" y="2559065"/>
            <a:ext cx="2265529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Technical Teams</a:t>
            </a:r>
          </a:p>
          <a:p>
            <a:r>
              <a:rPr lang="en-US" dirty="0" smtClean="0"/>
              <a:t>SI Branch</a:t>
            </a:r>
          </a:p>
          <a:p>
            <a:r>
              <a:rPr lang="en-US" dirty="0" smtClean="0"/>
              <a:t>CDC HQ</a:t>
            </a:r>
          </a:p>
          <a:p>
            <a:r>
              <a:rPr lang="en-US" dirty="0" smtClean="0"/>
              <a:t>Other experts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Review/Revise</a:t>
            </a:r>
          </a:p>
        </p:txBody>
      </p:sp>
      <p:sp>
        <p:nvSpPr>
          <p:cNvPr id="12" name="Down Arrow 11"/>
          <p:cNvSpPr/>
          <p:nvPr/>
        </p:nvSpPr>
        <p:spPr>
          <a:xfrm rot="10800000">
            <a:off x="4195761" y="1714426"/>
            <a:ext cx="383458" cy="80025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70338" y="1336515"/>
            <a:ext cx="226552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Communications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99917" y="1343578"/>
            <a:ext cx="226552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QI </a:t>
            </a:r>
            <a:r>
              <a:rPr lang="en-US" dirty="0"/>
              <a:t>Branch</a:t>
            </a:r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940474" y="3659316"/>
            <a:ext cx="5074878" cy="20313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Monday am </a:t>
            </a:r>
            <a:r>
              <a:rPr lang="en-US" dirty="0" err="1"/>
              <a:t>Siyenza</a:t>
            </a:r>
            <a:r>
              <a:rPr lang="en-US" dirty="0"/>
              <a:t> </a:t>
            </a:r>
            <a:r>
              <a:rPr lang="en-US" dirty="0" smtClean="0"/>
              <a:t>session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Webinar – </a:t>
            </a:r>
            <a:r>
              <a:rPr lang="en-US" dirty="0"/>
              <a:t>CDC site </a:t>
            </a:r>
            <a:r>
              <a:rPr lang="en-US" dirty="0" smtClean="0"/>
              <a:t>leads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Recorded </a:t>
            </a:r>
            <a:r>
              <a:rPr lang="en-US" dirty="0"/>
              <a:t>webinar </a:t>
            </a:r>
            <a:r>
              <a:rPr lang="en-US" dirty="0" smtClean="0"/>
              <a:t>– </a:t>
            </a:r>
            <a:r>
              <a:rPr lang="en-US" dirty="0"/>
              <a:t>CDC site </a:t>
            </a:r>
            <a:r>
              <a:rPr lang="en-US" dirty="0" smtClean="0"/>
              <a:t>leads, Partners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Email – CDC </a:t>
            </a:r>
            <a:r>
              <a:rPr lang="en-US" dirty="0"/>
              <a:t>site leads, </a:t>
            </a:r>
            <a:r>
              <a:rPr lang="en-US" dirty="0" smtClean="0"/>
              <a:t>Partner leadership &amp; </a:t>
            </a:r>
            <a:r>
              <a:rPr lang="en-US" dirty="0"/>
              <a:t>program 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WhatsApp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GitHub/Share </a:t>
            </a:r>
            <a:r>
              <a:rPr lang="en-US" dirty="0" smtClean="0"/>
              <a:t>Drive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50250" y="3705955"/>
            <a:ext cx="67357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Tool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Brief </a:t>
            </a:r>
            <a:r>
              <a:rPr lang="en-US" dirty="0" smtClean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Purpose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Use: mandatory, recommended, </a:t>
            </a:r>
            <a:r>
              <a:rPr lang="en-US" dirty="0" smtClean="0"/>
              <a:t>as needed to assist site leads/sites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Frequency: daily, weekly, monthly, etc.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Instructions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Location </a:t>
            </a:r>
            <a:r>
              <a:rPr lang="en-US" dirty="0"/>
              <a:t>on share drive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Person to contact for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Version </a:t>
            </a:r>
            <a:r>
              <a:rPr lang="en-US" dirty="0"/>
              <a:t>(revision date)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Jobaid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676" y="936297"/>
            <a:ext cx="226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Day 0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46007" y="936297"/>
            <a:ext cx="226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Days 1-10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70338" y="956137"/>
            <a:ext cx="226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Days 11-13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99917" y="987299"/>
            <a:ext cx="226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Day 14-15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5244644" y="1329452"/>
            <a:ext cx="496272" cy="38345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8070537" y="1322389"/>
            <a:ext cx="496272" cy="38345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9067860" y="1761670"/>
            <a:ext cx="383458" cy="80025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708005" y="2582687"/>
            <a:ext cx="1749738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Pilot Volunteers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Revise</a:t>
            </a:r>
            <a:endParaRPr lang="en-US" dirty="0"/>
          </a:p>
        </p:txBody>
      </p:sp>
      <p:sp>
        <p:nvSpPr>
          <p:cNvPr id="31" name="Down Arrow 30"/>
          <p:cNvSpPr/>
          <p:nvPr/>
        </p:nvSpPr>
        <p:spPr>
          <a:xfrm rot="10800000">
            <a:off x="9677601" y="1738048"/>
            <a:ext cx="383458" cy="80025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Bent-Up Arrow 32"/>
          <p:cNvSpPr/>
          <p:nvPr/>
        </p:nvSpPr>
        <p:spPr>
          <a:xfrm rot="10800000" flipH="1">
            <a:off x="10900019" y="1404585"/>
            <a:ext cx="520205" cy="2233965"/>
          </a:xfrm>
          <a:prstGeom prst="bentUpArrow">
            <a:avLst>
              <a:gd name="adj1" fmla="val 35002"/>
              <a:gd name="adj2" fmla="val 25884"/>
              <a:gd name="adj3" fmla="val 25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365488" y="1687409"/>
            <a:ext cx="92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85991" y="6110711"/>
            <a:ext cx="6196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Send tools you use or have found helpful to</a:t>
            </a:r>
            <a:r>
              <a:rPr lang="en-US" dirty="0"/>
              <a:t>:</a:t>
            </a:r>
          </a:p>
          <a:p>
            <a:r>
              <a:rPr lang="en-US" dirty="0"/>
              <a:t>Monica </a:t>
            </a:r>
            <a:r>
              <a:rPr lang="en-US" dirty="0" smtClean="0"/>
              <a:t>Patton, gnh9@cdc.gov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" y="892582"/>
            <a:ext cx="821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  <a:t>Suggested Timeline</a:t>
            </a:r>
            <a:endParaRPr lang="en-US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00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127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Tool Harvesting/Standardization/Release </vt:lpstr>
    </vt:vector>
  </TitlesOfParts>
  <Company>Centers for Disease Control and Prevention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 Capture/Standardization/Release</dc:title>
  <dc:creator>Patton, Monica E. (CDC/DDPHSIS/CGH/DGHT)</dc:creator>
  <cp:lastModifiedBy>Grund, Jonathan (CDC/DDPHSIS/CGH/DGHT)</cp:lastModifiedBy>
  <cp:revision>10</cp:revision>
  <dcterms:created xsi:type="dcterms:W3CDTF">2019-07-15T05:42:41Z</dcterms:created>
  <dcterms:modified xsi:type="dcterms:W3CDTF">2019-07-18T20:28:02Z</dcterms:modified>
</cp:coreProperties>
</file>