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EB4A0-E3E6-49BE-B087-93B552129C9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A3C47-3325-46DB-AA46-B56EE293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F7499-0A0E-4AE6-BD13-C1CB91B8F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3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957E-1298-4954-AD38-3B9F5C77089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806A-ADDF-4CCC-9E79-B5A05B05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Frenzy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PICT: Acute Stream</a:t>
            </a:r>
          </a:p>
          <a:p>
            <a:pPr lvl="1"/>
            <a:r>
              <a:rPr lang="en-US" dirty="0" smtClean="0"/>
              <a:t>Target: Men 20-59, Women 15-49</a:t>
            </a:r>
          </a:p>
          <a:p>
            <a:pPr lvl="1"/>
            <a:r>
              <a:rPr lang="en-US" dirty="0" smtClean="0"/>
              <a:t>Lay Counselor administers screening tool </a:t>
            </a:r>
          </a:p>
          <a:p>
            <a:pPr lvl="1"/>
            <a:r>
              <a:rPr lang="en-US" dirty="0" smtClean="0"/>
              <a:t>Offers and provides </a:t>
            </a:r>
            <a:r>
              <a:rPr lang="en-US" smtClean="0"/>
              <a:t>HIV </a:t>
            </a:r>
            <a:r>
              <a:rPr lang="en-US" smtClean="0"/>
              <a:t>testing &amp; </a:t>
            </a:r>
            <a:r>
              <a:rPr lang="en-US"/>
              <a:t>r</a:t>
            </a:r>
            <a:r>
              <a:rPr lang="en-US" smtClean="0"/>
              <a:t>evised </a:t>
            </a:r>
            <a:r>
              <a:rPr lang="en-US" dirty="0" smtClean="0"/>
              <a:t>post counselling messages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Escorts patient to clinician for linkages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Index Testing Checklist </a:t>
            </a:r>
          </a:p>
          <a:p>
            <a:pPr lvl="1"/>
            <a:r>
              <a:rPr lang="en-US" dirty="0" smtClean="0"/>
              <a:t>Baseline info for facility </a:t>
            </a:r>
          </a:p>
          <a:p>
            <a:pPr lvl="1"/>
            <a:r>
              <a:rPr lang="en-US" dirty="0" smtClean="0"/>
              <a:t>Remedial actions by implementing partner (training, documentation etc.) after Feb Fury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Straight Arrow Connector 215"/>
          <p:cNvCxnSpPr/>
          <p:nvPr/>
        </p:nvCxnSpPr>
        <p:spPr>
          <a:xfrm>
            <a:off x="7109725" y="1031483"/>
            <a:ext cx="126609" cy="0"/>
          </a:xfrm>
          <a:prstGeom prst="straightConnector1">
            <a:avLst/>
          </a:prstGeom>
          <a:ln w="38100">
            <a:headEnd w="lg" len="lg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111139" y="1084158"/>
            <a:ext cx="4322790" cy="187074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4271696" y="3188359"/>
            <a:ext cx="4131966" cy="361766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103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4259960" y="979440"/>
            <a:ext cx="1770409" cy="625287"/>
            <a:chOff x="1376014" y="621574"/>
            <a:chExt cx="2462999" cy="833717"/>
          </a:xfrm>
        </p:grpSpPr>
        <p:sp>
          <p:nvSpPr>
            <p:cNvPr id="11" name="TextBox 10"/>
            <p:cNvSpPr txBox="1"/>
            <p:nvPr/>
          </p:nvSpPr>
          <p:spPr>
            <a:xfrm>
              <a:off x="1567613" y="820757"/>
              <a:ext cx="2271400" cy="634534"/>
            </a:xfrm>
            <a:prstGeom prst="rect">
              <a:avLst/>
            </a:prstGeom>
            <a:noFill/>
            <a:ln w="19050">
              <a:solidFill>
                <a:srgbClr val="103356"/>
              </a:solidFill>
            </a:ln>
          </p:spPr>
          <p:txBody>
            <a:bodyPr wrap="square" rtlCol="0">
              <a:spAutoFit/>
            </a:bodyPr>
            <a:lstStyle/>
            <a:p>
              <a:pPr marL="171441"/>
              <a:r>
                <a:rPr lang="en-US" sz="831" b="1" dirty="0"/>
                <a:t>At any time in your life, has a healthcare provider ever told you were HIV-positive?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76014" y="621574"/>
              <a:ext cx="431583" cy="405725"/>
              <a:chOff x="1861624" y="64256"/>
              <a:chExt cx="431583" cy="4057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61624" y="64256"/>
                <a:ext cx="405725" cy="4057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13642" y="67065"/>
                <a:ext cx="379565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350" b="1" dirty="0">
                    <a:solidFill>
                      <a:schemeClr val="tx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257070" y="1829267"/>
            <a:ext cx="1795197" cy="632021"/>
            <a:chOff x="1344394" y="2239292"/>
            <a:chExt cx="2185780" cy="842696"/>
          </a:xfrm>
        </p:grpSpPr>
        <p:sp>
          <p:nvSpPr>
            <p:cNvPr id="5" name="TextBox 4"/>
            <p:cNvSpPr txBox="1"/>
            <p:nvPr/>
          </p:nvSpPr>
          <p:spPr>
            <a:xfrm>
              <a:off x="1567615" y="2447454"/>
              <a:ext cx="1962559" cy="6345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41"/>
              <a:r>
                <a:rPr lang="en-US" sz="831" b="1" dirty="0"/>
                <a:t>In the last year, has a healthcare provider tested you for HIV?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344394" y="2239292"/>
              <a:ext cx="415831" cy="571017"/>
              <a:chOff x="1830004" y="67062"/>
              <a:chExt cx="415831" cy="57101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830004" y="232354"/>
                <a:ext cx="405725" cy="4057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913643" y="67062"/>
                <a:ext cx="33219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350" b="1" dirty="0">
                    <a:solidFill>
                      <a:schemeClr val="tx2">
                        <a:lumMod val="50000"/>
                      </a:schemeClr>
                    </a:solidFill>
                  </a:rPr>
                  <a:t>2</a:t>
                </a: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232258" y="1601739"/>
            <a:ext cx="1174003" cy="603755"/>
          </a:xfrm>
          <a:prstGeom prst="rect">
            <a:avLst/>
          </a:prstGeom>
          <a:noFill/>
          <a:ln w="19050">
            <a:solidFill>
              <a:srgbClr val="103356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831" b="1" dirty="0"/>
              <a:t>Confirm and record clients ART number, &amp; offer client adherence counseling.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738191" y="2065644"/>
            <a:ext cx="466398" cy="475900"/>
          </a:xfrm>
          <a:prstGeom prst="rect">
            <a:avLst/>
          </a:prstGeom>
          <a:noFill/>
          <a:ln w="19050">
            <a:solidFill>
              <a:srgbClr val="10335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31" b="1" dirty="0"/>
              <a:t>TEST FOR HIV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79209" y="1084066"/>
            <a:ext cx="465799" cy="1870741"/>
            <a:chOff x="324590" y="1001211"/>
            <a:chExt cx="608768" cy="2494322"/>
          </a:xfrm>
        </p:grpSpPr>
        <p:sp>
          <p:nvSpPr>
            <p:cNvPr id="6" name="Rectangle 5"/>
            <p:cNvSpPr/>
            <p:nvPr/>
          </p:nvSpPr>
          <p:spPr>
            <a:xfrm>
              <a:off x="329711" y="1001211"/>
              <a:ext cx="603647" cy="2494321"/>
            </a:xfrm>
            <a:prstGeom prst="rect">
              <a:avLst/>
            </a:prstGeom>
            <a:solidFill>
              <a:srgbClr val="21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4590" y="1014004"/>
              <a:ext cx="567588" cy="2470068"/>
              <a:chOff x="227607" y="559029"/>
              <a:chExt cx="567588" cy="2470068"/>
            </a:xfrm>
          </p:grpSpPr>
          <p:sp>
            <p:nvSpPr>
              <p:cNvPr id="8" name="TextBox 7"/>
              <p:cNvSpPr txBox="1"/>
              <p:nvPr/>
            </p:nvSpPr>
            <p:spPr>
              <a:xfrm rot="16200000">
                <a:off x="-578399" y="1604922"/>
                <a:ext cx="1990288" cy="378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81" b="1" dirty="0">
                    <a:solidFill>
                      <a:schemeClr val="bg1"/>
                    </a:solidFill>
                  </a:rPr>
                  <a:t>INITIAL SCREENING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-583724" y="1650177"/>
                <a:ext cx="2470068" cy="28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31" b="1" dirty="0">
                    <a:solidFill>
                      <a:schemeClr val="bg1"/>
                    </a:solidFill>
                  </a:rPr>
                  <a:t>Two Questions</a:t>
                </a:r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29712" y="1001211"/>
              <a:ext cx="593064" cy="249432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4269246" y="3192720"/>
            <a:ext cx="4121546" cy="360935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813795" y="437346"/>
            <a:ext cx="4576998" cy="68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62" b="1" dirty="0">
                <a:solidFill>
                  <a:prstClr val="black"/>
                </a:solidFill>
              </a:rPr>
              <a:t>Introduction Script: To provide the best care possible, we ask all of our clients the following set of questions. The information will remain confidential so please be honest and open with your answers.</a:t>
            </a:r>
          </a:p>
          <a:p>
            <a:r>
              <a:rPr lang="en-US" sz="762" b="1" u="sng" dirty="0">
                <a:solidFill>
                  <a:srgbClr val="FF0000"/>
                </a:solidFill>
              </a:rPr>
              <a:t>PROVIDER NOTE</a:t>
            </a:r>
            <a:r>
              <a:rPr lang="en-US" sz="762" b="1" dirty="0">
                <a:solidFill>
                  <a:srgbClr val="FF0000"/>
                </a:solidFill>
              </a:rPr>
              <a:t>: If client is a man between 20 and 59 years of age, test for HIV. You do not need to use the 4 screening questions below the initial screening. Offer the HIV test!</a:t>
            </a:r>
          </a:p>
          <a:p>
            <a:r>
              <a:rPr lang="en-US" sz="831" b="1" dirty="0">
                <a:solidFill>
                  <a:prstClr val="black"/>
                </a:solidFill>
              </a:rPr>
              <a:t> </a:t>
            </a:r>
            <a:endParaRPr lang="en-US" sz="83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06047" y="3187582"/>
            <a:ext cx="464669" cy="3617666"/>
            <a:chOff x="326068" y="3746091"/>
            <a:chExt cx="607290" cy="5328014"/>
          </a:xfrm>
        </p:grpSpPr>
        <p:sp>
          <p:nvSpPr>
            <p:cNvPr id="7" name="Rectangle 6"/>
            <p:cNvSpPr/>
            <p:nvPr/>
          </p:nvSpPr>
          <p:spPr>
            <a:xfrm>
              <a:off x="326068" y="3746091"/>
              <a:ext cx="602648" cy="5328014"/>
            </a:xfrm>
            <a:prstGeom prst="rect">
              <a:avLst/>
            </a:prstGeom>
            <a:solidFill>
              <a:srgbClr val="216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053373" y="6150197"/>
              <a:ext cx="3134191" cy="3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6" b="1" dirty="0">
                  <a:solidFill>
                    <a:schemeClr val="bg1"/>
                  </a:solidFill>
                </a:rPr>
                <a:t>SCREENING FOR HIV TESTING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486741" y="6191929"/>
              <a:ext cx="2470067" cy="28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31" b="1" dirty="0">
                  <a:solidFill>
                    <a:schemeClr val="bg1"/>
                  </a:solidFill>
                </a:rPr>
                <a:t>Four Questions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29711" y="3746091"/>
              <a:ext cx="603647" cy="532801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25113" y="4968647"/>
            <a:ext cx="2606052" cy="755902"/>
            <a:chOff x="1861624" y="6495510"/>
            <a:chExt cx="3474737" cy="1007868"/>
          </a:xfrm>
        </p:grpSpPr>
        <p:sp>
          <p:nvSpPr>
            <p:cNvPr id="56" name="TextBox 55"/>
            <p:cNvSpPr txBox="1"/>
            <p:nvPr/>
          </p:nvSpPr>
          <p:spPr>
            <a:xfrm>
              <a:off x="2045645" y="6698372"/>
              <a:ext cx="3290716" cy="805006"/>
            </a:xfrm>
            <a:prstGeom prst="rect">
              <a:avLst/>
            </a:prstGeom>
            <a:solidFill>
              <a:srgbClr val="103356"/>
            </a:solidFill>
            <a:ln w="19050">
              <a:solidFill>
                <a:schemeClr val="bg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marL="172633"/>
              <a:r>
                <a:rPr lang="en-US" sz="831" b="1" dirty="0">
                  <a:solidFill>
                    <a:schemeClr val="bg1"/>
                  </a:solidFill>
                </a:rPr>
                <a:t>In the </a:t>
              </a:r>
              <a:r>
                <a:rPr lang="en-US" sz="831" b="1">
                  <a:solidFill>
                    <a:schemeClr val="bg1"/>
                  </a:solidFill>
                </a:rPr>
                <a:t>last 3-6 </a:t>
              </a:r>
              <a:r>
                <a:rPr lang="en-US" sz="831" b="1" dirty="0">
                  <a:solidFill>
                    <a:schemeClr val="bg1"/>
                  </a:solidFill>
                </a:rPr>
                <a:t>months, have you had sex without a condom with a person who’s HIV status you do not know or who might be HIV++?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861624" y="6495510"/>
              <a:ext cx="405725" cy="405725"/>
              <a:chOff x="1861624" y="64256"/>
              <a:chExt cx="405725" cy="4057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61624" y="64256"/>
                <a:ext cx="405725" cy="405725"/>
              </a:xfrm>
              <a:prstGeom prst="rect">
                <a:avLst/>
              </a:prstGeom>
              <a:solidFill>
                <a:srgbClr val="5B9BD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07124" y="77751"/>
                <a:ext cx="355226" cy="37873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46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6243954" y="5422997"/>
            <a:ext cx="459006" cy="425795"/>
            <a:chOff x="3529288" y="5414522"/>
            <a:chExt cx="612008" cy="567726"/>
          </a:xfrm>
        </p:grpSpPr>
        <p:cxnSp>
          <p:nvCxnSpPr>
            <p:cNvPr id="282" name="Straight Arrow Connector 281"/>
            <p:cNvCxnSpPr/>
            <p:nvPr/>
          </p:nvCxnSpPr>
          <p:spPr>
            <a:xfrm>
              <a:off x="3835292" y="5771233"/>
              <a:ext cx="0" cy="21101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/>
            <p:cNvGrpSpPr/>
            <p:nvPr/>
          </p:nvGrpSpPr>
          <p:grpSpPr>
            <a:xfrm>
              <a:off x="3529288" y="5414522"/>
              <a:ext cx="612008" cy="378736"/>
              <a:chOff x="5919416" y="4814467"/>
              <a:chExt cx="612008" cy="378736"/>
            </a:xfrm>
          </p:grpSpPr>
          <p:sp>
            <p:nvSpPr>
              <p:cNvPr id="284" name="Hexagon 283"/>
              <p:cNvSpPr/>
              <p:nvPr/>
            </p:nvSpPr>
            <p:spPr>
              <a:xfrm>
                <a:off x="5935462" y="4849432"/>
                <a:ext cx="579916" cy="317607"/>
              </a:xfrm>
              <a:prstGeom prst="hexagon">
                <a:avLst/>
              </a:prstGeom>
              <a:solidFill>
                <a:schemeClr val="accent5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919416" y="4814467"/>
                <a:ext cx="612008" cy="37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325113" y="5739227"/>
            <a:ext cx="2606052" cy="628047"/>
            <a:chOff x="1861624" y="7705566"/>
            <a:chExt cx="3474737" cy="837395"/>
          </a:xfrm>
        </p:grpSpPr>
        <p:sp>
          <p:nvSpPr>
            <p:cNvPr id="57" name="TextBox 56"/>
            <p:cNvSpPr txBox="1"/>
            <p:nvPr/>
          </p:nvSpPr>
          <p:spPr>
            <a:xfrm>
              <a:off x="2065525" y="7908428"/>
              <a:ext cx="3270836" cy="634533"/>
            </a:xfrm>
            <a:prstGeom prst="rect">
              <a:avLst/>
            </a:prstGeom>
            <a:solidFill>
              <a:srgbClr val="103356"/>
            </a:solidFill>
            <a:ln w="19050">
              <a:solidFill>
                <a:schemeClr val="bg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marL="172633"/>
              <a:r>
                <a:rPr lang="en-US" sz="831" b="1" dirty="0">
                  <a:solidFill>
                    <a:schemeClr val="bg1"/>
                  </a:solidFill>
                </a:rPr>
                <a:t>In the last 3-6 months, have you had sex with someone you randomly met? Either through social medial or at a social place (tavern, bar?)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861624" y="7705566"/>
              <a:ext cx="420285" cy="405725"/>
              <a:chOff x="1861624" y="64256"/>
              <a:chExt cx="420285" cy="40572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61624" y="64256"/>
                <a:ext cx="405725" cy="405725"/>
              </a:xfrm>
              <a:prstGeom prst="rect">
                <a:avLst/>
              </a:prstGeom>
              <a:solidFill>
                <a:srgbClr val="5B9BD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26683" y="77751"/>
                <a:ext cx="355226" cy="37873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246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6862749" y="4971636"/>
            <a:ext cx="1501667" cy="696351"/>
            <a:chOff x="-13705" y="4753054"/>
            <a:chExt cx="2002223" cy="91919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30692" y="5249440"/>
              <a:ext cx="43124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974354" y="4753054"/>
              <a:ext cx="1014164" cy="9191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TEST</a:t>
              </a:r>
            </a:p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FOR</a:t>
              </a:r>
            </a:p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HIV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-13705" y="4977025"/>
              <a:ext cx="727892" cy="544397"/>
              <a:chOff x="-2507765" y="4892985"/>
              <a:chExt cx="727892" cy="544397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-2507765" y="4892985"/>
                <a:ext cx="544397" cy="544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-2468009" y="4952066"/>
                <a:ext cx="688136" cy="37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tx2">
                        <a:lumMod val="50000"/>
                      </a:schemeClr>
                    </a:solidFill>
                  </a:rPr>
                  <a:t>YES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6808846" y="5703589"/>
            <a:ext cx="1555570" cy="696351"/>
            <a:chOff x="-85575" y="4841547"/>
            <a:chExt cx="2074093" cy="92846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530692" y="5301146"/>
              <a:ext cx="43124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974354" y="4841547"/>
              <a:ext cx="1014164" cy="9284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TEST</a:t>
              </a:r>
            </a:p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FOR</a:t>
              </a:r>
            </a:p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HIV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-85575" y="5028948"/>
              <a:ext cx="688136" cy="544397"/>
              <a:chOff x="-2579635" y="4944908"/>
              <a:chExt cx="688136" cy="544397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-2507765" y="4944908"/>
                <a:ext cx="544397" cy="544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-2579635" y="5032440"/>
                <a:ext cx="688136" cy="37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tx2">
                        <a:lumMod val="50000"/>
                      </a:schemeClr>
                    </a:solidFill>
                  </a:rPr>
                  <a:t>YES</a:t>
                </a: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521062" y="1132838"/>
            <a:ext cx="1103977" cy="1018918"/>
            <a:chOff x="3564606" y="1050132"/>
            <a:chExt cx="1471969" cy="135855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3823870" y="1922603"/>
              <a:ext cx="0" cy="486081"/>
            </a:xfrm>
            <a:prstGeom prst="straightConnector1">
              <a:avLst/>
            </a:prstGeom>
            <a:ln w="38100"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3564606" y="1611346"/>
              <a:ext cx="699636" cy="449368"/>
              <a:chOff x="-1128586" y="4948104"/>
              <a:chExt cx="699636" cy="449368"/>
            </a:xfrm>
          </p:grpSpPr>
          <p:sp>
            <p:nvSpPr>
              <p:cNvPr id="160" name="Hexagon 159"/>
              <p:cNvSpPr/>
              <p:nvPr/>
            </p:nvSpPr>
            <p:spPr>
              <a:xfrm>
                <a:off x="-1128586" y="4948104"/>
                <a:ext cx="508848" cy="303472"/>
              </a:xfrm>
              <a:prstGeom prst="hexagon">
                <a:avLst/>
              </a:prstGeom>
              <a:solidFill>
                <a:srgbClr val="2166AC"/>
              </a:solidFill>
              <a:ln w="38100">
                <a:solidFill>
                  <a:srgbClr val="2166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-1117086" y="5018738"/>
                <a:ext cx="688136" cy="378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348439" y="1050132"/>
              <a:ext cx="688136" cy="508848"/>
              <a:chOff x="-1213390" y="4850195"/>
              <a:chExt cx="688136" cy="508848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-1128586" y="4850195"/>
                <a:ext cx="508848" cy="5088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2166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-1213390" y="4938057"/>
                <a:ext cx="688136" cy="37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rgbClr val="2166AC"/>
                    </a:solidFill>
                  </a:rPr>
                  <a:t>YES</a:t>
                </a: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3807501" y="-8682"/>
            <a:ext cx="4589585" cy="4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b="1" dirty="0"/>
              <a:t>Tool to Identify Eligibility for HIV Testing Services among Adults and Adolescents 15 Years and Older </a:t>
            </a:r>
            <a:endParaRPr lang="en-US" sz="831" b="1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471695" y="6343304"/>
            <a:ext cx="0" cy="158262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4271696" y="6525088"/>
            <a:ext cx="3895358" cy="284052"/>
            <a:chOff x="5624360" y="4840400"/>
            <a:chExt cx="846511" cy="378736"/>
          </a:xfrm>
        </p:grpSpPr>
        <p:sp>
          <p:nvSpPr>
            <p:cNvPr id="166" name="Hexagon 165"/>
            <p:cNvSpPr/>
            <p:nvPr/>
          </p:nvSpPr>
          <p:spPr>
            <a:xfrm>
              <a:off x="5624360" y="4840400"/>
              <a:ext cx="846511" cy="344591"/>
            </a:xfrm>
            <a:prstGeom prst="hexagon">
              <a:avLst/>
            </a:prstGeom>
            <a:solidFill>
              <a:schemeClr val="accent5"/>
            </a:solidFill>
            <a:ln w="19050">
              <a:solidFill>
                <a:srgbClr val="103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627916" y="4840400"/>
              <a:ext cx="842955" cy="378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6" b="1" dirty="0">
                  <a:solidFill>
                    <a:schemeClr val="bg1"/>
                  </a:solidFill>
                </a:rPr>
                <a:t>If no, DO NOT test for HIV. Proceed with clinical visit.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25113" y="3211766"/>
            <a:ext cx="2742452" cy="759833"/>
            <a:chOff x="871052" y="4150551"/>
            <a:chExt cx="3961320" cy="1097537"/>
          </a:xfrm>
        </p:grpSpPr>
        <p:grpSp>
          <p:nvGrpSpPr>
            <p:cNvPr id="61" name="Group 60"/>
            <p:cNvGrpSpPr/>
            <p:nvPr/>
          </p:nvGrpSpPr>
          <p:grpSpPr>
            <a:xfrm>
              <a:off x="871052" y="4150551"/>
              <a:ext cx="3782304" cy="1097537"/>
              <a:chOff x="1553559" y="4404279"/>
              <a:chExt cx="3491358" cy="101311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47603" y="4612384"/>
                <a:ext cx="3297314" cy="805006"/>
              </a:xfrm>
              <a:prstGeom prst="rect">
                <a:avLst/>
              </a:prstGeom>
              <a:solidFill>
                <a:srgbClr val="103356"/>
              </a:solidFill>
              <a:ln w="19050">
                <a:solidFill>
                  <a:schemeClr val="bg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172633"/>
                <a:r>
                  <a:rPr lang="en-US" sz="831" b="1" dirty="0">
                    <a:solidFill>
                      <a:schemeClr val="bg1"/>
                    </a:solidFill>
                  </a:rPr>
                  <a:t>Do you have any of the following:</a:t>
                </a:r>
              </a:p>
              <a:p>
                <a:pPr marL="513136" indent="-166679">
                  <a:buFont typeface="Wingdings" panose="05000000000000000000" pitchFamily="2" charset="2"/>
                  <a:buChar char="§"/>
                </a:pPr>
                <a:r>
                  <a:rPr lang="en-US" sz="831" b="1" dirty="0">
                    <a:solidFill>
                      <a:schemeClr val="bg1"/>
                    </a:solidFill>
                  </a:rPr>
                  <a:t>Recurring cough</a:t>
                </a:r>
              </a:p>
              <a:p>
                <a:pPr marL="513136" indent="-166679">
                  <a:buFont typeface="Wingdings" panose="05000000000000000000" pitchFamily="2" charset="2"/>
                  <a:buChar char="§"/>
                </a:pPr>
                <a:r>
                  <a:rPr lang="en-US" sz="831" b="1" dirty="0">
                    <a:solidFill>
                      <a:schemeClr val="bg1"/>
                    </a:solidFill>
                  </a:rPr>
                  <a:t>Fever</a:t>
                </a:r>
              </a:p>
              <a:p>
                <a:pPr marL="513136" indent="-166679">
                  <a:buFont typeface="Wingdings" panose="05000000000000000000" pitchFamily="2" charset="2"/>
                  <a:buChar char="§"/>
                </a:pPr>
                <a:endParaRPr lang="en-US" sz="831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553559" y="4404279"/>
                <a:ext cx="405725" cy="405725"/>
                <a:chOff x="1553559" y="64256"/>
                <a:chExt cx="405725" cy="405725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553559" y="64256"/>
                  <a:ext cx="405725" cy="405725"/>
                </a:xfrm>
                <a:prstGeom prst="rect">
                  <a:avLst/>
                </a:prstGeom>
                <a:solidFill>
                  <a:srgbClr val="5B9BD5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595763" y="77753"/>
                  <a:ext cx="355226" cy="37873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1246" b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21" name="Rectangle 20"/>
            <p:cNvSpPr/>
            <p:nvPr/>
          </p:nvSpPr>
          <p:spPr>
            <a:xfrm>
              <a:off x="2738140" y="4553259"/>
              <a:ext cx="2094232" cy="502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3136" indent="-166679">
                <a:buFont typeface="Wingdings" panose="05000000000000000000" pitchFamily="2" charset="2"/>
                <a:buChar char="§"/>
              </a:pPr>
              <a:r>
                <a:rPr lang="en-US" sz="831" b="1" dirty="0">
                  <a:solidFill>
                    <a:prstClr val="white"/>
                  </a:solidFill>
                </a:rPr>
                <a:t>Weight loss</a:t>
              </a:r>
            </a:p>
            <a:p>
              <a:pPr marL="513136" indent="-166679">
                <a:buFont typeface="Wingdings" panose="05000000000000000000" pitchFamily="2" charset="2"/>
                <a:buChar char="§"/>
              </a:pPr>
              <a:r>
                <a:rPr lang="en-US" sz="831" b="1" dirty="0">
                  <a:solidFill>
                    <a:prstClr val="white"/>
                  </a:solidFill>
                </a:rPr>
                <a:t>Night sweats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25113" y="4104690"/>
            <a:ext cx="2606053" cy="751114"/>
            <a:chOff x="871051" y="5669509"/>
            <a:chExt cx="3764299" cy="1084942"/>
          </a:xfrm>
        </p:grpSpPr>
        <p:grpSp>
          <p:nvGrpSpPr>
            <p:cNvPr id="60" name="Group 59"/>
            <p:cNvGrpSpPr/>
            <p:nvPr/>
          </p:nvGrpSpPr>
          <p:grpSpPr>
            <a:xfrm>
              <a:off x="871051" y="5669509"/>
              <a:ext cx="3764299" cy="1065944"/>
              <a:chOff x="1861623" y="5593945"/>
              <a:chExt cx="3916105" cy="98394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057400" y="5772887"/>
                <a:ext cx="3720328" cy="805006"/>
              </a:xfrm>
              <a:prstGeom prst="rect">
                <a:avLst/>
              </a:prstGeom>
              <a:solidFill>
                <a:srgbClr val="103356"/>
              </a:solidFill>
              <a:ln w="19050">
                <a:solidFill>
                  <a:schemeClr val="bg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marL="172633"/>
                <a:r>
                  <a:rPr lang="en-US" sz="831" b="1" dirty="0">
                    <a:solidFill>
                      <a:schemeClr val="bg1"/>
                    </a:solidFill>
                  </a:rPr>
                  <a:t>Do you have any of the following on your private parts or genitals: </a:t>
                </a:r>
              </a:p>
              <a:p>
                <a:pPr marL="513136" indent="-166679">
                  <a:buFont typeface="Wingdings" panose="05000000000000000000" pitchFamily="2" charset="2"/>
                  <a:buChar char="§"/>
                </a:pPr>
                <a:r>
                  <a:rPr lang="en-US" sz="831" b="1" dirty="0">
                    <a:solidFill>
                      <a:schemeClr val="bg1"/>
                    </a:solidFill>
                  </a:rPr>
                  <a:t>Sores</a:t>
                </a:r>
              </a:p>
              <a:p>
                <a:pPr marL="513136" indent="-166679">
                  <a:buFont typeface="Wingdings" panose="05000000000000000000" pitchFamily="2" charset="2"/>
                  <a:buChar char="§"/>
                </a:pPr>
                <a:r>
                  <a:rPr lang="en-US" sz="831" b="1" dirty="0">
                    <a:solidFill>
                      <a:schemeClr val="bg1"/>
                    </a:solidFill>
                  </a:rPr>
                  <a:t>Blisters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861623" y="5593945"/>
                <a:ext cx="441348" cy="405725"/>
                <a:chOff x="1861623" y="64256"/>
                <a:chExt cx="441348" cy="405725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861623" y="64256"/>
                  <a:ext cx="405725" cy="405725"/>
                </a:xfrm>
                <a:prstGeom prst="rect">
                  <a:avLst/>
                </a:prstGeom>
                <a:solidFill>
                  <a:srgbClr val="5B9BD5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902623" y="77751"/>
                  <a:ext cx="400348" cy="37873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1246" b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</p:grpSp>
        </p:grpSp>
        <p:sp>
          <p:nvSpPr>
            <p:cNvPr id="27" name="Rectangle 26"/>
            <p:cNvSpPr/>
            <p:nvPr/>
          </p:nvSpPr>
          <p:spPr>
            <a:xfrm>
              <a:off x="2738141" y="6251721"/>
              <a:ext cx="1594758" cy="502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9359" indent="-159359">
                <a:buFont typeface="Wingdings" panose="05000000000000000000" pitchFamily="2" charset="2"/>
                <a:buChar char="§"/>
              </a:pPr>
              <a:r>
                <a:rPr lang="en-US" sz="831" b="1" dirty="0">
                  <a:solidFill>
                    <a:prstClr val="white"/>
                  </a:solidFill>
                </a:rPr>
                <a:t>Unusual/Smelly discharge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243954" y="4664497"/>
            <a:ext cx="459006" cy="425795"/>
            <a:chOff x="3529288" y="5414522"/>
            <a:chExt cx="612008" cy="567726"/>
          </a:xfrm>
        </p:grpSpPr>
        <p:cxnSp>
          <p:nvCxnSpPr>
            <p:cNvPr id="277" name="Straight Arrow Connector 276"/>
            <p:cNvCxnSpPr/>
            <p:nvPr/>
          </p:nvCxnSpPr>
          <p:spPr>
            <a:xfrm>
              <a:off x="3835292" y="5771233"/>
              <a:ext cx="0" cy="21101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/>
            <p:cNvGrpSpPr/>
            <p:nvPr/>
          </p:nvGrpSpPr>
          <p:grpSpPr>
            <a:xfrm>
              <a:off x="3529288" y="5414522"/>
              <a:ext cx="612008" cy="378736"/>
              <a:chOff x="5919416" y="4814467"/>
              <a:chExt cx="612008" cy="378736"/>
            </a:xfrm>
          </p:grpSpPr>
          <p:sp>
            <p:nvSpPr>
              <p:cNvPr id="279" name="Hexagon 278"/>
              <p:cNvSpPr/>
              <p:nvPr/>
            </p:nvSpPr>
            <p:spPr>
              <a:xfrm>
                <a:off x="5935462" y="4849432"/>
                <a:ext cx="579916" cy="317607"/>
              </a:xfrm>
              <a:prstGeom prst="hexagon">
                <a:avLst/>
              </a:prstGeom>
              <a:solidFill>
                <a:schemeClr val="accent5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5919416" y="4814467"/>
                <a:ext cx="612008" cy="37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6808846" y="4172992"/>
            <a:ext cx="1555570" cy="696351"/>
            <a:chOff x="-85575" y="4693943"/>
            <a:chExt cx="2074093" cy="928466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530692" y="5158000"/>
              <a:ext cx="43124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74354" y="4693943"/>
              <a:ext cx="1014164" cy="9284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TEST FOR HIV &amp; Treat STI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-85575" y="4885585"/>
              <a:ext cx="688136" cy="544397"/>
              <a:chOff x="-2579635" y="4801545"/>
              <a:chExt cx="688136" cy="544397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-2507765" y="4801545"/>
                <a:ext cx="544397" cy="544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-2579635" y="4889077"/>
                <a:ext cx="688136" cy="37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tx2">
                        <a:lumMod val="50000"/>
                      </a:schemeClr>
                    </a:solidFill>
                  </a:rPr>
                  <a:t>YES</a:t>
                </a: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6243954" y="3789259"/>
            <a:ext cx="459006" cy="425793"/>
            <a:chOff x="3529288" y="5414522"/>
            <a:chExt cx="612008" cy="567725"/>
          </a:xfrm>
        </p:grpSpPr>
        <p:cxnSp>
          <p:nvCxnSpPr>
            <p:cNvPr id="168" name="Straight Arrow Connector 167"/>
            <p:cNvCxnSpPr/>
            <p:nvPr/>
          </p:nvCxnSpPr>
          <p:spPr>
            <a:xfrm>
              <a:off x="3835292" y="5771231"/>
              <a:ext cx="0" cy="2110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529288" y="5414522"/>
              <a:ext cx="612008" cy="378736"/>
              <a:chOff x="5919416" y="4814467"/>
              <a:chExt cx="612008" cy="378736"/>
            </a:xfrm>
          </p:grpSpPr>
          <p:sp>
            <p:nvSpPr>
              <p:cNvPr id="170" name="Hexagon 169"/>
              <p:cNvSpPr/>
              <p:nvPr/>
            </p:nvSpPr>
            <p:spPr>
              <a:xfrm>
                <a:off x="5935462" y="4849432"/>
                <a:ext cx="579916" cy="317607"/>
              </a:xfrm>
              <a:prstGeom prst="hexagon">
                <a:avLst/>
              </a:prstGeom>
              <a:solidFill>
                <a:schemeClr val="accent5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919416" y="4814467"/>
                <a:ext cx="612008" cy="378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872876" y="3310283"/>
            <a:ext cx="1555570" cy="696351"/>
            <a:chOff x="-85575" y="4732410"/>
            <a:chExt cx="2074093" cy="928467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530692" y="5158000"/>
              <a:ext cx="43124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974354" y="4732410"/>
              <a:ext cx="1014164" cy="9284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TEST</a:t>
              </a:r>
            </a:p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FOR HIV </a:t>
              </a:r>
            </a:p>
            <a:p>
              <a:pPr lvl="0" algn="ctr"/>
              <a:r>
                <a:rPr lang="en-US" sz="1246" b="1" dirty="0">
                  <a:solidFill>
                    <a:srgbClr val="15416D">
                      <a:lumMod val="50000"/>
                    </a:srgbClr>
                  </a:solidFill>
                </a:rPr>
                <a:t>&amp; TB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85575" y="4885585"/>
              <a:ext cx="688136" cy="544397"/>
              <a:chOff x="-2579635" y="4801545"/>
              <a:chExt cx="688136" cy="544397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2507765" y="4801545"/>
                <a:ext cx="544397" cy="54439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033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2579635" y="4889077"/>
                <a:ext cx="688136" cy="37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tx2">
                        <a:lumMod val="50000"/>
                      </a:schemeClr>
                    </a:solidFill>
                  </a:rPr>
                  <a:t>YES</a:t>
                </a:r>
              </a:p>
            </p:txBody>
          </p:sp>
        </p:grpSp>
      </p:grpSp>
      <p:cxnSp>
        <p:nvCxnSpPr>
          <p:cNvPr id="172" name="Straight Arrow Connector 171"/>
          <p:cNvCxnSpPr/>
          <p:nvPr/>
        </p:nvCxnSpPr>
        <p:spPr>
          <a:xfrm>
            <a:off x="6392564" y="1191338"/>
            <a:ext cx="158262" cy="0"/>
          </a:xfrm>
          <a:prstGeom prst="straightConnector1">
            <a:avLst/>
          </a:prstGeom>
          <a:ln w="38100">
            <a:solidFill>
              <a:srgbClr val="2166AC"/>
            </a:solidFill>
            <a:headEnd w="lg" len="lg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302878" y="2091790"/>
            <a:ext cx="1417129" cy="1081454"/>
            <a:chOff x="3055571" y="3021475"/>
            <a:chExt cx="2046964" cy="1562100"/>
          </a:xfrm>
        </p:grpSpPr>
        <p:grpSp>
          <p:nvGrpSpPr>
            <p:cNvPr id="201" name="Group 200"/>
            <p:cNvGrpSpPr/>
            <p:nvPr/>
          </p:nvGrpSpPr>
          <p:grpSpPr>
            <a:xfrm>
              <a:off x="3055571" y="3021475"/>
              <a:ext cx="1688105" cy="1562100"/>
              <a:chOff x="3478324" y="1159860"/>
              <a:chExt cx="1558251" cy="1441938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>
                <a:off x="3823870" y="1805120"/>
                <a:ext cx="0" cy="796678"/>
              </a:xfrm>
              <a:prstGeom prst="straightConnector1">
                <a:avLst/>
              </a:prstGeom>
              <a:ln w="38100">
                <a:headEnd w="lg" len="lg"/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" name="Group 202"/>
              <p:cNvGrpSpPr/>
              <p:nvPr/>
            </p:nvGrpSpPr>
            <p:grpSpPr>
              <a:xfrm>
                <a:off x="3478324" y="1495655"/>
                <a:ext cx="688136" cy="378736"/>
                <a:chOff x="-1214868" y="4832413"/>
                <a:chExt cx="688136" cy="378736"/>
              </a:xfrm>
            </p:grpSpPr>
            <p:sp>
              <p:nvSpPr>
                <p:cNvPr id="211" name="Hexagon 210"/>
                <p:cNvSpPr/>
                <p:nvPr/>
              </p:nvSpPr>
              <p:spPr>
                <a:xfrm>
                  <a:off x="-1128586" y="4839628"/>
                  <a:ext cx="508848" cy="303472"/>
                </a:xfrm>
                <a:prstGeom prst="hexagon">
                  <a:avLst/>
                </a:prstGeom>
                <a:solidFill>
                  <a:schemeClr val="bg1"/>
                </a:solidFill>
                <a:ln w="38100">
                  <a:solidFill>
                    <a:srgbClr val="2166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-1214868" y="4832413"/>
                  <a:ext cx="688136" cy="378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46" b="1" dirty="0">
                      <a:solidFill>
                        <a:srgbClr val="2166AC"/>
                      </a:solidFill>
                    </a:rPr>
                    <a:t>YES</a:t>
                  </a: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4348439" y="1159860"/>
                <a:ext cx="688136" cy="508848"/>
                <a:chOff x="-1213390" y="4959923"/>
                <a:chExt cx="688136" cy="508848"/>
              </a:xfrm>
            </p:grpSpPr>
            <p:sp>
              <p:nvSpPr>
                <p:cNvPr id="207" name="Oval 206"/>
                <p:cNvSpPr/>
                <p:nvPr/>
              </p:nvSpPr>
              <p:spPr>
                <a:xfrm>
                  <a:off x="-1128586" y="4959923"/>
                  <a:ext cx="508848" cy="508848"/>
                </a:xfrm>
                <a:prstGeom prst="ellipse">
                  <a:avLst/>
                </a:prstGeom>
                <a:solidFill>
                  <a:srgbClr val="2166AC"/>
                </a:solidFill>
                <a:ln w="38100">
                  <a:solidFill>
                    <a:srgbClr val="2166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-1213390" y="5038642"/>
                  <a:ext cx="688136" cy="378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46" b="1" dirty="0">
                      <a:solidFill>
                        <a:schemeClr val="bg1"/>
                      </a:solidFill>
                    </a:rPr>
                    <a:t>NO</a:t>
                  </a:r>
                </a:p>
              </p:txBody>
            </p:sp>
          </p:grpSp>
        </p:grpSp>
        <p:cxnSp>
          <p:nvCxnSpPr>
            <p:cNvPr id="178" name="Straight Arrow Connector 177"/>
            <p:cNvCxnSpPr/>
            <p:nvPr/>
          </p:nvCxnSpPr>
          <p:spPr>
            <a:xfrm>
              <a:off x="4635350" y="3291420"/>
              <a:ext cx="467185" cy="0"/>
            </a:xfrm>
            <a:prstGeom prst="straightConnector1">
              <a:avLst/>
            </a:prstGeom>
            <a:ln w="38100">
              <a:solidFill>
                <a:srgbClr val="2166AC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6595135" y="940890"/>
            <a:ext cx="555481" cy="731611"/>
          </a:xfrm>
          <a:prstGeom prst="rect">
            <a:avLst/>
          </a:prstGeom>
          <a:solidFill>
            <a:schemeClr val="bg1"/>
          </a:solidFill>
          <a:ln w="19050">
            <a:solidFill>
              <a:srgbClr val="10335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31" b="1" dirty="0">
                <a:solidFill>
                  <a:prstClr val="black"/>
                </a:solidFill>
              </a:rPr>
              <a:t>Are you currently receiving ART?</a:t>
            </a:r>
            <a:endParaRPr lang="en-US" sz="831" b="1" dirty="0"/>
          </a:p>
        </p:txBody>
      </p:sp>
      <p:grpSp>
        <p:nvGrpSpPr>
          <p:cNvPr id="256" name="Group 255"/>
          <p:cNvGrpSpPr/>
          <p:nvPr/>
        </p:nvGrpSpPr>
        <p:grpSpPr>
          <a:xfrm>
            <a:off x="6561434" y="1485536"/>
            <a:ext cx="621468" cy="502282"/>
            <a:chOff x="4177266" y="2157832"/>
            <a:chExt cx="897676" cy="725518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4607757" y="2652737"/>
              <a:ext cx="467185" cy="0"/>
            </a:xfrm>
            <a:prstGeom prst="straightConnector1">
              <a:avLst/>
            </a:prstGeom>
            <a:ln w="38100">
              <a:solidFill>
                <a:srgbClr val="2166AC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4269137" y="2332096"/>
              <a:ext cx="551252" cy="55125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16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177266" y="2427281"/>
              <a:ext cx="745481" cy="41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46" b="1" dirty="0">
                  <a:solidFill>
                    <a:srgbClr val="2166AC"/>
                  </a:solidFill>
                </a:rPr>
                <a:t>YES</a:t>
              </a:r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>
              <a:off x="4546131" y="2157832"/>
              <a:ext cx="0" cy="168477"/>
            </a:xfrm>
            <a:prstGeom prst="straightConnector1">
              <a:avLst/>
            </a:prstGeom>
            <a:ln w="38100">
              <a:headEnd w="lg" len="lg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/>
          <p:cNvGrpSpPr/>
          <p:nvPr/>
        </p:nvGrpSpPr>
        <p:grpSpPr>
          <a:xfrm>
            <a:off x="7150617" y="994976"/>
            <a:ext cx="606219" cy="284052"/>
            <a:chOff x="6455668" y="1630144"/>
            <a:chExt cx="875650" cy="410297"/>
          </a:xfrm>
        </p:grpSpPr>
        <p:grpSp>
          <p:nvGrpSpPr>
            <p:cNvPr id="198" name="Group 197"/>
            <p:cNvGrpSpPr/>
            <p:nvPr/>
          </p:nvGrpSpPr>
          <p:grpSpPr>
            <a:xfrm>
              <a:off x="6455668" y="1630144"/>
              <a:ext cx="745480" cy="410297"/>
              <a:chOff x="-1210388" y="5078974"/>
              <a:chExt cx="688136" cy="378734"/>
            </a:xfrm>
          </p:grpSpPr>
          <p:sp>
            <p:nvSpPr>
              <p:cNvPr id="209" name="Hexagon 208"/>
              <p:cNvSpPr/>
              <p:nvPr/>
            </p:nvSpPr>
            <p:spPr>
              <a:xfrm>
                <a:off x="-1120744" y="5083664"/>
                <a:ext cx="508848" cy="303472"/>
              </a:xfrm>
              <a:prstGeom prst="hexagon">
                <a:avLst/>
              </a:prstGeom>
              <a:solidFill>
                <a:srgbClr val="2166AC"/>
              </a:solidFill>
              <a:ln w="38100">
                <a:solidFill>
                  <a:srgbClr val="2166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-1210388" y="5078974"/>
                <a:ext cx="688136" cy="378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46" b="1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</p:grpSp>
        <p:cxnSp>
          <p:nvCxnSpPr>
            <p:cNvPr id="214" name="Straight Arrow Connector 213"/>
            <p:cNvCxnSpPr/>
            <p:nvPr/>
          </p:nvCxnSpPr>
          <p:spPr>
            <a:xfrm>
              <a:off x="7095538" y="1662307"/>
              <a:ext cx="235780" cy="0"/>
            </a:xfrm>
            <a:prstGeom prst="straightConnector1">
              <a:avLst/>
            </a:prstGeom>
            <a:ln w="38100">
              <a:solidFill>
                <a:srgbClr val="2166AC"/>
              </a:solidFill>
              <a:headEnd w="lg" len="lg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7721574" y="1116138"/>
            <a:ext cx="617356" cy="475900"/>
          </a:xfrm>
          <a:prstGeom prst="rect">
            <a:avLst/>
          </a:prstGeom>
          <a:noFill/>
          <a:ln w="19050">
            <a:solidFill>
              <a:srgbClr val="10335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31" b="1" dirty="0"/>
              <a:t>Re-engage in ART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224998" y="2612715"/>
            <a:ext cx="4082267" cy="348044"/>
          </a:xfrm>
          <a:prstGeom prst="rect">
            <a:avLst/>
          </a:prstGeom>
          <a:noFill/>
          <a:ln w="19050">
            <a:solidFill>
              <a:srgbClr val="103356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831" b="1" u="sng" dirty="0">
                <a:solidFill>
                  <a:srgbClr val="FF0000"/>
                </a:solidFill>
              </a:rPr>
              <a:t>PROVIDER NOTE</a:t>
            </a:r>
            <a:r>
              <a:rPr lang="en-US" sz="831" b="1" dirty="0">
                <a:solidFill>
                  <a:srgbClr val="FF0000"/>
                </a:solidFill>
              </a:rPr>
              <a:t>: If client is a man between 20 and 59 years of age, test for HIV. You do not need to use the screening questions below.</a:t>
            </a:r>
          </a:p>
        </p:txBody>
      </p:sp>
    </p:spTree>
    <p:extLst>
      <p:ext uri="{BB962C8B-B14F-4D97-AF65-F5344CB8AC3E}">
        <p14:creationId xmlns:p14="http://schemas.microsoft.com/office/powerpoint/2010/main" val="11723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392</Words>
  <Application>Microsoft Office PowerPoint</Application>
  <PresentationFormat>Widescreen</PresentationFormat>
  <Paragraphs>69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Case Identification</vt:lpstr>
      <vt:lpstr>Interventions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Identification</dc:title>
  <dc:creator>Khanyile, Nompumelelo (CDC/CGH/DGHT)</dc:creator>
  <cp:lastModifiedBy>Khanyile, Nompumelelo (CDC/CGH/DGHT)</cp:lastModifiedBy>
  <cp:revision>3</cp:revision>
  <dcterms:created xsi:type="dcterms:W3CDTF">2019-02-04T16:15:38Z</dcterms:created>
  <dcterms:modified xsi:type="dcterms:W3CDTF">2019-02-04T16:32:46Z</dcterms:modified>
</cp:coreProperties>
</file>