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4" r:id="rId2"/>
    <p:sldId id="306" r:id="rId3"/>
    <p:sldId id="320" r:id="rId4"/>
    <p:sldId id="302" r:id="rId5"/>
    <p:sldId id="307" r:id="rId6"/>
    <p:sldId id="308" r:id="rId7"/>
    <p:sldId id="309" r:id="rId8"/>
    <p:sldId id="305" r:id="rId9"/>
    <p:sldId id="310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21" r:id="rId18"/>
    <p:sldId id="319" r:id="rId19"/>
    <p:sldId id="322" r:id="rId20"/>
    <p:sldId id="323" r:id="rId21"/>
    <p:sldId id="324" r:id="rId22"/>
    <p:sldId id="325" r:id="rId23"/>
    <p:sldId id="326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005DAA"/>
    <a:srgbClr val="B81020"/>
    <a:srgbClr val="BE84C6"/>
    <a:srgbClr val="592C5F"/>
    <a:srgbClr val="F97F9F"/>
    <a:srgbClr val="B50938"/>
    <a:srgbClr val="C1E2A8"/>
    <a:srgbClr val="5E9732"/>
    <a:srgbClr val="9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9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B8673A-04D8-4017-AEA9-AD78F6C54E2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F07426-DA1A-4BDD-881A-58F7329D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1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5BEFCB-7B8B-42EB-837C-1428990C6B6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4EBB1C-6689-4566-BC6A-033D81CB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2" y="5952204"/>
            <a:ext cx="2507719" cy="85323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20980" y="5264943"/>
            <a:ext cx="9360022" cy="1063009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Weekday, Month DD, YYYY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20980" y="1770342"/>
            <a:ext cx="11750040" cy="1928812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 smtClean="0"/>
              <a:t>Enter Presentation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" y="4038600"/>
            <a:ext cx="11750040" cy="886897"/>
          </a:xfrm>
        </p:spPr>
        <p:txBody>
          <a:bodyPr anchor="b"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Enter presentation subtitle or author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3968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4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4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9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7556" y="886885"/>
            <a:ext cx="11676888" cy="662832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7556" y="1549716"/>
            <a:ext cx="11676888" cy="47249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0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299" y="6486095"/>
            <a:ext cx="1315915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345" y="1709739"/>
            <a:ext cx="11745311" cy="2483890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Enter Section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345" y="4587766"/>
            <a:ext cx="11745310" cy="1187044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section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3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36483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219444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032" y="798089"/>
            <a:ext cx="5727700" cy="731996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530084"/>
            <a:ext cx="5741543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/>
          </p:nvPr>
        </p:nvSpPr>
        <p:spPr>
          <a:xfrm>
            <a:off x="6186042" y="1530084"/>
            <a:ext cx="5709920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8074" y="786384"/>
            <a:ext cx="5705856" cy="73199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0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9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400428" cy="5513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The quick brown fox jumps over the lazy dog.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51832" y="886968"/>
            <a:ext cx="7150608" cy="5513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2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5992"/>
            <a:ext cx="12192000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0937" y="886968"/>
            <a:ext cx="7031503" cy="550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398264" cy="55014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photo caption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1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68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Facility Recommendation Tracker, July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51" r:id="rId4"/>
    <p:sldLayoutId id="2147483661" r:id="rId5"/>
    <p:sldLayoutId id="2147483663" r:id="rId6"/>
    <p:sldLayoutId id="2147483656" r:id="rId7"/>
    <p:sldLayoutId id="2147483657" r:id="rId8"/>
    <p:sldLayoutId id="2147483654" r:id="rId9"/>
    <p:sldLayoutId id="2147483655" r:id="rId10"/>
    <p:sldLayoutId id="21474836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zaresponse@cdc.go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nh9@cdc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gnh9@cdc.g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July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Facility </a:t>
            </a:r>
            <a:r>
              <a:rPr lang="en-US" dirty="0" smtClean="0"/>
              <a:t>Recommendation Tracker (FRT)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4238"/>
            <a:ext cx="12009654" cy="3584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Orange/Blue </a:t>
            </a:r>
            <a:r>
              <a:rPr lang="en-US" dirty="0" smtClean="0"/>
              <a:t>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10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5761" y="2633501"/>
            <a:ext cx="907099" cy="17384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9246" y="2067952"/>
            <a:ext cx="74930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Date when problem first identified – does not change</a:t>
            </a:r>
            <a:endParaRPr lang="en-US" sz="2400" dirty="0"/>
          </a:p>
        </p:txBody>
      </p: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633046" y="2298785"/>
            <a:ext cx="1496200" cy="4333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4238"/>
            <a:ext cx="12009654" cy="3584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11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1074" y="2424607"/>
            <a:ext cx="1338172" cy="17384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61212" y="872576"/>
            <a:ext cx="893961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Unique </a:t>
            </a:r>
            <a:r>
              <a:rPr lang="en-US" sz="2000" dirty="0"/>
              <a:t>identifier for each Key </a:t>
            </a:r>
            <a:r>
              <a:rPr lang="en-US" sz="2000" dirty="0" smtClean="0"/>
              <a:t>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3 </a:t>
            </a:r>
            <a:r>
              <a:rPr lang="en-US" sz="2000" dirty="0"/>
              <a:t>letters of facility </a:t>
            </a:r>
            <a:r>
              <a:rPr lang="en-US" sz="2000" dirty="0" smtClean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</a:t>
            </a:r>
            <a:r>
              <a:rPr lang="en-US" sz="2000" dirty="0"/>
              <a:t>3 letters of </a:t>
            </a:r>
            <a:r>
              <a:rPr lang="en-US" sz="2000" dirty="0" smtClean="0"/>
              <a:t>PSNU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bbreviation </a:t>
            </a:r>
            <a:r>
              <a:rPr lang="en-US" sz="2000" dirty="0"/>
              <a:t>of partner name (Aurum: AHR, Health Systems Trust: HST, TB HIV Care: THC, Wits Reproductive Health &amp; HIV Institute: </a:t>
            </a:r>
            <a:r>
              <a:rPr lang="en-US" sz="2000" dirty="0" smtClean="0"/>
              <a:t>WRHI)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3-digit number </a:t>
            </a:r>
            <a:r>
              <a:rPr lang="en-US" sz="2000" dirty="0"/>
              <a:t>(beginning with 001</a:t>
            </a:r>
            <a:r>
              <a:rPr lang="en-US" sz="2000" dirty="0" smtClean="0"/>
              <a:t>)</a:t>
            </a:r>
          </a:p>
        </p:txBody>
      </p:sp>
      <p:cxnSp>
        <p:nvCxnSpPr>
          <p:cNvPr id="15" name="Straight Connector 14"/>
          <p:cNvCxnSpPr>
            <a:stCxn id="13" idx="7"/>
            <a:endCxn id="14" idx="1"/>
          </p:cNvCxnSpPr>
          <p:nvPr/>
        </p:nvCxnSpPr>
        <p:spPr>
          <a:xfrm flipV="1">
            <a:off x="1933275" y="1842072"/>
            <a:ext cx="1227937" cy="8371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5" y="2862775"/>
            <a:ext cx="11984281" cy="3622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12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32046" y="2560911"/>
            <a:ext cx="1338172" cy="17384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965241" y="1842072"/>
            <a:ext cx="1227937" cy="8371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162836" y="776859"/>
            <a:ext cx="6549987" cy="2130427"/>
            <a:chOff x="4162836" y="776859"/>
            <a:chExt cx="6549987" cy="2130427"/>
          </a:xfrm>
        </p:grpSpPr>
        <p:sp>
          <p:nvSpPr>
            <p:cNvPr id="14" name="TextBox 13"/>
            <p:cNvSpPr txBox="1"/>
            <p:nvPr/>
          </p:nvSpPr>
          <p:spPr>
            <a:xfrm>
              <a:off x="4165142" y="1078723"/>
              <a:ext cx="5564777" cy="1828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2" rtlCol="0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90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90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3</a:t>
              </a:r>
              <a:r>
                <a:rPr lang="en-US" baseline="30000" dirty="0" smtClean="0"/>
                <a:t>rd</a:t>
              </a:r>
              <a:r>
                <a:rPr lang="en-US" dirty="0" smtClean="0"/>
                <a:t> 90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Cross-cutting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Data Quality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Filing Issues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HPRS Implementation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HRH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Infrastructure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Lab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Other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Resources</a:t>
              </a:r>
            </a:p>
            <a:p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62836" y="776859"/>
              <a:ext cx="654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estimate of </a:t>
              </a:r>
              <a:r>
                <a:rPr lang="en-US" dirty="0" smtClean="0"/>
                <a:t>which category </a:t>
              </a:r>
              <a:r>
                <a:rPr lang="en-US" dirty="0"/>
                <a:t>the </a:t>
              </a:r>
              <a:r>
                <a:rPr lang="en-US" dirty="0" smtClean="0"/>
                <a:t>key finding/issue </a:t>
              </a:r>
              <a:r>
                <a:rPr lang="en-US" dirty="0"/>
                <a:t>is related to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4238"/>
            <a:ext cx="12009654" cy="3584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13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55662" y="2570562"/>
            <a:ext cx="2009711" cy="17384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256460" y="1733434"/>
            <a:ext cx="1227937" cy="8371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4397" y="1442878"/>
            <a:ext cx="59724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Finding/issue identified to be addressed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1117"/>
            <a:ext cx="12009654" cy="3621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14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45746" y="2675065"/>
            <a:ext cx="1004856" cy="14307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9" idx="1"/>
          </p:cNvCxnSpPr>
          <p:nvPr/>
        </p:nvCxnSpPr>
        <p:spPr>
          <a:xfrm flipV="1">
            <a:off x="5648174" y="1746355"/>
            <a:ext cx="1227937" cy="9149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6111" y="776859"/>
            <a:ext cx="45440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Overall status of key finding/issue (not of each recommendation)</a:t>
            </a:r>
          </a:p>
          <a:p>
            <a:pPr marL="341313" lvl="1" indent="-341313">
              <a:buFont typeface="Arial" panose="020B0604020202020204" pitchFamily="34" charset="0"/>
              <a:buChar char="•"/>
            </a:pPr>
            <a:r>
              <a:rPr lang="en-US" sz="2400" dirty="0" smtClean="0"/>
              <a:t>Active</a:t>
            </a:r>
          </a:p>
          <a:p>
            <a:pPr marL="341313" lvl="1" indent="-341313">
              <a:buFont typeface="Arial" panose="020B0604020202020204" pitchFamily="34" charset="0"/>
              <a:buChar char="•"/>
            </a:pPr>
            <a:r>
              <a:rPr lang="en-US" sz="2400" dirty="0" smtClean="0"/>
              <a:t>Resolved</a:t>
            </a:r>
          </a:p>
          <a:p>
            <a:pPr marL="341313" lvl="1" indent="-341313">
              <a:buFont typeface="Arial" panose="020B0604020202020204" pitchFamily="34" charset="0"/>
              <a:buChar char="•"/>
            </a:pPr>
            <a:r>
              <a:rPr lang="en-US" sz="2400" dirty="0" smtClean="0"/>
              <a:t>On Hold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173" y="776859"/>
            <a:ext cx="1200965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Recommendations to address each key 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</a:t>
            </a:r>
            <a:r>
              <a:rPr lang="en-US" sz="2400" dirty="0" smtClean="0"/>
              <a:t>recommendation per row (new recommendation = new row)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 recommendations for same key finding = </a:t>
            </a:r>
            <a:r>
              <a:rPr lang="en-US" sz="2400" dirty="0" smtClean="0"/>
              <a:t>multiple rows with same unique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 not delete/change recommendations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dirty="0" smtClean="0"/>
              <a:t>U</a:t>
            </a:r>
            <a:r>
              <a:rPr lang="en-US" sz="2400" dirty="0" smtClean="0"/>
              <a:t>pdate status to indicate no longer relevant</a:t>
            </a:r>
            <a:endParaRPr lang="en-US" sz="24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4238"/>
            <a:ext cx="12009654" cy="3584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15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06118" y="2805318"/>
            <a:ext cx="2846888" cy="1257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  <a:endCxn id="9" idx="2"/>
          </p:cNvCxnSpPr>
          <p:nvPr/>
        </p:nvCxnSpPr>
        <p:spPr>
          <a:xfrm flipH="1" flipV="1">
            <a:off x="6096000" y="2715851"/>
            <a:ext cx="1833562" cy="894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904" y="1068930"/>
            <a:ext cx="569976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Date of CDC visit when key finding/issue and recommendation were discussed/created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changed to reflect the date it was most recently addressed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4238"/>
            <a:ext cx="12009654" cy="3584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16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33549" y="2713806"/>
            <a:ext cx="1019950" cy="1257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  <a:endCxn id="9" idx="3"/>
          </p:cNvCxnSpPr>
          <p:nvPr/>
        </p:nvCxnSpPr>
        <p:spPr>
          <a:xfrm flipH="1" flipV="1">
            <a:off x="5956664" y="1853760"/>
            <a:ext cx="286860" cy="8600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112035" y="776859"/>
            <a:ext cx="407996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Updates related to each specific recommendation; can note if recommendation has been completed or no longer valid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4238"/>
            <a:ext cx="12009654" cy="3584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17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6017" y="2713806"/>
            <a:ext cx="1464085" cy="1257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flipH="1" flipV="1">
            <a:off x="9875520" y="2284008"/>
            <a:ext cx="12540" cy="4297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70617" y="850696"/>
            <a:ext cx="35269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Drop-down list for urgency of each recommendation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Medium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63525"/>
            <a:ext cx="12009654" cy="365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18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53297" y="2836301"/>
            <a:ext cx="1464085" cy="9767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  <a:endCxn id="12" idx="3"/>
          </p:cNvCxnSpPr>
          <p:nvPr/>
        </p:nvCxnSpPr>
        <p:spPr>
          <a:xfrm flipH="1" flipV="1">
            <a:off x="10097589" y="1820192"/>
            <a:ext cx="887751" cy="10161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36301"/>
            <a:ext cx="12008776" cy="3486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Orange/Blue Sections – Key Findings/Recommendations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19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727915" y="2809077"/>
            <a:ext cx="1464085" cy="9767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9018494" y="1298525"/>
            <a:ext cx="2493716" cy="14911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7955" y="792860"/>
            <a:ext cx="673199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Organization responsible for </a:t>
            </a:r>
            <a:r>
              <a:rPr lang="en-US" sz="2000" dirty="0"/>
              <a:t>addressing </a:t>
            </a:r>
            <a:r>
              <a:rPr lang="en-US" sz="2000" dirty="0" smtClean="0"/>
              <a:t>that recommendation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District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DSP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Municipality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NDOH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PDOH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Facility </a:t>
            </a:r>
            <a:r>
              <a:rPr lang="en-US" dirty="0" smtClean="0"/>
              <a:t>Recommendation Tracker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894" y="1216836"/>
            <a:ext cx="11676888" cy="6373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site leads should be using new facility recommendation tracker that looks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888"/>
            <a:ext cx="12269502" cy="3180312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07894" y="1226329"/>
            <a:ext cx="11676888" cy="637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site leads should be using new facility recommendation tracker that looks like this: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894" y="5246562"/>
            <a:ext cx="11676888" cy="1012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Locations:</a:t>
            </a:r>
          </a:p>
          <a:p>
            <a:pPr lvl="1"/>
            <a:r>
              <a:rPr lang="en-US" dirty="0" smtClean="0"/>
              <a:t>S</a:t>
            </a:r>
            <a:r>
              <a:rPr lang="en-US" dirty="0"/>
              <a:t>:\Share\_</a:t>
            </a:r>
            <a:r>
              <a:rPr lang="en-US" dirty="0" smtClean="0"/>
              <a:t>Siyenza\Resources\</a:t>
            </a:r>
            <a:r>
              <a:rPr lang="en-US" dirty="0"/>
              <a:t>12 - Site Lead - Facility Recommendation </a:t>
            </a:r>
            <a:r>
              <a:rPr lang="en-US" dirty="0" smtClean="0"/>
              <a:t>Tracker</a:t>
            </a:r>
          </a:p>
          <a:p>
            <a:pPr lvl="1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36300"/>
            <a:ext cx="12008776" cy="37636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Green/Purple </a:t>
            </a:r>
            <a:r>
              <a:rPr lang="en-US" dirty="0"/>
              <a:t>Sections – </a:t>
            </a:r>
            <a:r>
              <a:rPr lang="en-US" dirty="0" smtClean="0"/>
              <a:t>Follow-Up/Notes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20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0643" y="2625307"/>
            <a:ext cx="4401671" cy="14577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7091478" y="2204811"/>
            <a:ext cx="10492" cy="4334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1578" y="1508766"/>
            <a:ext cx="40807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Follow-up organizations can indicate date and response/actions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" y="2836300"/>
            <a:ext cx="12008776" cy="37636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Green/Purple Sections – Follow-Up/Notes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21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05649" y="2594270"/>
            <a:ext cx="2990126" cy="14577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10490220" y="2135524"/>
            <a:ext cx="10492" cy="4334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32038" y="1161650"/>
            <a:ext cx="333734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Site leads can write notes that will </a:t>
            </a:r>
            <a:r>
              <a:rPr lang="en-US" sz="2000" dirty="0" smtClean="0"/>
              <a:t>remain internal and will not </a:t>
            </a:r>
            <a:r>
              <a:rPr lang="en-US" sz="2000" dirty="0" smtClean="0"/>
              <a:t>be included in weekly </a:t>
            </a:r>
            <a:r>
              <a:rPr lang="en-US" sz="2000" dirty="0" smtClean="0"/>
              <a:t>reports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494" y="1073929"/>
            <a:ext cx="11676888" cy="5222368"/>
          </a:xfrm>
        </p:spPr>
        <p:txBody>
          <a:bodyPr>
            <a:normAutofit/>
          </a:bodyPr>
          <a:lstStyle/>
          <a:p>
            <a:r>
              <a:rPr lang="en-US" dirty="0" smtClean="0"/>
              <a:t>Submit </a:t>
            </a:r>
            <a:r>
              <a:rPr lang="en-US" dirty="0" smtClean="0"/>
              <a:t>each Monday by 16:00</a:t>
            </a:r>
          </a:p>
          <a:p>
            <a:pPr lvl="1"/>
            <a:r>
              <a:rPr lang="en-US" dirty="0"/>
              <a:t>Save file with name “Facility Recommendation Tracker”</a:t>
            </a:r>
          </a:p>
          <a:p>
            <a:pPr lvl="2"/>
            <a:r>
              <a:rPr lang="en-US" dirty="0"/>
              <a:t>Do not change file name to ensure automatic script can run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possible, save to your folder on Share drive</a:t>
            </a:r>
          </a:p>
          <a:p>
            <a:pPr lvl="2"/>
            <a:r>
              <a:rPr lang="en-US" dirty="0" smtClean="0"/>
              <a:t>S</a:t>
            </a:r>
            <a:r>
              <a:rPr lang="en-US" dirty="0"/>
              <a:t>:\Share\_Siyenza\Data Collection </a:t>
            </a:r>
            <a:r>
              <a:rPr lang="en-US" dirty="0" smtClean="0"/>
              <a:t>Tools\</a:t>
            </a:r>
            <a:r>
              <a:rPr lang="en-US" dirty="0" err="1" smtClean="0"/>
              <a:t>Your_Name_Here</a:t>
            </a:r>
            <a:endParaRPr lang="en-US" dirty="0" smtClean="0"/>
          </a:p>
          <a:p>
            <a:pPr lvl="1"/>
            <a:r>
              <a:rPr lang="en-US" dirty="0" smtClean="0"/>
              <a:t>Otherwise, send </a:t>
            </a:r>
            <a:r>
              <a:rPr lang="en-US" dirty="0"/>
              <a:t>to </a:t>
            </a:r>
            <a:r>
              <a:rPr lang="en-US" dirty="0" smtClean="0">
                <a:hlinkClick r:id="rId2"/>
              </a:rPr>
              <a:t>zaresponse@cdc.gov</a:t>
            </a:r>
            <a:endParaRPr lang="en-US" dirty="0" smtClean="0"/>
          </a:p>
          <a:p>
            <a:pPr lvl="1"/>
            <a:r>
              <a:rPr lang="en-US" dirty="0" smtClean="0"/>
              <a:t>If it’s not received by 16:00 on Monday, email will be sent to you and </a:t>
            </a:r>
            <a:r>
              <a:rPr lang="en-US" dirty="0" smtClean="0"/>
              <a:t>supervisor</a:t>
            </a:r>
          </a:p>
          <a:p>
            <a:pPr lvl="2"/>
            <a:r>
              <a:rPr lang="en-US" dirty="0" smtClean="0"/>
              <a:t>Please respond to email to indicate if </a:t>
            </a:r>
            <a:r>
              <a:rPr lang="en-US" dirty="0"/>
              <a:t>no site visits were </a:t>
            </a:r>
            <a:r>
              <a:rPr lang="en-US" dirty="0" smtClean="0"/>
              <a:t>performed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Monica Patton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gnh9@cdc.gov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0825244206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Recommendation Tracker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494" y="1073929"/>
            <a:ext cx="11676888" cy="5222368"/>
          </a:xfrm>
        </p:spPr>
        <p:txBody>
          <a:bodyPr>
            <a:normAutofit/>
          </a:bodyPr>
          <a:lstStyle/>
          <a:p>
            <a:r>
              <a:rPr lang="en-US" dirty="0" smtClean="0"/>
              <a:t>Submitted each Monday</a:t>
            </a:r>
          </a:p>
          <a:p>
            <a:r>
              <a:rPr lang="en-US" dirty="0" smtClean="0"/>
              <a:t>Used to create weekly, merged Facility Recommendation Tracker</a:t>
            </a:r>
          </a:p>
          <a:p>
            <a:pPr lvl="1"/>
            <a:r>
              <a:rPr lang="en-US" dirty="0" smtClean="0"/>
              <a:t>Contains all active issues from all facilities</a:t>
            </a:r>
          </a:p>
          <a:p>
            <a:pPr lvl="1"/>
            <a:r>
              <a:rPr lang="en-US" dirty="0" smtClean="0"/>
              <a:t>Sent to DSPs and NDOH</a:t>
            </a:r>
          </a:p>
          <a:p>
            <a:r>
              <a:rPr lang="en-US" dirty="0" smtClean="0"/>
              <a:t>Automatic program </a:t>
            </a:r>
            <a:r>
              <a:rPr lang="en-US" dirty="0" smtClean="0"/>
              <a:t>will pull </a:t>
            </a:r>
            <a:r>
              <a:rPr lang="en-US" dirty="0" smtClean="0"/>
              <a:t>all active issues</a:t>
            </a:r>
          </a:p>
          <a:p>
            <a:pPr lvl="1"/>
            <a:r>
              <a:rPr lang="en-US" dirty="0" smtClean="0"/>
              <a:t>From site leads’ folders on share </a:t>
            </a:r>
            <a:r>
              <a:rPr lang="en-US" dirty="0" smtClean="0"/>
              <a:t>drive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FIRST TIME YOU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Please copy and paste all active/current issues from previous Facility Recommendation Tracker to the new Facility Recommendation Tracker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1364397"/>
            <a:ext cx="9138313" cy="4916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smtClean="0"/>
              <a:t>Tabs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494" y="900483"/>
            <a:ext cx="11676888" cy="637305"/>
          </a:xfrm>
        </p:spPr>
        <p:txBody>
          <a:bodyPr/>
          <a:lstStyle/>
          <a:p>
            <a:r>
              <a:rPr lang="en-US" dirty="0" smtClean="0"/>
              <a:t>First Tab: Instructions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9259" y="5794214"/>
            <a:ext cx="1507992" cy="7576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30" y="909649"/>
            <a:ext cx="11676888" cy="637305"/>
          </a:xfrm>
        </p:spPr>
        <p:txBody>
          <a:bodyPr/>
          <a:lstStyle/>
          <a:p>
            <a:r>
              <a:rPr lang="en-US" dirty="0" smtClean="0"/>
              <a:t>Second Tab: </a:t>
            </a:r>
            <a:r>
              <a:rPr lang="en-US" b="1" dirty="0" smtClean="0"/>
              <a:t>The Tracker</a:t>
            </a:r>
            <a:r>
              <a:rPr lang="en-US" dirty="0" smtClean="0"/>
              <a:t> (Updated Template v1)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744"/>
            <a:ext cx="12137549" cy="421207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18534" y="5421876"/>
            <a:ext cx="1507992" cy="7576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30" y="909649"/>
            <a:ext cx="11676888" cy="637305"/>
          </a:xfrm>
        </p:spPr>
        <p:txBody>
          <a:bodyPr/>
          <a:lstStyle/>
          <a:p>
            <a:r>
              <a:rPr lang="en-US" dirty="0" smtClean="0"/>
              <a:t>Third Tab: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9744"/>
            <a:ext cx="12215565" cy="426333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750500" y="5447503"/>
            <a:ext cx="1507992" cy="7576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30" y="909649"/>
            <a:ext cx="11676888" cy="9616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Fourth Tab: Picklists used to create drop-down lists</a:t>
            </a:r>
          </a:p>
          <a:p>
            <a:pPr lvl="1"/>
            <a:r>
              <a:rPr lang="en-US" dirty="0" smtClean="0"/>
              <a:t>Need to be updated occasionally</a:t>
            </a:r>
          </a:p>
          <a:p>
            <a:pPr lvl="1"/>
            <a:r>
              <a:rPr lang="en-US" dirty="0" smtClean="0"/>
              <a:t>Contact </a:t>
            </a:r>
            <a:r>
              <a:rPr lang="en-US" dirty="0"/>
              <a:t>Monica Patton (</a:t>
            </a:r>
            <a:r>
              <a:rPr lang="en-US" dirty="0">
                <a:hlinkClick r:id="rId2"/>
              </a:rPr>
              <a:t>gnh9@cdc.gov</a:t>
            </a:r>
            <a:r>
              <a:rPr lang="en-US" dirty="0"/>
              <a:t>) to add to the </a:t>
            </a:r>
            <a:r>
              <a:rPr lang="en-US" dirty="0" smtClean="0"/>
              <a:t>picklists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289"/>
            <a:ext cx="12189494" cy="41940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377517" y="5632020"/>
            <a:ext cx="1507992" cy="7576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Helpful </a:t>
            </a:r>
            <a:r>
              <a:rPr lang="en-US" dirty="0" smtClean="0"/>
              <a:t>hints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68197"/>
            <a:ext cx="11676888" cy="22157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Drop-down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Keyboard shortcut: </a:t>
            </a:r>
            <a:r>
              <a:rPr lang="en-US" b="1" dirty="0" smtClean="0"/>
              <a:t>ALT-↓(down arrow)</a:t>
            </a:r>
            <a:r>
              <a:rPr lang="en-US" dirty="0" smtClean="0"/>
              <a:t> to bring list up, then use </a:t>
            </a:r>
            <a:r>
              <a:rPr lang="en-US" b="1" dirty="0" smtClean="0"/>
              <a:t>↓ ↑ Page Up or Page Down</a:t>
            </a:r>
            <a:r>
              <a:rPr lang="en-US" dirty="0" smtClean="0"/>
              <a:t> to move through list</a:t>
            </a:r>
            <a:endParaRPr lang="en-US" dirty="0"/>
          </a:p>
          <a:p>
            <a:pPr lvl="1"/>
            <a:r>
              <a:rPr lang="en-US" dirty="0" smtClean="0"/>
              <a:t>Lists come from </a:t>
            </a:r>
            <a:r>
              <a:rPr lang="en-US" dirty="0"/>
              <a:t>p</a:t>
            </a:r>
            <a:r>
              <a:rPr lang="en-US" dirty="0" smtClean="0"/>
              <a:t>icklists on fourth </a:t>
            </a:r>
            <a:r>
              <a:rPr lang="en-US" dirty="0"/>
              <a:t>t</a:t>
            </a:r>
            <a:r>
              <a:rPr lang="en-US" dirty="0" smtClean="0"/>
              <a:t>ab</a:t>
            </a:r>
          </a:p>
          <a:p>
            <a:r>
              <a:rPr lang="en-US" dirty="0" smtClean="0"/>
              <a:t>Can copy/paste entire rows</a:t>
            </a:r>
          </a:p>
          <a:p>
            <a:pPr lvl="1"/>
            <a:r>
              <a:rPr lang="en-US" dirty="0" smtClean="0"/>
              <a:t>No need to re-type everything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3962"/>
            <a:ext cx="12030892" cy="3101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Section – Facility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494" y="1073929"/>
            <a:ext cx="11676888" cy="5981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Basic facility information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rop-down </a:t>
            </a:r>
            <a:r>
              <a:rPr lang="en-US" dirty="0" smtClean="0"/>
              <a:t>lists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116"/>
            <a:ext cx="12030892" cy="3101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7687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Facility Recommendation Tracker, July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GHT">
      <a:dk1>
        <a:sysClr val="windowText" lastClr="000000"/>
      </a:dk1>
      <a:lt1>
        <a:sysClr val="window" lastClr="FFFFFF"/>
      </a:lt1>
      <a:dk2>
        <a:srgbClr val="4B94DD"/>
      </a:dk2>
      <a:lt2>
        <a:srgbClr val="D5E6F7"/>
      </a:lt2>
      <a:accent1>
        <a:srgbClr val="005EAA"/>
      </a:accent1>
      <a:accent2>
        <a:srgbClr val="4B94DD"/>
      </a:accent2>
      <a:accent3>
        <a:srgbClr val="B81020"/>
      </a:accent3>
      <a:accent4>
        <a:srgbClr val="FF6D82"/>
      </a:accent4>
      <a:accent5>
        <a:srgbClr val="7F7F7F"/>
      </a:accent5>
      <a:accent6>
        <a:srgbClr val="3E3E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HT_PPT_Template_20190604" id="{F9928EDD-6EBF-4D79-B820-39594650DCF3}" vid="{B8DCD4DB-9DD0-4155-9B95-C3198DB70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DGHT_PPT_Template_20190628</Template>
  <TotalTime>1014</TotalTime>
  <Words>767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New Facility Recommendation Tracker (FRT)</vt:lpstr>
      <vt:lpstr>New Facility Recommendation Tracker </vt:lpstr>
      <vt:lpstr>Facility Recommendation Tracker </vt:lpstr>
      <vt:lpstr>Four Tabs </vt:lpstr>
      <vt:lpstr>Four Tabs</vt:lpstr>
      <vt:lpstr>Four Tabs</vt:lpstr>
      <vt:lpstr>Four Tabs</vt:lpstr>
      <vt:lpstr>Helpful hints </vt:lpstr>
      <vt:lpstr>Yellow Section – Facility Information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Orange/Blue Sections – Key Findings/Recommendations</vt:lpstr>
      <vt:lpstr>Green/Purple Sections – Follow-Up/Notes</vt:lpstr>
      <vt:lpstr>Green/Purple Sections – Follow-Up/Notes</vt:lpstr>
      <vt:lpstr>Submission </vt:lpstr>
      <vt:lpstr>Questions? 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Siyenza</dc:title>
  <dc:creator>Patton, Monica E. (CDC/DDPHSIS/CGH/DGHT)</dc:creator>
  <cp:lastModifiedBy>Patton, Monica E. (CDC/DDPHSIS/CGH/DGHT)</cp:lastModifiedBy>
  <cp:revision>41</cp:revision>
  <dcterms:created xsi:type="dcterms:W3CDTF">2019-07-08T05:02:12Z</dcterms:created>
  <dcterms:modified xsi:type="dcterms:W3CDTF">2019-07-12T13:13:17Z</dcterms:modified>
</cp:coreProperties>
</file>