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59" r:id="rId2"/>
    <p:sldId id="261" r:id="rId3"/>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92" userDrawn="1">
          <p15:clr>
            <a:srgbClr val="A4A3A4"/>
          </p15:clr>
        </p15:guide>
        <p15:guide id="5" pos="72" userDrawn="1">
          <p15:clr>
            <a:srgbClr val="A4A3A4"/>
          </p15:clr>
        </p15:guide>
        <p15:guide id="7" pos="4224" userDrawn="1">
          <p15:clr>
            <a:srgbClr val="A4A3A4"/>
          </p15:clr>
        </p15:guide>
        <p15:guide id="9" orient="horz" pos="672" userDrawn="1">
          <p15:clr>
            <a:srgbClr val="A4A3A4"/>
          </p15:clr>
        </p15:guide>
        <p15:guide id="10"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AC"/>
    <a:srgbClr val="103356"/>
    <a:srgbClr val="5B9BD5"/>
    <a:srgbClr val="447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showGuides="1">
      <p:cViewPr varScale="1">
        <p:scale>
          <a:sx n="58" d="100"/>
          <a:sy n="58" d="100"/>
        </p:scale>
        <p:origin x="2520" y="58"/>
      </p:cViewPr>
      <p:guideLst>
        <p:guide orient="horz" pos="6192"/>
        <p:guide pos="72"/>
        <p:guide pos="4224"/>
        <p:guide orient="horz" pos="672"/>
        <p:guide pos="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AA7AC7F-F84C-4871-A805-DA1BC3918B45}" type="datetimeFigureOut">
              <a:rPr lang="en-US" smtClean="0"/>
              <a:t>2/25/2019</a:t>
            </a:fld>
            <a:endParaRPr lang="en-US"/>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A0F7499-0A0E-4AE6-BD13-C1CB91B8F551}" type="slidenum">
              <a:rPr lang="en-US" smtClean="0"/>
              <a:t>‹#›</a:t>
            </a:fld>
            <a:endParaRPr lang="en-US"/>
          </a:p>
        </p:txBody>
      </p:sp>
    </p:spTree>
    <p:extLst>
      <p:ext uri="{BB962C8B-B14F-4D97-AF65-F5344CB8AC3E}">
        <p14:creationId xmlns:p14="http://schemas.microsoft.com/office/powerpoint/2010/main" val="268619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F7499-0A0E-4AE6-BD13-C1CB91B8F551}" type="slidenum">
              <a:rPr lang="en-US" smtClean="0"/>
              <a:t>1</a:t>
            </a:fld>
            <a:endParaRPr lang="en-US"/>
          </a:p>
        </p:txBody>
      </p:sp>
    </p:spTree>
    <p:extLst>
      <p:ext uri="{BB962C8B-B14F-4D97-AF65-F5344CB8AC3E}">
        <p14:creationId xmlns:p14="http://schemas.microsoft.com/office/powerpoint/2010/main" val="14660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0F7499-0A0E-4AE6-BD13-C1CB91B8F5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6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537C41-EE10-4A05-A572-DD5C49302DC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157478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37C41-EE10-4A05-A572-DD5C49302DC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359410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37C41-EE10-4A05-A572-DD5C49302DC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11156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37C41-EE10-4A05-A572-DD5C49302DC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282139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537C41-EE10-4A05-A572-DD5C49302DC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98037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537C41-EE10-4A05-A572-DD5C49302DC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259799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537C41-EE10-4A05-A572-DD5C49302DC3}"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110266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537C41-EE10-4A05-A572-DD5C49302DC3}"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267533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7C41-EE10-4A05-A572-DD5C49302DC3}"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7366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6537C41-EE10-4A05-A572-DD5C49302DC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41535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6537C41-EE10-4A05-A572-DD5C49302DC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EB319-E509-466C-AD24-23A36A1500F6}" type="slidenum">
              <a:rPr lang="en-US" smtClean="0"/>
              <a:t>‹#›</a:t>
            </a:fld>
            <a:endParaRPr lang="en-US"/>
          </a:p>
        </p:txBody>
      </p:sp>
    </p:spTree>
    <p:extLst>
      <p:ext uri="{BB962C8B-B14F-4D97-AF65-F5344CB8AC3E}">
        <p14:creationId xmlns:p14="http://schemas.microsoft.com/office/powerpoint/2010/main" val="326029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6537C41-EE10-4A05-A572-DD5C49302DC3}" type="datetimeFigureOut">
              <a:rPr lang="en-US" smtClean="0"/>
              <a:t>2/25/2019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6DEB319-E509-466C-AD24-23A36A1500F6}" type="slidenum">
              <a:rPr lang="en-US" smtClean="0"/>
              <a:t>‹#›</a:t>
            </a:fld>
            <a:endParaRPr lang="en-US"/>
          </a:p>
        </p:txBody>
      </p:sp>
    </p:spTree>
    <p:extLst>
      <p:ext uri="{BB962C8B-B14F-4D97-AF65-F5344CB8AC3E}">
        <p14:creationId xmlns:p14="http://schemas.microsoft.com/office/powerpoint/2010/main" val="3258698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561979" y="1566006"/>
            <a:ext cx="6244030" cy="270218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9" name="Rectangle 28"/>
          <p:cNvSpPr/>
          <p:nvPr/>
        </p:nvSpPr>
        <p:spPr>
          <a:xfrm>
            <a:off x="793894" y="4605407"/>
            <a:ext cx="5968396" cy="5225517"/>
          </a:xfrm>
          <a:prstGeom prst="rect">
            <a:avLst/>
          </a:prstGeom>
          <a:solidFill>
            <a:schemeClr val="accent1">
              <a:lumMod val="50000"/>
            </a:schemeClr>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grpSp>
        <p:nvGrpSpPr>
          <p:cNvPr id="10" name="Group 9"/>
          <p:cNvGrpSpPr/>
          <p:nvPr/>
        </p:nvGrpSpPr>
        <p:grpSpPr>
          <a:xfrm>
            <a:off x="776942" y="1414746"/>
            <a:ext cx="2557258" cy="862112"/>
            <a:chOff x="1376014" y="621574"/>
            <a:chExt cx="2462999" cy="795796"/>
          </a:xfrm>
        </p:grpSpPr>
        <p:sp>
          <p:nvSpPr>
            <p:cNvPr id="11" name="TextBox 10"/>
            <p:cNvSpPr txBox="1"/>
            <p:nvPr/>
          </p:nvSpPr>
          <p:spPr>
            <a:xfrm>
              <a:off x="1567614" y="820757"/>
              <a:ext cx="2271399" cy="596613"/>
            </a:xfrm>
            <a:prstGeom prst="rect">
              <a:avLst/>
            </a:prstGeom>
            <a:noFill/>
            <a:ln w="19050">
              <a:solidFill>
                <a:srgbClr val="103356"/>
              </a:solidFill>
            </a:ln>
          </p:spPr>
          <p:txBody>
            <a:bodyPr wrap="square" rtlCol="0">
              <a:spAutoFit/>
            </a:bodyPr>
            <a:lstStyle/>
            <a:p>
              <a:pPr marL="247640"/>
              <a:r>
                <a:rPr lang="en-US" sz="1200" b="1" dirty="0"/>
                <a:t>At any time in your life, has a healthcare provider ever told you were HIV-positive?</a:t>
              </a:r>
            </a:p>
          </p:txBody>
        </p:sp>
        <p:grpSp>
          <p:nvGrpSpPr>
            <p:cNvPr id="33" name="Group 32"/>
            <p:cNvGrpSpPr/>
            <p:nvPr/>
          </p:nvGrpSpPr>
          <p:grpSpPr>
            <a:xfrm>
              <a:off x="1376014" y="621574"/>
              <a:ext cx="405725" cy="405725"/>
              <a:chOff x="1861624" y="64256"/>
              <a:chExt cx="405725" cy="405725"/>
            </a:xfrm>
          </p:grpSpPr>
          <p:sp>
            <p:nvSpPr>
              <p:cNvPr id="14" name="Rectangle 13"/>
              <p:cNvSpPr/>
              <p:nvPr/>
            </p:nvSpPr>
            <p:spPr>
              <a:xfrm>
                <a:off x="1861624" y="64256"/>
                <a:ext cx="405725" cy="405725"/>
              </a:xfrm>
              <a:prstGeom prst="rect">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5" name="TextBox 14"/>
              <p:cNvSpPr txBox="1"/>
              <p:nvPr/>
            </p:nvSpPr>
            <p:spPr>
              <a:xfrm>
                <a:off x="1913643" y="86006"/>
                <a:ext cx="287358" cy="362229"/>
              </a:xfrm>
              <a:prstGeom prst="rect">
                <a:avLst/>
              </a:prstGeom>
              <a:noFill/>
            </p:spPr>
            <p:txBody>
              <a:bodyPr wrap="none" rtlCol="0" anchor="ctr">
                <a:spAutoFit/>
              </a:bodyPr>
              <a:lstStyle/>
              <a:p>
                <a:r>
                  <a:rPr lang="en-US" sz="1950" b="1" dirty="0">
                    <a:solidFill>
                      <a:schemeClr val="tx2">
                        <a:lumMod val="50000"/>
                      </a:schemeClr>
                    </a:solidFill>
                  </a:rPr>
                  <a:t>1</a:t>
                </a:r>
              </a:p>
            </p:txBody>
          </p:sp>
        </p:grpSp>
      </p:grpSp>
      <p:grpSp>
        <p:nvGrpSpPr>
          <p:cNvPr id="3" name="Group 2"/>
          <p:cNvGrpSpPr/>
          <p:nvPr/>
        </p:nvGrpSpPr>
        <p:grpSpPr>
          <a:xfrm>
            <a:off x="772768" y="2662793"/>
            <a:ext cx="2593062" cy="851322"/>
            <a:chOff x="1344394" y="2258232"/>
            <a:chExt cx="2185780" cy="785836"/>
          </a:xfrm>
        </p:grpSpPr>
        <p:sp>
          <p:nvSpPr>
            <p:cNvPr id="5" name="TextBox 4"/>
            <p:cNvSpPr txBox="1"/>
            <p:nvPr/>
          </p:nvSpPr>
          <p:spPr>
            <a:xfrm>
              <a:off x="1567615" y="2447454"/>
              <a:ext cx="1962559" cy="596614"/>
            </a:xfrm>
            <a:prstGeom prst="rect">
              <a:avLst/>
            </a:prstGeom>
            <a:solidFill>
              <a:schemeClr val="bg1"/>
            </a:solidFill>
            <a:ln w="19050">
              <a:solidFill>
                <a:schemeClr val="accent1">
                  <a:lumMod val="50000"/>
                </a:schemeClr>
              </a:solidFill>
            </a:ln>
          </p:spPr>
          <p:txBody>
            <a:bodyPr wrap="square" rtlCol="0">
              <a:spAutoFit/>
            </a:bodyPr>
            <a:lstStyle/>
            <a:p>
              <a:pPr marL="247640"/>
              <a:r>
                <a:rPr lang="en-US" sz="1200" b="1" dirty="0"/>
                <a:t>In the last year, has </a:t>
              </a:r>
              <a:r>
                <a:rPr lang="en-US" sz="1200" b="1" dirty="0" smtClean="0"/>
                <a:t>a healthcare </a:t>
              </a:r>
              <a:r>
                <a:rPr lang="en-US" sz="1200" b="1" dirty="0"/>
                <a:t>provider </a:t>
              </a:r>
              <a:r>
                <a:rPr lang="en-US" sz="1200" b="1" dirty="0" smtClean="0"/>
                <a:t>tested you </a:t>
              </a:r>
              <a:r>
                <a:rPr lang="en-US" sz="1200" b="1" dirty="0"/>
                <a:t>for HIV?</a:t>
              </a:r>
            </a:p>
          </p:txBody>
        </p:sp>
        <p:grpSp>
          <p:nvGrpSpPr>
            <p:cNvPr id="37" name="Group 36"/>
            <p:cNvGrpSpPr/>
            <p:nvPr/>
          </p:nvGrpSpPr>
          <p:grpSpPr>
            <a:xfrm>
              <a:off x="1344394" y="2258232"/>
              <a:ext cx="405725" cy="552077"/>
              <a:chOff x="1830004" y="86002"/>
              <a:chExt cx="405725" cy="552077"/>
            </a:xfrm>
          </p:grpSpPr>
          <p:sp>
            <p:nvSpPr>
              <p:cNvPr id="38" name="Oval 37"/>
              <p:cNvSpPr/>
              <p:nvPr/>
            </p:nvSpPr>
            <p:spPr>
              <a:xfrm>
                <a:off x="1830004" y="232354"/>
                <a:ext cx="405725" cy="405725"/>
              </a:xfrm>
              <a:prstGeom prst="rect">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39" name="TextBox 38"/>
              <p:cNvSpPr txBox="1"/>
              <p:nvPr/>
            </p:nvSpPr>
            <p:spPr>
              <a:xfrm>
                <a:off x="1913643" y="86002"/>
                <a:ext cx="262409" cy="362229"/>
              </a:xfrm>
              <a:prstGeom prst="rect">
                <a:avLst/>
              </a:prstGeom>
              <a:noFill/>
            </p:spPr>
            <p:txBody>
              <a:bodyPr wrap="none" rtlCol="0" anchor="ctr">
                <a:spAutoFit/>
              </a:bodyPr>
              <a:lstStyle/>
              <a:p>
                <a:r>
                  <a:rPr lang="en-US" sz="1950" b="1" dirty="0">
                    <a:solidFill>
                      <a:schemeClr val="tx2">
                        <a:lumMod val="50000"/>
                      </a:schemeClr>
                    </a:solidFill>
                  </a:rPr>
                  <a:t>2</a:t>
                </a:r>
              </a:p>
            </p:txBody>
          </p:sp>
        </p:grpSp>
      </p:grpSp>
      <p:sp>
        <p:nvSpPr>
          <p:cNvPr id="174" name="TextBox 173"/>
          <p:cNvSpPr txBox="1"/>
          <p:nvPr/>
        </p:nvSpPr>
        <p:spPr>
          <a:xfrm>
            <a:off x="5070261" y="2313623"/>
            <a:ext cx="1695782" cy="830997"/>
          </a:xfrm>
          <a:prstGeom prst="rect">
            <a:avLst/>
          </a:prstGeom>
          <a:noFill/>
          <a:ln w="19050">
            <a:solidFill>
              <a:srgbClr val="103356"/>
            </a:solidFill>
            <a:prstDash val="sysDot"/>
          </a:ln>
        </p:spPr>
        <p:txBody>
          <a:bodyPr wrap="square" rtlCol="0">
            <a:spAutoFit/>
          </a:bodyPr>
          <a:lstStyle/>
          <a:p>
            <a:r>
              <a:rPr lang="en-US" sz="1200" b="1" dirty="0" smtClean="0"/>
              <a:t>Confirm and record clients ART number, &amp; offer client adherence counseling.</a:t>
            </a:r>
            <a:endParaRPr lang="en-US" sz="1200" b="1" dirty="0"/>
          </a:p>
        </p:txBody>
      </p:sp>
      <p:sp>
        <p:nvSpPr>
          <p:cNvPr id="175" name="TextBox 174"/>
          <p:cNvSpPr txBox="1"/>
          <p:nvPr/>
        </p:nvSpPr>
        <p:spPr>
          <a:xfrm>
            <a:off x="4356609" y="2983709"/>
            <a:ext cx="673686" cy="646331"/>
          </a:xfrm>
          <a:prstGeom prst="rect">
            <a:avLst/>
          </a:prstGeom>
          <a:noFill/>
          <a:ln w="19050">
            <a:solidFill>
              <a:srgbClr val="103356"/>
            </a:solidFill>
            <a:prstDash val="sysDot"/>
          </a:ln>
        </p:spPr>
        <p:txBody>
          <a:bodyPr wrap="square" rtlCol="0">
            <a:spAutoFit/>
          </a:bodyPr>
          <a:lstStyle/>
          <a:p>
            <a:pPr algn="ctr"/>
            <a:r>
              <a:rPr lang="en-US" sz="1200" b="1" dirty="0"/>
              <a:t>TEST FOR </a:t>
            </a:r>
            <a:r>
              <a:rPr lang="en-US" sz="1200" b="1" dirty="0" smtClean="0"/>
              <a:t>HIV </a:t>
            </a:r>
            <a:endParaRPr lang="en-US" sz="1200" b="1" dirty="0"/>
          </a:p>
        </p:txBody>
      </p:sp>
      <p:grpSp>
        <p:nvGrpSpPr>
          <p:cNvPr id="16" name="Group 15"/>
          <p:cNvGrpSpPr/>
          <p:nvPr/>
        </p:nvGrpSpPr>
        <p:grpSpPr>
          <a:xfrm>
            <a:off x="88185" y="1565873"/>
            <a:ext cx="667161" cy="2702182"/>
            <a:chOff x="329711" y="1001211"/>
            <a:chExt cx="603647" cy="2494322"/>
          </a:xfrm>
        </p:grpSpPr>
        <p:sp>
          <p:nvSpPr>
            <p:cNvPr id="6" name="Rectangle 5"/>
            <p:cNvSpPr/>
            <p:nvPr/>
          </p:nvSpPr>
          <p:spPr>
            <a:xfrm>
              <a:off x="329711" y="1001211"/>
              <a:ext cx="603647" cy="2494321"/>
            </a:xfrm>
            <a:prstGeom prst="rect">
              <a:avLst/>
            </a:prstGeom>
            <a:solidFill>
              <a:srgbClr val="21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grpSp>
          <p:nvGrpSpPr>
            <p:cNvPr id="18" name="Group 17"/>
            <p:cNvGrpSpPr/>
            <p:nvPr/>
          </p:nvGrpSpPr>
          <p:grpSpPr>
            <a:xfrm>
              <a:off x="343160" y="1014003"/>
              <a:ext cx="530447" cy="2470068"/>
              <a:chOff x="246177" y="559028"/>
              <a:chExt cx="530447" cy="2470068"/>
            </a:xfrm>
          </p:grpSpPr>
          <p:sp>
            <p:nvSpPr>
              <p:cNvPr id="8" name="TextBox 7"/>
              <p:cNvSpPr txBox="1"/>
              <p:nvPr/>
            </p:nvSpPr>
            <p:spPr>
              <a:xfrm rot="16200000">
                <a:off x="-537808" y="1623494"/>
                <a:ext cx="1909103" cy="341133"/>
              </a:xfrm>
              <a:prstGeom prst="rect">
                <a:avLst/>
              </a:prstGeom>
              <a:noFill/>
            </p:spPr>
            <p:txBody>
              <a:bodyPr wrap="none" rtlCol="0">
                <a:spAutoFit/>
              </a:bodyPr>
              <a:lstStyle/>
              <a:p>
                <a:r>
                  <a:rPr lang="en-US" sz="1850" b="1" dirty="0">
                    <a:solidFill>
                      <a:schemeClr val="bg1"/>
                    </a:solidFill>
                  </a:rPr>
                  <a:t>INITIAL SCREENING</a:t>
                </a:r>
              </a:p>
            </p:txBody>
          </p:sp>
          <p:sp>
            <p:nvSpPr>
              <p:cNvPr id="12" name="TextBox 11"/>
              <p:cNvSpPr txBox="1"/>
              <p:nvPr/>
            </p:nvSpPr>
            <p:spPr>
              <a:xfrm rot="16200000">
                <a:off x="-583724" y="1668748"/>
                <a:ext cx="2470068" cy="250628"/>
              </a:xfrm>
              <a:prstGeom prst="rect">
                <a:avLst/>
              </a:prstGeom>
              <a:noFill/>
            </p:spPr>
            <p:txBody>
              <a:bodyPr wrap="square" rtlCol="0">
                <a:spAutoFit/>
              </a:bodyPr>
              <a:lstStyle/>
              <a:p>
                <a:pPr algn="ctr"/>
                <a:r>
                  <a:rPr lang="en-US" sz="1200" b="1" dirty="0">
                    <a:solidFill>
                      <a:schemeClr val="bg1"/>
                    </a:solidFill>
                  </a:rPr>
                  <a:t>Two Questions</a:t>
                </a:r>
              </a:p>
            </p:txBody>
          </p:sp>
        </p:grpSp>
        <p:sp>
          <p:nvSpPr>
            <p:cNvPr id="152" name="Rectangle 151"/>
            <p:cNvSpPr/>
            <p:nvPr/>
          </p:nvSpPr>
          <p:spPr>
            <a:xfrm>
              <a:off x="329712" y="1001211"/>
              <a:ext cx="593064" cy="249432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dirty="0"/>
            </a:p>
          </p:txBody>
        </p:sp>
      </p:grpSp>
      <p:sp>
        <p:nvSpPr>
          <p:cNvPr id="173" name="Rectangle 172"/>
          <p:cNvSpPr/>
          <p:nvPr/>
        </p:nvSpPr>
        <p:spPr>
          <a:xfrm>
            <a:off x="790356" y="4611706"/>
            <a:ext cx="5953344" cy="521351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4" name="Rectangle 3"/>
          <p:cNvSpPr/>
          <p:nvPr/>
        </p:nvSpPr>
        <p:spPr>
          <a:xfrm>
            <a:off x="103049" y="683413"/>
            <a:ext cx="6611219" cy="954107"/>
          </a:xfrm>
          <a:prstGeom prst="rect">
            <a:avLst/>
          </a:prstGeom>
        </p:spPr>
        <p:txBody>
          <a:bodyPr wrap="square">
            <a:spAutoFit/>
          </a:bodyPr>
          <a:lstStyle/>
          <a:p>
            <a:r>
              <a:rPr lang="en-US" sz="1100" b="1" dirty="0" smtClean="0">
                <a:solidFill>
                  <a:prstClr val="black"/>
                </a:solidFill>
              </a:rPr>
              <a:t>Introduction Script</a:t>
            </a:r>
            <a:r>
              <a:rPr lang="en-US" sz="1100" b="1" dirty="0">
                <a:solidFill>
                  <a:prstClr val="black"/>
                </a:solidFill>
              </a:rPr>
              <a:t>: To provide the best care possible, we ask all of our clients the following set of questions. The information will remain confidential so please be honest and open with your answers</a:t>
            </a:r>
            <a:r>
              <a:rPr lang="en-US" sz="1100" b="1" dirty="0" smtClean="0">
                <a:solidFill>
                  <a:prstClr val="black"/>
                </a:solidFill>
              </a:rPr>
              <a:t>.</a:t>
            </a:r>
          </a:p>
          <a:p>
            <a:r>
              <a:rPr lang="en-US" sz="1100" b="1" u="sng" dirty="0">
                <a:solidFill>
                  <a:srgbClr val="FF0000"/>
                </a:solidFill>
              </a:rPr>
              <a:t>PROVIDER NOTE</a:t>
            </a:r>
            <a:r>
              <a:rPr lang="en-US" sz="1100" b="1" dirty="0">
                <a:solidFill>
                  <a:srgbClr val="FF0000"/>
                </a:solidFill>
              </a:rPr>
              <a:t>: If client is a man between </a:t>
            </a:r>
            <a:r>
              <a:rPr lang="en-US" sz="1100" b="1" dirty="0" smtClean="0">
                <a:solidFill>
                  <a:srgbClr val="FF0000"/>
                </a:solidFill>
              </a:rPr>
              <a:t>20 </a:t>
            </a:r>
            <a:r>
              <a:rPr lang="en-US" sz="1100" b="1" dirty="0">
                <a:solidFill>
                  <a:srgbClr val="FF0000"/>
                </a:solidFill>
              </a:rPr>
              <a:t>and </a:t>
            </a:r>
            <a:r>
              <a:rPr lang="en-US" sz="1100" b="1" dirty="0" smtClean="0">
                <a:solidFill>
                  <a:srgbClr val="FF0000"/>
                </a:solidFill>
              </a:rPr>
              <a:t>59 </a:t>
            </a:r>
            <a:r>
              <a:rPr lang="en-US" sz="1100" b="1" dirty="0">
                <a:solidFill>
                  <a:srgbClr val="FF0000"/>
                </a:solidFill>
              </a:rPr>
              <a:t>years of age, test for HIV. You do not need to use </a:t>
            </a:r>
            <a:r>
              <a:rPr lang="en-US" sz="1100" b="1" dirty="0" smtClean="0">
                <a:solidFill>
                  <a:srgbClr val="FF0000"/>
                </a:solidFill>
              </a:rPr>
              <a:t>the 4 </a:t>
            </a:r>
            <a:r>
              <a:rPr lang="en-US" sz="1100" b="1" dirty="0">
                <a:solidFill>
                  <a:srgbClr val="FF0000"/>
                </a:solidFill>
              </a:rPr>
              <a:t>screening questions </a:t>
            </a:r>
            <a:r>
              <a:rPr lang="en-US" sz="1100" b="1" dirty="0" smtClean="0">
                <a:solidFill>
                  <a:srgbClr val="FF0000"/>
                </a:solidFill>
              </a:rPr>
              <a:t>below the initial screening. Offer the HIV test!</a:t>
            </a:r>
          </a:p>
          <a:p>
            <a:r>
              <a:rPr lang="en-US" sz="1200" b="1" dirty="0" smtClean="0">
                <a:solidFill>
                  <a:prstClr val="black"/>
                </a:solidFill>
              </a:rPr>
              <a:t> </a:t>
            </a:r>
            <a:endParaRPr lang="en-US" sz="1200" dirty="0"/>
          </a:p>
        </p:txBody>
      </p:sp>
      <p:grpSp>
        <p:nvGrpSpPr>
          <p:cNvPr id="17" name="Group 16"/>
          <p:cNvGrpSpPr/>
          <p:nvPr/>
        </p:nvGrpSpPr>
        <p:grpSpPr>
          <a:xfrm>
            <a:off x="121291" y="4604285"/>
            <a:ext cx="671188" cy="5225517"/>
            <a:chOff x="326068" y="3746091"/>
            <a:chExt cx="607290" cy="5328014"/>
          </a:xfrm>
        </p:grpSpPr>
        <p:sp>
          <p:nvSpPr>
            <p:cNvPr id="7" name="Rectangle 6"/>
            <p:cNvSpPr/>
            <p:nvPr/>
          </p:nvSpPr>
          <p:spPr>
            <a:xfrm>
              <a:off x="326068" y="3746091"/>
              <a:ext cx="602648" cy="5328014"/>
            </a:xfrm>
            <a:prstGeom prst="rect">
              <a:avLst/>
            </a:prstGeom>
            <a:solidFill>
              <a:srgbClr val="21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9" name="TextBox 8"/>
            <p:cNvSpPr txBox="1"/>
            <p:nvPr/>
          </p:nvSpPr>
          <p:spPr>
            <a:xfrm rot="16200000">
              <a:off x="-861180" y="6168729"/>
              <a:ext cx="2749807" cy="334171"/>
            </a:xfrm>
            <a:prstGeom prst="rect">
              <a:avLst/>
            </a:prstGeom>
            <a:noFill/>
          </p:spPr>
          <p:txBody>
            <a:bodyPr wrap="none" rtlCol="0">
              <a:spAutoFit/>
            </a:bodyPr>
            <a:lstStyle/>
            <a:p>
              <a:r>
                <a:rPr lang="en-US" b="1" dirty="0">
                  <a:solidFill>
                    <a:schemeClr val="bg1"/>
                  </a:solidFill>
                </a:rPr>
                <a:t>SCREENING FOR HIV TESTING</a:t>
              </a:r>
            </a:p>
          </p:txBody>
        </p:sp>
        <p:sp>
          <p:nvSpPr>
            <p:cNvPr id="13" name="TextBox 12"/>
            <p:cNvSpPr txBox="1"/>
            <p:nvPr/>
          </p:nvSpPr>
          <p:spPr>
            <a:xfrm rot="16200000">
              <a:off x="-486741" y="6210500"/>
              <a:ext cx="2470068" cy="250628"/>
            </a:xfrm>
            <a:prstGeom prst="rect">
              <a:avLst/>
            </a:prstGeom>
            <a:noFill/>
          </p:spPr>
          <p:txBody>
            <a:bodyPr wrap="square" rtlCol="0">
              <a:spAutoFit/>
            </a:bodyPr>
            <a:lstStyle/>
            <a:p>
              <a:pPr algn="ctr"/>
              <a:r>
                <a:rPr lang="en-US" sz="1200" b="1" dirty="0">
                  <a:solidFill>
                    <a:schemeClr val="bg1"/>
                  </a:solidFill>
                </a:rPr>
                <a:t>Four Questions</a:t>
              </a:r>
            </a:p>
          </p:txBody>
        </p:sp>
        <p:sp>
          <p:nvSpPr>
            <p:cNvPr id="153" name="Rectangle 152"/>
            <p:cNvSpPr/>
            <p:nvPr/>
          </p:nvSpPr>
          <p:spPr>
            <a:xfrm>
              <a:off x="329711" y="3746091"/>
              <a:ext cx="603647" cy="532801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grpSp>
      <p:grpSp>
        <p:nvGrpSpPr>
          <p:cNvPr id="59" name="Group 58"/>
          <p:cNvGrpSpPr/>
          <p:nvPr/>
        </p:nvGrpSpPr>
        <p:grpSpPr>
          <a:xfrm>
            <a:off x="871052" y="7176933"/>
            <a:ext cx="3764298" cy="866099"/>
            <a:chOff x="1861624" y="6495510"/>
            <a:chExt cx="3474737" cy="799476"/>
          </a:xfrm>
        </p:grpSpPr>
        <p:sp>
          <p:nvSpPr>
            <p:cNvPr id="56" name="TextBox 55"/>
            <p:cNvSpPr txBox="1"/>
            <p:nvPr/>
          </p:nvSpPr>
          <p:spPr>
            <a:xfrm>
              <a:off x="2045646" y="6698373"/>
              <a:ext cx="3290715" cy="596613"/>
            </a:xfrm>
            <a:prstGeom prst="rect">
              <a:avLst/>
            </a:prstGeom>
            <a:solidFill>
              <a:srgbClr val="103356"/>
            </a:solidFill>
            <a:ln w="19050">
              <a:solidFill>
                <a:schemeClr val="bg1"/>
              </a:solidFill>
              <a:prstDash val="solid"/>
            </a:ln>
          </p:spPr>
          <p:txBody>
            <a:bodyPr wrap="square" rtlCol="0">
              <a:spAutoFit/>
            </a:bodyPr>
            <a:lstStyle/>
            <a:p>
              <a:pPr marL="249362"/>
              <a:r>
                <a:rPr lang="en-US" sz="1200" b="1" dirty="0">
                  <a:solidFill>
                    <a:schemeClr val="bg1"/>
                  </a:solidFill>
                </a:rPr>
                <a:t>In the </a:t>
              </a:r>
              <a:r>
                <a:rPr lang="en-US" sz="1200" b="1">
                  <a:solidFill>
                    <a:schemeClr val="bg1"/>
                  </a:solidFill>
                </a:rPr>
                <a:t>last </a:t>
              </a:r>
              <a:r>
                <a:rPr lang="en-US" sz="1200" b="1" smtClean="0">
                  <a:solidFill>
                    <a:schemeClr val="bg1"/>
                  </a:solidFill>
                </a:rPr>
                <a:t>3-6 </a:t>
              </a:r>
              <a:r>
                <a:rPr lang="en-US" sz="1200" b="1" dirty="0">
                  <a:solidFill>
                    <a:schemeClr val="bg1"/>
                  </a:solidFill>
                </a:rPr>
                <a:t>months, have you had sex without a condom with a person </a:t>
              </a:r>
              <a:r>
                <a:rPr lang="en-US" sz="1200" b="1" dirty="0" smtClean="0">
                  <a:solidFill>
                    <a:schemeClr val="bg1"/>
                  </a:solidFill>
                </a:rPr>
                <a:t>who’s HIV status you do not know or who might be HIV++?</a:t>
              </a:r>
              <a:endParaRPr lang="en-US" sz="1200" b="1" dirty="0">
                <a:solidFill>
                  <a:schemeClr val="bg1"/>
                </a:solidFill>
              </a:endParaRPr>
            </a:p>
          </p:txBody>
        </p:sp>
        <p:grpSp>
          <p:nvGrpSpPr>
            <p:cNvPr id="46" name="Group 45"/>
            <p:cNvGrpSpPr/>
            <p:nvPr/>
          </p:nvGrpSpPr>
          <p:grpSpPr>
            <a:xfrm>
              <a:off x="1861624" y="6495510"/>
              <a:ext cx="405725" cy="405725"/>
              <a:chOff x="1861624" y="64256"/>
              <a:chExt cx="405725" cy="405725"/>
            </a:xfrm>
          </p:grpSpPr>
          <p:sp>
            <p:nvSpPr>
              <p:cNvPr id="47" name="Rectangle 46"/>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48" name="TextBox 47"/>
              <p:cNvSpPr txBox="1"/>
              <p:nvPr/>
            </p:nvSpPr>
            <p:spPr>
              <a:xfrm>
                <a:off x="1907124" y="96657"/>
                <a:ext cx="278480" cy="340922"/>
              </a:xfrm>
              <a:prstGeom prst="rect">
                <a:avLst/>
              </a:prstGeom>
              <a:noFill/>
            </p:spPr>
            <p:txBody>
              <a:bodyPr wrap="none" rtlCol="0" anchor="ctr">
                <a:spAutoFit/>
              </a:bodyPr>
              <a:lstStyle/>
              <a:p>
                <a:r>
                  <a:rPr lang="en-US" b="1" dirty="0">
                    <a:solidFill>
                      <a:schemeClr val="bg1"/>
                    </a:solidFill>
                  </a:rPr>
                  <a:t>3</a:t>
                </a:r>
              </a:p>
            </p:txBody>
          </p:sp>
        </p:grpSp>
      </p:grpSp>
      <p:grpSp>
        <p:nvGrpSpPr>
          <p:cNvPr id="281" name="Group 280"/>
          <p:cNvGrpSpPr/>
          <p:nvPr/>
        </p:nvGrpSpPr>
        <p:grpSpPr>
          <a:xfrm>
            <a:off x="3642710" y="7833218"/>
            <a:ext cx="663009" cy="615037"/>
            <a:chOff x="3529288" y="5414522"/>
            <a:chExt cx="612008" cy="567726"/>
          </a:xfrm>
        </p:grpSpPr>
        <p:cxnSp>
          <p:nvCxnSpPr>
            <p:cNvPr id="282" name="Straight Arrow Connector 281"/>
            <p:cNvCxnSpPr/>
            <p:nvPr/>
          </p:nvCxnSpPr>
          <p:spPr>
            <a:xfrm>
              <a:off x="3835292" y="5771233"/>
              <a:ext cx="0" cy="21101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3529288" y="5414522"/>
              <a:ext cx="612008" cy="352572"/>
              <a:chOff x="5919416" y="4814467"/>
              <a:chExt cx="612008" cy="352572"/>
            </a:xfrm>
          </p:grpSpPr>
          <p:sp>
            <p:nvSpPr>
              <p:cNvPr id="284" name="Hexagon 283"/>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85" name="TextBox 284"/>
              <p:cNvSpPr txBox="1"/>
              <p:nvPr/>
            </p:nvSpPr>
            <p:spPr>
              <a:xfrm>
                <a:off x="5919416" y="4814467"/>
                <a:ext cx="612008" cy="340922"/>
              </a:xfrm>
              <a:prstGeom prst="rect">
                <a:avLst/>
              </a:prstGeom>
              <a:noFill/>
              <a:ln>
                <a:noFill/>
              </a:ln>
            </p:spPr>
            <p:txBody>
              <a:bodyPr wrap="square" rtlCol="0">
                <a:spAutoFit/>
              </a:bodyPr>
              <a:lstStyle/>
              <a:p>
                <a:pPr algn="ctr"/>
                <a:r>
                  <a:rPr lang="en-US" b="1" dirty="0">
                    <a:solidFill>
                      <a:schemeClr val="bg1"/>
                    </a:solidFill>
                  </a:rPr>
                  <a:t>NO</a:t>
                </a:r>
              </a:p>
            </p:txBody>
          </p:sp>
        </p:grpSp>
      </p:grpSp>
      <p:grpSp>
        <p:nvGrpSpPr>
          <p:cNvPr id="58" name="Group 57"/>
          <p:cNvGrpSpPr/>
          <p:nvPr/>
        </p:nvGrpSpPr>
        <p:grpSpPr>
          <a:xfrm>
            <a:off x="871052" y="8289993"/>
            <a:ext cx="3764298" cy="866099"/>
            <a:chOff x="1861624" y="7705566"/>
            <a:chExt cx="3474737" cy="799476"/>
          </a:xfrm>
        </p:grpSpPr>
        <p:sp>
          <p:nvSpPr>
            <p:cNvPr id="57" name="TextBox 56"/>
            <p:cNvSpPr txBox="1"/>
            <p:nvPr/>
          </p:nvSpPr>
          <p:spPr>
            <a:xfrm>
              <a:off x="2065525" y="7908429"/>
              <a:ext cx="3270836" cy="596613"/>
            </a:xfrm>
            <a:prstGeom prst="rect">
              <a:avLst/>
            </a:prstGeom>
            <a:solidFill>
              <a:srgbClr val="103356"/>
            </a:solidFill>
            <a:ln w="19050">
              <a:solidFill>
                <a:schemeClr val="bg1"/>
              </a:solidFill>
              <a:prstDash val="solid"/>
            </a:ln>
          </p:spPr>
          <p:txBody>
            <a:bodyPr wrap="square" rtlCol="0">
              <a:spAutoFit/>
            </a:bodyPr>
            <a:lstStyle/>
            <a:p>
              <a:pPr marL="249362"/>
              <a:r>
                <a:rPr lang="en-US" sz="1200" b="1" dirty="0">
                  <a:solidFill>
                    <a:schemeClr val="bg1"/>
                  </a:solidFill>
                </a:rPr>
                <a:t>In the last </a:t>
              </a:r>
              <a:r>
                <a:rPr lang="en-US" sz="1200" b="1" dirty="0" smtClean="0">
                  <a:solidFill>
                    <a:schemeClr val="bg1"/>
                  </a:solidFill>
                </a:rPr>
                <a:t>3-6 </a:t>
              </a:r>
              <a:r>
                <a:rPr lang="en-US" sz="1200" b="1" dirty="0">
                  <a:solidFill>
                    <a:schemeClr val="bg1"/>
                  </a:solidFill>
                </a:rPr>
                <a:t>months, have you had sex with someone </a:t>
              </a:r>
              <a:r>
                <a:rPr lang="en-US" sz="1200" b="1" dirty="0" smtClean="0">
                  <a:solidFill>
                    <a:schemeClr val="bg1"/>
                  </a:solidFill>
                </a:rPr>
                <a:t>you randomly met? Either through social medial or at a social place (tavern, bar?)</a:t>
              </a:r>
              <a:endParaRPr lang="en-US" sz="1200" b="1" dirty="0">
                <a:solidFill>
                  <a:schemeClr val="bg1"/>
                </a:solidFill>
              </a:endParaRPr>
            </a:p>
          </p:txBody>
        </p:sp>
        <p:grpSp>
          <p:nvGrpSpPr>
            <p:cNvPr id="49" name="Group 48"/>
            <p:cNvGrpSpPr/>
            <p:nvPr/>
          </p:nvGrpSpPr>
          <p:grpSpPr>
            <a:xfrm>
              <a:off x="1861624" y="7705566"/>
              <a:ext cx="405725" cy="405725"/>
              <a:chOff x="1861624" y="64256"/>
              <a:chExt cx="405725" cy="405725"/>
            </a:xfrm>
          </p:grpSpPr>
          <p:sp>
            <p:nvSpPr>
              <p:cNvPr id="50" name="Rectangle 49"/>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51" name="TextBox 50"/>
              <p:cNvSpPr txBox="1"/>
              <p:nvPr/>
            </p:nvSpPr>
            <p:spPr>
              <a:xfrm>
                <a:off x="1926682" y="96657"/>
                <a:ext cx="278480" cy="340922"/>
              </a:xfrm>
              <a:prstGeom prst="rect">
                <a:avLst/>
              </a:prstGeom>
              <a:noFill/>
            </p:spPr>
            <p:txBody>
              <a:bodyPr wrap="none" rtlCol="0" anchor="ctr">
                <a:spAutoFit/>
              </a:bodyPr>
              <a:lstStyle/>
              <a:p>
                <a:r>
                  <a:rPr lang="en-US" b="1" dirty="0">
                    <a:solidFill>
                      <a:schemeClr val="bg1"/>
                    </a:solidFill>
                  </a:rPr>
                  <a:t>4</a:t>
                </a:r>
              </a:p>
            </p:txBody>
          </p:sp>
        </p:grpSp>
      </p:grpSp>
      <p:grpSp>
        <p:nvGrpSpPr>
          <p:cNvPr id="132" name="Group 131"/>
          <p:cNvGrpSpPr/>
          <p:nvPr/>
        </p:nvGrpSpPr>
        <p:grpSpPr>
          <a:xfrm>
            <a:off x="4536525" y="7181252"/>
            <a:ext cx="2169075" cy="1005840"/>
            <a:chOff x="-13705" y="4753054"/>
            <a:chExt cx="2002223" cy="919197"/>
          </a:xfrm>
        </p:grpSpPr>
        <p:cxnSp>
          <p:nvCxnSpPr>
            <p:cNvPr id="133" name="Straight Arrow Connector 132"/>
            <p:cNvCxnSpPr/>
            <p:nvPr/>
          </p:nvCxnSpPr>
          <p:spPr>
            <a:xfrm>
              <a:off x="530692" y="5249440"/>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974354" y="4753054"/>
              <a:ext cx="1014164" cy="9191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15416D">
                      <a:lumMod val="50000"/>
                    </a:srgbClr>
                  </a:solidFill>
                </a:rPr>
                <a:t>TEST</a:t>
              </a:r>
              <a:endParaRPr lang="en-US" b="1" dirty="0">
                <a:solidFill>
                  <a:srgbClr val="15416D">
                    <a:lumMod val="50000"/>
                  </a:srgbClr>
                </a:solidFill>
              </a:endParaRPr>
            </a:p>
            <a:p>
              <a:pPr lvl="0" algn="ctr"/>
              <a:r>
                <a:rPr lang="en-US" b="1" dirty="0">
                  <a:solidFill>
                    <a:srgbClr val="15416D">
                      <a:lumMod val="50000"/>
                    </a:srgbClr>
                  </a:solidFill>
                </a:rPr>
                <a:t>FOR</a:t>
              </a:r>
            </a:p>
            <a:p>
              <a:pPr lvl="0" algn="ctr"/>
              <a:r>
                <a:rPr lang="en-US" b="1" dirty="0" smtClean="0">
                  <a:solidFill>
                    <a:srgbClr val="15416D">
                      <a:lumMod val="50000"/>
                    </a:srgbClr>
                  </a:solidFill>
                </a:rPr>
                <a:t>HIV</a:t>
              </a:r>
              <a:endParaRPr lang="en-US" b="1" dirty="0">
                <a:solidFill>
                  <a:srgbClr val="15416D">
                    <a:lumMod val="50000"/>
                  </a:srgbClr>
                </a:solidFill>
              </a:endParaRPr>
            </a:p>
          </p:txBody>
        </p:sp>
        <p:grpSp>
          <p:nvGrpSpPr>
            <p:cNvPr id="135" name="Group 134"/>
            <p:cNvGrpSpPr/>
            <p:nvPr/>
          </p:nvGrpSpPr>
          <p:grpSpPr>
            <a:xfrm>
              <a:off x="-13705" y="4977025"/>
              <a:ext cx="727892" cy="544397"/>
              <a:chOff x="-2507765" y="4892985"/>
              <a:chExt cx="727892" cy="544397"/>
            </a:xfrm>
          </p:grpSpPr>
          <p:sp>
            <p:nvSpPr>
              <p:cNvPr id="136" name="Oval 135"/>
              <p:cNvSpPr/>
              <p:nvPr/>
            </p:nvSpPr>
            <p:spPr>
              <a:xfrm>
                <a:off x="-2507765" y="489298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37" name="TextBox 136"/>
              <p:cNvSpPr txBox="1"/>
              <p:nvPr/>
            </p:nvSpPr>
            <p:spPr>
              <a:xfrm>
                <a:off x="-2468009" y="4952067"/>
                <a:ext cx="688136" cy="340922"/>
              </a:xfrm>
              <a:prstGeom prst="rect">
                <a:avLst/>
              </a:prstGeom>
              <a:noFill/>
            </p:spPr>
            <p:txBody>
              <a:bodyPr wrap="square" rtlCol="0">
                <a:spAutoFit/>
              </a:bodyPr>
              <a:lstStyle/>
              <a:p>
                <a:pPr algn="ctr"/>
                <a:r>
                  <a:rPr lang="en-US" b="1" dirty="0">
                    <a:solidFill>
                      <a:schemeClr val="tx2">
                        <a:lumMod val="50000"/>
                      </a:schemeClr>
                    </a:solidFill>
                  </a:rPr>
                  <a:t>YES</a:t>
                </a:r>
              </a:p>
            </p:txBody>
          </p:sp>
        </p:grpSp>
      </p:grpSp>
      <p:grpSp>
        <p:nvGrpSpPr>
          <p:cNvPr id="140" name="Group 139"/>
          <p:cNvGrpSpPr/>
          <p:nvPr/>
        </p:nvGrpSpPr>
        <p:grpSpPr>
          <a:xfrm>
            <a:off x="4458666" y="8238518"/>
            <a:ext cx="2246934" cy="1005840"/>
            <a:chOff x="-85575" y="4841547"/>
            <a:chExt cx="2074093" cy="928467"/>
          </a:xfrm>
        </p:grpSpPr>
        <p:cxnSp>
          <p:nvCxnSpPr>
            <p:cNvPr id="141" name="Straight Arrow Connector 140"/>
            <p:cNvCxnSpPr/>
            <p:nvPr/>
          </p:nvCxnSpPr>
          <p:spPr>
            <a:xfrm>
              <a:off x="530692" y="5301146"/>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74354" y="4841547"/>
              <a:ext cx="1014164" cy="9284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rgbClr val="15416D">
                      <a:lumMod val="50000"/>
                    </a:srgbClr>
                  </a:solidFill>
                </a:rPr>
                <a:t>TEST</a:t>
              </a:r>
            </a:p>
            <a:p>
              <a:pPr lvl="0" algn="ctr"/>
              <a:r>
                <a:rPr lang="en-US" b="1" dirty="0">
                  <a:solidFill>
                    <a:srgbClr val="15416D">
                      <a:lumMod val="50000"/>
                    </a:srgbClr>
                  </a:solidFill>
                </a:rPr>
                <a:t>FOR</a:t>
              </a:r>
            </a:p>
            <a:p>
              <a:pPr lvl="0" algn="ctr"/>
              <a:r>
                <a:rPr lang="en-US" b="1" dirty="0" smtClean="0">
                  <a:solidFill>
                    <a:srgbClr val="15416D">
                      <a:lumMod val="50000"/>
                    </a:srgbClr>
                  </a:solidFill>
                </a:rPr>
                <a:t>HIV</a:t>
              </a:r>
              <a:endParaRPr lang="en-US" b="1" dirty="0">
                <a:solidFill>
                  <a:srgbClr val="15416D">
                    <a:lumMod val="50000"/>
                  </a:srgbClr>
                </a:solidFill>
              </a:endParaRPr>
            </a:p>
          </p:txBody>
        </p:sp>
        <p:grpSp>
          <p:nvGrpSpPr>
            <p:cNvPr id="143" name="Group 142"/>
            <p:cNvGrpSpPr/>
            <p:nvPr/>
          </p:nvGrpSpPr>
          <p:grpSpPr>
            <a:xfrm>
              <a:off x="-85575" y="5028948"/>
              <a:ext cx="688136" cy="544397"/>
              <a:chOff x="-2579635" y="4944908"/>
              <a:chExt cx="688136" cy="544397"/>
            </a:xfrm>
          </p:grpSpPr>
          <p:sp>
            <p:nvSpPr>
              <p:cNvPr id="144" name="Oval 143"/>
              <p:cNvSpPr/>
              <p:nvPr/>
            </p:nvSpPr>
            <p:spPr>
              <a:xfrm>
                <a:off x="-2507765" y="4944908"/>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45" name="TextBox 144"/>
              <p:cNvSpPr txBox="1"/>
              <p:nvPr/>
            </p:nvSpPr>
            <p:spPr>
              <a:xfrm>
                <a:off x="-2579635" y="5032440"/>
                <a:ext cx="688136" cy="340922"/>
              </a:xfrm>
              <a:prstGeom prst="rect">
                <a:avLst/>
              </a:prstGeom>
              <a:noFill/>
            </p:spPr>
            <p:txBody>
              <a:bodyPr wrap="square" rtlCol="0">
                <a:spAutoFit/>
              </a:bodyPr>
              <a:lstStyle/>
              <a:p>
                <a:pPr algn="ctr"/>
                <a:r>
                  <a:rPr lang="en-US" b="1" dirty="0">
                    <a:solidFill>
                      <a:schemeClr val="tx2">
                        <a:lumMod val="50000"/>
                      </a:schemeClr>
                    </a:solidFill>
                  </a:rPr>
                  <a:t>YES</a:t>
                </a:r>
              </a:p>
            </p:txBody>
          </p:sp>
        </p:grpSp>
      </p:grpSp>
      <p:grpSp>
        <p:nvGrpSpPr>
          <p:cNvPr id="150" name="Group 149"/>
          <p:cNvGrpSpPr/>
          <p:nvPr/>
        </p:nvGrpSpPr>
        <p:grpSpPr>
          <a:xfrm>
            <a:off x="2519991" y="1636322"/>
            <a:ext cx="1592980" cy="1471770"/>
            <a:chOff x="3492108" y="1050132"/>
            <a:chExt cx="1470444" cy="1358552"/>
          </a:xfrm>
        </p:grpSpPr>
        <p:cxnSp>
          <p:nvCxnSpPr>
            <p:cNvPr id="151" name="Straight Arrow Connector 150"/>
            <p:cNvCxnSpPr/>
            <p:nvPr/>
          </p:nvCxnSpPr>
          <p:spPr>
            <a:xfrm>
              <a:off x="3823870" y="1922603"/>
              <a:ext cx="0" cy="486081"/>
            </a:xfrm>
            <a:prstGeom prst="straightConnector1">
              <a:avLst/>
            </a:prstGeom>
            <a:ln w="38100">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492108" y="1597771"/>
              <a:ext cx="688136" cy="340923"/>
              <a:chOff x="-1201084" y="4934529"/>
              <a:chExt cx="688136" cy="340923"/>
            </a:xfrm>
          </p:grpSpPr>
          <p:sp>
            <p:nvSpPr>
              <p:cNvPr id="160" name="Hexagon 159"/>
              <p:cNvSpPr/>
              <p:nvPr/>
            </p:nvSpPr>
            <p:spPr>
              <a:xfrm>
                <a:off x="-1128586" y="4948104"/>
                <a:ext cx="508848" cy="303472"/>
              </a:xfrm>
              <a:prstGeom prst="hexagon">
                <a:avLst/>
              </a:prstGeom>
              <a:solidFill>
                <a:srgbClr val="2166AC"/>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61" name="TextBox 160"/>
              <p:cNvSpPr txBox="1"/>
              <p:nvPr/>
            </p:nvSpPr>
            <p:spPr>
              <a:xfrm>
                <a:off x="-1201084" y="4934529"/>
                <a:ext cx="688136" cy="340923"/>
              </a:xfrm>
              <a:prstGeom prst="rect">
                <a:avLst/>
              </a:prstGeom>
              <a:noFill/>
            </p:spPr>
            <p:txBody>
              <a:bodyPr wrap="square" rtlCol="0">
                <a:spAutoFit/>
              </a:bodyPr>
              <a:lstStyle/>
              <a:p>
                <a:pPr algn="ctr"/>
                <a:r>
                  <a:rPr lang="en-US" b="1" dirty="0">
                    <a:solidFill>
                      <a:schemeClr val="bg1"/>
                    </a:solidFill>
                  </a:rPr>
                  <a:t>NO</a:t>
                </a:r>
              </a:p>
            </p:txBody>
          </p:sp>
        </p:grpSp>
        <p:grpSp>
          <p:nvGrpSpPr>
            <p:cNvPr id="157" name="Group 156"/>
            <p:cNvGrpSpPr/>
            <p:nvPr/>
          </p:nvGrpSpPr>
          <p:grpSpPr>
            <a:xfrm>
              <a:off x="4274416" y="1050132"/>
              <a:ext cx="688136" cy="508848"/>
              <a:chOff x="-1287413" y="4850195"/>
              <a:chExt cx="688136" cy="508848"/>
            </a:xfrm>
          </p:grpSpPr>
          <p:sp>
            <p:nvSpPr>
              <p:cNvPr id="158" name="Oval 157"/>
              <p:cNvSpPr/>
              <p:nvPr/>
            </p:nvSpPr>
            <p:spPr>
              <a:xfrm>
                <a:off x="-1214216" y="4850195"/>
                <a:ext cx="508848" cy="508848"/>
              </a:xfrm>
              <a:prstGeom prst="ellipse">
                <a:avLst/>
              </a:prstGeom>
              <a:solidFill>
                <a:schemeClr val="bg1"/>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59" name="TextBox 158"/>
              <p:cNvSpPr txBox="1"/>
              <p:nvPr/>
            </p:nvSpPr>
            <p:spPr>
              <a:xfrm>
                <a:off x="-1287413" y="4924874"/>
                <a:ext cx="688136" cy="340922"/>
              </a:xfrm>
              <a:prstGeom prst="rect">
                <a:avLst/>
              </a:prstGeom>
              <a:noFill/>
            </p:spPr>
            <p:txBody>
              <a:bodyPr wrap="square" rtlCol="0">
                <a:spAutoFit/>
              </a:bodyPr>
              <a:lstStyle/>
              <a:p>
                <a:pPr algn="ctr"/>
                <a:r>
                  <a:rPr lang="en-US" b="1" dirty="0">
                    <a:solidFill>
                      <a:srgbClr val="2166AC"/>
                    </a:solidFill>
                  </a:rPr>
                  <a:t>YES</a:t>
                </a:r>
              </a:p>
            </p:txBody>
          </p:sp>
        </p:grpSp>
      </p:grpSp>
      <p:sp>
        <p:nvSpPr>
          <p:cNvPr id="162" name="TextBox 161"/>
          <p:cNvSpPr txBox="1"/>
          <p:nvPr/>
        </p:nvSpPr>
        <p:spPr>
          <a:xfrm>
            <a:off x="114300" y="86121"/>
            <a:ext cx="6629400" cy="646331"/>
          </a:xfrm>
          <a:prstGeom prst="rect">
            <a:avLst/>
          </a:prstGeom>
          <a:noFill/>
        </p:spPr>
        <p:txBody>
          <a:bodyPr wrap="square" rtlCol="0">
            <a:spAutoFit/>
          </a:bodyPr>
          <a:lstStyle/>
          <a:p>
            <a:r>
              <a:rPr lang="en-US" b="1" dirty="0"/>
              <a:t>Tool to Identify Eligibility for HIV Testing Services among Adults and Adolescents 15 Years and </a:t>
            </a:r>
            <a:r>
              <a:rPr lang="en-US" b="1" dirty="0" smtClean="0"/>
              <a:t>Older </a:t>
            </a:r>
            <a:r>
              <a:rPr lang="en-US" sz="1200" b="1" dirty="0" smtClean="0"/>
              <a:t>(Source: CDC Zambia)</a:t>
            </a:r>
            <a:endParaRPr lang="en-US" sz="1200" b="1" dirty="0"/>
          </a:p>
        </p:txBody>
      </p:sp>
      <p:cxnSp>
        <p:nvCxnSpPr>
          <p:cNvPr id="117" name="Straight Arrow Connector 116"/>
          <p:cNvCxnSpPr/>
          <p:nvPr/>
        </p:nvCxnSpPr>
        <p:spPr>
          <a:xfrm>
            <a:off x="3971671" y="9162551"/>
            <a:ext cx="0" cy="22860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3894" y="9425120"/>
            <a:ext cx="5626628" cy="373307"/>
            <a:chOff x="5624360" y="4840400"/>
            <a:chExt cx="846511" cy="344591"/>
          </a:xfrm>
        </p:grpSpPr>
        <p:sp>
          <p:nvSpPr>
            <p:cNvPr id="166" name="Hexagon 165"/>
            <p:cNvSpPr/>
            <p:nvPr/>
          </p:nvSpPr>
          <p:spPr>
            <a:xfrm>
              <a:off x="5624360" y="4840400"/>
              <a:ext cx="846511" cy="344591"/>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67" name="TextBox 166"/>
            <p:cNvSpPr txBox="1"/>
            <p:nvPr/>
          </p:nvSpPr>
          <p:spPr>
            <a:xfrm>
              <a:off x="5627916" y="4840400"/>
              <a:ext cx="842955" cy="340922"/>
            </a:xfrm>
            <a:prstGeom prst="rect">
              <a:avLst/>
            </a:prstGeom>
            <a:noFill/>
            <a:ln>
              <a:noFill/>
            </a:ln>
          </p:spPr>
          <p:txBody>
            <a:bodyPr wrap="square" rtlCol="0">
              <a:spAutoFit/>
            </a:bodyPr>
            <a:lstStyle/>
            <a:p>
              <a:pPr algn="ctr"/>
              <a:r>
                <a:rPr lang="en-US" b="1" dirty="0">
                  <a:solidFill>
                    <a:schemeClr val="bg1"/>
                  </a:solidFill>
                </a:rPr>
                <a:t>If </a:t>
              </a:r>
              <a:r>
                <a:rPr lang="en-US" b="1" dirty="0" smtClean="0">
                  <a:solidFill>
                    <a:schemeClr val="bg1"/>
                  </a:solidFill>
                </a:rPr>
                <a:t>no, </a:t>
              </a:r>
              <a:r>
                <a:rPr lang="en-US" b="1" dirty="0">
                  <a:solidFill>
                    <a:schemeClr val="bg1"/>
                  </a:solidFill>
                </a:rPr>
                <a:t>DO NOT test for HIV. Proceed with clinical visit. </a:t>
              </a:r>
            </a:p>
          </p:txBody>
        </p:sp>
      </p:grpSp>
      <p:grpSp>
        <p:nvGrpSpPr>
          <p:cNvPr id="35" name="Group 34"/>
          <p:cNvGrpSpPr/>
          <p:nvPr/>
        </p:nvGrpSpPr>
        <p:grpSpPr>
          <a:xfrm>
            <a:off x="871052" y="4639220"/>
            <a:ext cx="3961320" cy="1056444"/>
            <a:chOff x="871052" y="4150551"/>
            <a:chExt cx="3961320" cy="1056444"/>
          </a:xfrm>
        </p:grpSpPr>
        <p:grpSp>
          <p:nvGrpSpPr>
            <p:cNvPr id="61" name="Group 60"/>
            <p:cNvGrpSpPr/>
            <p:nvPr/>
          </p:nvGrpSpPr>
          <p:grpSpPr>
            <a:xfrm>
              <a:off x="871052" y="4150551"/>
              <a:ext cx="3782304" cy="1056444"/>
              <a:chOff x="1553559" y="4404279"/>
              <a:chExt cx="3491358" cy="975179"/>
            </a:xfrm>
          </p:grpSpPr>
          <p:sp>
            <p:nvSpPr>
              <p:cNvPr id="31" name="TextBox 30"/>
              <p:cNvSpPr txBox="1"/>
              <p:nvPr/>
            </p:nvSpPr>
            <p:spPr>
              <a:xfrm>
                <a:off x="1747603" y="4612384"/>
                <a:ext cx="3297314" cy="767074"/>
              </a:xfrm>
              <a:prstGeom prst="rect">
                <a:avLst/>
              </a:prstGeom>
              <a:solidFill>
                <a:srgbClr val="103356"/>
              </a:solidFill>
              <a:ln w="19050">
                <a:solidFill>
                  <a:schemeClr val="bg1"/>
                </a:solidFill>
                <a:prstDash val="solid"/>
              </a:ln>
            </p:spPr>
            <p:txBody>
              <a:bodyPr wrap="square" rtlCol="0">
                <a:spAutoFit/>
              </a:bodyPr>
              <a:lstStyle/>
              <a:p>
                <a:pPr marL="249362"/>
                <a:r>
                  <a:rPr lang="en-US" sz="1200" b="1" dirty="0">
                    <a:solidFill>
                      <a:schemeClr val="bg1"/>
                    </a:solidFill>
                  </a:rPr>
                  <a:t>Do you have any of the following:</a:t>
                </a:r>
              </a:p>
              <a:p>
                <a:pPr marL="741204" indent="-240761">
                  <a:buFont typeface="Wingdings" panose="05000000000000000000" pitchFamily="2" charset="2"/>
                  <a:buChar char="§"/>
                </a:pPr>
                <a:r>
                  <a:rPr lang="en-US" sz="1200" b="1" dirty="0" smtClean="0">
                    <a:solidFill>
                      <a:schemeClr val="bg1"/>
                    </a:solidFill>
                  </a:rPr>
                  <a:t>Recurring cough</a:t>
                </a:r>
                <a:endParaRPr lang="en-US" sz="1200" b="1" dirty="0">
                  <a:solidFill>
                    <a:schemeClr val="bg1"/>
                  </a:solidFill>
                </a:endParaRPr>
              </a:p>
              <a:p>
                <a:pPr marL="741204" indent="-240761">
                  <a:buFont typeface="Wingdings" panose="05000000000000000000" pitchFamily="2" charset="2"/>
                  <a:buChar char="§"/>
                </a:pPr>
                <a:r>
                  <a:rPr lang="en-US" sz="1200" b="1" dirty="0" smtClean="0">
                    <a:solidFill>
                      <a:schemeClr val="bg1"/>
                    </a:solidFill>
                  </a:rPr>
                  <a:t>Fever</a:t>
                </a:r>
              </a:p>
              <a:p>
                <a:pPr marL="741204" indent="-240761">
                  <a:buFont typeface="Wingdings" panose="05000000000000000000" pitchFamily="2" charset="2"/>
                  <a:buChar char="§"/>
                </a:pPr>
                <a:endParaRPr lang="en-US" sz="1200" b="1" dirty="0">
                  <a:solidFill>
                    <a:schemeClr val="bg1"/>
                  </a:solidFill>
                </a:endParaRPr>
              </a:p>
            </p:txBody>
          </p:sp>
          <p:grpSp>
            <p:nvGrpSpPr>
              <p:cNvPr id="40" name="Group 39"/>
              <p:cNvGrpSpPr/>
              <p:nvPr/>
            </p:nvGrpSpPr>
            <p:grpSpPr>
              <a:xfrm>
                <a:off x="1553559" y="4404279"/>
                <a:ext cx="405725" cy="405725"/>
                <a:chOff x="1553559" y="64256"/>
                <a:chExt cx="405725" cy="405725"/>
              </a:xfrm>
            </p:grpSpPr>
            <p:sp>
              <p:nvSpPr>
                <p:cNvPr id="41" name="Rectangle 40"/>
                <p:cNvSpPr/>
                <p:nvPr/>
              </p:nvSpPr>
              <p:spPr>
                <a:xfrm>
                  <a:off x="1553559"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42" name="TextBox 41"/>
                <p:cNvSpPr txBox="1"/>
                <p:nvPr/>
              </p:nvSpPr>
              <p:spPr>
                <a:xfrm>
                  <a:off x="1595763" y="96660"/>
                  <a:ext cx="278480" cy="340921"/>
                </a:xfrm>
                <a:prstGeom prst="rect">
                  <a:avLst/>
                </a:prstGeom>
                <a:noFill/>
              </p:spPr>
              <p:txBody>
                <a:bodyPr wrap="none" rtlCol="0" anchor="ctr">
                  <a:spAutoFit/>
                </a:bodyPr>
                <a:lstStyle/>
                <a:p>
                  <a:r>
                    <a:rPr lang="en-US" b="1" dirty="0">
                      <a:solidFill>
                        <a:schemeClr val="bg1"/>
                      </a:solidFill>
                    </a:rPr>
                    <a:t>1</a:t>
                  </a:r>
                </a:p>
              </p:txBody>
            </p:sp>
          </p:grpSp>
        </p:grpSp>
        <p:sp>
          <p:nvSpPr>
            <p:cNvPr id="21" name="Rectangle 20"/>
            <p:cNvSpPr/>
            <p:nvPr/>
          </p:nvSpPr>
          <p:spPr>
            <a:xfrm>
              <a:off x="2738140" y="4553260"/>
              <a:ext cx="2094232" cy="461665"/>
            </a:xfrm>
            <a:prstGeom prst="rect">
              <a:avLst/>
            </a:prstGeom>
          </p:spPr>
          <p:txBody>
            <a:bodyPr wrap="square">
              <a:spAutoFit/>
            </a:bodyPr>
            <a:lstStyle/>
            <a:p>
              <a:pPr marL="741204" lvl="0" indent="-240761">
                <a:buFont typeface="Wingdings" panose="05000000000000000000" pitchFamily="2" charset="2"/>
                <a:buChar char="§"/>
              </a:pPr>
              <a:r>
                <a:rPr lang="en-US" sz="1200" b="1" dirty="0">
                  <a:solidFill>
                    <a:prstClr val="white"/>
                  </a:solidFill>
                </a:rPr>
                <a:t>Weight loss</a:t>
              </a:r>
            </a:p>
            <a:p>
              <a:pPr marL="741204" lvl="0" indent="-240761">
                <a:buFont typeface="Wingdings" panose="05000000000000000000" pitchFamily="2" charset="2"/>
                <a:buChar char="§"/>
              </a:pPr>
              <a:r>
                <a:rPr lang="en-US" sz="1200" b="1" dirty="0">
                  <a:solidFill>
                    <a:prstClr val="white"/>
                  </a:solidFill>
                </a:rPr>
                <a:t>Night sweats</a:t>
              </a:r>
            </a:p>
          </p:txBody>
        </p:sp>
      </p:grpSp>
      <p:grpSp>
        <p:nvGrpSpPr>
          <p:cNvPr id="30" name="Group 29"/>
          <p:cNvGrpSpPr/>
          <p:nvPr/>
        </p:nvGrpSpPr>
        <p:grpSpPr>
          <a:xfrm>
            <a:off x="871051" y="5928998"/>
            <a:ext cx="3764299" cy="1043877"/>
            <a:chOff x="871051" y="5669509"/>
            <a:chExt cx="3764299" cy="1043877"/>
          </a:xfrm>
        </p:grpSpPr>
        <p:grpSp>
          <p:nvGrpSpPr>
            <p:cNvPr id="60" name="Group 59"/>
            <p:cNvGrpSpPr/>
            <p:nvPr/>
          </p:nvGrpSpPr>
          <p:grpSpPr>
            <a:xfrm>
              <a:off x="871051" y="5669509"/>
              <a:ext cx="3764299" cy="1024851"/>
              <a:chOff x="1861623" y="5593945"/>
              <a:chExt cx="3916105" cy="946016"/>
            </a:xfrm>
          </p:grpSpPr>
          <p:sp>
            <p:nvSpPr>
              <p:cNvPr id="55" name="TextBox 54"/>
              <p:cNvSpPr txBox="1"/>
              <p:nvPr/>
            </p:nvSpPr>
            <p:spPr>
              <a:xfrm>
                <a:off x="2057400" y="5772887"/>
                <a:ext cx="3720328" cy="767074"/>
              </a:xfrm>
              <a:prstGeom prst="rect">
                <a:avLst/>
              </a:prstGeom>
              <a:solidFill>
                <a:srgbClr val="103356"/>
              </a:solidFill>
              <a:ln w="19050">
                <a:solidFill>
                  <a:schemeClr val="bg1"/>
                </a:solidFill>
                <a:prstDash val="solid"/>
              </a:ln>
            </p:spPr>
            <p:txBody>
              <a:bodyPr wrap="square" rtlCol="0">
                <a:spAutoFit/>
              </a:bodyPr>
              <a:lstStyle/>
              <a:p>
                <a:pPr marL="249362"/>
                <a:r>
                  <a:rPr lang="en-US" sz="1200" b="1" dirty="0" smtClean="0">
                    <a:solidFill>
                      <a:schemeClr val="bg1"/>
                    </a:solidFill>
                  </a:rPr>
                  <a:t>Do you have any of the following on your private parts or genitals: </a:t>
                </a:r>
              </a:p>
              <a:p>
                <a:pPr marL="741204" indent="-240761">
                  <a:buFont typeface="Wingdings" panose="05000000000000000000" pitchFamily="2" charset="2"/>
                  <a:buChar char="§"/>
                </a:pPr>
                <a:r>
                  <a:rPr lang="en-US" sz="1200" b="1" dirty="0" smtClean="0">
                    <a:solidFill>
                      <a:schemeClr val="bg1"/>
                    </a:solidFill>
                  </a:rPr>
                  <a:t>Sores</a:t>
                </a:r>
              </a:p>
              <a:p>
                <a:pPr marL="741204" indent="-240761">
                  <a:buFont typeface="Wingdings" panose="05000000000000000000" pitchFamily="2" charset="2"/>
                  <a:buChar char="§"/>
                </a:pPr>
                <a:r>
                  <a:rPr lang="en-US" sz="1200" b="1" dirty="0" smtClean="0">
                    <a:solidFill>
                      <a:schemeClr val="bg1"/>
                    </a:solidFill>
                  </a:rPr>
                  <a:t>Blisters</a:t>
                </a:r>
              </a:p>
            </p:txBody>
          </p:sp>
          <p:grpSp>
            <p:nvGrpSpPr>
              <p:cNvPr id="43" name="Group 42"/>
              <p:cNvGrpSpPr/>
              <p:nvPr/>
            </p:nvGrpSpPr>
            <p:grpSpPr>
              <a:xfrm>
                <a:off x="1861623" y="5593945"/>
                <a:ext cx="405725" cy="405725"/>
                <a:chOff x="1861623" y="64256"/>
                <a:chExt cx="405725" cy="405725"/>
              </a:xfrm>
            </p:grpSpPr>
            <p:sp>
              <p:nvSpPr>
                <p:cNvPr id="44" name="Rectangle 43"/>
                <p:cNvSpPr/>
                <p:nvPr/>
              </p:nvSpPr>
              <p:spPr>
                <a:xfrm>
                  <a:off x="1861623"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45" name="TextBox 44"/>
                <p:cNvSpPr txBox="1"/>
                <p:nvPr/>
              </p:nvSpPr>
              <p:spPr>
                <a:xfrm>
                  <a:off x="1902622" y="96657"/>
                  <a:ext cx="313853" cy="340922"/>
                </a:xfrm>
                <a:prstGeom prst="rect">
                  <a:avLst/>
                </a:prstGeom>
                <a:noFill/>
              </p:spPr>
              <p:txBody>
                <a:bodyPr wrap="none" rtlCol="0" anchor="ctr">
                  <a:spAutoFit/>
                </a:bodyPr>
                <a:lstStyle/>
                <a:p>
                  <a:r>
                    <a:rPr lang="en-US" b="1" dirty="0">
                      <a:solidFill>
                        <a:schemeClr val="bg1"/>
                      </a:solidFill>
                    </a:rPr>
                    <a:t>2</a:t>
                  </a:r>
                </a:p>
              </p:txBody>
            </p:sp>
          </p:grpSp>
        </p:grpSp>
        <p:sp>
          <p:nvSpPr>
            <p:cNvPr id="27" name="Rectangle 26"/>
            <p:cNvSpPr/>
            <p:nvPr/>
          </p:nvSpPr>
          <p:spPr>
            <a:xfrm>
              <a:off x="2738141" y="6251721"/>
              <a:ext cx="1594758" cy="461665"/>
            </a:xfrm>
            <a:prstGeom prst="rect">
              <a:avLst/>
            </a:prstGeom>
          </p:spPr>
          <p:txBody>
            <a:bodyPr wrap="square">
              <a:spAutoFit/>
            </a:bodyPr>
            <a:lstStyle/>
            <a:p>
              <a:pPr marL="230188" lvl="0" indent="-230188">
                <a:buFont typeface="Wingdings" panose="05000000000000000000" pitchFamily="2" charset="2"/>
                <a:buChar char="§"/>
              </a:pPr>
              <a:r>
                <a:rPr lang="en-US" sz="1200" b="1" dirty="0" smtClean="0">
                  <a:solidFill>
                    <a:prstClr val="white"/>
                  </a:solidFill>
                </a:rPr>
                <a:t>Unusual/Smelly </a:t>
              </a:r>
              <a:r>
                <a:rPr lang="en-US" sz="1200" b="1" dirty="0">
                  <a:solidFill>
                    <a:prstClr val="white"/>
                  </a:solidFill>
                </a:rPr>
                <a:t>discharge</a:t>
              </a:r>
            </a:p>
          </p:txBody>
        </p:sp>
      </p:grpSp>
      <p:grpSp>
        <p:nvGrpSpPr>
          <p:cNvPr id="276" name="Group 275"/>
          <p:cNvGrpSpPr/>
          <p:nvPr/>
        </p:nvGrpSpPr>
        <p:grpSpPr>
          <a:xfrm>
            <a:off x="3642710" y="6737607"/>
            <a:ext cx="663009" cy="615037"/>
            <a:chOff x="3529288" y="5414522"/>
            <a:chExt cx="612008" cy="567726"/>
          </a:xfrm>
        </p:grpSpPr>
        <p:cxnSp>
          <p:nvCxnSpPr>
            <p:cNvPr id="277" name="Straight Arrow Connector 276"/>
            <p:cNvCxnSpPr/>
            <p:nvPr/>
          </p:nvCxnSpPr>
          <p:spPr>
            <a:xfrm>
              <a:off x="3835292" y="5771233"/>
              <a:ext cx="0" cy="21101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78" name="Group 277"/>
            <p:cNvGrpSpPr/>
            <p:nvPr/>
          </p:nvGrpSpPr>
          <p:grpSpPr>
            <a:xfrm>
              <a:off x="3529288" y="5414522"/>
              <a:ext cx="612008" cy="352572"/>
              <a:chOff x="5919416" y="4814467"/>
              <a:chExt cx="612008" cy="352572"/>
            </a:xfrm>
          </p:grpSpPr>
          <p:sp>
            <p:nvSpPr>
              <p:cNvPr id="279" name="Hexagon 278"/>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80" name="TextBox 279"/>
              <p:cNvSpPr txBox="1"/>
              <p:nvPr/>
            </p:nvSpPr>
            <p:spPr>
              <a:xfrm>
                <a:off x="5919416" y="4814467"/>
                <a:ext cx="612008" cy="340922"/>
              </a:xfrm>
              <a:prstGeom prst="rect">
                <a:avLst/>
              </a:prstGeom>
              <a:noFill/>
              <a:ln>
                <a:noFill/>
              </a:ln>
            </p:spPr>
            <p:txBody>
              <a:bodyPr wrap="square" rtlCol="0">
                <a:spAutoFit/>
              </a:bodyPr>
              <a:lstStyle/>
              <a:p>
                <a:pPr algn="ctr"/>
                <a:r>
                  <a:rPr lang="en-US" b="1" dirty="0">
                    <a:solidFill>
                      <a:schemeClr val="bg1"/>
                    </a:solidFill>
                  </a:rPr>
                  <a:t>NO</a:t>
                </a:r>
              </a:p>
            </p:txBody>
          </p:sp>
        </p:grpSp>
      </p:grpSp>
      <p:grpSp>
        <p:nvGrpSpPr>
          <p:cNvPr id="123" name="Group 122"/>
          <p:cNvGrpSpPr/>
          <p:nvPr/>
        </p:nvGrpSpPr>
        <p:grpSpPr>
          <a:xfrm>
            <a:off x="4458666" y="6027655"/>
            <a:ext cx="2246934" cy="1005840"/>
            <a:chOff x="-85575" y="4693943"/>
            <a:chExt cx="2074093" cy="928466"/>
          </a:xfrm>
        </p:grpSpPr>
        <p:cxnSp>
          <p:nvCxnSpPr>
            <p:cNvPr id="124" name="Straight Arrow Connector 123"/>
            <p:cNvCxnSpPr/>
            <p:nvPr/>
          </p:nvCxnSpPr>
          <p:spPr>
            <a:xfrm>
              <a:off x="530692" y="5158000"/>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974354" y="4693943"/>
              <a:ext cx="1014164" cy="9284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15416D">
                      <a:lumMod val="50000"/>
                    </a:srgbClr>
                  </a:solidFill>
                </a:rPr>
                <a:t>TEST FOR HIV </a:t>
              </a:r>
              <a:r>
                <a:rPr lang="en-US" b="1" dirty="0">
                  <a:solidFill>
                    <a:srgbClr val="15416D">
                      <a:lumMod val="50000"/>
                    </a:srgbClr>
                  </a:solidFill>
                </a:rPr>
                <a:t>&amp; </a:t>
              </a:r>
              <a:r>
                <a:rPr lang="en-US" b="1" dirty="0" smtClean="0">
                  <a:solidFill>
                    <a:srgbClr val="15416D">
                      <a:lumMod val="50000"/>
                    </a:srgbClr>
                  </a:solidFill>
                </a:rPr>
                <a:t>Treat STI</a:t>
              </a:r>
              <a:endParaRPr lang="en-US" b="1" dirty="0">
                <a:solidFill>
                  <a:srgbClr val="15416D">
                    <a:lumMod val="50000"/>
                  </a:srgbClr>
                </a:solidFill>
              </a:endParaRPr>
            </a:p>
          </p:txBody>
        </p:sp>
        <p:grpSp>
          <p:nvGrpSpPr>
            <p:cNvPr id="126" name="Group 125"/>
            <p:cNvGrpSpPr/>
            <p:nvPr/>
          </p:nvGrpSpPr>
          <p:grpSpPr>
            <a:xfrm>
              <a:off x="-85575" y="4885585"/>
              <a:ext cx="688136" cy="544397"/>
              <a:chOff x="-2579635" y="4801545"/>
              <a:chExt cx="688136" cy="544397"/>
            </a:xfrm>
          </p:grpSpPr>
          <p:sp>
            <p:nvSpPr>
              <p:cNvPr id="127" name="Oval 126"/>
              <p:cNvSpPr/>
              <p:nvPr/>
            </p:nvSpPr>
            <p:spPr>
              <a:xfrm>
                <a:off x="-2507765"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28" name="TextBox 127"/>
              <p:cNvSpPr txBox="1"/>
              <p:nvPr/>
            </p:nvSpPr>
            <p:spPr>
              <a:xfrm>
                <a:off x="-2579635" y="4889077"/>
                <a:ext cx="688136" cy="340922"/>
              </a:xfrm>
              <a:prstGeom prst="rect">
                <a:avLst/>
              </a:prstGeom>
              <a:noFill/>
            </p:spPr>
            <p:txBody>
              <a:bodyPr wrap="square" rtlCol="0">
                <a:spAutoFit/>
              </a:bodyPr>
              <a:lstStyle/>
              <a:p>
                <a:pPr algn="ctr"/>
                <a:r>
                  <a:rPr lang="en-US" b="1" dirty="0">
                    <a:solidFill>
                      <a:schemeClr val="tx2">
                        <a:lumMod val="50000"/>
                      </a:schemeClr>
                    </a:solidFill>
                  </a:rPr>
                  <a:t>YES</a:t>
                </a:r>
              </a:p>
            </p:txBody>
          </p:sp>
        </p:grpSp>
      </p:grpSp>
      <p:grpSp>
        <p:nvGrpSpPr>
          <p:cNvPr id="163" name="Group 162"/>
          <p:cNvGrpSpPr/>
          <p:nvPr/>
        </p:nvGrpSpPr>
        <p:grpSpPr>
          <a:xfrm>
            <a:off x="3642710" y="5473373"/>
            <a:ext cx="663009" cy="615035"/>
            <a:chOff x="3529288" y="5414522"/>
            <a:chExt cx="612008" cy="567725"/>
          </a:xfrm>
        </p:grpSpPr>
        <p:cxnSp>
          <p:nvCxnSpPr>
            <p:cNvPr id="168" name="Straight Arrow Connector 167"/>
            <p:cNvCxnSpPr/>
            <p:nvPr/>
          </p:nvCxnSpPr>
          <p:spPr>
            <a:xfrm>
              <a:off x="3835292" y="5771231"/>
              <a:ext cx="0" cy="211016"/>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3529288" y="5414522"/>
              <a:ext cx="612008" cy="352572"/>
              <a:chOff x="5919416" y="4814467"/>
              <a:chExt cx="612008" cy="352572"/>
            </a:xfrm>
          </p:grpSpPr>
          <p:sp>
            <p:nvSpPr>
              <p:cNvPr id="170" name="Hexagon 169"/>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71" name="TextBox 170"/>
              <p:cNvSpPr txBox="1"/>
              <p:nvPr/>
            </p:nvSpPr>
            <p:spPr>
              <a:xfrm>
                <a:off x="5919416" y="4814467"/>
                <a:ext cx="612008" cy="340922"/>
              </a:xfrm>
              <a:prstGeom prst="rect">
                <a:avLst/>
              </a:prstGeom>
              <a:noFill/>
              <a:ln>
                <a:noFill/>
              </a:ln>
            </p:spPr>
            <p:txBody>
              <a:bodyPr wrap="square" rtlCol="0">
                <a:spAutoFit/>
              </a:bodyPr>
              <a:lstStyle/>
              <a:p>
                <a:pPr algn="ctr"/>
                <a:r>
                  <a:rPr lang="en-US" b="1" dirty="0">
                    <a:solidFill>
                      <a:schemeClr val="bg1"/>
                    </a:solidFill>
                  </a:rPr>
                  <a:t>NO</a:t>
                </a:r>
              </a:p>
            </p:txBody>
          </p:sp>
        </p:grpSp>
      </p:grpSp>
      <p:grpSp>
        <p:nvGrpSpPr>
          <p:cNvPr id="34" name="Group 33"/>
          <p:cNvGrpSpPr/>
          <p:nvPr/>
        </p:nvGrpSpPr>
        <p:grpSpPr>
          <a:xfrm>
            <a:off x="4551154" y="4781520"/>
            <a:ext cx="2246934" cy="1005840"/>
            <a:chOff x="-85575" y="4732410"/>
            <a:chExt cx="2074093" cy="928467"/>
          </a:xfrm>
        </p:grpSpPr>
        <p:cxnSp>
          <p:nvCxnSpPr>
            <p:cNvPr id="113" name="Straight Arrow Connector 112"/>
            <p:cNvCxnSpPr/>
            <p:nvPr/>
          </p:nvCxnSpPr>
          <p:spPr>
            <a:xfrm>
              <a:off x="530692" y="5158000"/>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74354" y="4732410"/>
              <a:ext cx="1014164" cy="9284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15416D">
                      <a:lumMod val="50000"/>
                    </a:srgbClr>
                  </a:solidFill>
                </a:rPr>
                <a:t>TEST</a:t>
              </a:r>
              <a:endParaRPr lang="en-US" b="1" dirty="0">
                <a:solidFill>
                  <a:srgbClr val="15416D">
                    <a:lumMod val="50000"/>
                  </a:srgbClr>
                </a:solidFill>
              </a:endParaRPr>
            </a:p>
            <a:p>
              <a:pPr lvl="0" algn="ctr"/>
              <a:r>
                <a:rPr lang="en-US" b="1" dirty="0" smtClean="0">
                  <a:solidFill>
                    <a:srgbClr val="15416D">
                      <a:lumMod val="50000"/>
                    </a:srgbClr>
                  </a:solidFill>
                </a:rPr>
                <a:t>FOR HIV </a:t>
              </a:r>
              <a:endParaRPr lang="en-US" b="1" dirty="0">
                <a:solidFill>
                  <a:srgbClr val="15416D">
                    <a:lumMod val="50000"/>
                  </a:srgbClr>
                </a:solidFill>
              </a:endParaRPr>
            </a:p>
            <a:p>
              <a:pPr lvl="0" algn="ctr"/>
              <a:r>
                <a:rPr lang="en-US" b="1" dirty="0">
                  <a:solidFill>
                    <a:srgbClr val="15416D">
                      <a:lumMod val="50000"/>
                    </a:srgbClr>
                  </a:solidFill>
                </a:rPr>
                <a:t>&amp; </a:t>
              </a:r>
              <a:r>
                <a:rPr lang="en-US" b="1" dirty="0" smtClean="0">
                  <a:solidFill>
                    <a:srgbClr val="15416D">
                      <a:lumMod val="50000"/>
                    </a:srgbClr>
                  </a:solidFill>
                </a:rPr>
                <a:t>TB</a:t>
              </a:r>
              <a:endParaRPr lang="en-US" b="1" dirty="0">
                <a:solidFill>
                  <a:srgbClr val="15416D">
                    <a:lumMod val="50000"/>
                  </a:srgbClr>
                </a:solidFill>
              </a:endParaRPr>
            </a:p>
          </p:txBody>
        </p:sp>
        <p:grpSp>
          <p:nvGrpSpPr>
            <p:cNvPr id="2" name="Group 1"/>
            <p:cNvGrpSpPr/>
            <p:nvPr/>
          </p:nvGrpSpPr>
          <p:grpSpPr>
            <a:xfrm>
              <a:off x="-85575" y="4885585"/>
              <a:ext cx="688136" cy="544397"/>
              <a:chOff x="-2579635" y="4801545"/>
              <a:chExt cx="688136" cy="544397"/>
            </a:xfrm>
          </p:grpSpPr>
          <p:sp>
            <p:nvSpPr>
              <p:cNvPr id="99" name="Oval 98"/>
              <p:cNvSpPr/>
              <p:nvPr/>
            </p:nvSpPr>
            <p:spPr>
              <a:xfrm>
                <a:off x="-2507765"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85" name="TextBox 84"/>
              <p:cNvSpPr txBox="1"/>
              <p:nvPr/>
            </p:nvSpPr>
            <p:spPr>
              <a:xfrm>
                <a:off x="-2579635" y="4889077"/>
                <a:ext cx="688136" cy="340922"/>
              </a:xfrm>
              <a:prstGeom prst="rect">
                <a:avLst/>
              </a:prstGeom>
              <a:noFill/>
            </p:spPr>
            <p:txBody>
              <a:bodyPr wrap="square" rtlCol="0">
                <a:spAutoFit/>
              </a:bodyPr>
              <a:lstStyle/>
              <a:p>
                <a:pPr algn="ctr"/>
                <a:r>
                  <a:rPr lang="en-US" b="1" dirty="0">
                    <a:solidFill>
                      <a:schemeClr val="tx2">
                        <a:lumMod val="50000"/>
                      </a:schemeClr>
                    </a:solidFill>
                  </a:rPr>
                  <a:t>YES</a:t>
                </a:r>
              </a:p>
            </p:txBody>
          </p:sp>
        </p:grpSp>
      </p:grpSp>
      <p:grpSp>
        <p:nvGrpSpPr>
          <p:cNvPr id="52" name="Group 51"/>
          <p:cNvGrpSpPr/>
          <p:nvPr/>
        </p:nvGrpSpPr>
        <p:grpSpPr>
          <a:xfrm>
            <a:off x="2283379" y="3021475"/>
            <a:ext cx="2046964" cy="1562100"/>
            <a:chOff x="3055571" y="3021475"/>
            <a:chExt cx="2046964" cy="1562100"/>
          </a:xfrm>
        </p:grpSpPr>
        <p:grpSp>
          <p:nvGrpSpPr>
            <p:cNvPr id="201" name="Group 200"/>
            <p:cNvGrpSpPr/>
            <p:nvPr/>
          </p:nvGrpSpPr>
          <p:grpSpPr>
            <a:xfrm>
              <a:off x="3055571" y="3021475"/>
              <a:ext cx="1688105" cy="1562100"/>
              <a:chOff x="3478324" y="1159860"/>
              <a:chExt cx="1558251" cy="1441938"/>
            </a:xfrm>
          </p:grpSpPr>
          <p:cxnSp>
            <p:nvCxnSpPr>
              <p:cNvPr id="202" name="Straight Arrow Connector 201"/>
              <p:cNvCxnSpPr/>
              <p:nvPr/>
            </p:nvCxnSpPr>
            <p:spPr>
              <a:xfrm>
                <a:off x="3823870" y="1805120"/>
                <a:ext cx="0" cy="796678"/>
              </a:xfrm>
              <a:prstGeom prst="straightConnector1">
                <a:avLst/>
              </a:prstGeom>
              <a:ln w="38100">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03" name="Group 202"/>
              <p:cNvGrpSpPr/>
              <p:nvPr/>
            </p:nvGrpSpPr>
            <p:grpSpPr>
              <a:xfrm>
                <a:off x="3478324" y="1495655"/>
                <a:ext cx="688136" cy="340922"/>
                <a:chOff x="-1214868" y="4832413"/>
                <a:chExt cx="688136" cy="340922"/>
              </a:xfrm>
            </p:grpSpPr>
            <p:sp>
              <p:nvSpPr>
                <p:cNvPr id="211" name="Hexagon 210"/>
                <p:cNvSpPr/>
                <p:nvPr/>
              </p:nvSpPr>
              <p:spPr>
                <a:xfrm>
                  <a:off x="-1128586" y="4839628"/>
                  <a:ext cx="508848" cy="303472"/>
                </a:xfrm>
                <a:prstGeom prst="hexagon">
                  <a:avLst/>
                </a:prstGeom>
                <a:solidFill>
                  <a:schemeClr val="bg1"/>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12" name="TextBox 211"/>
                <p:cNvSpPr txBox="1"/>
                <p:nvPr/>
              </p:nvSpPr>
              <p:spPr>
                <a:xfrm>
                  <a:off x="-1214868" y="4832413"/>
                  <a:ext cx="688136" cy="340922"/>
                </a:xfrm>
                <a:prstGeom prst="rect">
                  <a:avLst/>
                </a:prstGeom>
                <a:noFill/>
              </p:spPr>
              <p:txBody>
                <a:bodyPr wrap="square" rtlCol="0">
                  <a:spAutoFit/>
                </a:bodyPr>
                <a:lstStyle/>
                <a:p>
                  <a:pPr algn="ctr"/>
                  <a:r>
                    <a:rPr lang="en-US" b="1" dirty="0">
                      <a:solidFill>
                        <a:srgbClr val="2166AC"/>
                      </a:solidFill>
                    </a:rPr>
                    <a:t>YES</a:t>
                  </a:r>
                </a:p>
              </p:txBody>
            </p:sp>
          </p:grpSp>
          <p:grpSp>
            <p:nvGrpSpPr>
              <p:cNvPr id="206" name="Group 205"/>
              <p:cNvGrpSpPr/>
              <p:nvPr/>
            </p:nvGrpSpPr>
            <p:grpSpPr>
              <a:xfrm>
                <a:off x="4348439" y="1159860"/>
                <a:ext cx="688136" cy="508848"/>
                <a:chOff x="-1213390" y="4959923"/>
                <a:chExt cx="688136" cy="508848"/>
              </a:xfrm>
            </p:grpSpPr>
            <p:sp>
              <p:nvSpPr>
                <p:cNvPr id="207" name="Oval 206"/>
                <p:cNvSpPr/>
                <p:nvPr/>
              </p:nvSpPr>
              <p:spPr>
                <a:xfrm>
                  <a:off x="-1128586" y="4959923"/>
                  <a:ext cx="508848" cy="508848"/>
                </a:xfrm>
                <a:prstGeom prst="ellipse">
                  <a:avLst/>
                </a:prstGeom>
                <a:solidFill>
                  <a:srgbClr val="2166AC"/>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08" name="TextBox 207"/>
                <p:cNvSpPr txBox="1"/>
                <p:nvPr/>
              </p:nvSpPr>
              <p:spPr>
                <a:xfrm>
                  <a:off x="-1213390" y="5038642"/>
                  <a:ext cx="688136" cy="340922"/>
                </a:xfrm>
                <a:prstGeom prst="rect">
                  <a:avLst/>
                </a:prstGeom>
                <a:noFill/>
              </p:spPr>
              <p:txBody>
                <a:bodyPr wrap="square" rtlCol="0">
                  <a:spAutoFit/>
                </a:bodyPr>
                <a:lstStyle/>
                <a:p>
                  <a:pPr algn="ctr"/>
                  <a:r>
                    <a:rPr lang="en-US" b="1" dirty="0">
                      <a:solidFill>
                        <a:schemeClr val="bg1"/>
                      </a:solidFill>
                    </a:rPr>
                    <a:t>NO</a:t>
                  </a:r>
                </a:p>
              </p:txBody>
            </p:sp>
          </p:grpSp>
        </p:grpSp>
        <p:cxnSp>
          <p:nvCxnSpPr>
            <p:cNvPr id="178" name="Straight Arrow Connector 177"/>
            <p:cNvCxnSpPr/>
            <p:nvPr/>
          </p:nvCxnSpPr>
          <p:spPr>
            <a:xfrm>
              <a:off x="4635350" y="3291420"/>
              <a:ext cx="467185"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4149973" y="1359063"/>
            <a:ext cx="802362" cy="830997"/>
          </a:xfrm>
          <a:prstGeom prst="rect">
            <a:avLst/>
          </a:prstGeom>
          <a:solidFill>
            <a:schemeClr val="bg1"/>
          </a:solidFill>
          <a:ln w="19050">
            <a:solidFill>
              <a:srgbClr val="103356"/>
            </a:solidFill>
          </a:ln>
        </p:spPr>
        <p:txBody>
          <a:bodyPr wrap="square" rtlCol="0">
            <a:spAutoFit/>
          </a:bodyPr>
          <a:lstStyle/>
          <a:p>
            <a:pPr algn="ctr"/>
            <a:r>
              <a:rPr lang="en-US" sz="1200" b="1" dirty="0">
                <a:solidFill>
                  <a:prstClr val="black"/>
                </a:solidFill>
              </a:rPr>
              <a:t>Are you currently receiving ART</a:t>
            </a:r>
            <a:r>
              <a:rPr lang="en-US" sz="1200" b="1" dirty="0" smtClean="0">
                <a:solidFill>
                  <a:prstClr val="black"/>
                </a:solidFill>
              </a:rPr>
              <a:t>?</a:t>
            </a:r>
            <a:endParaRPr lang="en-US" sz="1200" b="1" dirty="0"/>
          </a:p>
        </p:txBody>
      </p:sp>
      <p:grpSp>
        <p:nvGrpSpPr>
          <p:cNvPr id="256" name="Group 255"/>
          <p:cNvGrpSpPr/>
          <p:nvPr/>
        </p:nvGrpSpPr>
        <p:grpSpPr>
          <a:xfrm>
            <a:off x="4101293" y="2145775"/>
            <a:ext cx="897676" cy="725518"/>
            <a:chOff x="4177266" y="2157832"/>
            <a:chExt cx="897676" cy="725518"/>
          </a:xfrm>
        </p:grpSpPr>
        <p:cxnSp>
          <p:nvCxnSpPr>
            <p:cNvPr id="176" name="Straight Arrow Connector 175"/>
            <p:cNvCxnSpPr/>
            <p:nvPr/>
          </p:nvCxnSpPr>
          <p:spPr>
            <a:xfrm>
              <a:off x="4607757" y="2652737"/>
              <a:ext cx="467185"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4269137" y="2332096"/>
              <a:ext cx="551252" cy="551254"/>
            </a:xfrm>
            <a:prstGeom prst="ellipse">
              <a:avLst/>
            </a:prstGeom>
            <a:solidFill>
              <a:schemeClr val="bg1"/>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186" name="TextBox 185"/>
            <p:cNvSpPr txBox="1"/>
            <p:nvPr/>
          </p:nvSpPr>
          <p:spPr>
            <a:xfrm>
              <a:off x="4177266" y="2427281"/>
              <a:ext cx="745480" cy="369334"/>
            </a:xfrm>
            <a:prstGeom prst="rect">
              <a:avLst/>
            </a:prstGeom>
            <a:noFill/>
          </p:spPr>
          <p:txBody>
            <a:bodyPr wrap="square" rtlCol="0">
              <a:spAutoFit/>
            </a:bodyPr>
            <a:lstStyle/>
            <a:p>
              <a:pPr algn="ctr"/>
              <a:r>
                <a:rPr lang="en-US" b="1" dirty="0">
                  <a:solidFill>
                    <a:srgbClr val="2166AC"/>
                  </a:solidFill>
                </a:rPr>
                <a:t>YES</a:t>
              </a:r>
            </a:p>
          </p:txBody>
        </p:sp>
        <p:cxnSp>
          <p:nvCxnSpPr>
            <p:cNvPr id="195" name="Straight Arrow Connector 194"/>
            <p:cNvCxnSpPr/>
            <p:nvPr/>
          </p:nvCxnSpPr>
          <p:spPr>
            <a:xfrm>
              <a:off x="4546131" y="2157832"/>
              <a:ext cx="0" cy="168477"/>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grpSp>
      <p:grpSp>
        <p:nvGrpSpPr>
          <p:cNvPr id="258" name="Group 257"/>
          <p:cNvGrpSpPr/>
          <p:nvPr/>
        </p:nvGrpSpPr>
        <p:grpSpPr>
          <a:xfrm>
            <a:off x="4991952" y="1715383"/>
            <a:ext cx="836033" cy="369334"/>
            <a:chOff x="6495285" y="1630048"/>
            <a:chExt cx="836033" cy="369334"/>
          </a:xfrm>
        </p:grpSpPr>
        <p:grpSp>
          <p:nvGrpSpPr>
            <p:cNvPr id="198" name="Group 197"/>
            <p:cNvGrpSpPr/>
            <p:nvPr/>
          </p:nvGrpSpPr>
          <p:grpSpPr>
            <a:xfrm>
              <a:off x="6495285" y="1630048"/>
              <a:ext cx="745480" cy="369334"/>
              <a:chOff x="-1173818" y="5078897"/>
              <a:chExt cx="688136" cy="340923"/>
            </a:xfrm>
          </p:grpSpPr>
          <p:sp>
            <p:nvSpPr>
              <p:cNvPr id="209" name="Hexagon 208"/>
              <p:cNvSpPr/>
              <p:nvPr/>
            </p:nvSpPr>
            <p:spPr>
              <a:xfrm>
                <a:off x="-1120744" y="5083664"/>
                <a:ext cx="508848" cy="303472"/>
              </a:xfrm>
              <a:prstGeom prst="hexagon">
                <a:avLst/>
              </a:prstGeom>
              <a:solidFill>
                <a:srgbClr val="2166AC"/>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a:p>
            </p:txBody>
          </p:sp>
          <p:sp>
            <p:nvSpPr>
              <p:cNvPr id="213" name="TextBox 212"/>
              <p:cNvSpPr txBox="1"/>
              <p:nvPr/>
            </p:nvSpPr>
            <p:spPr>
              <a:xfrm>
                <a:off x="-1173818" y="5078897"/>
                <a:ext cx="688136" cy="340923"/>
              </a:xfrm>
              <a:prstGeom prst="rect">
                <a:avLst/>
              </a:prstGeom>
              <a:noFill/>
            </p:spPr>
            <p:txBody>
              <a:bodyPr wrap="square" rtlCol="0">
                <a:spAutoFit/>
              </a:bodyPr>
              <a:lstStyle/>
              <a:p>
                <a:pPr algn="ctr"/>
                <a:r>
                  <a:rPr lang="en-US" b="1" dirty="0">
                    <a:solidFill>
                      <a:schemeClr val="bg1"/>
                    </a:solidFill>
                  </a:rPr>
                  <a:t>NO</a:t>
                </a:r>
              </a:p>
            </p:txBody>
          </p:sp>
        </p:grpSp>
        <p:cxnSp>
          <p:nvCxnSpPr>
            <p:cNvPr id="214" name="Straight Arrow Connector 213"/>
            <p:cNvCxnSpPr/>
            <p:nvPr/>
          </p:nvCxnSpPr>
          <p:spPr>
            <a:xfrm>
              <a:off x="7095538" y="1781575"/>
              <a:ext cx="235780"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sp>
        <p:nvSpPr>
          <p:cNvPr id="215" name="TextBox 214"/>
          <p:cNvSpPr txBox="1"/>
          <p:nvPr/>
        </p:nvSpPr>
        <p:spPr>
          <a:xfrm>
            <a:off x="5777050" y="1612200"/>
            <a:ext cx="891737" cy="461665"/>
          </a:xfrm>
          <a:prstGeom prst="rect">
            <a:avLst/>
          </a:prstGeom>
          <a:noFill/>
          <a:ln w="19050">
            <a:solidFill>
              <a:srgbClr val="103356"/>
            </a:solidFill>
            <a:prstDash val="sysDot"/>
          </a:ln>
        </p:spPr>
        <p:txBody>
          <a:bodyPr wrap="square" rtlCol="0">
            <a:spAutoFit/>
          </a:bodyPr>
          <a:lstStyle/>
          <a:p>
            <a:pPr algn="ctr"/>
            <a:r>
              <a:rPr lang="en-US" sz="1200" b="1" dirty="0" smtClean="0"/>
              <a:t>Re-engage in ART</a:t>
            </a:r>
            <a:endParaRPr lang="en-US" sz="1200" b="1" dirty="0"/>
          </a:p>
        </p:txBody>
      </p:sp>
      <p:sp>
        <p:nvSpPr>
          <p:cNvPr id="130" name="TextBox 129"/>
          <p:cNvSpPr txBox="1"/>
          <p:nvPr/>
        </p:nvSpPr>
        <p:spPr>
          <a:xfrm>
            <a:off x="726442" y="3773922"/>
            <a:ext cx="5896608" cy="461665"/>
          </a:xfrm>
          <a:prstGeom prst="rect">
            <a:avLst/>
          </a:prstGeom>
          <a:noFill/>
          <a:ln w="19050">
            <a:solidFill>
              <a:srgbClr val="103356"/>
            </a:solidFill>
            <a:prstDash val="sysDot"/>
          </a:ln>
        </p:spPr>
        <p:txBody>
          <a:bodyPr wrap="square" rtlCol="0">
            <a:spAutoFit/>
          </a:bodyPr>
          <a:lstStyle/>
          <a:p>
            <a:r>
              <a:rPr lang="en-US" sz="1200" b="1" u="sng" dirty="0" smtClean="0">
                <a:solidFill>
                  <a:srgbClr val="FF0000"/>
                </a:solidFill>
              </a:rPr>
              <a:t>PROVIDER NOTE</a:t>
            </a:r>
            <a:r>
              <a:rPr lang="en-US" sz="1200" b="1" dirty="0" smtClean="0">
                <a:solidFill>
                  <a:srgbClr val="FF0000"/>
                </a:solidFill>
              </a:rPr>
              <a:t>: If </a:t>
            </a:r>
            <a:r>
              <a:rPr lang="en-US" sz="1200" b="1" dirty="0">
                <a:solidFill>
                  <a:srgbClr val="FF0000"/>
                </a:solidFill>
              </a:rPr>
              <a:t>client </a:t>
            </a:r>
            <a:r>
              <a:rPr lang="en-US" sz="1200" b="1" dirty="0" smtClean="0">
                <a:solidFill>
                  <a:srgbClr val="FF0000"/>
                </a:solidFill>
              </a:rPr>
              <a:t>is a </a:t>
            </a:r>
            <a:r>
              <a:rPr lang="en-US" sz="1200" b="1" dirty="0">
                <a:solidFill>
                  <a:srgbClr val="FF0000"/>
                </a:solidFill>
              </a:rPr>
              <a:t>man between </a:t>
            </a:r>
            <a:r>
              <a:rPr lang="en-US" sz="1200" b="1" dirty="0" smtClean="0">
                <a:solidFill>
                  <a:srgbClr val="FF0000"/>
                </a:solidFill>
              </a:rPr>
              <a:t>20 </a:t>
            </a:r>
            <a:r>
              <a:rPr lang="en-US" sz="1200" b="1" dirty="0">
                <a:solidFill>
                  <a:srgbClr val="FF0000"/>
                </a:solidFill>
              </a:rPr>
              <a:t>and </a:t>
            </a:r>
            <a:r>
              <a:rPr lang="en-US" sz="1200" b="1" dirty="0" smtClean="0">
                <a:solidFill>
                  <a:srgbClr val="FF0000"/>
                </a:solidFill>
              </a:rPr>
              <a:t>59 </a:t>
            </a:r>
            <a:r>
              <a:rPr lang="en-US" sz="1200" b="1" dirty="0">
                <a:solidFill>
                  <a:srgbClr val="FF0000"/>
                </a:solidFill>
              </a:rPr>
              <a:t>years of </a:t>
            </a:r>
            <a:r>
              <a:rPr lang="en-US" sz="1200" b="1" dirty="0" smtClean="0">
                <a:solidFill>
                  <a:srgbClr val="FF0000"/>
                </a:solidFill>
              </a:rPr>
              <a:t>age, test for HIV. You do not need to use the screening questions below.</a:t>
            </a:r>
            <a:endParaRPr lang="en-US" sz="1200" b="1" dirty="0">
              <a:solidFill>
                <a:srgbClr val="FF0000"/>
              </a:solidFill>
            </a:endParaRPr>
          </a:p>
        </p:txBody>
      </p:sp>
      <p:cxnSp>
        <p:nvCxnSpPr>
          <p:cNvPr id="172" name="Straight Arrow Connector 171"/>
          <p:cNvCxnSpPr/>
          <p:nvPr/>
        </p:nvCxnSpPr>
        <p:spPr>
          <a:xfrm flipV="1">
            <a:off x="4002157" y="1951707"/>
            <a:ext cx="217511" cy="1985"/>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59" idx="1"/>
            <a:endCxn id="159" idx="1"/>
          </p:cNvCxnSpPr>
          <p:nvPr/>
        </p:nvCxnSpPr>
        <p:spPr>
          <a:xfrm>
            <a:off x="3367491" y="1901892"/>
            <a:ext cx="0" cy="0"/>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3320948" y="1953693"/>
            <a:ext cx="144924" cy="8382"/>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4928038" y="1900050"/>
            <a:ext cx="90418" cy="0"/>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926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769673" y="1068953"/>
            <a:ext cx="5974027" cy="2456420"/>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769673" y="3674216"/>
            <a:ext cx="5974026" cy="6173768"/>
          </a:xfrm>
          <a:prstGeom prst="rect">
            <a:avLst/>
          </a:prstGeom>
          <a:solidFill>
            <a:schemeClr val="accent1">
              <a:lumMod val="50000"/>
            </a:schemeClr>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128475" y="1075383"/>
            <a:ext cx="653951" cy="2449990"/>
          </a:xfrm>
          <a:prstGeom prst="rect">
            <a:avLst/>
          </a:prstGeom>
          <a:solidFill>
            <a:srgbClr val="21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120278" y="3654730"/>
            <a:ext cx="378849" cy="6193254"/>
          </a:xfrm>
          <a:prstGeom prst="rect">
            <a:avLst/>
          </a:prstGeom>
          <a:solidFill>
            <a:srgbClr val="21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rot="16200000">
            <a:off x="-1218694" y="6566691"/>
            <a:ext cx="29789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SCREENING FOR HIV TESTING</a:t>
            </a:r>
          </a:p>
        </p:txBody>
      </p:sp>
      <p:sp>
        <p:nvSpPr>
          <p:cNvPr id="8" name="TextBox 7"/>
          <p:cNvSpPr txBox="1"/>
          <p:nvPr/>
        </p:nvSpPr>
        <p:spPr>
          <a:xfrm rot="16200000">
            <a:off x="-194854" y="1977213"/>
            <a:ext cx="1282723"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INITIAL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libri" panose="020F0502020204030204"/>
                <a:ea typeface="+mn-ea"/>
                <a:cs typeface="+mn-cs"/>
              </a:rPr>
              <a:t>SCREENING</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p:cNvGrpSpPr/>
          <p:nvPr/>
        </p:nvGrpSpPr>
        <p:grpSpPr>
          <a:xfrm>
            <a:off x="898783" y="1219448"/>
            <a:ext cx="1896099" cy="675009"/>
            <a:chOff x="1376014" y="621574"/>
            <a:chExt cx="1750245" cy="623086"/>
          </a:xfrm>
        </p:grpSpPr>
        <p:sp>
          <p:nvSpPr>
            <p:cNvPr id="11" name="TextBox 10"/>
            <p:cNvSpPr txBox="1"/>
            <p:nvPr/>
          </p:nvSpPr>
          <p:spPr>
            <a:xfrm>
              <a:off x="1567613" y="820757"/>
              <a:ext cx="1558646" cy="423903"/>
            </a:xfrm>
            <a:prstGeom prst="rect">
              <a:avLst/>
            </a:prstGeom>
            <a:noFill/>
            <a:ln w="19050">
              <a:solidFill>
                <a:srgbClr val="103356"/>
              </a:solidFill>
            </a:ln>
          </p:spPr>
          <p:txBody>
            <a:bodyPr wrap="square" rtlCol="0">
              <a:spAutoFit/>
            </a:bodyPr>
            <a:lstStyle/>
            <a:p>
              <a:pPr marL="247642" marR="0" lvl="0" indent="0" algn="l" defTabSz="457200" rtl="0" eaLnBrk="1" fontAlgn="auto" latinLnBrk="0" hangingPunct="1">
                <a:lnSpc>
                  <a:spcPct val="100000"/>
                </a:lnSpc>
                <a:spcBef>
                  <a:spcPts val="0"/>
                </a:spcBef>
                <a:spcAft>
                  <a:spcPts val="0"/>
                </a:spcAft>
                <a:buClrTx/>
                <a:buSzTx/>
                <a:buFontTx/>
                <a:buNone/>
                <a:tabLst/>
                <a:defRPr/>
              </a:pPr>
              <a:r>
                <a:rPr kumimoji="0" lang="en-US" sz="1192" b="1" i="0" u="none" strike="noStrike" kern="1200" cap="none" spc="0" normalizeH="0" baseline="0" noProof="0" dirty="0">
                  <a:ln>
                    <a:noFill/>
                  </a:ln>
                  <a:solidFill>
                    <a:prstClr val="black"/>
                  </a:solidFill>
                  <a:effectLst/>
                  <a:uLnTx/>
                  <a:uFillTx/>
                  <a:latin typeface="Calibri" panose="020F0502020204030204"/>
                  <a:ea typeface="+mn-ea"/>
                  <a:cs typeface="+mn-cs"/>
                </a:rPr>
                <a:t>Has the child ever had an HIV test?</a:t>
              </a:r>
            </a:p>
          </p:txBody>
        </p:sp>
        <p:grpSp>
          <p:nvGrpSpPr>
            <p:cNvPr id="33" name="Group 32"/>
            <p:cNvGrpSpPr/>
            <p:nvPr/>
          </p:nvGrpSpPr>
          <p:grpSpPr>
            <a:xfrm>
              <a:off x="1376014" y="621574"/>
              <a:ext cx="405725" cy="405725"/>
              <a:chOff x="1861624" y="64256"/>
              <a:chExt cx="405725" cy="405725"/>
            </a:xfrm>
          </p:grpSpPr>
          <p:sp>
            <p:nvSpPr>
              <p:cNvPr id="14" name="Rectangle 13"/>
              <p:cNvSpPr/>
              <p:nvPr/>
            </p:nvSpPr>
            <p:spPr>
              <a:xfrm>
                <a:off x="1861624" y="64256"/>
                <a:ext cx="405725" cy="405725"/>
              </a:xfrm>
              <a:prstGeom prst="rect">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1909444" y="100856"/>
                <a:ext cx="278480" cy="340922"/>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1</a:t>
                </a:r>
              </a:p>
            </p:txBody>
          </p:sp>
        </p:grpSp>
      </p:grpSp>
      <p:sp>
        <p:nvSpPr>
          <p:cNvPr id="152" name="Rectangle 151"/>
          <p:cNvSpPr/>
          <p:nvPr/>
        </p:nvSpPr>
        <p:spPr>
          <a:xfrm>
            <a:off x="123341" y="1068951"/>
            <a:ext cx="646443" cy="2456422"/>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5722" y="3654730"/>
            <a:ext cx="653951" cy="6193253"/>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769674" y="3655705"/>
            <a:ext cx="5974025" cy="6192280"/>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1" name="Group 60"/>
          <p:cNvGrpSpPr/>
          <p:nvPr/>
        </p:nvGrpSpPr>
        <p:grpSpPr>
          <a:xfrm>
            <a:off x="860069" y="3690250"/>
            <a:ext cx="4242446" cy="502453"/>
            <a:chOff x="1553559" y="4404279"/>
            <a:chExt cx="3916104" cy="463803"/>
          </a:xfrm>
        </p:grpSpPr>
        <p:sp>
          <p:nvSpPr>
            <p:cNvPr id="31" name="TextBox 30"/>
            <p:cNvSpPr txBox="1"/>
            <p:nvPr/>
          </p:nvSpPr>
          <p:spPr>
            <a:xfrm>
              <a:off x="1747603" y="4612390"/>
              <a:ext cx="3722060" cy="255692"/>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Is the child’s biological mother HIV-positive</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39"/>
            <p:cNvGrpSpPr/>
            <p:nvPr/>
          </p:nvGrpSpPr>
          <p:grpSpPr>
            <a:xfrm>
              <a:off x="1553559" y="4404279"/>
              <a:ext cx="405725" cy="405725"/>
              <a:chOff x="1553559" y="64256"/>
              <a:chExt cx="405725" cy="405725"/>
            </a:xfrm>
          </p:grpSpPr>
          <p:sp>
            <p:nvSpPr>
              <p:cNvPr id="41" name="Rectangle 40"/>
              <p:cNvSpPr/>
              <p:nvPr/>
            </p:nvSpPr>
            <p:spPr>
              <a:xfrm>
                <a:off x="1553559"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p:cNvSpPr txBox="1"/>
              <p:nvPr/>
            </p:nvSpPr>
            <p:spPr>
              <a:xfrm>
                <a:off x="1605578" y="96657"/>
                <a:ext cx="278480" cy="340922"/>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grpSp>
      <p:grpSp>
        <p:nvGrpSpPr>
          <p:cNvPr id="22" name="Group 21"/>
          <p:cNvGrpSpPr/>
          <p:nvPr/>
        </p:nvGrpSpPr>
        <p:grpSpPr>
          <a:xfrm>
            <a:off x="4153100" y="3992512"/>
            <a:ext cx="663009" cy="586993"/>
            <a:chOff x="3529288" y="5414522"/>
            <a:chExt cx="612008" cy="541840"/>
          </a:xfrm>
        </p:grpSpPr>
        <p:cxnSp>
          <p:nvCxnSpPr>
            <p:cNvPr id="270" name="Straight Arrow Connector 269"/>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529288" y="5414522"/>
              <a:ext cx="612008" cy="352572"/>
              <a:chOff x="5919416" y="4814467"/>
              <a:chExt cx="612008" cy="352572"/>
            </a:xfrm>
          </p:grpSpPr>
          <p:sp>
            <p:nvSpPr>
              <p:cNvPr id="81" name="Hexagon 80"/>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grpSp>
        <p:nvGrpSpPr>
          <p:cNvPr id="60" name="Group 59"/>
          <p:cNvGrpSpPr/>
          <p:nvPr/>
        </p:nvGrpSpPr>
        <p:grpSpPr>
          <a:xfrm>
            <a:off x="860069" y="4415917"/>
            <a:ext cx="4242446" cy="470859"/>
            <a:chOff x="1861624" y="5593945"/>
            <a:chExt cx="3916104" cy="434639"/>
          </a:xfrm>
        </p:grpSpPr>
        <p:sp>
          <p:nvSpPr>
            <p:cNvPr id="55" name="TextBox 54"/>
            <p:cNvSpPr txBox="1"/>
            <p:nvPr/>
          </p:nvSpPr>
          <p:spPr>
            <a:xfrm>
              <a:off x="2057400" y="5772893"/>
              <a:ext cx="3720328" cy="255691"/>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Are </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1 </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or more of the child’s biological parents deceased</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3" name="Group 42"/>
            <p:cNvGrpSpPr/>
            <p:nvPr/>
          </p:nvGrpSpPr>
          <p:grpSpPr>
            <a:xfrm>
              <a:off x="1861624" y="5593945"/>
              <a:ext cx="405725" cy="405725"/>
              <a:chOff x="1861624" y="64256"/>
              <a:chExt cx="405725" cy="405725"/>
            </a:xfrm>
          </p:grpSpPr>
          <p:sp>
            <p:nvSpPr>
              <p:cNvPr id="44" name="Rectangle 43"/>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p:cNvSpPr txBox="1"/>
              <p:nvPr/>
            </p:nvSpPr>
            <p:spPr>
              <a:xfrm>
                <a:off x="1913643" y="96657"/>
                <a:ext cx="278480" cy="340922"/>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grpSp>
      </p:grpSp>
      <p:grpSp>
        <p:nvGrpSpPr>
          <p:cNvPr id="59" name="Group 58"/>
          <p:cNvGrpSpPr/>
          <p:nvPr/>
        </p:nvGrpSpPr>
        <p:grpSpPr>
          <a:xfrm>
            <a:off x="860069" y="5204754"/>
            <a:ext cx="4242446" cy="656809"/>
            <a:chOff x="1861624" y="6495510"/>
            <a:chExt cx="3916104" cy="606286"/>
          </a:xfrm>
        </p:grpSpPr>
        <p:sp>
          <p:nvSpPr>
            <p:cNvPr id="56" name="TextBox 55"/>
            <p:cNvSpPr txBox="1"/>
            <p:nvPr/>
          </p:nvSpPr>
          <p:spPr>
            <a:xfrm>
              <a:off x="2045646" y="6698371"/>
              <a:ext cx="3732082" cy="403425"/>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120" b="1" i="0" u="none" strike="noStrike" kern="1200" cap="none" spc="0" normalizeH="0" baseline="0" noProof="0" dirty="0">
                  <a:ln>
                    <a:noFill/>
                  </a:ln>
                  <a:solidFill>
                    <a:prstClr val="white"/>
                  </a:solidFill>
                  <a:effectLst/>
                  <a:uLnTx/>
                  <a:uFillTx/>
                  <a:latin typeface="Calibri" panose="020F0502020204030204"/>
                  <a:ea typeface="+mn-ea"/>
                  <a:cs typeface="+mn-cs"/>
                </a:rPr>
                <a:t>In the last 3 months, has this child been in poor health </a:t>
              </a:r>
              <a:r>
                <a:rPr kumimoji="0" lang="en-US" sz="1120" b="1" i="0" u="none" strike="noStrike" kern="1200" cap="none" spc="0" normalizeH="0" baseline="0" noProof="0" dirty="0" smtClean="0">
                  <a:ln>
                    <a:noFill/>
                  </a:ln>
                  <a:solidFill>
                    <a:prstClr val="white"/>
                  </a:solidFill>
                  <a:effectLst/>
                  <a:uLnTx/>
                  <a:uFillTx/>
                  <a:latin typeface="Calibri" panose="020F0502020204030204"/>
                  <a:ea typeface="+mn-ea"/>
                  <a:cs typeface="+mn-cs"/>
                </a:rPr>
                <a:t>(</a:t>
              </a:r>
              <a:r>
                <a:rPr kumimoji="0" lang="en-US" sz="1120" b="1" i="0" u="none" strike="noStrike" kern="1200" cap="none" spc="0" normalizeH="0" baseline="0" noProof="0" dirty="0">
                  <a:ln>
                    <a:noFill/>
                  </a:ln>
                  <a:solidFill>
                    <a:prstClr val="white"/>
                  </a:solidFill>
                  <a:effectLst/>
                  <a:uLnTx/>
                  <a:uFillTx/>
                  <a:latin typeface="Calibri" panose="020F0502020204030204"/>
                  <a:ea typeface="+mn-ea"/>
                  <a:cs typeface="+mn-cs"/>
                </a:rPr>
                <a:t>more than other children) or been admitted to the hospital</a:t>
              </a:r>
              <a:r>
                <a:rPr kumimoji="0" lang="en-US" sz="1120" b="1"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12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6" name="Group 45"/>
            <p:cNvGrpSpPr/>
            <p:nvPr/>
          </p:nvGrpSpPr>
          <p:grpSpPr>
            <a:xfrm>
              <a:off x="1861624" y="6495510"/>
              <a:ext cx="405725" cy="405725"/>
              <a:chOff x="1861624" y="64256"/>
              <a:chExt cx="405725" cy="405725"/>
            </a:xfrm>
          </p:grpSpPr>
          <p:sp>
            <p:nvSpPr>
              <p:cNvPr id="47" name="Rectangle 46"/>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TextBox 47"/>
              <p:cNvSpPr txBox="1"/>
              <p:nvPr/>
            </p:nvSpPr>
            <p:spPr>
              <a:xfrm>
                <a:off x="1913643" y="96657"/>
                <a:ext cx="278480" cy="340922"/>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grpSp>
      </p:grpSp>
      <p:grpSp>
        <p:nvGrpSpPr>
          <p:cNvPr id="58" name="Group 57"/>
          <p:cNvGrpSpPr/>
          <p:nvPr/>
        </p:nvGrpSpPr>
        <p:grpSpPr>
          <a:xfrm>
            <a:off x="860069" y="6199526"/>
            <a:ext cx="4242446" cy="829162"/>
            <a:chOff x="1861624" y="7705566"/>
            <a:chExt cx="3916104" cy="765381"/>
          </a:xfrm>
        </p:grpSpPr>
        <p:sp>
          <p:nvSpPr>
            <p:cNvPr id="57" name="TextBox 56"/>
            <p:cNvSpPr txBox="1"/>
            <p:nvPr/>
          </p:nvSpPr>
          <p:spPr>
            <a:xfrm>
              <a:off x="2065523" y="7908425"/>
              <a:ext cx="3712205" cy="562522"/>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120" b="1" i="0" u="none" strike="noStrike" kern="1200" cap="none" spc="0" normalizeH="0" baseline="0" noProof="0" dirty="0">
                  <a:ln>
                    <a:noFill/>
                  </a:ln>
                  <a:solidFill>
                    <a:prstClr val="white"/>
                  </a:solidFill>
                  <a:effectLst/>
                  <a:uLnTx/>
                  <a:uFillTx/>
                  <a:latin typeface="Calibri" panose="020F0502020204030204"/>
                  <a:ea typeface="+mn-ea"/>
                  <a:cs typeface="+mn-cs"/>
                </a:rPr>
                <a:t>Does the child live with someone who has been diagnosed with TB or have any of the following symptoms of TB: </a:t>
              </a:r>
              <a:r>
                <a:rPr kumimoji="0" lang="en-US" sz="1120" b="1" i="0" u="none" strike="noStrike" kern="1200" cap="none" spc="0" normalizeH="0" baseline="0" noProof="0" dirty="0" smtClean="0">
                  <a:ln>
                    <a:noFill/>
                  </a:ln>
                  <a:solidFill>
                    <a:prstClr val="white"/>
                  </a:solidFill>
                  <a:effectLst/>
                  <a:uLnTx/>
                  <a:uFillTx/>
                  <a:latin typeface="Calibri" panose="020F0502020204030204"/>
                  <a:ea typeface="+mn-ea"/>
                  <a:cs typeface="+mn-cs"/>
                </a:rPr>
                <a:t> cough</a:t>
              </a:r>
              <a:r>
                <a:rPr kumimoji="0" lang="en-US" sz="1120" b="1" i="0" u="none" strike="noStrike" kern="1200" cap="none" spc="0" normalizeH="0" baseline="0" noProof="0" dirty="0">
                  <a:ln>
                    <a:noFill/>
                  </a:ln>
                  <a:solidFill>
                    <a:prstClr val="white"/>
                  </a:solidFill>
                  <a:effectLst/>
                  <a:uLnTx/>
                  <a:uFillTx/>
                  <a:latin typeface="Calibri" panose="020F0502020204030204"/>
                  <a:ea typeface="+mn-ea"/>
                  <a:cs typeface="+mn-cs"/>
                </a:rPr>
                <a:t>, fever, poor weight gain, or night sweats?</a:t>
              </a:r>
            </a:p>
          </p:txBody>
        </p:sp>
        <p:grpSp>
          <p:nvGrpSpPr>
            <p:cNvPr id="49" name="Group 48"/>
            <p:cNvGrpSpPr/>
            <p:nvPr/>
          </p:nvGrpSpPr>
          <p:grpSpPr>
            <a:xfrm>
              <a:off x="1861624" y="7705566"/>
              <a:ext cx="405725" cy="405725"/>
              <a:chOff x="1861624" y="64256"/>
              <a:chExt cx="405725" cy="405725"/>
            </a:xfrm>
          </p:grpSpPr>
          <p:sp>
            <p:nvSpPr>
              <p:cNvPr id="50" name="Rectangle 49"/>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p:cNvSpPr txBox="1"/>
              <p:nvPr/>
            </p:nvSpPr>
            <p:spPr>
              <a:xfrm>
                <a:off x="1913643" y="96657"/>
                <a:ext cx="278480" cy="340922"/>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grpSp>
      </p:grpSp>
      <p:grpSp>
        <p:nvGrpSpPr>
          <p:cNvPr id="154" name="Group 153"/>
          <p:cNvGrpSpPr/>
          <p:nvPr/>
        </p:nvGrpSpPr>
        <p:grpSpPr>
          <a:xfrm>
            <a:off x="808968" y="1923467"/>
            <a:ext cx="1456071" cy="1362618"/>
            <a:chOff x="-2431988" y="4827749"/>
            <a:chExt cx="2079713" cy="631412"/>
          </a:xfrm>
        </p:grpSpPr>
        <p:sp>
          <p:nvSpPr>
            <p:cNvPr id="160" name="Hexagon 159"/>
            <p:cNvSpPr/>
            <p:nvPr/>
          </p:nvSpPr>
          <p:spPr>
            <a:xfrm>
              <a:off x="-2431988" y="4827749"/>
              <a:ext cx="2079713" cy="562572"/>
            </a:xfrm>
            <a:prstGeom prst="hexagon">
              <a:avLst/>
            </a:prstGeom>
            <a:solidFill>
              <a:srgbClr val="2166AC"/>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TextBox 160"/>
            <p:cNvSpPr txBox="1"/>
            <p:nvPr/>
          </p:nvSpPr>
          <p:spPr>
            <a:xfrm>
              <a:off x="-2424074" y="4862547"/>
              <a:ext cx="2023274" cy="59661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 or </a:t>
              </a:r>
              <a:r>
                <a:rPr kumimoji="0" lang="en-US" sz="1800" b="1" i="0" u="none" strike="noStrike" kern="1200" cap="none" spc="0" normalizeH="0" baseline="0" noProof="0" dirty="0" smtClean="0">
                  <a:ln>
                    <a:noFill/>
                  </a:ln>
                  <a:solidFill>
                    <a:prstClr val="white"/>
                  </a:solidFill>
                  <a:effectLst/>
                  <a:uLnTx/>
                  <a:uFillTx/>
                  <a:latin typeface="Calibri" panose="020F0502020204030204"/>
                  <a:ea typeface="+mn-ea"/>
                  <a:cs typeface="+mn-cs"/>
                </a:rPr>
                <a:t>test </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result </a:t>
              </a:r>
              <a:r>
                <a:rPr kumimoji="0" lang="en-US" sz="1800" b="1" i="0" u="none" strike="noStrike" kern="1200" cap="none" spc="0" normalizeH="0" baseline="0" noProof="0" dirty="0" smtClean="0">
                  <a:ln>
                    <a:noFill/>
                  </a:ln>
                  <a:solidFill>
                    <a:prstClr val="white"/>
                  </a:solidFill>
                  <a:effectLst/>
                  <a:uLnTx/>
                  <a:uFillTx/>
                  <a:latin typeface="Calibri" panose="020F0502020204030204"/>
                  <a:ea typeface="+mn-ea"/>
                  <a:cs typeface="+mn-cs"/>
                </a:rPr>
                <a:t>not documented</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63"/>
          <p:cNvGrpSpPr/>
          <p:nvPr/>
        </p:nvGrpSpPr>
        <p:grpSpPr>
          <a:xfrm>
            <a:off x="916423" y="9448086"/>
            <a:ext cx="5626628" cy="373307"/>
            <a:chOff x="5624360" y="4840400"/>
            <a:chExt cx="846511" cy="344591"/>
          </a:xfrm>
        </p:grpSpPr>
        <p:sp>
          <p:nvSpPr>
            <p:cNvPr id="166" name="Hexagon 165"/>
            <p:cNvSpPr/>
            <p:nvPr/>
          </p:nvSpPr>
          <p:spPr>
            <a:xfrm>
              <a:off x="5624360" y="4840400"/>
              <a:ext cx="846511" cy="344591"/>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TextBox 166"/>
            <p:cNvSpPr txBox="1"/>
            <p:nvPr/>
          </p:nvSpPr>
          <p:spPr>
            <a:xfrm>
              <a:off x="5627916" y="4840400"/>
              <a:ext cx="842955"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If no, DO NOT test for HIV. Proceed with clinical visit. </a:t>
              </a:r>
            </a:p>
          </p:txBody>
        </p:sp>
      </p:grpSp>
      <p:cxnSp>
        <p:nvCxnSpPr>
          <p:cNvPr id="170" name="Straight Arrow Connector 169"/>
          <p:cNvCxnSpPr/>
          <p:nvPr/>
        </p:nvCxnSpPr>
        <p:spPr>
          <a:xfrm>
            <a:off x="1508873" y="3110988"/>
            <a:ext cx="0" cy="533109"/>
          </a:xfrm>
          <a:prstGeom prst="straightConnector1">
            <a:avLst/>
          </a:prstGeom>
          <a:ln w="38100">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197" name="Group 196"/>
          <p:cNvGrpSpPr/>
          <p:nvPr/>
        </p:nvGrpSpPr>
        <p:grpSpPr>
          <a:xfrm>
            <a:off x="4900783" y="3740000"/>
            <a:ext cx="1806969" cy="589763"/>
            <a:chOff x="4759891" y="4230776"/>
            <a:chExt cx="1667973" cy="544397"/>
          </a:xfrm>
        </p:grpSpPr>
        <p:sp>
          <p:nvSpPr>
            <p:cNvPr id="214" name="Rectangle 213"/>
            <p:cNvSpPr/>
            <p:nvPr/>
          </p:nvSpPr>
          <p:spPr>
            <a:xfrm>
              <a:off x="5572260" y="4230776"/>
              <a:ext cx="855604" cy="5443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199" name="Group 198"/>
            <p:cNvGrpSpPr/>
            <p:nvPr/>
          </p:nvGrpSpPr>
          <p:grpSpPr>
            <a:xfrm>
              <a:off x="4759891" y="4230776"/>
              <a:ext cx="786115" cy="544397"/>
              <a:chOff x="4712185" y="4230776"/>
              <a:chExt cx="786115" cy="544397"/>
            </a:xfrm>
          </p:grpSpPr>
          <p:cxnSp>
            <p:nvCxnSpPr>
              <p:cNvPr id="200" name="Straight Arrow Connector 199"/>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a:off x="4712185" y="4230776"/>
                <a:ext cx="688136" cy="544397"/>
                <a:chOff x="-2501115" y="4801545"/>
                <a:chExt cx="688136" cy="544397"/>
              </a:xfrm>
            </p:grpSpPr>
            <p:sp>
              <p:nvSpPr>
                <p:cNvPr id="209" name="Oval 208"/>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 name="TextBox 212"/>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225" name="Group 224"/>
          <p:cNvGrpSpPr/>
          <p:nvPr/>
        </p:nvGrpSpPr>
        <p:grpSpPr>
          <a:xfrm>
            <a:off x="4153100" y="4816757"/>
            <a:ext cx="663009" cy="586993"/>
            <a:chOff x="3529288" y="5414522"/>
            <a:chExt cx="612008" cy="541840"/>
          </a:xfrm>
        </p:grpSpPr>
        <p:cxnSp>
          <p:nvCxnSpPr>
            <p:cNvPr id="226" name="Straight Arrow Connector 225"/>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3529288" y="5414522"/>
              <a:ext cx="612008" cy="352572"/>
              <a:chOff x="5919416" y="4814467"/>
              <a:chExt cx="612008" cy="352572"/>
            </a:xfrm>
          </p:grpSpPr>
          <p:sp>
            <p:nvSpPr>
              <p:cNvPr id="228" name="Hexagon 227"/>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TextBox 228"/>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grpSp>
        <p:nvGrpSpPr>
          <p:cNvPr id="230" name="Group 229"/>
          <p:cNvGrpSpPr/>
          <p:nvPr/>
        </p:nvGrpSpPr>
        <p:grpSpPr>
          <a:xfrm>
            <a:off x="4153100" y="5805995"/>
            <a:ext cx="663009" cy="586993"/>
            <a:chOff x="3529288" y="5414522"/>
            <a:chExt cx="612008" cy="541840"/>
          </a:xfrm>
        </p:grpSpPr>
        <p:cxnSp>
          <p:nvCxnSpPr>
            <p:cNvPr id="231" name="Straight Arrow Connector 230"/>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a:off x="3529288" y="5414522"/>
              <a:ext cx="612008" cy="352572"/>
              <a:chOff x="5919416" y="4814467"/>
              <a:chExt cx="612008" cy="352572"/>
            </a:xfrm>
          </p:grpSpPr>
          <p:sp>
            <p:nvSpPr>
              <p:cNvPr id="233" name="Hexagon 232"/>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TextBox 233"/>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grpSp>
        <p:nvGrpSpPr>
          <p:cNvPr id="358" name="Group 357"/>
          <p:cNvGrpSpPr/>
          <p:nvPr/>
        </p:nvGrpSpPr>
        <p:grpSpPr>
          <a:xfrm>
            <a:off x="860069" y="7208139"/>
            <a:ext cx="4242446" cy="496772"/>
            <a:chOff x="1861624" y="7705566"/>
            <a:chExt cx="3916104" cy="458559"/>
          </a:xfrm>
        </p:grpSpPr>
        <p:sp>
          <p:nvSpPr>
            <p:cNvPr id="359" name="TextBox 358"/>
            <p:cNvSpPr txBox="1"/>
            <p:nvPr/>
          </p:nvSpPr>
          <p:spPr>
            <a:xfrm>
              <a:off x="2065523" y="7908433"/>
              <a:ext cx="3712205" cy="255692"/>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Has the child had recurring skin problems? </a:t>
              </a:r>
            </a:p>
          </p:txBody>
        </p:sp>
        <p:grpSp>
          <p:nvGrpSpPr>
            <p:cNvPr id="360" name="Group 359"/>
            <p:cNvGrpSpPr/>
            <p:nvPr/>
          </p:nvGrpSpPr>
          <p:grpSpPr>
            <a:xfrm>
              <a:off x="1861624" y="7705566"/>
              <a:ext cx="405725" cy="405725"/>
              <a:chOff x="1861624" y="64256"/>
              <a:chExt cx="405725" cy="405725"/>
            </a:xfrm>
          </p:grpSpPr>
          <p:sp>
            <p:nvSpPr>
              <p:cNvPr id="361" name="Rectangle 360"/>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2" name="TextBox 361"/>
              <p:cNvSpPr txBox="1"/>
              <p:nvPr/>
            </p:nvSpPr>
            <p:spPr>
              <a:xfrm>
                <a:off x="1913643" y="86004"/>
                <a:ext cx="287358" cy="362230"/>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5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grpSp>
      </p:grpSp>
      <p:grpSp>
        <p:nvGrpSpPr>
          <p:cNvPr id="377" name="Group 376"/>
          <p:cNvGrpSpPr/>
          <p:nvPr/>
        </p:nvGrpSpPr>
        <p:grpSpPr>
          <a:xfrm>
            <a:off x="860069" y="7856863"/>
            <a:ext cx="4242446" cy="496772"/>
            <a:chOff x="1861624" y="7705566"/>
            <a:chExt cx="3916104" cy="458559"/>
          </a:xfrm>
        </p:grpSpPr>
        <p:sp>
          <p:nvSpPr>
            <p:cNvPr id="378" name="TextBox 377"/>
            <p:cNvSpPr txBox="1"/>
            <p:nvPr/>
          </p:nvSpPr>
          <p:spPr>
            <a:xfrm>
              <a:off x="2065523" y="7908433"/>
              <a:ext cx="3712205" cy="255692"/>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Has this child had frequent ear discharge?</a:t>
              </a:r>
            </a:p>
          </p:txBody>
        </p:sp>
        <p:grpSp>
          <p:nvGrpSpPr>
            <p:cNvPr id="379" name="Group 378"/>
            <p:cNvGrpSpPr/>
            <p:nvPr/>
          </p:nvGrpSpPr>
          <p:grpSpPr>
            <a:xfrm>
              <a:off x="1861624" y="7705566"/>
              <a:ext cx="405725" cy="405725"/>
              <a:chOff x="1861624" y="64256"/>
              <a:chExt cx="405725" cy="405725"/>
            </a:xfrm>
          </p:grpSpPr>
          <p:sp>
            <p:nvSpPr>
              <p:cNvPr id="380" name="Rectangle 379"/>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1" name="TextBox 380"/>
              <p:cNvSpPr txBox="1"/>
              <p:nvPr/>
            </p:nvSpPr>
            <p:spPr>
              <a:xfrm>
                <a:off x="1913643" y="86004"/>
                <a:ext cx="287358" cy="362230"/>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50" b="1"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grpSp>
      </p:grpSp>
      <p:grpSp>
        <p:nvGrpSpPr>
          <p:cNvPr id="410" name="Group 409"/>
          <p:cNvGrpSpPr/>
          <p:nvPr/>
        </p:nvGrpSpPr>
        <p:grpSpPr>
          <a:xfrm>
            <a:off x="860069" y="8483319"/>
            <a:ext cx="4242446" cy="866094"/>
            <a:chOff x="1861624" y="7705566"/>
            <a:chExt cx="3916104" cy="799472"/>
          </a:xfrm>
        </p:grpSpPr>
        <p:sp>
          <p:nvSpPr>
            <p:cNvPr id="411" name="TextBox 410"/>
            <p:cNvSpPr txBox="1"/>
            <p:nvPr/>
          </p:nvSpPr>
          <p:spPr>
            <a:xfrm>
              <a:off x="2065523" y="7908425"/>
              <a:ext cx="3712205" cy="596613"/>
            </a:xfrm>
            <a:prstGeom prst="rect">
              <a:avLst/>
            </a:prstGeom>
            <a:solidFill>
              <a:srgbClr val="103356"/>
            </a:solidFill>
            <a:ln w="19050">
              <a:solidFill>
                <a:schemeClr val="bg1"/>
              </a:solidFill>
              <a:prstDash val="solid"/>
            </a:ln>
          </p:spPr>
          <p:txBody>
            <a:bodyPr wrap="square" rtlCol="0">
              <a:spAutoFit/>
            </a:bodyPr>
            <a:lstStyle/>
            <a:p>
              <a:pPr marL="249363"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Is this child not growing as well as other children of the same age?  For example, is the child shorter or does the child weigh less than other children of the same age</a:t>
              </a:r>
              <a:r>
                <a:rPr kumimoji="0" lang="en-US" sz="1200" b="1"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12" name="Group 411"/>
            <p:cNvGrpSpPr/>
            <p:nvPr/>
          </p:nvGrpSpPr>
          <p:grpSpPr>
            <a:xfrm>
              <a:off x="1861624" y="7705566"/>
              <a:ext cx="405725" cy="405725"/>
              <a:chOff x="1861624" y="64256"/>
              <a:chExt cx="405725" cy="405725"/>
            </a:xfrm>
          </p:grpSpPr>
          <p:sp>
            <p:nvSpPr>
              <p:cNvPr id="413" name="Rectangle 412"/>
              <p:cNvSpPr/>
              <p:nvPr/>
            </p:nvSpPr>
            <p:spPr>
              <a:xfrm>
                <a:off x="1861624" y="64256"/>
                <a:ext cx="405725" cy="405725"/>
              </a:xfrm>
              <a:prstGeom prst="rect">
                <a:avLst/>
              </a:prstGeom>
              <a:solidFill>
                <a:srgbClr val="5B9BD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4" name="TextBox 413"/>
              <p:cNvSpPr txBox="1"/>
              <p:nvPr/>
            </p:nvSpPr>
            <p:spPr>
              <a:xfrm>
                <a:off x="1913643" y="86004"/>
                <a:ext cx="287358" cy="362230"/>
              </a:xfrm>
              <a:prstGeom prst="rect">
                <a:avLst/>
              </a:prstGeom>
              <a:noFill/>
            </p:spPr>
            <p:txBody>
              <a:bodyPr wrap="non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50" b="1" i="0" u="none" strike="noStrike" kern="1200" cap="none" spc="0" normalizeH="0" baseline="0" noProof="0" dirty="0">
                    <a:ln>
                      <a:noFill/>
                    </a:ln>
                    <a:solidFill>
                      <a:prstClr val="white"/>
                    </a:solidFill>
                    <a:effectLst/>
                    <a:uLnTx/>
                    <a:uFillTx/>
                    <a:latin typeface="Calibri" panose="020F0502020204030204"/>
                    <a:ea typeface="+mn-ea"/>
                    <a:cs typeface="+mn-cs"/>
                  </a:rPr>
                  <a:t>7</a:t>
                </a:r>
              </a:p>
            </p:txBody>
          </p:sp>
        </p:grpSp>
      </p:grpSp>
      <p:grpSp>
        <p:nvGrpSpPr>
          <p:cNvPr id="415" name="Group 414"/>
          <p:cNvGrpSpPr/>
          <p:nvPr/>
        </p:nvGrpSpPr>
        <p:grpSpPr>
          <a:xfrm>
            <a:off x="4153100" y="8112586"/>
            <a:ext cx="663009" cy="586993"/>
            <a:chOff x="3529288" y="5414522"/>
            <a:chExt cx="612008" cy="541840"/>
          </a:xfrm>
        </p:grpSpPr>
        <p:cxnSp>
          <p:nvCxnSpPr>
            <p:cNvPr id="416" name="Straight Arrow Connector 415"/>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417" name="Group 416"/>
            <p:cNvGrpSpPr/>
            <p:nvPr/>
          </p:nvGrpSpPr>
          <p:grpSpPr>
            <a:xfrm>
              <a:off x="3529288" y="5414522"/>
              <a:ext cx="612008" cy="352572"/>
              <a:chOff x="5919416" y="4814467"/>
              <a:chExt cx="612008" cy="352572"/>
            </a:xfrm>
          </p:grpSpPr>
          <p:sp>
            <p:nvSpPr>
              <p:cNvPr id="418" name="Hexagon 417"/>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9" name="TextBox 418"/>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sp>
        <p:nvSpPr>
          <p:cNvPr id="237" name="Rectangle 236"/>
          <p:cNvSpPr/>
          <p:nvPr/>
        </p:nvSpPr>
        <p:spPr>
          <a:xfrm>
            <a:off x="132481" y="631335"/>
            <a:ext cx="6611219"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Introduction Script</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To provide the best care possible, we ask all of our clients the following set of questions. The information will remain confidential so please be honest and open with your answers.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TextBox 237"/>
          <p:cNvSpPr txBox="1"/>
          <p:nvPr/>
        </p:nvSpPr>
        <p:spPr>
          <a:xfrm>
            <a:off x="114300" y="86121"/>
            <a:ext cx="6629400" cy="923330"/>
          </a:xfrm>
          <a:prstGeom prst="rect">
            <a:avLst/>
          </a:prstGeom>
          <a:noFill/>
        </p:spPr>
        <p:txBody>
          <a:bodyPr wrap="square" rtlCol="0">
            <a:spAutoFit/>
          </a:bodyPr>
          <a:lstStyle/>
          <a:p>
            <a:pPr>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Tool to Identify Eligibility for HIV Testing Services among </a:t>
            </a: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Children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and Adolescents </a:t>
            </a: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Less Than 15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Years </a:t>
            </a: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of Age </a:t>
            </a:r>
            <a:r>
              <a:rPr lang="en-US" sz="1200" b="1" dirty="0"/>
              <a:t>(Source: CDC Zambia)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2" name="Straight Arrow Connector 271"/>
          <p:cNvCxnSpPr/>
          <p:nvPr/>
        </p:nvCxnSpPr>
        <p:spPr>
          <a:xfrm>
            <a:off x="4893269" y="1438232"/>
            <a:ext cx="182880" cy="0"/>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sp>
        <p:nvSpPr>
          <p:cNvPr id="273" name="TextBox 272"/>
          <p:cNvSpPr txBox="1"/>
          <p:nvPr/>
        </p:nvSpPr>
        <p:spPr>
          <a:xfrm>
            <a:off x="5009818" y="2158423"/>
            <a:ext cx="1695782" cy="1015663"/>
          </a:xfrm>
          <a:prstGeom prst="rect">
            <a:avLst/>
          </a:prstGeom>
          <a:noFill/>
          <a:ln w="19050">
            <a:solidFill>
              <a:srgbClr val="103356"/>
            </a:solidFill>
            <a:prstDash val="sysDot"/>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Offer adherence counseling to caregiver, and confirm child’s ART enrollment and record number.</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4" name="Group 273"/>
          <p:cNvGrpSpPr/>
          <p:nvPr/>
        </p:nvGrpSpPr>
        <p:grpSpPr>
          <a:xfrm>
            <a:off x="2514537" y="1393506"/>
            <a:ext cx="745480" cy="1557786"/>
            <a:chOff x="3691536" y="1050132"/>
            <a:chExt cx="688136" cy="1437950"/>
          </a:xfrm>
        </p:grpSpPr>
        <p:cxnSp>
          <p:nvCxnSpPr>
            <p:cNvPr id="275" name="Straight Arrow Connector 274"/>
            <p:cNvCxnSpPr/>
            <p:nvPr/>
          </p:nvCxnSpPr>
          <p:spPr>
            <a:xfrm>
              <a:off x="4030765" y="1355309"/>
              <a:ext cx="0" cy="486080"/>
            </a:xfrm>
            <a:prstGeom prst="straightConnector1">
              <a:avLst/>
            </a:prstGeom>
            <a:ln w="38100">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691536" y="1050132"/>
              <a:ext cx="688136" cy="508848"/>
              <a:chOff x="-1870293" y="4850195"/>
              <a:chExt cx="688136" cy="508848"/>
            </a:xfrm>
          </p:grpSpPr>
          <p:sp>
            <p:nvSpPr>
              <p:cNvPr id="278" name="Oval 277"/>
              <p:cNvSpPr/>
              <p:nvPr/>
            </p:nvSpPr>
            <p:spPr>
              <a:xfrm>
                <a:off x="-1785488" y="4850195"/>
                <a:ext cx="508848" cy="508848"/>
              </a:xfrm>
              <a:prstGeom prst="ellipse">
                <a:avLst/>
              </a:prstGeom>
              <a:solidFill>
                <a:schemeClr val="bg1"/>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 name="TextBox 278"/>
              <p:cNvSpPr txBox="1"/>
              <p:nvPr/>
            </p:nvSpPr>
            <p:spPr>
              <a:xfrm>
                <a:off x="-1870293" y="493805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166AC"/>
                    </a:solidFill>
                    <a:effectLst/>
                    <a:uLnTx/>
                    <a:uFillTx/>
                    <a:latin typeface="Calibri" panose="020F0502020204030204"/>
                    <a:ea typeface="+mn-ea"/>
                    <a:cs typeface="+mn-cs"/>
                  </a:rPr>
                  <a:t>YES</a:t>
                </a:r>
              </a:p>
            </p:txBody>
          </p:sp>
        </p:grpSp>
        <p:cxnSp>
          <p:nvCxnSpPr>
            <p:cNvPr id="301" name="Straight Arrow Connector 300"/>
            <p:cNvCxnSpPr/>
            <p:nvPr/>
          </p:nvCxnSpPr>
          <p:spPr>
            <a:xfrm>
              <a:off x="4030765" y="2002002"/>
              <a:ext cx="0" cy="486080"/>
            </a:xfrm>
            <a:prstGeom prst="straightConnector1">
              <a:avLst/>
            </a:prstGeom>
            <a:ln w="38100">
              <a:headEnd w="lg" len="lg"/>
              <a:tailEnd type="triangle" w="lg" len="sm"/>
            </a:ln>
          </p:spPr>
          <p:style>
            <a:lnRef idx="1">
              <a:schemeClr val="accent1"/>
            </a:lnRef>
            <a:fillRef idx="0">
              <a:schemeClr val="accent1"/>
            </a:fillRef>
            <a:effectRef idx="0">
              <a:schemeClr val="accent1"/>
            </a:effectRef>
            <a:fontRef idx="minor">
              <a:schemeClr val="tx1"/>
            </a:fontRef>
          </p:style>
        </p:cxnSp>
      </p:grpSp>
      <p:cxnSp>
        <p:nvCxnSpPr>
          <p:cNvPr id="282" name="Straight Arrow Connector 281"/>
          <p:cNvCxnSpPr/>
          <p:nvPr/>
        </p:nvCxnSpPr>
        <p:spPr>
          <a:xfrm>
            <a:off x="3857371" y="1669133"/>
            <a:ext cx="228600"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283" name="TextBox 282"/>
          <p:cNvSpPr txBox="1"/>
          <p:nvPr/>
        </p:nvSpPr>
        <p:spPr>
          <a:xfrm>
            <a:off x="4115585" y="1263090"/>
            <a:ext cx="802362" cy="830997"/>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Is child currently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receiving ART</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84" name="Group 283"/>
          <p:cNvGrpSpPr/>
          <p:nvPr/>
        </p:nvGrpSpPr>
        <p:grpSpPr>
          <a:xfrm>
            <a:off x="4101293" y="2094087"/>
            <a:ext cx="897676" cy="725518"/>
            <a:chOff x="4177266" y="2157832"/>
            <a:chExt cx="897676" cy="725518"/>
          </a:xfrm>
        </p:grpSpPr>
        <p:cxnSp>
          <p:nvCxnSpPr>
            <p:cNvPr id="285" name="Straight Arrow Connector 284"/>
            <p:cNvCxnSpPr/>
            <p:nvPr/>
          </p:nvCxnSpPr>
          <p:spPr>
            <a:xfrm>
              <a:off x="4607757" y="2652737"/>
              <a:ext cx="467185"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286" name="Oval 285"/>
            <p:cNvSpPr/>
            <p:nvPr/>
          </p:nvSpPr>
          <p:spPr>
            <a:xfrm>
              <a:off x="4269137" y="2332096"/>
              <a:ext cx="551252" cy="551254"/>
            </a:xfrm>
            <a:prstGeom prst="ellipse">
              <a:avLst/>
            </a:prstGeom>
            <a:solidFill>
              <a:schemeClr val="bg1"/>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 name="TextBox 286"/>
            <p:cNvSpPr txBox="1"/>
            <p:nvPr/>
          </p:nvSpPr>
          <p:spPr>
            <a:xfrm>
              <a:off x="4177266" y="2427281"/>
              <a:ext cx="745480" cy="36933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166AC"/>
                  </a:solidFill>
                  <a:effectLst/>
                  <a:uLnTx/>
                  <a:uFillTx/>
                  <a:latin typeface="Calibri" panose="020F0502020204030204"/>
                  <a:ea typeface="+mn-ea"/>
                  <a:cs typeface="+mn-cs"/>
                </a:rPr>
                <a:t>YES</a:t>
              </a:r>
            </a:p>
          </p:txBody>
        </p:sp>
        <p:cxnSp>
          <p:nvCxnSpPr>
            <p:cNvPr id="288" name="Straight Arrow Connector 287"/>
            <p:cNvCxnSpPr/>
            <p:nvPr/>
          </p:nvCxnSpPr>
          <p:spPr>
            <a:xfrm>
              <a:off x="4546131" y="2157832"/>
              <a:ext cx="0" cy="168477"/>
            </a:xfrm>
            <a:prstGeom prst="straightConnector1">
              <a:avLst/>
            </a:prstGeom>
            <a:ln w="38100">
              <a:headEnd w="lg" len="lg"/>
              <a:tailEnd type="none" w="lg" len="sm"/>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4917947" y="1263876"/>
            <a:ext cx="880690" cy="369335"/>
            <a:chOff x="6450628" y="1477640"/>
            <a:chExt cx="880690" cy="369335"/>
          </a:xfrm>
        </p:grpSpPr>
        <p:grpSp>
          <p:nvGrpSpPr>
            <p:cNvPr id="290" name="Group 289"/>
            <p:cNvGrpSpPr/>
            <p:nvPr/>
          </p:nvGrpSpPr>
          <p:grpSpPr>
            <a:xfrm>
              <a:off x="6450628" y="1477640"/>
              <a:ext cx="745480" cy="369335"/>
              <a:chOff x="-1215040" y="4938200"/>
              <a:chExt cx="688136" cy="340923"/>
            </a:xfrm>
          </p:grpSpPr>
          <p:sp>
            <p:nvSpPr>
              <p:cNvPr id="292" name="Hexagon 291"/>
              <p:cNvSpPr/>
              <p:nvPr/>
            </p:nvSpPr>
            <p:spPr>
              <a:xfrm>
                <a:off x="-1128586" y="4948104"/>
                <a:ext cx="508848" cy="303472"/>
              </a:xfrm>
              <a:prstGeom prst="hexagon">
                <a:avLst/>
              </a:prstGeom>
              <a:solidFill>
                <a:srgbClr val="2166AC"/>
              </a:solidFill>
              <a:ln w="38100">
                <a:solidFill>
                  <a:srgbClr val="21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3" name="TextBox 292"/>
              <p:cNvSpPr txBox="1"/>
              <p:nvPr/>
            </p:nvSpPr>
            <p:spPr>
              <a:xfrm>
                <a:off x="-1215040" y="4938200"/>
                <a:ext cx="688136" cy="34092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cxnSp>
          <p:nvCxnSpPr>
            <p:cNvPr id="291" name="Straight Arrow Connector 290"/>
            <p:cNvCxnSpPr/>
            <p:nvPr/>
          </p:nvCxnSpPr>
          <p:spPr>
            <a:xfrm>
              <a:off x="7095538" y="1662307"/>
              <a:ext cx="235780"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sp>
        <p:nvSpPr>
          <p:cNvPr id="294" name="TextBox 293"/>
          <p:cNvSpPr txBox="1"/>
          <p:nvPr/>
        </p:nvSpPr>
        <p:spPr>
          <a:xfrm>
            <a:off x="5813863" y="1225978"/>
            <a:ext cx="891737" cy="461665"/>
          </a:xfrm>
          <a:prstGeom prst="rect">
            <a:avLst/>
          </a:prstGeom>
          <a:noFill/>
          <a:ln w="19050">
            <a:solidFill>
              <a:srgbClr val="103356"/>
            </a:solidFill>
            <a:prstDash val="sysDot"/>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Link child to ART</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95" name="Straight Arrow Connector 294"/>
          <p:cNvCxnSpPr/>
          <p:nvPr/>
        </p:nvCxnSpPr>
        <p:spPr>
          <a:xfrm>
            <a:off x="3147136" y="1669133"/>
            <a:ext cx="228600" cy="0"/>
          </a:xfrm>
          <a:prstGeom prst="straightConnector1">
            <a:avLst/>
          </a:prstGeom>
          <a:ln w="38100">
            <a:solidFill>
              <a:srgbClr val="2166AC"/>
            </a:solidFill>
            <a:headEnd w="lg" len="lg"/>
            <a:tailEnd type="triangle" w="lg" len="sm"/>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rot="16200000">
            <a:off x="3099898" y="1434010"/>
            <a:ext cx="1042432" cy="461665"/>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Confirmed HIV positive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TextBox 298"/>
          <p:cNvSpPr txBox="1"/>
          <p:nvPr/>
        </p:nvSpPr>
        <p:spPr>
          <a:xfrm>
            <a:off x="2362390" y="2275860"/>
            <a:ext cx="1042432" cy="461665"/>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Confirmed HIV negative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TextBox 299"/>
          <p:cNvSpPr txBox="1"/>
          <p:nvPr/>
        </p:nvSpPr>
        <p:spPr>
          <a:xfrm>
            <a:off x="2377053" y="3006974"/>
            <a:ext cx="1876599" cy="461665"/>
          </a:xfrm>
          <a:prstGeom prst="rect">
            <a:avLst/>
          </a:prstGeom>
          <a:noFill/>
          <a:ln w="19050">
            <a:solidFill>
              <a:srgbClr val="103356"/>
            </a:solidFill>
            <a:prstDash val="sysDot"/>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Do not test for HIV UNLESS new exposure risk</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3" name="Group 342"/>
          <p:cNvGrpSpPr/>
          <p:nvPr/>
        </p:nvGrpSpPr>
        <p:grpSpPr>
          <a:xfrm>
            <a:off x="4153100" y="6823757"/>
            <a:ext cx="663009" cy="586993"/>
            <a:chOff x="3529288" y="5414522"/>
            <a:chExt cx="612008" cy="541840"/>
          </a:xfrm>
        </p:grpSpPr>
        <p:cxnSp>
          <p:nvCxnSpPr>
            <p:cNvPr id="344" name="Straight Arrow Connector 343"/>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345" name="Group 344"/>
            <p:cNvGrpSpPr/>
            <p:nvPr/>
          </p:nvGrpSpPr>
          <p:grpSpPr>
            <a:xfrm>
              <a:off x="3529288" y="5414522"/>
              <a:ext cx="612008" cy="352572"/>
              <a:chOff x="5919416" y="4814467"/>
              <a:chExt cx="612008" cy="352572"/>
            </a:xfrm>
          </p:grpSpPr>
          <p:sp>
            <p:nvSpPr>
              <p:cNvPr id="346" name="Hexagon 345"/>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7" name="TextBox 346"/>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grpSp>
        <p:nvGrpSpPr>
          <p:cNvPr id="348" name="Group 347"/>
          <p:cNvGrpSpPr/>
          <p:nvPr/>
        </p:nvGrpSpPr>
        <p:grpSpPr>
          <a:xfrm>
            <a:off x="4153100" y="7476815"/>
            <a:ext cx="663009" cy="586993"/>
            <a:chOff x="3529288" y="5414522"/>
            <a:chExt cx="612008" cy="541840"/>
          </a:xfrm>
        </p:grpSpPr>
        <p:cxnSp>
          <p:nvCxnSpPr>
            <p:cNvPr id="349" name="Straight Arrow Connector 348"/>
            <p:cNvCxnSpPr/>
            <p:nvPr/>
          </p:nvCxnSpPr>
          <p:spPr>
            <a:xfrm>
              <a:off x="3835292" y="5706497"/>
              <a:ext cx="0" cy="249865"/>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350" name="Group 349"/>
            <p:cNvGrpSpPr/>
            <p:nvPr/>
          </p:nvGrpSpPr>
          <p:grpSpPr>
            <a:xfrm>
              <a:off x="3529288" y="5414522"/>
              <a:ext cx="612008" cy="352572"/>
              <a:chOff x="5919416" y="4814467"/>
              <a:chExt cx="612008" cy="352572"/>
            </a:xfrm>
          </p:grpSpPr>
          <p:sp>
            <p:nvSpPr>
              <p:cNvPr id="351" name="Hexagon 350"/>
              <p:cNvSpPr/>
              <p:nvPr/>
            </p:nvSpPr>
            <p:spPr>
              <a:xfrm>
                <a:off x="5935462" y="4849432"/>
                <a:ext cx="579916" cy="317607"/>
              </a:xfrm>
              <a:prstGeom prst="hexagon">
                <a:avLst/>
              </a:prstGeom>
              <a:solidFill>
                <a:schemeClr val="accent5"/>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2" name="TextBox 351"/>
              <p:cNvSpPr txBox="1"/>
              <p:nvPr/>
            </p:nvSpPr>
            <p:spPr>
              <a:xfrm>
                <a:off x="5919416" y="4814467"/>
                <a:ext cx="612008" cy="34092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grpSp>
      </p:grpSp>
      <p:grpSp>
        <p:nvGrpSpPr>
          <p:cNvPr id="398" name="Group 397"/>
          <p:cNvGrpSpPr/>
          <p:nvPr/>
        </p:nvGrpSpPr>
        <p:grpSpPr>
          <a:xfrm>
            <a:off x="4900784" y="4462752"/>
            <a:ext cx="1806968" cy="595354"/>
            <a:chOff x="4759891" y="4230776"/>
            <a:chExt cx="1667972" cy="549558"/>
          </a:xfrm>
        </p:grpSpPr>
        <p:sp>
          <p:nvSpPr>
            <p:cNvPr id="399" name="Rectangle 398"/>
            <p:cNvSpPr/>
            <p:nvPr/>
          </p:nvSpPr>
          <p:spPr>
            <a:xfrm>
              <a:off x="5572259" y="4231694"/>
              <a:ext cx="855604" cy="5486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400" name="Group 399"/>
            <p:cNvGrpSpPr/>
            <p:nvPr/>
          </p:nvGrpSpPr>
          <p:grpSpPr>
            <a:xfrm>
              <a:off x="4759891" y="4230776"/>
              <a:ext cx="786115" cy="544397"/>
              <a:chOff x="4712185" y="4230776"/>
              <a:chExt cx="786115" cy="544397"/>
            </a:xfrm>
          </p:grpSpPr>
          <p:cxnSp>
            <p:nvCxnSpPr>
              <p:cNvPr id="401" name="Straight Arrow Connector 400"/>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402" name="Group 401"/>
              <p:cNvGrpSpPr/>
              <p:nvPr/>
            </p:nvGrpSpPr>
            <p:grpSpPr>
              <a:xfrm>
                <a:off x="4712185" y="4230776"/>
                <a:ext cx="688136" cy="544397"/>
                <a:chOff x="-2501115" y="4801545"/>
                <a:chExt cx="688136" cy="544397"/>
              </a:xfrm>
            </p:grpSpPr>
            <p:sp>
              <p:nvSpPr>
                <p:cNvPr id="403" name="Oval 402"/>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4" name="TextBox 403"/>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16" name="Group 15"/>
          <p:cNvGrpSpPr/>
          <p:nvPr/>
        </p:nvGrpSpPr>
        <p:grpSpPr>
          <a:xfrm>
            <a:off x="4900784" y="5343329"/>
            <a:ext cx="1806968" cy="594360"/>
            <a:chOff x="4900784" y="5488121"/>
            <a:chExt cx="1806968" cy="594360"/>
          </a:xfrm>
        </p:grpSpPr>
        <p:sp>
          <p:nvSpPr>
            <p:cNvPr id="460" name="Rectangle 459"/>
            <p:cNvSpPr/>
            <p:nvPr/>
          </p:nvSpPr>
          <p:spPr>
            <a:xfrm>
              <a:off x="5780849" y="5488121"/>
              <a:ext cx="926903" cy="5943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461" name="Group 460"/>
            <p:cNvGrpSpPr/>
            <p:nvPr/>
          </p:nvGrpSpPr>
          <p:grpSpPr>
            <a:xfrm>
              <a:off x="4900784" y="5490871"/>
              <a:ext cx="851624" cy="589763"/>
              <a:chOff x="4712185" y="4230776"/>
              <a:chExt cx="786115" cy="544397"/>
            </a:xfrm>
          </p:grpSpPr>
          <p:cxnSp>
            <p:nvCxnSpPr>
              <p:cNvPr id="462" name="Straight Arrow Connector 461"/>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463" name="Group 462"/>
              <p:cNvGrpSpPr/>
              <p:nvPr/>
            </p:nvGrpSpPr>
            <p:grpSpPr>
              <a:xfrm>
                <a:off x="4712185" y="4230776"/>
                <a:ext cx="688136" cy="544397"/>
                <a:chOff x="-2501115" y="4801545"/>
                <a:chExt cx="688136" cy="544397"/>
              </a:xfrm>
            </p:grpSpPr>
            <p:sp>
              <p:nvSpPr>
                <p:cNvPr id="464" name="Oval 463"/>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5" name="TextBox 464"/>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560" name="Group 559"/>
          <p:cNvGrpSpPr/>
          <p:nvPr/>
        </p:nvGrpSpPr>
        <p:grpSpPr>
          <a:xfrm>
            <a:off x="4900784" y="6407605"/>
            <a:ext cx="1806968" cy="594360"/>
            <a:chOff x="4900784" y="5490061"/>
            <a:chExt cx="1806968" cy="594360"/>
          </a:xfrm>
        </p:grpSpPr>
        <p:sp>
          <p:nvSpPr>
            <p:cNvPr id="561" name="Rectangle 560"/>
            <p:cNvSpPr/>
            <p:nvPr/>
          </p:nvSpPr>
          <p:spPr>
            <a:xfrm>
              <a:off x="5780849" y="5490061"/>
              <a:ext cx="926903" cy="5943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 &amp; TB</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562" name="Group 561"/>
            <p:cNvGrpSpPr/>
            <p:nvPr/>
          </p:nvGrpSpPr>
          <p:grpSpPr>
            <a:xfrm>
              <a:off x="4900784" y="5490871"/>
              <a:ext cx="851624" cy="589763"/>
              <a:chOff x="4712185" y="4230776"/>
              <a:chExt cx="786115" cy="544397"/>
            </a:xfrm>
          </p:grpSpPr>
          <p:cxnSp>
            <p:nvCxnSpPr>
              <p:cNvPr id="563" name="Straight Arrow Connector 562"/>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564" name="Group 563"/>
              <p:cNvGrpSpPr/>
              <p:nvPr/>
            </p:nvGrpSpPr>
            <p:grpSpPr>
              <a:xfrm>
                <a:off x="4712185" y="4230776"/>
                <a:ext cx="688136" cy="544397"/>
                <a:chOff x="-2501115" y="4801545"/>
                <a:chExt cx="688136" cy="544397"/>
              </a:xfrm>
            </p:grpSpPr>
            <p:sp>
              <p:nvSpPr>
                <p:cNvPr id="565" name="Oval 564"/>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6" name="TextBox 565"/>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574" name="Group 573"/>
          <p:cNvGrpSpPr/>
          <p:nvPr/>
        </p:nvGrpSpPr>
        <p:grpSpPr>
          <a:xfrm>
            <a:off x="4900784" y="7277876"/>
            <a:ext cx="1806968" cy="599102"/>
            <a:chOff x="4900784" y="5490871"/>
            <a:chExt cx="1806968" cy="599102"/>
          </a:xfrm>
        </p:grpSpPr>
        <p:sp>
          <p:nvSpPr>
            <p:cNvPr id="575" name="Rectangle 574"/>
            <p:cNvSpPr/>
            <p:nvPr/>
          </p:nvSpPr>
          <p:spPr>
            <a:xfrm>
              <a:off x="5780849" y="5495613"/>
              <a:ext cx="926903" cy="5943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576" name="Group 575"/>
            <p:cNvGrpSpPr/>
            <p:nvPr/>
          </p:nvGrpSpPr>
          <p:grpSpPr>
            <a:xfrm>
              <a:off x="4900784" y="5490871"/>
              <a:ext cx="851624" cy="589763"/>
              <a:chOff x="4712185" y="4230776"/>
              <a:chExt cx="786115" cy="544397"/>
            </a:xfrm>
          </p:grpSpPr>
          <p:cxnSp>
            <p:nvCxnSpPr>
              <p:cNvPr id="577" name="Straight Arrow Connector 576"/>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578" name="Group 577"/>
              <p:cNvGrpSpPr/>
              <p:nvPr/>
            </p:nvGrpSpPr>
            <p:grpSpPr>
              <a:xfrm>
                <a:off x="4712185" y="4230776"/>
                <a:ext cx="688136" cy="544397"/>
                <a:chOff x="-2501115" y="4801545"/>
                <a:chExt cx="688136" cy="544397"/>
              </a:xfrm>
            </p:grpSpPr>
            <p:sp>
              <p:nvSpPr>
                <p:cNvPr id="579" name="Oval 578"/>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0" name="TextBox 579"/>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581" name="Group 580"/>
          <p:cNvGrpSpPr/>
          <p:nvPr/>
        </p:nvGrpSpPr>
        <p:grpSpPr>
          <a:xfrm>
            <a:off x="4900784" y="7921172"/>
            <a:ext cx="1806968" cy="596260"/>
            <a:chOff x="4900784" y="5484374"/>
            <a:chExt cx="1806968" cy="596260"/>
          </a:xfrm>
        </p:grpSpPr>
        <p:sp>
          <p:nvSpPr>
            <p:cNvPr id="582" name="Rectangle 581"/>
            <p:cNvSpPr/>
            <p:nvPr/>
          </p:nvSpPr>
          <p:spPr>
            <a:xfrm>
              <a:off x="5780849" y="5484374"/>
              <a:ext cx="926903" cy="5943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583" name="Group 582"/>
            <p:cNvGrpSpPr/>
            <p:nvPr/>
          </p:nvGrpSpPr>
          <p:grpSpPr>
            <a:xfrm>
              <a:off x="4900784" y="5490871"/>
              <a:ext cx="851624" cy="589763"/>
              <a:chOff x="4712185" y="4230776"/>
              <a:chExt cx="786115" cy="544397"/>
            </a:xfrm>
          </p:grpSpPr>
          <p:cxnSp>
            <p:nvCxnSpPr>
              <p:cNvPr id="584" name="Straight Arrow Connector 583"/>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585" name="Group 584"/>
              <p:cNvGrpSpPr/>
              <p:nvPr/>
            </p:nvGrpSpPr>
            <p:grpSpPr>
              <a:xfrm>
                <a:off x="4712185" y="4230776"/>
                <a:ext cx="688136" cy="544397"/>
                <a:chOff x="-2501115" y="4801545"/>
                <a:chExt cx="688136" cy="544397"/>
              </a:xfrm>
            </p:grpSpPr>
            <p:sp>
              <p:nvSpPr>
                <p:cNvPr id="586" name="Oval 585"/>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TextBox 586"/>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grpSp>
        <p:nvGrpSpPr>
          <p:cNvPr id="589" name="Group 588"/>
          <p:cNvGrpSpPr/>
          <p:nvPr/>
        </p:nvGrpSpPr>
        <p:grpSpPr>
          <a:xfrm>
            <a:off x="4900784" y="8721507"/>
            <a:ext cx="1806968" cy="594360"/>
            <a:chOff x="4900784" y="5490061"/>
            <a:chExt cx="1806968" cy="594360"/>
          </a:xfrm>
        </p:grpSpPr>
        <p:sp>
          <p:nvSpPr>
            <p:cNvPr id="590" name="Rectangle 589"/>
            <p:cNvSpPr/>
            <p:nvPr/>
          </p:nvSpPr>
          <p:spPr>
            <a:xfrm>
              <a:off x="5780849" y="5490061"/>
              <a:ext cx="926903" cy="5943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TEST </a:t>
              </a:r>
              <a:r>
                <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FOR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15416D">
                      <a:lumMod val="50000"/>
                    </a:srgbClr>
                  </a:solidFill>
                  <a:effectLst/>
                  <a:uLnTx/>
                  <a:uFillTx/>
                  <a:latin typeface="Calibri" panose="020F0502020204030204"/>
                  <a:ea typeface="+mn-ea"/>
                  <a:cs typeface="+mn-cs"/>
                </a:rPr>
                <a:t>HIV &amp; TB</a:t>
              </a:r>
              <a:endParaRPr kumimoji="0" lang="en-US" sz="15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endParaRPr>
            </a:p>
          </p:txBody>
        </p:sp>
        <p:grpSp>
          <p:nvGrpSpPr>
            <p:cNvPr id="591" name="Group 590"/>
            <p:cNvGrpSpPr/>
            <p:nvPr/>
          </p:nvGrpSpPr>
          <p:grpSpPr>
            <a:xfrm>
              <a:off x="4900784" y="5490871"/>
              <a:ext cx="851624" cy="589763"/>
              <a:chOff x="4712185" y="4230776"/>
              <a:chExt cx="786115" cy="544397"/>
            </a:xfrm>
          </p:grpSpPr>
          <p:cxnSp>
            <p:nvCxnSpPr>
              <p:cNvPr id="592" name="Straight Arrow Connector 591"/>
              <p:cNvCxnSpPr/>
              <p:nvPr/>
            </p:nvCxnSpPr>
            <p:spPr>
              <a:xfrm>
                <a:off x="5067052" y="4503191"/>
                <a:ext cx="431248" cy="0"/>
              </a:xfrm>
              <a:prstGeom prst="straightConnector1">
                <a:avLst/>
              </a:prstGeom>
              <a:ln w="38100">
                <a:solidFill>
                  <a:schemeClr val="bg1"/>
                </a:solidFill>
                <a:headEnd w="lg" len="lg"/>
                <a:tailEnd type="triangle" w="lg" len="sm"/>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4712185" y="4230776"/>
                <a:ext cx="688136" cy="544397"/>
                <a:chOff x="-2501115" y="4801545"/>
                <a:chExt cx="688136" cy="544397"/>
              </a:xfrm>
            </p:grpSpPr>
            <p:sp>
              <p:nvSpPr>
                <p:cNvPr id="594" name="Oval 593"/>
                <p:cNvSpPr/>
                <p:nvPr/>
              </p:nvSpPr>
              <p:spPr>
                <a:xfrm>
                  <a:off x="-2429243" y="4801545"/>
                  <a:ext cx="544397" cy="544397"/>
                </a:xfrm>
                <a:prstGeom prst="ellipse">
                  <a:avLst/>
                </a:prstGeom>
                <a:solidFill>
                  <a:schemeClr val="bg1"/>
                </a:solidFill>
                <a:ln w="19050">
                  <a:solidFill>
                    <a:srgbClr val="103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TextBox 594"/>
                <p:cNvSpPr txBox="1"/>
                <p:nvPr/>
              </p:nvSpPr>
              <p:spPr>
                <a:xfrm>
                  <a:off x="-2501115" y="4907428"/>
                  <a:ext cx="688136" cy="3409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5416D">
                          <a:lumMod val="50000"/>
                        </a:srgbClr>
                      </a:solidFill>
                      <a:effectLst/>
                      <a:uLnTx/>
                      <a:uFillTx/>
                      <a:latin typeface="Calibri" panose="020F0502020204030204"/>
                      <a:ea typeface="+mn-ea"/>
                      <a:cs typeface="+mn-cs"/>
                    </a:rPr>
                    <a:t>YES</a:t>
                  </a:r>
                </a:p>
              </p:txBody>
            </p:sp>
          </p:grpSp>
        </p:grpSp>
      </p:grpSp>
      <p:sp>
        <p:nvSpPr>
          <p:cNvPr id="596" name="TextBox 595"/>
          <p:cNvSpPr txBox="1"/>
          <p:nvPr/>
        </p:nvSpPr>
        <p:spPr>
          <a:xfrm rot="16200000">
            <a:off x="-87517" y="4231602"/>
            <a:ext cx="1430746" cy="276999"/>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Parent’s HIV Status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TextBox 596"/>
          <p:cNvSpPr txBox="1"/>
          <p:nvPr/>
        </p:nvSpPr>
        <p:spPr>
          <a:xfrm rot="16200000">
            <a:off x="149889" y="5424942"/>
            <a:ext cx="955933" cy="276999"/>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Poor Health</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TextBox 597"/>
          <p:cNvSpPr txBox="1"/>
          <p:nvPr/>
        </p:nvSpPr>
        <p:spPr>
          <a:xfrm rot="16200000">
            <a:off x="-558513" y="7086838"/>
            <a:ext cx="2372738" cy="276999"/>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OI Symptoms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TextBox 599"/>
          <p:cNvSpPr txBox="1"/>
          <p:nvPr/>
        </p:nvSpPr>
        <p:spPr>
          <a:xfrm rot="16200000">
            <a:off x="-90281" y="8991344"/>
            <a:ext cx="1436278" cy="276999"/>
          </a:xfrm>
          <a:prstGeom prst="rect">
            <a:avLst/>
          </a:prstGeom>
          <a:solidFill>
            <a:schemeClr val="bg1"/>
          </a:solidFill>
          <a:ln w="19050">
            <a:solidFill>
              <a:srgbClr val="10335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DEVT Delays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139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TotalTime>
  <Words>665</Words>
  <Application>Microsoft Office PowerPoint</Application>
  <PresentationFormat>A4 Paper (210x297 mm)</PresentationFormat>
  <Paragraphs>121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Dirlikov, Emilio (CDC/CGH/DGHT)</dc:creator>
  <cp:lastModifiedBy>Gross, Jessica (CDC/DDPHSIS/CGH/DGHT)</cp:lastModifiedBy>
  <cp:revision>53</cp:revision>
  <dcterms:created xsi:type="dcterms:W3CDTF">2018-10-17T17:19:37Z</dcterms:created>
  <dcterms:modified xsi:type="dcterms:W3CDTF">2019-02-25T12:06:32Z</dcterms:modified>
</cp:coreProperties>
</file>