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26"/>
  </p:notesMasterIdLst>
  <p:sldIdLst>
    <p:sldId id="305" r:id="rId2"/>
    <p:sldId id="371" r:id="rId3"/>
    <p:sldId id="344" r:id="rId4"/>
    <p:sldId id="386" r:id="rId5"/>
    <p:sldId id="379" r:id="rId6"/>
    <p:sldId id="378" r:id="rId7"/>
    <p:sldId id="384" r:id="rId8"/>
    <p:sldId id="387" r:id="rId9"/>
    <p:sldId id="383" r:id="rId10"/>
    <p:sldId id="345" r:id="rId11"/>
    <p:sldId id="374" r:id="rId12"/>
    <p:sldId id="381" r:id="rId13"/>
    <p:sldId id="400" r:id="rId14"/>
    <p:sldId id="346" r:id="rId15"/>
    <p:sldId id="368" r:id="rId16"/>
    <p:sldId id="401" r:id="rId17"/>
    <p:sldId id="390" r:id="rId18"/>
    <p:sldId id="394" r:id="rId19"/>
    <p:sldId id="395" r:id="rId20"/>
    <p:sldId id="392" r:id="rId21"/>
    <p:sldId id="396" r:id="rId22"/>
    <p:sldId id="398" r:id="rId23"/>
    <p:sldId id="399" r:id="rId24"/>
    <p:sldId id="34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pho Maraisane" initials="M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1A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32" autoAdjust="0"/>
    <p:restoredTop sz="84414" autoAdjust="0"/>
  </p:normalViewPr>
  <p:slideViewPr>
    <p:cSldViewPr>
      <p:cViewPr varScale="1">
        <p:scale>
          <a:sx n="90" d="100"/>
          <a:sy n="90" d="100"/>
        </p:scale>
        <p:origin x="1500" y="66"/>
      </p:cViewPr>
      <p:guideLst>
        <p:guide orient="horz" pos="2160"/>
        <p:guide pos="2880"/>
      </p:guideLst>
    </p:cSldViewPr>
  </p:slideViewPr>
  <p:notesTextViewPr>
    <p:cViewPr>
      <p:scale>
        <a:sx n="1" d="1"/>
        <a:sy n="1" d="1"/>
      </p:scale>
      <p:origin x="0" y="0"/>
    </p:cViewPr>
  </p:notesTextViewPr>
  <p:sorterViewPr>
    <p:cViewPr>
      <p:scale>
        <a:sx n="100" d="100"/>
        <a:sy n="100" d="100"/>
      </p:scale>
      <p:origin x="0" y="-5517"/>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crawford\OneDrive%20-%20The%20Aurum%20Institute\Strategic%20Initiatives\Gauteng%20Province\Project%20Management\2019-05-17_GDOH_Project%20Pla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crawford\OneDrive%20-%20The%20Aurum%20Institute\Strategic%20Initiatives\Gauteng%20Province\Project%20Management\2019-05-17_GDOH_Project%20Plan.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ZA" dirty="0"/>
              <a:t>Facilities Implementing</a:t>
            </a:r>
            <a:r>
              <a:rPr lang="en-ZA" baseline="0" dirty="0"/>
              <a:t> HPRS (21/04/2019) </a:t>
            </a:r>
            <a:endParaRPr lang="en-ZA" dirty="0"/>
          </a:p>
        </c:rich>
      </c:tx>
      <c:layout>
        <c:manualLayout>
          <c:xMode val="edge"/>
          <c:yMode val="edge"/>
          <c:x val="0.15970844269466317"/>
          <c:y val="3.703703703703703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'Summary - Facility'!$A$3</c:f>
              <c:strCache>
                <c:ptCount val="1"/>
                <c:pt idx="0">
                  <c:v>Total Number of Health Care Facilities </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'Summary - Facility'!$B$2:$M$2</c:f>
              <c:strCache>
                <c:ptCount val="6"/>
                <c:pt idx="0">
                  <c:v>EKN </c:v>
                </c:pt>
                <c:pt idx="1">
                  <c:v>TSH</c:v>
                </c:pt>
                <c:pt idx="2">
                  <c:v>COJ</c:v>
                </c:pt>
                <c:pt idx="3">
                  <c:v>SED</c:v>
                </c:pt>
                <c:pt idx="4">
                  <c:v>WR</c:v>
                </c:pt>
                <c:pt idx="5">
                  <c:v>TOTAL</c:v>
                </c:pt>
              </c:strCache>
            </c:strRef>
          </c:cat>
          <c:val>
            <c:numRef>
              <c:f>'Summary - Facility'!$B$3:$M$3</c:f>
              <c:numCache>
                <c:formatCode>General</c:formatCode>
                <c:ptCount val="6"/>
                <c:pt idx="0">
                  <c:v>104</c:v>
                </c:pt>
                <c:pt idx="1">
                  <c:v>87</c:v>
                </c:pt>
                <c:pt idx="2">
                  <c:v>130</c:v>
                </c:pt>
                <c:pt idx="3">
                  <c:v>42</c:v>
                </c:pt>
                <c:pt idx="4">
                  <c:v>55</c:v>
                </c:pt>
                <c:pt idx="5">
                  <c:v>418</c:v>
                </c:pt>
              </c:numCache>
            </c:numRef>
          </c:val>
          <c:extLst>
            <c:ext xmlns:c16="http://schemas.microsoft.com/office/drawing/2014/chart" uri="{C3380CC4-5D6E-409C-BE32-E72D297353CC}">
              <c16:uniqueId val="{00000000-D86E-4EAC-B171-6F1B1F84ECF3}"/>
            </c:ext>
          </c:extLst>
        </c:ser>
        <c:ser>
          <c:idx val="1"/>
          <c:order val="1"/>
          <c:tx>
            <c:strRef>
              <c:f>'Summary - Facility'!$A$4</c:f>
              <c:strCache>
                <c:ptCount val="1"/>
                <c:pt idx="0">
                  <c:v>Health Patient Registration System implemented (Website)</c:v>
                </c:pt>
              </c:strCache>
            </c:strRef>
          </c:tx>
          <c:spPr>
            <a:solidFill>
              <a:schemeClr val="accent2"/>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'Summary - Facility'!$B$2:$M$2</c:f>
              <c:strCache>
                <c:ptCount val="6"/>
                <c:pt idx="0">
                  <c:v>EKN </c:v>
                </c:pt>
                <c:pt idx="1">
                  <c:v>TSH</c:v>
                </c:pt>
                <c:pt idx="2">
                  <c:v>COJ</c:v>
                </c:pt>
                <c:pt idx="3">
                  <c:v>SED</c:v>
                </c:pt>
                <c:pt idx="4">
                  <c:v>WR</c:v>
                </c:pt>
                <c:pt idx="5">
                  <c:v>TOTAL</c:v>
                </c:pt>
              </c:strCache>
            </c:strRef>
          </c:cat>
          <c:val>
            <c:numRef>
              <c:f>'Summary - Facility'!$B$4:$M$4</c:f>
              <c:numCache>
                <c:formatCode>General</c:formatCode>
                <c:ptCount val="6"/>
                <c:pt idx="0">
                  <c:v>63</c:v>
                </c:pt>
                <c:pt idx="1">
                  <c:v>51</c:v>
                </c:pt>
                <c:pt idx="2">
                  <c:v>58</c:v>
                </c:pt>
                <c:pt idx="3">
                  <c:v>38</c:v>
                </c:pt>
                <c:pt idx="4">
                  <c:v>47</c:v>
                </c:pt>
                <c:pt idx="5">
                  <c:v>257</c:v>
                </c:pt>
              </c:numCache>
            </c:numRef>
          </c:val>
          <c:extLst>
            <c:ext xmlns:c16="http://schemas.microsoft.com/office/drawing/2014/chart" uri="{C3380CC4-5D6E-409C-BE32-E72D297353CC}">
              <c16:uniqueId val="{00000001-D86E-4EAC-B171-6F1B1F84ECF3}"/>
            </c:ext>
          </c:extLst>
        </c:ser>
        <c:ser>
          <c:idx val="2"/>
          <c:order val="2"/>
          <c:tx>
            <c:strRef>
              <c:f>'Summary - Facility'!$A$5</c:f>
              <c:strCache>
                <c:ptCount val="1"/>
                <c:pt idx="0">
                  <c:v>Number of facilities capturing monthly </c:v>
                </c:pt>
              </c:strCache>
            </c:strRef>
          </c:tx>
          <c:spPr>
            <a:solidFill>
              <a:schemeClr val="accent3"/>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'Summary - Facility'!$B$2:$M$2</c:f>
              <c:strCache>
                <c:ptCount val="6"/>
                <c:pt idx="0">
                  <c:v>EKN </c:v>
                </c:pt>
                <c:pt idx="1">
                  <c:v>TSH</c:v>
                </c:pt>
                <c:pt idx="2">
                  <c:v>COJ</c:v>
                </c:pt>
                <c:pt idx="3">
                  <c:v>SED</c:v>
                </c:pt>
                <c:pt idx="4">
                  <c:v>WR</c:v>
                </c:pt>
                <c:pt idx="5">
                  <c:v>TOTAL</c:v>
                </c:pt>
              </c:strCache>
            </c:strRef>
          </c:cat>
          <c:val>
            <c:numRef>
              <c:f>'Summary - Facility'!$B$5:$M$5</c:f>
              <c:numCache>
                <c:formatCode>General</c:formatCode>
                <c:ptCount val="6"/>
                <c:pt idx="0">
                  <c:v>15</c:v>
                </c:pt>
                <c:pt idx="1">
                  <c:v>49</c:v>
                </c:pt>
                <c:pt idx="2">
                  <c:v>50</c:v>
                </c:pt>
                <c:pt idx="3">
                  <c:v>42</c:v>
                </c:pt>
                <c:pt idx="4">
                  <c:v>39</c:v>
                </c:pt>
                <c:pt idx="5">
                  <c:v>195</c:v>
                </c:pt>
              </c:numCache>
            </c:numRef>
          </c:val>
          <c:extLst>
            <c:ext xmlns:c16="http://schemas.microsoft.com/office/drawing/2014/chart" uri="{C3380CC4-5D6E-409C-BE32-E72D297353CC}">
              <c16:uniqueId val="{00000002-D86E-4EAC-B171-6F1B1F84ECF3}"/>
            </c:ext>
          </c:extLst>
        </c:ser>
        <c:dLbls>
          <c:showLegendKey val="0"/>
          <c:showVal val="0"/>
          <c:showCatName val="0"/>
          <c:showSerName val="0"/>
          <c:showPercent val="0"/>
          <c:showBubbleSize val="0"/>
        </c:dLbls>
        <c:gapWidth val="150"/>
        <c:shape val="box"/>
        <c:axId val="1078462047"/>
        <c:axId val="1078454143"/>
        <c:axId val="0"/>
      </c:bar3DChart>
      <c:catAx>
        <c:axId val="107846204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8454143"/>
        <c:crosses val="autoZero"/>
        <c:auto val="1"/>
        <c:lblAlgn val="ctr"/>
        <c:lblOffset val="100"/>
        <c:noMultiLvlLbl val="0"/>
      </c:catAx>
      <c:valAx>
        <c:axId val="10784541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846204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ZA" dirty="0"/>
              <a:t>Total Population</a:t>
            </a:r>
            <a:r>
              <a:rPr lang="en-ZA" baseline="0" dirty="0"/>
              <a:t> </a:t>
            </a:r>
            <a:endParaRPr lang="en-ZA"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'Summary - Patient '!$A$2</c:f>
              <c:strCache>
                <c:ptCount val="1"/>
                <c:pt idx="0">
                  <c:v>Total Population in District</c:v>
                </c:pt>
              </c:strCache>
            </c:strRef>
          </c:tx>
          <c:spPr>
            <a:solidFill>
              <a:schemeClr val="accent1"/>
            </a:solidFill>
            <a:ln>
              <a:noFill/>
            </a:ln>
            <a:effectLst/>
          </c:spPr>
          <c:invertIfNegative val="0"/>
          <c:cat>
            <c:strRef>
              <c:f>'Summary - Patient '!$B$1:$F$1</c:f>
              <c:strCache>
                <c:ptCount val="5"/>
                <c:pt idx="0">
                  <c:v>EKN </c:v>
                </c:pt>
                <c:pt idx="1">
                  <c:v>TSH</c:v>
                </c:pt>
                <c:pt idx="2">
                  <c:v>COJ</c:v>
                </c:pt>
                <c:pt idx="3">
                  <c:v>SED</c:v>
                </c:pt>
                <c:pt idx="4">
                  <c:v>WR</c:v>
                </c:pt>
              </c:strCache>
            </c:strRef>
          </c:cat>
          <c:val>
            <c:numRef>
              <c:f>'Summary - Patient '!$B$2:$F$2</c:f>
              <c:numCache>
                <c:formatCode>General</c:formatCode>
                <c:ptCount val="5"/>
                <c:pt idx="0">
                  <c:v>3550039</c:v>
                </c:pt>
                <c:pt idx="1">
                  <c:v>3454751</c:v>
                </c:pt>
                <c:pt idx="2">
                  <c:v>5172937</c:v>
                </c:pt>
                <c:pt idx="3">
                  <c:v>982061</c:v>
                </c:pt>
                <c:pt idx="4">
                  <c:v>879799</c:v>
                </c:pt>
              </c:numCache>
            </c:numRef>
          </c:val>
          <c:extLst>
            <c:ext xmlns:c16="http://schemas.microsoft.com/office/drawing/2014/chart" uri="{C3380CC4-5D6E-409C-BE32-E72D297353CC}">
              <c16:uniqueId val="{00000000-88EF-4C53-BEC8-EF43A6013E8E}"/>
            </c:ext>
          </c:extLst>
        </c:ser>
        <c:ser>
          <c:idx val="1"/>
          <c:order val="1"/>
          <c:tx>
            <c:strRef>
              <c:f>'Summary - Patient '!$A$3</c:f>
              <c:strCache>
                <c:ptCount val="1"/>
                <c:pt idx="0">
                  <c:v>Total Uninsured Population </c:v>
                </c:pt>
              </c:strCache>
            </c:strRef>
          </c:tx>
          <c:spPr>
            <a:solidFill>
              <a:schemeClr val="accent2"/>
            </a:solidFill>
            <a:ln>
              <a:noFill/>
            </a:ln>
            <a:effectLst/>
          </c:spPr>
          <c:invertIfNegative val="0"/>
          <c:cat>
            <c:strRef>
              <c:f>'Summary - Patient '!$B$1:$F$1</c:f>
              <c:strCache>
                <c:ptCount val="5"/>
                <c:pt idx="0">
                  <c:v>EKN </c:v>
                </c:pt>
                <c:pt idx="1">
                  <c:v>TSH</c:v>
                </c:pt>
                <c:pt idx="2">
                  <c:v>COJ</c:v>
                </c:pt>
                <c:pt idx="3">
                  <c:v>SED</c:v>
                </c:pt>
                <c:pt idx="4">
                  <c:v>WR</c:v>
                </c:pt>
              </c:strCache>
            </c:strRef>
          </c:cat>
          <c:val>
            <c:numRef>
              <c:f>'Summary - Patient '!$B$3:$F$3</c:f>
              <c:numCache>
                <c:formatCode>General</c:formatCode>
                <c:ptCount val="5"/>
                <c:pt idx="0">
                  <c:v>2670428</c:v>
                </c:pt>
                <c:pt idx="1">
                  <c:v>2401692</c:v>
                </c:pt>
                <c:pt idx="2">
                  <c:v>3880738</c:v>
                </c:pt>
                <c:pt idx="3">
                  <c:v>773424</c:v>
                </c:pt>
                <c:pt idx="4">
                  <c:v>674696</c:v>
                </c:pt>
              </c:numCache>
            </c:numRef>
          </c:val>
          <c:extLst>
            <c:ext xmlns:c16="http://schemas.microsoft.com/office/drawing/2014/chart" uri="{C3380CC4-5D6E-409C-BE32-E72D297353CC}">
              <c16:uniqueId val="{00000001-88EF-4C53-BEC8-EF43A6013E8E}"/>
            </c:ext>
          </c:extLst>
        </c:ser>
        <c:ser>
          <c:idx val="2"/>
          <c:order val="2"/>
          <c:tx>
            <c:strRef>
              <c:f>'Summary - Patient '!$A$4</c:f>
              <c:strCache>
                <c:ptCount val="1"/>
                <c:pt idx="0">
                  <c:v># Patients registed in HPRS</c:v>
                </c:pt>
              </c:strCache>
            </c:strRef>
          </c:tx>
          <c:spPr>
            <a:solidFill>
              <a:schemeClr val="accent3"/>
            </a:solidFill>
            <a:ln>
              <a:noFill/>
            </a:ln>
            <a:effectLst/>
          </c:spPr>
          <c:invertIfNegative val="0"/>
          <c:cat>
            <c:strRef>
              <c:f>'Summary - Patient '!$B$1:$F$1</c:f>
              <c:strCache>
                <c:ptCount val="5"/>
                <c:pt idx="0">
                  <c:v>EKN </c:v>
                </c:pt>
                <c:pt idx="1">
                  <c:v>TSH</c:v>
                </c:pt>
                <c:pt idx="2">
                  <c:v>COJ</c:v>
                </c:pt>
                <c:pt idx="3">
                  <c:v>SED</c:v>
                </c:pt>
                <c:pt idx="4">
                  <c:v>WR</c:v>
                </c:pt>
              </c:strCache>
            </c:strRef>
          </c:cat>
          <c:val>
            <c:numRef>
              <c:f>'Summary - Patient '!$B$4:$F$4</c:f>
              <c:numCache>
                <c:formatCode>General</c:formatCode>
                <c:ptCount val="5"/>
                <c:pt idx="0">
                  <c:v>958212</c:v>
                </c:pt>
                <c:pt idx="1">
                  <c:v>1914904</c:v>
                </c:pt>
                <c:pt idx="2">
                  <c:v>1061634</c:v>
                </c:pt>
                <c:pt idx="3">
                  <c:v>810329</c:v>
                </c:pt>
                <c:pt idx="4">
                  <c:v>399086</c:v>
                </c:pt>
              </c:numCache>
            </c:numRef>
          </c:val>
          <c:extLst>
            <c:ext xmlns:c16="http://schemas.microsoft.com/office/drawing/2014/chart" uri="{C3380CC4-5D6E-409C-BE32-E72D297353CC}">
              <c16:uniqueId val="{00000002-88EF-4C53-BEC8-EF43A6013E8E}"/>
            </c:ext>
          </c:extLst>
        </c:ser>
        <c:ser>
          <c:idx val="3"/>
          <c:order val="3"/>
          <c:tx>
            <c:strRef>
              <c:f>'Summary - Patient '!$A$5</c:f>
              <c:strCache>
                <c:ptCount val="1"/>
                <c:pt idx="0">
                  <c:v># Monthly Patient Visits in HPRS </c:v>
                </c:pt>
              </c:strCache>
            </c:strRef>
          </c:tx>
          <c:spPr>
            <a:solidFill>
              <a:schemeClr val="accent4"/>
            </a:solidFill>
            <a:ln>
              <a:noFill/>
            </a:ln>
            <a:effectLst/>
          </c:spPr>
          <c:invertIfNegative val="0"/>
          <c:cat>
            <c:strRef>
              <c:f>'Summary - Patient '!$B$1:$F$1</c:f>
              <c:strCache>
                <c:ptCount val="5"/>
                <c:pt idx="0">
                  <c:v>EKN </c:v>
                </c:pt>
                <c:pt idx="1">
                  <c:v>TSH</c:v>
                </c:pt>
                <c:pt idx="2">
                  <c:v>COJ</c:v>
                </c:pt>
                <c:pt idx="3">
                  <c:v>SED</c:v>
                </c:pt>
                <c:pt idx="4">
                  <c:v>WR</c:v>
                </c:pt>
              </c:strCache>
            </c:strRef>
          </c:cat>
          <c:val>
            <c:numRef>
              <c:f>'Summary - Patient '!$B$5:$F$5</c:f>
              <c:numCache>
                <c:formatCode>General</c:formatCode>
                <c:ptCount val="5"/>
                <c:pt idx="0">
                  <c:v>688786</c:v>
                </c:pt>
                <c:pt idx="1">
                  <c:v>2284841</c:v>
                </c:pt>
                <c:pt idx="2">
                  <c:v>446617</c:v>
                </c:pt>
                <c:pt idx="3">
                  <c:v>1446834</c:v>
                </c:pt>
                <c:pt idx="4">
                  <c:v>231793</c:v>
                </c:pt>
              </c:numCache>
            </c:numRef>
          </c:val>
          <c:extLst>
            <c:ext xmlns:c16="http://schemas.microsoft.com/office/drawing/2014/chart" uri="{C3380CC4-5D6E-409C-BE32-E72D297353CC}">
              <c16:uniqueId val="{00000003-88EF-4C53-BEC8-EF43A6013E8E}"/>
            </c:ext>
          </c:extLst>
        </c:ser>
        <c:dLbls>
          <c:showLegendKey val="0"/>
          <c:showVal val="0"/>
          <c:showCatName val="0"/>
          <c:showSerName val="0"/>
          <c:showPercent val="0"/>
          <c:showBubbleSize val="0"/>
        </c:dLbls>
        <c:gapWidth val="219"/>
        <c:overlap val="-27"/>
        <c:axId val="1217728431"/>
        <c:axId val="1217737167"/>
      </c:barChart>
      <c:catAx>
        <c:axId val="12177284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7737167"/>
        <c:crosses val="autoZero"/>
        <c:auto val="1"/>
        <c:lblAlgn val="ctr"/>
        <c:lblOffset val="100"/>
        <c:noMultiLvlLbl val="0"/>
      </c:catAx>
      <c:valAx>
        <c:axId val="12177371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772843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Z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81E228-AA1F-45AB-985F-674987DE211F}" type="datetimeFigureOut">
              <a:rPr lang="en-ZA" smtClean="0"/>
              <a:t>2019/07/17</a:t>
            </a:fld>
            <a:endParaRPr lang="en-ZA"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ZA"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Z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10FFCE-3169-4F94-9695-9B330FCDBA49}" type="slidenum">
              <a:rPr lang="en-ZA" smtClean="0"/>
              <a:t>‹#›</a:t>
            </a:fld>
            <a:endParaRPr lang="en-ZA" dirty="0"/>
          </a:p>
        </p:txBody>
      </p:sp>
    </p:spTree>
    <p:extLst>
      <p:ext uri="{BB962C8B-B14F-4D97-AF65-F5344CB8AC3E}">
        <p14:creationId xmlns:p14="http://schemas.microsoft.com/office/powerpoint/2010/main" val="3802056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3410FFCE-3169-4F94-9695-9B330FCDBA49}" type="slidenum">
              <a:rPr lang="en-ZA" smtClean="0"/>
              <a:t>6</a:t>
            </a:fld>
            <a:endParaRPr lang="en-ZA" dirty="0"/>
          </a:p>
        </p:txBody>
      </p:sp>
    </p:spTree>
    <p:extLst>
      <p:ext uri="{BB962C8B-B14F-4D97-AF65-F5344CB8AC3E}">
        <p14:creationId xmlns:p14="http://schemas.microsoft.com/office/powerpoint/2010/main" val="2663515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Online and Offline Capability </a:t>
            </a:r>
            <a:endParaRPr lang="en-ZA" dirty="0"/>
          </a:p>
        </p:txBody>
      </p:sp>
      <p:sp>
        <p:nvSpPr>
          <p:cNvPr id="4" name="Slide Number Placeholder 3"/>
          <p:cNvSpPr>
            <a:spLocks noGrp="1"/>
          </p:cNvSpPr>
          <p:nvPr>
            <p:ph type="sldNum" sz="quarter" idx="10"/>
          </p:nvPr>
        </p:nvSpPr>
        <p:spPr/>
        <p:txBody>
          <a:bodyPr/>
          <a:lstStyle/>
          <a:p>
            <a:fld id="{3410FFCE-3169-4F94-9695-9B330FCDBA49}" type="slidenum">
              <a:rPr lang="en-ZA" smtClean="0"/>
              <a:t>10</a:t>
            </a:fld>
            <a:endParaRPr lang="en-ZA" dirty="0"/>
          </a:p>
        </p:txBody>
      </p:sp>
    </p:spTree>
    <p:extLst>
      <p:ext uri="{BB962C8B-B14F-4D97-AF65-F5344CB8AC3E}">
        <p14:creationId xmlns:p14="http://schemas.microsoft.com/office/powerpoint/2010/main" val="333189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3410FFCE-3169-4F94-9695-9B330FCDBA49}" type="slidenum">
              <a:rPr lang="en-ZA" smtClean="0"/>
              <a:t>14</a:t>
            </a:fld>
            <a:endParaRPr lang="en-ZA" dirty="0"/>
          </a:p>
        </p:txBody>
      </p:sp>
    </p:spTree>
    <p:extLst>
      <p:ext uri="{BB962C8B-B14F-4D97-AF65-F5344CB8AC3E}">
        <p14:creationId xmlns:p14="http://schemas.microsoft.com/office/powerpoint/2010/main" val="4101227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3410FFCE-3169-4F94-9695-9B330FCDBA49}" type="slidenum">
              <a:rPr lang="en-ZA" smtClean="0"/>
              <a:t>16</a:t>
            </a:fld>
            <a:endParaRPr lang="en-ZA" dirty="0"/>
          </a:p>
        </p:txBody>
      </p:sp>
    </p:spTree>
    <p:extLst>
      <p:ext uri="{BB962C8B-B14F-4D97-AF65-F5344CB8AC3E}">
        <p14:creationId xmlns:p14="http://schemas.microsoft.com/office/powerpoint/2010/main" val="852673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3410FFCE-3169-4F94-9695-9B330FCDBA49}" type="slidenum">
              <a:rPr lang="en-ZA" smtClean="0"/>
              <a:t>18</a:t>
            </a:fld>
            <a:endParaRPr lang="en-ZA" dirty="0"/>
          </a:p>
        </p:txBody>
      </p:sp>
    </p:spTree>
    <p:extLst>
      <p:ext uri="{BB962C8B-B14F-4D97-AF65-F5344CB8AC3E}">
        <p14:creationId xmlns:p14="http://schemas.microsoft.com/office/powerpoint/2010/main" val="1833858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3410FFCE-3169-4F94-9695-9B330FCDBA49}" type="slidenum">
              <a:rPr lang="en-ZA" smtClean="0"/>
              <a:t>22</a:t>
            </a:fld>
            <a:endParaRPr lang="en-ZA" dirty="0"/>
          </a:p>
        </p:txBody>
      </p:sp>
    </p:spTree>
    <p:extLst>
      <p:ext uri="{BB962C8B-B14F-4D97-AF65-F5344CB8AC3E}">
        <p14:creationId xmlns:p14="http://schemas.microsoft.com/office/powerpoint/2010/main" val="9743965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Z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ZA"/>
          </a:p>
        </p:txBody>
      </p:sp>
      <p:sp>
        <p:nvSpPr>
          <p:cNvPr id="4" name="Date Placeholder 3"/>
          <p:cNvSpPr>
            <a:spLocks noGrp="1"/>
          </p:cNvSpPr>
          <p:nvPr>
            <p:ph type="dt" sz="half" idx="10"/>
          </p:nvPr>
        </p:nvSpPr>
        <p:spPr/>
        <p:txBody>
          <a:bodyPr/>
          <a:lstStyle/>
          <a:p>
            <a:fld id="{382E6CB1-FB83-417D-A5F1-8117F2CB1F48}" type="datetimeFigureOut">
              <a:rPr lang="en-ZA" smtClean="0">
                <a:solidFill>
                  <a:prstClr val="black">
                    <a:tint val="75000"/>
                  </a:prstClr>
                </a:solidFill>
              </a:rPr>
              <a:pPr/>
              <a:t>2019/07/17</a:t>
            </a:fld>
            <a:endParaRPr lang="en-ZA"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ZA" dirty="0">
              <a:solidFill>
                <a:prstClr val="black">
                  <a:tint val="75000"/>
                </a:prstClr>
              </a:solidFill>
            </a:endParaRPr>
          </a:p>
        </p:txBody>
      </p:sp>
      <p:pic>
        <p:nvPicPr>
          <p:cNvPr id="9" name="Picture 8" descr="GPG_Health_Logo (3)"/>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16016" y="6070695"/>
            <a:ext cx="3437255" cy="787305"/>
          </a:xfrm>
          <a:prstGeom prst="rect">
            <a:avLst/>
          </a:prstGeom>
          <a:noFill/>
          <a:ln>
            <a:noFill/>
          </a:ln>
        </p:spPr>
      </p:pic>
    </p:spTree>
    <p:extLst>
      <p:ext uri="{BB962C8B-B14F-4D97-AF65-F5344CB8AC3E}">
        <p14:creationId xmlns:p14="http://schemas.microsoft.com/office/powerpoint/2010/main" val="21397751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382E6CB1-FB83-417D-A5F1-8117F2CB1F48}" type="datetimeFigureOut">
              <a:rPr lang="en-ZA" smtClean="0">
                <a:solidFill>
                  <a:prstClr val="black">
                    <a:tint val="75000"/>
                  </a:prstClr>
                </a:solidFill>
              </a:rPr>
              <a:pPr/>
              <a:t>2019/07/17</a:t>
            </a:fld>
            <a:endParaRPr lang="en-ZA"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ZA"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12E6346-EDE4-4B35-B0EC-D69360EBA9D5}" type="slidenum">
              <a:rPr lang="en-ZA" smtClean="0">
                <a:solidFill>
                  <a:prstClr val="black">
                    <a:tint val="75000"/>
                  </a:prstClr>
                </a:solidFill>
              </a:rPr>
              <a:pPr/>
              <a:t>‹#›</a:t>
            </a:fld>
            <a:endParaRPr lang="en-ZA" dirty="0">
              <a:solidFill>
                <a:prstClr val="black">
                  <a:tint val="75000"/>
                </a:prstClr>
              </a:solidFill>
            </a:endParaRPr>
          </a:p>
        </p:txBody>
      </p:sp>
    </p:spTree>
    <p:extLst>
      <p:ext uri="{BB962C8B-B14F-4D97-AF65-F5344CB8AC3E}">
        <p14:creationId xmlns:p14="http://schemas.microsoft.com/office/powerpoint/2010/main" val="2407883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382E6CB1-FB83-417D-A5F1-8117F2CB1F48}" type="datetimeFigureOut">
              <a:rPr lang="en-ZA" smtClean="0">
                <a:solidFill>
                  <a:prstClr val="black">
                    <a:tint val="75000"/>
                  </a:prstClr>
                </a:solidFill>
              </a:rPr>
              <a:pPr/>
              <a:t>2019/07/17</a:t>
            </a:fld>
            <a:endParaRPr lang="en-ZA"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ZA"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12E6346-EDE4-4B35-B0EC-D69360EBA9D5}" type="slidenum">
              <a:rPr lang="en-ZA" smtClean="0">
                <a:solidFill>
                  <a:prstClr val="black">
                    <a:tint val="75000"/>
                  </a:prstClr>
                </a:solidFill>
              </a:rPr>
              <a:pPr/>
              <a:t>‹#›</a:t>
            </a:fld>
            <a:endParaRPr lang="en-ZA" dirty="0">
              <a:solidFill>
                <a:prstClr val="black">
                  <a:tint val="75000"/>
                </a:prstClr>
              </a:solidFill>
            </a:endParaRPr>
          </a:p>
        </p:txBody>
      </p:sp>
    </p:spTree>
    <p:extLst>
      <p:ext uri="{BB962C8B-B14F-4D97-AF65-F5344CB8AC3E}">
        <p14:creationId xmlns:p14="http://schemas.microsoft.com/office/powerpoint/2010/main" val="3562958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baseline="0"/>
            </a:lvl1pPr>
          </a:lstStyle>
          <a:p>
            <a:r>
              <a:rPr lang="en-US" dirty="0" smtClean="0"/>
              <a:t>Click To Edit Master Title Style</a:t>
            </a:r>
            <a:endParaRPr lang="en-ZA"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4" name="Date Placeholder 3"/>
          <p:cNvSpPr>
            <a:spLocks noGrp="1"/>
          </p:cNvSpPr>
          <p:nvPr>
            <p:ph type="dt" sz="half" idx="10"/>
          </p:nvPr>
        </p:nvSpPr>
        <p:spPr/>
        <p:txBody>
          <a:bodyPr/>
          <a:lstStyle/>
          <a:p>
            <a:fld id="{382E6CB1-FB83-417D-A5F1-8117F2CB1F48}" type="datetimeFigureOut">
              <a:rPr lang="en-ZA" smtClean="0">
                <a:solidFill>
                  <a:prstClr val="black">
                    <a:tint val="75000"/>
                  </a:prstClr>
                </a:solidFill>
              </a:rPr>
              <a:pPr/>
              <a:t>2019/07/17</a:t>
            </a:fld>
            <a:endParaRPr lang="en-ZA"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ZA"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12E6346-EDE4-4B35-B0EC-D69360EBA9D5}" type="slidenum">
              <a:rPr lang="en-ZA" smtClean="0">
                <a:solidFill>
                  <a:prstClr val="black">
                    <a:tint val="75000"/>
                  </a:prstClr>
                </a:solidFill>
              </a:rPr>
              <a:pPr/>
              <a:t>‹#›</a:t>
            </a:fld>
            <a:endParaRPr lang="en-ZA" dirty="0">
              <a:solidFill>
                <a:prstClr val="black">
                  <a:tint val="75000"/>
                </a:prstClr>
              </a:solidFill>
            </a:endParaRPr>
          </a:p>
        </p:txBody>
      </p:sp>
    </p:spTree>
    <p:extLst>
      <p:ext uri="{BB962C8B-B14F-4D97-AF65-F5344CB8AC3E}">
        <p14:creationId xmlns:p14="http://schemas.microsoft.com/office/powerpoint/2010/main" val="1000462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Z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2E6CB1-FB83-417D-A5F1-8117F2CB1F48}" type="datetimeFigureOut">
              <a:rPr lang="en-ZA" smtClean="0">
                <a:solidFill>
                  <a:prstClr val="black">
                    <a:tint val="75000"/>
                  </a:prstClr>
                </a:solidFill>
              </a:rPr>
              <a:pPr/>
              <a:t>2019/07/17</a:t>
            </a:fld>
            <a:endParaRPr lang="en-ZA"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ZA"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12E6346-EDE4-4B35-B0EC-D69360EBA9D5}" type="slidenum">
              <a:rPr lang="en-ZA" smtClean="0">
                <a:solidFill>
                  <a:prstClr val="black">
                    <a:tint val="75000"/>
                  </a:prstClr>
                </a:solidFill>
              </a:rPr>
              <a:pPr/>
              <a:t>‹#›</a:t>
            </a:fld>
            <a:endParaRPr lang="en-ZA" dirty="0">
              <a:solidFill>
                <a:prstClr val="black">
                  <a:tint val="75000"/>
                </a:prstClr>
              </a:solidFill>
            </a:endParaRPr>
          </a:p>
        </p:txBody>
      </p:sp>
    </p:spTree>
    <p:extLst>
      <p:ext uri="{BB962C8B-B14F-4D97-AF65-F5344CB8AC3E}">
        <p14:creationId xmlns:p14="http://schemas.microsoft.com/office/powerpoint/2010/main" val="4158963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p:txBody>
          <a:bodyPr/>
          <a:lstStyle/>
          <a:p>
            <a:fld id="{382E6CB1-FB83-417D-A5F1-8117F2CB1F48}" type="datetimeFigureOut">
              <a:rPr lang="en-ZA" smtClean="0">
                <a:solidFill>
                  <a:prstClr val="black">
                    <a:tint val="75000"/>
                  </a:prstClr>
                </a:solidFill>
              </a:rPr>
              <a:pPr/>
              <a:t>2019/07/17</a:t>
            </a:fld>
            <a:endParaRPr lang="en-ZA"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ZA"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12E6346-EDE4-4B35-B0EC-D69360EBA9D5}" type="slidenum">
              <a:rPr lang="en-ZA" smtClean="0">
                <a:solidFill>
                  <a:prstClr val="black">
                    <a:tint val="75000"/>
                  </a:prstClr>
                </a:solidFill>
              </a:rPr>
              <a:pPr/>
              <a:t>‹#›</a:t>
            </a:fld>
            <a:endParaRPr lang="en-ZA" dirty="0">
              <a:solidFill>
                <a:prstClr val="black">
                  <a:tint val="75000"/>
                </a:prstClr>
              </a:solidFill>
            </a:endParaRPr>
          </a:p>
        </p:txBody>
      </p:sp>
    </p:spTree>
    <p:extLst>
      <p:ext uri="{BB962C8B-B14F-4D97-AF65-F5344CB8AC3E}">
        <p14:creationId xmlns:p14="http://schemas.microsoft.com/office/powerpoint/2010/main" val="143858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Z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p:txBody>
          <a:bodyPr/>
          <a:lstStyle/>
          <a:p>
            <a:fld id="{382E6CB1-FB83-417D-A5F1-8117F2CB1F48}" type="datetimeFigureOut">
              <a:rPr lang="en-ZA" smtClean="0">
                <a:solidFill>
                  <a:prstClr val="black">
                    <a:tint val="75000"/>
                  </a:prstClr>
                </a:solidFill>
              </a:rPr>
              <a:pPr/>
              <a:t>2019/07/17</a:t>
            </a:fld>
            <a:endParaRPr lang="en-ZA"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ZA"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12E6346-EDE4-4B35-B0EC-D69360EBA9D5}" type="slidenum">
              <a:rPr lang="en-ZA" smtClean="0">
                <a:solidFill>
                  <a:prstClr val="black">
                    <a:tint val="75000"/>
                  </a:prstClr>
                </a:solidFill>
              </a:rPr>
              <a:pPr/>
              <a:t>‹#›</a:t>
            </a:fld>
            <a:endParaRPr lang="en-ZA" dirty="0">
              <a:solidFill>
                <a:prstClr val="black">
                  <a:tint val="75000"/>
                </a:prstClr>
              </a:solidFill>
            </a:endParaRPr>
          </a:p>
        </p:txBody>
      </p:sp>
    </p:spTree>
    <p:extLst>
      <p:ext uri="{BB962C8B-B14F-4D97-AF65-F5344CB8AC3E}">
        <p14:creationId xmlns:p14="http://schemas.microsoft.com/office/powerpoint/2010/main" val="3638096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p:txBody>
          <a:bodyPr/>
          <a:lstStyle/>
          <a:p>
            <a:fld id="{382E6CB1-FB83-417D-A5F1-8117F2CB1F48}" type="datetimeFigureOut">
              <a:rPr lang="en-ZA" smtClean="0">
                <a:solidFill>
                  <a:prstClr val="black">
                    <a:tint val="75000"/>
                  </a:prstClr>
                </a:solidFill>
              </a:rPr>
              <a:pPr/>
              <a:t>2019/07/17</a:t>
            </a:fld>
            <a:endParaRPr lang="en-ZA"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ZA"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12E6346-EDE4-4B35-B0EC-D69360EBA9D5}" type="slidenum">
              <a:rPr lang="en-ZA" smtClean="0">
                <a:solidFill>
                  <a:prstClr val="black">
                    <a:tint val="75000"/>
                  </a:prstClr>
                </a:solidFill>
              </a:rPr>
              <a:pPr/>
              <a:t>‹#›</a:t>
            </a:fld>
            <a:endParaRPr lang="en-ZA" dirty="0">
              <a:solidFill>
                <a:prstClr val="black">
                  <a:tint val="75000"/>
                </a:prstClr>
              </a:solidFill>
            </a:endParaRPr>
          </a:p>
        </p:txBody>
      </p:sp>
    </p:spTree>
    <p:extLst>
      <p:ext uri="{BB962C8B-B14F-4D97-AF65-F5344CB8AC3E}">
        <p14:creationId xmlns:p14="http://schemas.microsoft.com/office/powerpoint/2010/main" val="3560160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2E6CB1-FB83-417D-A5F1-8117F2CB1F48}" type="datetimeFigureOut">
              <a:rPr lang="en-ZA" smtClean="0">
                <a:solidFill>
                  <a:prstClr val="black">
                    <a:tint val="75000"/>
                  </a:prstClr>
                </a:solidFill>
              </a:rPr>
              <a:pPr/>
              <a:t>2019/07/17</a:t>
            </a:fld>
            <a:endParaRPr lang="en-ZA"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ZA"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12E6346-EDE4-4B35-B0EC-D69360EBA9D5}" type="slidenum">
              <a:rPr lang="en-ZA" smtClean="0">
                <a:solidFill>
                  <a:prstClr val="black">
                    <a:tint val="75000"/>
                  </a:prstClr>
                </a:solidFill>
              </a:rPr>
              <a:pPr/>
              <a:t>‹#›</a:t>
            </a:fld>
            <a:endParaRPr lang="en-ZA" dirty="0">
              <a:solidFill>
                <a:prstClr val="black">
                  <a:tint val="75000"/>
                </a:prstClr>
              </a:solidFill>
            </a:endParaRPr>
          </a:p>
        </p:txBody>
      </p:sp>
    </p:spTree>
    <p:extLst>
      <p:ext uri="{BB962C8B-B14F-4D97-AF65-F5344CB8AC3E}">
        <p14:creationId xmlns:p14="http://schemas.microsoft.com/office/powerpoint/2010/main" val="1844326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Z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2E6CB1-FB83-417D-A5F1-8117F2CB1F48}" type="datetimeFigureOut">
              <a:rPr lang="en-ZA" smtClean="0">
                <a:solidFill>
                  <a:prstClr val="black">
                    <a:tint val="75000"/>
                  </a:prstClr>
                </a:solidFill>
              </a:rPr>
              <a:pPr/>
              <a:t>2019/07/17</a:t>
            </a:fld>
            <a:endParaRPr lang="en-ZA"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ZA"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12E6346-EDE4-4B35-B0EC-D69360EBA9D5}" type="slidenum">
              <a:rPr lang="en-ZA" smtClean="0">
                <a:solidFill>
                  <a:prstClr val="black">
                    <a:tint val="75000"/>
                  </a:prstClr>
                </a:solidFill>
              </a:rPr>
              <a:pPr/>
              <a:t>‹#›</a:t>
            </a:fld>
            <a:endParaRPr lang="en-ZA" dirty="0">
              <a:solidFill>
                <a:prstClr val="black">
                  <a:tint val="75000"/>
                </a:prstClr>
              </a:solidFill>
            </a:endParaRPr>
          </a:p>
        </p:txBody>
      </p:sp>
    </p:spTree>
    <p:extLst>
      <p:ext uri="{BB962C8B-B14F-4D97-AF65-F5344CB8AC3E}">
        <p14:creationId xmlns:p14="http://schemas.microsoft.com/office/powerpoint/2010/main" val="1234630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Z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ZA"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2E6CB1-FB83-417D-A5F1-8117F2CB1F48}" type="datetimeFigureOut">
              <a:rPr lang="en-ZA" smtClean="0">
                <a:solidFill>
                  <a:prstClr val="black">
                    <a:tint val="75000"/>
                  </a:prstClr>
                </a:solidFill>
              </a:rPr>
              <a:pPr/>
              <a:t>2019/07/17</a:t>
            </a:fld>
            <a:endParaRPr lang="en-ZA"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ZA"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12E6346-EDE4-4B35-B0EC-D69360EBA9D5}" type="slidenum">
              <a:rPr lang="en-ZA" smtClean="0">
                <a:solidFill>
                  <a:prstClr val="black">
                    <a:tint val="75000"/>
                  </a:prstClr>
                </a:solidFill>
              </a:rPr>
              <a:pPr/>
              <a:t>‹#›</a:t>
            </a:fld>
            <a:endParaRPr lang="en-ZA" dirty="0">
              <a:solidFill>
                <a:prstClr val="black">
                  <a:tint val="75000"/>
                </a:prstClr>
              </a:solidFill>
            </a:endParaRPr>
          </a:p>
        </p:txBody>
      </p:sp>
    </p:spTree>
    <p:extLst>
      <p:ext uri="{BB962C8B-B14F-4D97-AF65-F5344CB8AC3E}">
        <p14:creationId xmlns:p14="http://schemas.microsoft.com/office/powerpoint/2010/main" val="853455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solidFill>
            <a:srgbClr val="C00000"/>
          </a:solidFill>
        </p:spPr>
        <p:txBody>
          <a:bodyPr vert="horz" lIns="91440" tIns="45720" rIns="91440" bIns="45720" rtlCol="0" anchor="ctr">
            <a:normAutofit/>
          </a:bodyPr>
          <a:lstStyle/>
          <a:p>
            <a:r>
              <a:rPr lang="en-US" smtClean="0"/>
              <a:t>Click to edit Master title style</a:t>
            </a:r>
            <a:endParaRPr lang="en-ZA"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2E6CB1-FB83-417D-A5F1-8117F2CB1F48}" type="datetimeFigureOut">
              <a:rPr lang="en-ZA" smtClean="0">
                <a:solidFill>
                  <a:prstClr val="black">
                    <a:tint val="75000"/>
                  </a:prstClr>
                </a:solidFill>
              </a:rPr>
              <a:pPr/>
              <a:t>2019/07/17</a:t>
            </a:fld>
            <a:endParaRPr lang="en-ZA"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E6346-EDE4-4B35-B0EC-D69360EBA9D5}" type="slidenum">
              <a:rPr lang="en-ZA" smtClean="0">
                <a:solidFill>
                  <a:prstClr val="black">
                    <a:tint val="75000"/>
                  </a:prstClr>
                </a:solidFill>
              </a:rPr>
              <a:pPr/>
              <a:t>‹#›</a:t>
            </a:fld>
            <a:endParaRPr lang="en-ZA" dirty="0">
              <a:solidFill>
                <a:prstClr val="black">
                  <a:tint val="75000"/>
                </a:prstClr>
              </a:solidFill>
            </a:endParaRPr>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388424" y="6117914"/>
            <a:ext cx="751059" cy="767470"/>
          </a:xfrm>
          <a:prstGeom prst="rect">
            <a:avLst/>
          </a:prstGeom>
        </p:spPr>
      </p:pic>
      <p:sp>
        <p:nvSpPr>
          <p:cNvPr id="9" name="Isosceles Triangle 8"/>
          <p:cNvSpPr/>
          <p:nvPr/>
        </p:nvSpPr>
        <p:spPr>
          <a:xfrm rot="5760707">
            <a:off x="3313340" y="2700202"/>
            <a:ext cx="527972" cy="7224331"/>
          </a:xfrm>
          <a:prstGeom prst="triangle">
            <a:avLst>
              <a:gd name="adj" fmla="val 1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prstClr val="white"/>
              </a:solidFill>
            </a:endParaRPr>
          </a:p>
        </p:txBody>
      </p:sp>
      <p:sp>
        <p:nvSpPr>
          <p:cNvPr id="10" name="Isosceles Triangle 9"/>
          <p:cNvSpPr/>
          <p:nvPr/>
        </p:nvSpPr>
        <p:spPr>
          <a:xfrm rot="5581508">
            <a:off x="3291961" y="2875440"/>
            <a:ext cx="551838" cy="7203097"/>
          </a:xfrm>
          <a:prstGeom prst="triangle">
            <a:avLst>
              <a:gd name="adj"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prstClr val="white"/>
              </a:solidFill>
            </a:endParaRPr>
          </a:p>
        </p:txBody>
      </p:sp>
      <p:sp>
        <p:nvSpPr>
          <p:cNvPr id="11" name="Isosceles Triangle 10"/>
          <p:cNvSpPr/>
          <p:nvPr/>
        </p:nvSpPr>
        <p:spPr>
          <a:xfrm rot="5400000">
            <a:off x="3294112" y="3087216"/>
            <a:ext cx="576064" cy="7164288"/>
          </a:xfrm>
          <a:prstGeom prst="triangle">
            <a:avLst>
              <a:gd name="adj" fmla="val 10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prstClr val="white"/>
              </a:solidFill>
            </a:endParaRPr>
          </a:p>
        </p:txBody>
      </p:sp>
    </p:spTree>
    <p:extLst>
      <p:ext uri="{BB962C8B-B14F-4D97-AF65-F5344CB8AC3E}">
        <p14:creationId xmlns:p14="http://schemas.microsoft.com/office/powerpoint/2010/main" val="4183948928"/>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ctr" defTabSz="914400" rtl="0" eaLnBrk="1" latinLnBrk="0" hangingPunct="1">
        <a:spcBef>
          <a:spcPct val="0"/>
        </a:spcBef>
        <a:buNone/>
        <a:defRPr sz="4400" b="1"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3568" y="3068960"/>
            <a:ext cx="7772400" cy="2088232"/>
          </a:xfrm>
        </p:spPr>
        <p:txBody>
          <a:bodyPr>
            <a:normAutofit fontScale="90000"/>
          </a:bodyPr>
          <a:lstStyle/>
          <a:p>
            <a:r>
              <a:rPr lang="en-ZA" dirty="0" smtClean="0"/>
              <a:t>HPRS</a:t>
            </a:r>
            <a:br>
              <a:rPr lang="en-ZA" dirty="0" smtClean="0"/>
            </a:br>
            <a:r>
              <a:rPr lang="en-ZA" dirty="0" smtClean="0"/>
              <a:t>Health Patient Registration System </a:t>
            </a:r>
            <a:endParaRPr lang="en-ZA" sz="3100" dirty="0"/>
          </a:p>
        </p:txBody>
      </p:sp>
    </p:spTree>
    <p:extLst>
      <p:ext uri="{BB962C8B-B14F-4D97-AF65-F5344CB8AC3E}">
        <p14:creationId xmlns:p14="http://schemas.microsoft.com/office/powerpoint/2010/main" val="17087925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Technical Requirements</a:t>
            </a:r>
            <a:endParaRPr lang="en-ZA" dirty="0"/>
          </a:p>
        </p:txBody>
      </p:sp>
      <p:pic>
        <p:nvPicPr>
          <p:cNvPr id="4" name="Content Placeholder 3"/>
          <p:cNvPicPr>
            <a:picLocks noGrp="1" noChangeAspect="1"/>
          </p:cNvPicPr>
          <p:nvPr>
            <p:ph idx="1"/>
          </p:nvPr>
        </p:nvPicPr>
        <p:blipFill>
          <a:blip r:embed="rId3"/>
          <a:stretch>
            <a:fillRect/>
          </a:stretch>
        </p:blipFill>
        <p:spPr>
          <a:xfrm>
            <a:off x="457200" y="1417638"/>
            <a:ext cx="8229600" cy="4963690"/>
          </a:xfrm>
          <a:prstGeom prst="rect">
            <a:avLst/>
          </a:prstGeom>
        </p:spPr>
      </p:pic>
    </p:spTree>
    <p:extLst>
      <p:ext uri="{BB962C8B-B14F-4D97-AF65-F5344CB8AC3E}">
        <p14:creationId xmlns:p14="http://schemas.microsoft.com/office/powerpoint/2010/main" val="25711914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How was it implemented? </a:t>
            </a:r>
            <a:endParaRPr lang="en-ZA" dirty="0"/>
          </a:p>
        </p:txBody>
      </p:sp>
      <p:sp>
        <p:nvSpPr>
          <p:cNvPr id="3" name="Content Placeholder 2"/>
          <p:cNvSpPr>
            <a:spLocks noGrp="1"/>
          </p:cNvSpPr>
          <p:nvPr>
            <p:ph idx="1"/>
          </p:nvPr>
        </p:nvSpPr>
        <p:spPr/>
        <p:txBody>
          <a:bodyPr>
            <a:normAutofit fontScale="92500" lnSpcReduction="20000"/>
          </a:bodyPr>
          <a:lstStyle/>
          <a:p>
            <a:r>
              <a:rPr lang="en-ZA" dirty="0" smtClean="0"/>
              <a:t>Between 2014 – 2015 HPRS was implemented as part of the NHI Pilot program in selected Districts and in 700 Facilities in South Africa to help refine the system for expansion and upscaling.</a:t>
            </a:r>
          </a:p>
          <a:p>
            <a:r>
              <a:rPr lang="en-ZA" dirty="0" smtClean="0"/>
              <a:t>National managed the implementation with little or no support from Province or District </a:t>
            </a:r>
          </a:p>
          <a:p>
            <a:r>
              <a:rPr lang="en-ZA" dirty="0" smtClean="0"/>
              <a:t>In Gauteng the City </a:t>
            </a:r>
            <a:r>
              <a:rPr lang="en-ZA" dirty="0"/>
              <a:t>of Tshwane </a:t>
            </a:r>
            <a:r>
              <a:rPr lang="en-ZA" dirty="0" smtClean="0"/>
              <a:t>Metropolitan Municipality was selected </a:t>
            </a:r>
            <a:endParaRPr lang="en-ZA" dirty="0"/>
          </a:p>
          <a:p>
            <a:pPr lvl="1"/>
            <a:r>
              <a:rPr lang="en-ZA" dirty="0" smtClean="0"/>
              <a:t>76 Facilities Selected </a:t>
            </a:r>
          </a:p>
          <a:p>
            <a:pPr lvl="1"/>
            <a:r>
              <a:rPr lang="en-ZA" dirty="0" smtClean="0"/>
              <a:t>Admin </a:t>
            </a:r>
            <a:r>
              <a:rPr lang="en-ZA" dirty="0"/>
              <a:t>Computers 254</a:t>
            </a:r>
          </a:p>
          <a:p>
            <a:pPr lvl="1"/>
            <a:r>
              <a:rPr lang="en-ZA" dirty="0" smtClean="0"/>
              <a:t>496 Consulting </a:t>
            </a:r>
            <a:r>
              <a:rPr lang="en-ZA" dirty="0"/>
              <a:t>Computers </a:t>
            </a:r>
            <a:endParaRPr lang="en-ZA" dirty="0" smtClean="0"/>
          </a:p>
          <a:p>
            <a:pPr lvl="1"/>
            <a:endParaRPr lang="en-ZA" dirty="0"/>
          </a:p>
          <a:p>
            <a:endParaRPr lang="en-ZA" dirty="0" smtClean="0"/>
          </a:p>
          <a:p>
            <a:pPr marL="0" indent="0">
              <a:buNone/>
            </a:pPr>
            <a:endParaRPr lang="en-ZA" dirty="0"/>
          </a:p>
        </p:txBody>
      </p:sp>
    </p:spTree>
    <p:extLst>
      <p:ext uri="{BB962C8B-B14F-4D97-AF65-F5344CB8AC3E}">
        <p14:creationId xmlns:p14="http://schemas.microsoft.com/office/powerpoint/2010/main" val="28367258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Current Status in Gauteng </a:t>
            </a:r>
            <a:endParaRPr lang="en-ZA" dirty="0"/>
          </a:p>
        </p:txBody>
      </p:sp>
      <p:graphicFrame>
        <p:nvGraphicFramePr>
          <p:cNvPr id="8" name="Chart 7"/>
          <p:cNvGraphicFramePr>
            <a:graphicFrameLocks/>
          </p:cNvGraphicFramePr>
          <p:nvPr>
            <p:extLst>
              <p:ext uri="{D42A27DB-BD31-4B8C-83A1-F6EECF244321}">
                <p14:modId xmlns:p14="http://schemas.microsoft.com/office/powerpoint/2010/main" val="2309059290"/>
              </p:ext>
            </p:extLst>
          </p:nvPr>
        </p:nvGraphicFramePr>
        <p:xfrm>
          <a:off x="457200" y="1417638"/>
          <a:ext cx="8229600" cy="46036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583971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smtClean="0"/>
              <a:t>Current Status vs Population in Gauteng </a:t>
            </a:r>
            <a:endParaRPr lang="en-ZA" dirty="0"/>
          </a:p>
        </p:txBody>
      </p:sp>
      <p:graphicFrame>
        <p:nvGraphicFramePr>
          <p:cNvPr id="4" name="Chart 3"/>
          <p:cNvGraphicFramePr>
            <a:graphicFrameLocks/>
          </p:cNvGraphicFramePr>
          <p:nvPr>
            <p:extLst>
              <p:ext uri="{D42A27DB-BD31-4B8C-83A1-F6EECF244321}">
                <p14:modId xmlns:p14="http://schemas.microsoft.com/office/powerpoint/2010/main" val="2392790310"/>
              </p:ext>
            </p:extLst>
          </p:nvPr>
        </p:nvGraphicFramePr>
        <p:xfrm>
          <a:off x="457200" y="1417638"/>
          <a:ext cx="8229600" cy="474766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384751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High Level Challenges </a:t>
            </a:r>
            <a:endParaRPr lang="en-ZA" dirty="0"/>
          </a:p>
        </p:txBody>
      </p:sp>
      <p:sp>
        <p:nvSpPr>
          <p:cNvPr id="4" name="Content Placeholder 3"/>
          <p:cNvSpPr>
            <a:spLocks noGrp="1"/>
          </p:cNvSpPr>
          <p:nvPr>
            <p:ph idx="1"/>
          </p:nvPr>
        </p:nvSpPr>
        <p:spPr>
          <a:xfrm>
            <a:off x="457200" y="1484784"/>
            <a:ext cx="8229600" cy="4752528"/>
          </a:xfrm>
        </p:spPr>
        <p:txBody>
          <a:bodyPr>
            <a:noAutofit/>
          </a:bodyPr>
          <a:lstStyle/>
          <a:p>
            <a:r>
              <a:rPr lang="en-ZA" sz="1600" dirty="0" smtClean="0"/>
              <a:t>Lack of adoption by facilities due to lack of training and accountability (especially Metro’s)</a:t>
            </a:r>
          </a:p>
          <a:p>
            <a:r>
              <a:rPr lang="en-ZA" sz="1600" dirty="0" smtClean="0"/>
              <a:t>Lack of communication between NDOH, Province, District and Facilities.</a:t>
            </a:r>
          </a:p>
          <a:p>
            <a:r>
              <a:rPr lang="en-ZA" sz="1600" b="1" dirty="0" smtClean="0">
                <a:solidFill>
                  <a:srgbClr val="C00000"/>
                </a:solidFill>
              </a:rPr>
              <a:t>Connectivity!!!</a:t>
            </a:r>
          </a:p>
          <a:p>
            <a:r>
              <a:rPr lang="en-ZA" sz="1600" dirty="0" smtClean="0"/>
              <a:t>Outdated ICT Infrastructure, network and hardware</a:t>
            </a:r>
          </a:p>
          <a:p>
            <a:r>
              <a:rPr lang="en-ZA" sz="1600" dirty="0" smtClean="0"/>
              <a:t>Lack of ICT support and maintenance (No Asset Management)</a:t>
            </a:r>
          </a:p>
          <a:p>
            <a:r>
              <a:rPr lang="en-ZA" sz="1600" dirty="0" smtClean="0"/>
              <a:t>Facility Infrastructure: Filing systems, security and access control </a:t>
            </a:r>
            <a:r>
              <a:rPr lang="en-ZA" sz="1600" b="1" dirty="0" smtClean="0">
                <a:solidFill>
                  <a:srgbClr val="C00000"/>
                </a:solidFill>
              </a:rPr>
              <a:t>(Missing files!)</a:t>
            </a:r>
          </a:p>
          <a:p>
            <a:r>
              <a:rPr lang="en-ZA" sz="1600" dirty="0" smtClean="0"/>
              <a:t>Data and File Flows </a:t>
            </a:r>
            <a:r>
              <a:rPr lang="en-ZA" sz="1600" b="1" dirty="0" smtClean="0">
                <a:solidFill>
                  <a:srgbClr val="C00000"/>
                </a:solidFill>
              </a:rPr>
              <a:t>(Waiting times!)</a:t>
            </a:r>
          </a:p>
          <a:p>
            <a:r>
              <a:rPr lang="en-ZA" sz="1600" b="1" dirty="0" smtClean="0">
                <a:solidFill>
                  <a:srgbClr val="C00000"/>
                </a:solidFill>
              </a:rPr>
              <a:t>New Files!!</a:t>
            </a:r>
          </a:p>
          <a:p>
            <a:r>
              <a:rPr lang="en-ZA" sz="1600" dirty="0" smtClean="0"/>
              <a:t>Lack of Archiving systems for disposal and destruction of archiving at facility and district level</a:t>
            </a:r>
          </a:p>
          <a:p>
            <a:r>
              <a:rPr lang="en-ZA" sz="1600" dirty="0" smtClean="0"/>
              <a:t>Lack of dedicated resources – site level “HPRS Champions”</a:t>
            </a:r>
          </a:p>
          <a:p>
            <a:r>
              <a:rPr lang="en-ZA" sz="1600" dirty="0" smtClean="0"/>
              <a:t>Lack of Policies, SOP’s, SLA’s, guidelines and tools </a:t>
            </a:r>
          </a:p>
          <a:p>
            <a:r>
              <a:rPr lang="en-ZA" sz="1600" dirty="0" smtClean="0"/>
              <a:t>No collaborative platform </a:t>
            </a:r>
          </a:p>
          <a:p>
            <a:r>
              <a:rPr lang="en-ZA" sz="1600" dirty="0" smtClean="0"/>
              <a:t>Data Quality (Incorrect performance reporting)</a:t>
            </a:r>
          </a:p>
          <a:p>
            <a:r>
              <a:rPr lang="en-ZA" sz="1600" dirty="0" smtClean="0"/>
              <a:t>On-site administrative support </a:t>
            </a:r>
          </a:p>
          <a:p>
            <a:r>
              <a:rPr lang="en-ZA" sz="1600" dirty="0" smtClean="0"/>
              <a:t>Lack of dedicated Filing Clerks for sustainability </a:t>
            </a:r>
          </a:p>
          <a:p>
            <a:r>
              <a:rPr lang="en-ZA" sz="1600" dirty="0" smtClean="0"/>
              <a:t>Parallel Systems: RX Solutions, </a:t>
            </a:r>
            <a:r>
              <a:rPr lang="en-ZA" sz="1600" dirty="0" err="1" smtClean="0"/>
              <a:t>Medimass</a:t>
            </a:r>
            <a:r>
              <a:rPr lang="en-ZA" sz="1600" dirty="0" smtClean="0"/>
              <a:t>, eHealth and Sync</a:t>
            </a:r>
          </a:p>
          <a:p>
            <a:r>
              <a:rPr lang="en-ZA" sz="1600" dirty="0" smtClean="0"/>
              <a:t>Still to be piloted in Hospitals </a:t>
            </a:r>
            <a:endParaRPr lang="en-ZA" sz="1600" dirty="0"/>
          </a:p>
        </p:txBody>
      </p:sp>
    </p:spTree>
    <p:extLst>
      <p:ext uri="{BB962C8B-B14F-4D97-AF65-F5344CB8AC3E}">
        <p14:creationId xmlns:p14="http://schemas.microsoft.com/office/powerpoint/2010/main" val="13857904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ZA" dirty="0" smtClean="0"/>
              <a:t>Gauteng Specific Challenges </a:t>
            </a:r>
            <a:endParaRPr lang="en-ZA" dirty="0"/>
          </a:p>
        </p:txBody>
      </p:sp>
      <p:graphicFrame>
        <p:nvGraphicFramePr>
          <p:cNvPr id="4" name="Table 3"/>
          <p:cNvGraphicFramePr>
            <a:graphicFrameLocks noGrp="1"/>
          </p:cNvGraphicFramePr>
          <p:nvPr>
            <p:extLst>
              <p:ext uri="{D42A27DB-BD31-4B8C-83A1-F6EECF244321}">
                <p14:modId xmlns:p14="http://schemas.microsoft.com/office/powerpoint/2010/main" val="3969295569"/>
              </p:ext>
            </p:extLst>
          </p:nvPr>
        </p:nvGraphicFramePr>
        <p:xfrm>
          <a:off x="428086" y="1052736"/>
          <a:ext cx="8258714" cy="5184576"/>
        </p:xfrm>
        <a:graphic>
          <a:graphicData uri="http://schemas.openxmlformats.org/drawingml/2006/table">
            <a:tbl>
              <a:tblPr firstRow="1" bandRow="1">
                <a:tableStyleId>{21E4AEA4-8DFA-4A89-87EB-49C32662AFE0}</a:tableStyleId>
              </a:tblPr>
              <a:tblGrid>
                <a:gridCol w="2233788">
                  <a:extLst>
                    <a:ext uri="{9D8B030D-6E8A-4147-A177-3AD203B41FA5}">
                      <a16:colId xmlns:a16="http://schemas.microsoft.com/office/drawing/2014/main" val="3815125747"/>
                    </a:ext>
                  </a:extLst>
                </a:gridCol>
                <a:gridCol w="6024926">
                  <a:extLst>
                    <a:ext uri="{9D8B030D-6E8A-4147-A177-3AD203B41FA5}">
                      <a16:colId xmlns:a16="http://schemas.microsoft.com/office/drawing/2014/main" val="1203376500"/>
                    </a:ext>
                  </a:extLst>
                </a:gridCol>
              </a:tblGrid>
              <a:tr h="845342">
                <a:tc>
                  <a:txBody>
                    <a:bodyPr/>
                    <a:lstStyle/>
                    <a:p>
                      <a:r>
                        <a:rPr lang="en-ZA" sz="1200" b="1" dirty="0" smtClean="0">
                          <a:solidFill>
                            <a:schemeClr val="tx1">
                              <a:lumMod val="85000"/>
                              <a:lumOff val="15000"/>
                            </a:schemeClr>
                          </a:solidFill>
                        </a:rPr>
                        <a:t>ICT Infrastructure</a:t>
                      </a:r>
                      <a:endParaRPr lang="en-ZA" sz="1200" b="1" dirty="0">
                        <a:solidFill>
                          <a:schemeClr val="tx1">
                            <a:lumMod val="85000"/>
                            <a:lumOff val="15000"/>
                          </a:schemeClr>
                        </a:solidFill>
                      </a:endParaRPr>
                    </a:p>
                  </a:txBody>
                  <a:tcPr>
                    <a:noFill/>
                  </a:tcPr>
                </a:tc>
                <a:tc>
                  <a:txBody>
                    <a:bodyPr/>
                    <a:lstStyle/>
                    <a:p>
                      <a:pPr marL="285750" indent="-285750">
                        <a:buFont typeface="Arial" panose="020B0604020202020204" pitchFamily="34" charset="0"/>
                        <a:buChar char="•"/>
                      </a:pPr>
                      <a:r>
                        <a:rPr lang="en-ZA" sz="1200" b="0" dirty="0" smtClean="0">
                          <a:solidFill>
                            <a:schemeClr val="tx1">
                              <a:lumMod val="85000"/>
                              <a:lumOff val="15000"/>
                            </a:schemeClr>
                          </a:solidFill>
                        </a:rPr>
                        <a:t>Computers delivered in 2015/ 2016</a:t>
                      </a:r>
                      <a:r>
                        <a:rPr lang="en-ZA" sz="1200" b="0" baseline="0" dirty="0" smtClean="0">
                          <a:solidFill>
                            <a:schemeClr val="tx1">
                              <a:lumMod val="85000"/>
                              <a:lumOff val="15000"/>
                            </a:schemeClr>
                          </a:solidFill>
                        </a:rPr>
                        <a:t> (Outdated systems)</a:t>
                      </a:r>
                    </a:p>
                    <a:p>
                      <a:pPr marL="285750" indent="-285750">
                        <a:buFont typeface="Arial" panose="020B0604020202020204" pitchFamily="34" charset="0"/>
                        <a:buChar char="•"/>
                      </a:pPr>
                      <a:r>
                        <a:rPr lang="en-ZA" sz="1200" b="0" baseline="0" dirty="0" smtClean="0">
                          <a:solidFill>
                            <a:schemeClr val="tx1">
                              <a:lumMod val="85000"/>
                              <a:lumOff val="15000"/>
                            </a:schemeClr>
                          </a:solidFill>
                        </a:rPr>
                        <a:t>Computers have been stolen, reallocated or are not in working order </a:t>
                      </a:r>
                    </a:p>
                    <a:p>
                      <a:pPr marL="285750" indent="-285750">
                        <a:buFont typeface="Arial" panose="020B0604020202020204" pitchFamily="34" charset="0"/>
                        <a:buChar char="•"/>
                      </a:pPr>
                      <a:r>
                        <a:rPr lang="en-ZA" sz="1200" b="0" baseline="0" dirty="0" smtClean="0">
                          <a:solidFill>
                            <a:schemeClr val="tx1">
                              <a:lumMod val="85000"/>
                              <a:lumOff val="15000"/>
                            </a:schemeClr>
                          </a:solidFill>
                        </a:rPr>
                        <a:t>No Asset Management </a:t>
                      </a:r>
                    </a:p>
                    <a:p>
                      <a:pPr marL="285750" indent="-285750">
                        <a:buFont typeface="Arial" panose="020B0604020202020204" pitchFamily="34" charset="0"/>
                        <a:buChar char="•"/>
                      </a:pPr>
                      <a:r>
                        <a:rPr lang="en-ZA" sz="1200" b="0" baseline="0" dirty="0" smtClean="0">
                          <a:solidFill>
                            <a:schemeClr val="tx1">
                              <a:lumMod val="85000"/>
                              <a:lumOff val="15000"/>
                            </a:schemeClr>
                          </a:solidFill>
                        </a:rPr>
                        <a:t>Virtual Machines have not been set-up</a:t>
                      </a:r>
                      <a:endParaRPr lang="en-ZA" sz="1200" b="0" dirty="0" smtClean="0">
                        <a:solidFill>
                          <a:schemeClr val="tx1">
                            <a:lumMod val="85000"/>
                            <a:lumOff val="15000"/>
                          </a:schemeClr>
                        </a:solidFill>
                      </a:endParaRPr>
                    </a:p>
                  </a:txBody>
                  <a:tcPr>
                    <a:noFill/>
                  </a:tcPr>
                </a:tc>
                <a:extLst>
                  <a:ext uri="{0D108BD9-81ED-4DB2-BD59-A6C34878D82A}">
                    <a16:rowId xmlns:a16="http://schemas.microsoft.com/office/drawing/2014/main" val="826289380"/>
                  </a:ext>
                </a:extLst>
              </a:tr>
              <a:tr h="654458">
                <a:tc>
                  <a:txBody>
                    <a:bodyPr/>
                    <a:lstStyle/>
                    <a:p>
                      <a:r>
                        <a:rPr lang="en-ZA" sz="1200" b="1" dirty="0" smtClean="0">
                          <a:solidFill>
                            <a:schemeClr val="tx1">
                              <a:lumMod val="85000"/>
                              <a:lumOff val="15000"/>
                            </a:schemeClr>
                          </a:solidFill>
                        </a:rPr>
                        <a:t>Connectivity</a:t>
                      </a:r>
                      <a:endParaRPr lang="en-ZA" sz="1200" b="1" dirty="0">
                        <a:solidFill>
                          <a:schemeClr val="tx1">
                            <a:lumMod val="85000"/>
                            <a:lumOff val="15000"/>
                          </a:schemeClr>
                        </a:solidFill>
                      </a:endParaRPr>
                    </a:p>
                  </a:txBody>
                  <a:tcP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ZA" sz="1200" dirty="0" smtClean="0">
                          <a:solidFill>
                            <a:schemeClr val="tx1">
                              <a:lumMod val="85000"/>
                              <a:lumOff val="15000"/>
                            </a:schemeClr>
                          </a:solidFill>
                        </a:rPr>
                        <a:t>Current network do not support HPRS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ZA" sz="1200" dirty="0" smtClean="0">
                          <a:solidFill>
                            <a:schemeClr val="tx1">
                              <a:lumMod val="85000"/>
                              <a:lumOff val="15000"/>
                            </a:schemeClr>
                          </a:solidFill>
                        </a:rPr>
                        <a:t>In</a:t>
                      </a:r>
                      <a:r>
                        <a:rPr lang="en-ZA" sz="1200" baseline="0" dirty="0" smtClean="0">
                          <a:solidFill>
                            <a:schemeClr val="tx1">
                              <a:lumMod val="85000"/>
                              <a:lumOff val="15000"/>
                            </a:schemeClr>
                          </a:solidFill>
                        </a:rPr>
                        <a:t> some facilities data is stored locally and not synchronised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ZA" sz="1200" baseline="0" dirty="0" smtClean="0">
                          <a:solidFill>
                            <a:schemeClr val="tx1">
                              <a:lumMod val="85000"/>
                              <a:lumOff val="15000"/>
                            </a:schemeClr>
                          </a:solidFill>
                        </a:rPr>
                        <a:t>If a facility has connectivity – data is captured centrally </a:t>
                      </a:r>
                      <a:endParaRPr lang="en-ZA" sz="1200" dirty="0" smtClean="0">
                        <a:solidFill>
                          <a:schemeClr val="tx1">
                            <a:lumMod val="85000"/>
                            <a:lumOff val="15000"/>
                          </a:schemeClr>
                        </a:solidFill>
                      </a:endParaRPr>
                    </a:p>
                  </a:txBody>
                  <a:tcPr>
                    <a:noFill/>
                  </a:tcPr>
                </a:tc>
                <a:extLst>
                  <a:ext uri="{0D108BD9-81ED-4DB2-BD59-A6C34878D82A}">
                    <a16:rowId xmlns:a16="http://schemas.microsoft.com/office/drawing/2014/main" val="1076793017"/>
                  </a:ext>
                </a:extLst>
              </a:tr>
              <a:tr h="1227109">
                <a:tc>
                  <a:txBody>
                    <a:bodyPr/>
                    <a:lstStyle/>
                    <a:p>
                      <a:r>
                        <a:rPr lang="en-ZA" sz="1200" b="1" dirty="0" smtClean="0">
                          <a:solidFill>
                            <a:schemeClr val="tx1">
                              <a:lumMod val="85000"/>
                              <a:lumOff val="15000"/>
                            </a:schemeClr>
                          </a:solidFill>
                        </a:rPr>
                        <a:t>Filing Systems</a:t>
                      </a:r>
                      <a:endParaRPr lang="en-ZA" sz="1200" b="1" dirty="0">
                        <a:solidFill>
                          <a:schemeClr val="tx1">
                            <a:lumMod val="85000"/>
                            <a:lumOff val="15000"/>
                          </a:schemeClr>
                        </a:solidFill>
                      </a:endParaRPr>
                    </a:p>
                  </a:txBody>
                  <a:tcPr>
                    <a:noFill/>
                  </a:tcPr>
                </a:tc>
                <a:tc>
                  <a:txBody>
                    <a:bodyPr/>
                    <a:lstStyle/>
                    <a:p>
                      <a:pPr marL="285750" indent="-285750">
                        <a:buFont typeface="Arial" panose="020B0604020202020204" pitchFamily="34" charset="0"/>
                        <a:buChar char="•"/>
                      </a:pPr>
                      <a:r>
                        <a:rPr lang="en-ZA" sz="1200" dirty="0" smtClean="0">
                          <a:solidFill>
                            <a:schemeClr val="tx1">
                              <a:lumMod val="85000"/>
                              <a:lumOff val="15000"/>
                            </a:schemeClr>
                          </a:solidFill>
                        </a:rPr>
                        <a:t>Patient files are still being filed according</a:t>
                      </a:r>
                      <a:r>
                        <a:rPr lang="en-ZA" sz="1200" baseline="0" dirty="0" smtClean="0">
                          <a:solidFill>
                            <a:schemeClr val="tx1">
                              <a:lumMod val="85000"/>
                              <a:lumOff val="15000"/>
                            </a:schemeClr>
                          </a:solidFill>
                        </a:rPr>
                        <a:t> to old file plans (creating duplicate patient files).</a:t>
                      </a:r>
                    </a:p>
                    <a:p>
                      <a:pPr marL="285750" indent="-285750">
                        <a:buFont typeface="Arial" panose="020B0604020202020204" pitchFamily="34" charset="0"/>
                        <a:buChar char="•"/>
                      </a:pPr>
                      <a:r>
                        <a:rPr lang="en-ZA" sz="1200" baseline="0" dirty="0" smtClean="0">
                          <a:solidFill>
                            <a:schemeClr val="tx1">
                              <a:lumMod val="85000"/>
                              <a:lumOff val="15000"/>
                            </a:schemeClr>
                          </a:solidFill>
                        </a:rPr>
                        <a:t>Infrastructure is not compliant (Lack of space, storage, data flow charts)</a:t>
                      </a:r>
                    </a:p>
                    <a:p>
                      <a:pPr marL="285750" indent="-285750">
                        <a:buFont typeface="Arial" panose="020B0604020202020204" pitchFamily="34" charset="0"/>
                        <a:buChar char="•"/>
                      </a:pPr>
                      <a:r>
                        <a:rPr lang="en-ZA" sz="1200" baseline="0" dirty="0" smtClean="0">
                          <a:solidFill>
                            <a:schemeClr val="tx1">
                              <a:lumMod val="85000"/>
                              <a:lumOff val="15000"/>
                            </a:schemeClr>
                          </a:solidFill>
                        </a:rPr>
                        <a:t>Disposal of “Inactive” files not being done – No District Archives</a:t>
                      </a:r>
                    </a:p>
                    <a:p>
                      <a:pPr marL="285750" indent="-285750">
                        <a:buFont typeface="Arial" panose="020B0604020202020204" pitchFamily="34" charset="0"/>
                        <a:buChar char="•"/>
                      </a:pPr>
                      <a:r>
                        <a:rPr lang="en-ZA" sz="1200" baseline="0" dirty="0" smtClean="0">
                          <a:solidFill>
                            <a:schemeClr val="tx1">
                              <a:lumMod val="85000"/>
                              <a:lumOff val="15000"/>
                            </a:schemeClr>
                          </a:solidFill>
                        </a:rPr>
                        <a:t>HPRN number is not unique</a:t>
                      </a:r>
                    </a:p>
                    <a:p>
                      <a:pPr marL="285750" indent="-285750">
                        <a:buFont typeface="Arial" panose="020B0604020202020204" pitchFamily="34" charset="0"/>
                        <a:buChar char="•"/>
                      </a:pPr>
                      <a:r>
                        <a:rPr lang="en-ZA" sz="1200" baseline="0" dirty="0" smtClean="0">
                          <a:solidFill>
                            <a:schemeClr val="tx1">
                              <a:lumMod val="85000"/>
                              <a:lumOff val="15000"/>
                            </a:schemeClr>
                          </a:solidFill>
                        </a:rPr>
                        <a:t>New files are problematic </a:t>
                      </a:r>
                      <a:endParaRPr lang="en-ZA" sz="1200" dirty="0">
                        <a:solidFill>
                          <a:schemeClr val="tx1">
                            <a:lumMod val="85000"/>
                            <a:lumOff val="15000"/>
                          </a:schemeClr>
                        </a:solidFill>
                      </a:endParaRPr>
                    </a:p>
                  </a:txBody>
                  <a:tcPr>
                    <a:noFill/>
                  </a:tcPr>
                </a:tc>
                <a:extLst>
                  <a:ext uri="{0D108BD9-81ED-4DB2-BD59-A6C34878D82A}">
                    <a16:rowId xmlns:a16="http://schemas.microsoft.com/office/drawing/2014/main" val="1343277864"/>
                  </a:ext>
                </a:extLst>
              </a:tr>
              <a:tr h="303408">
                <a:tc>
                  <a:txBody>
                    <a:bodyPr/>
                    <a:lstStyle/>
                    <a:p>
                      <a:r>
                        <a:rPr lang="en-ZA" sz="1200" b="1" dirty="0" smtClean="0">
                          <a:solidFill>
                            <a:schemeClr val="tx1">
                              <a:lumMod val="85000"/>
                              <a:lumOff val="15000"/>
                            </a:schemeClr>
                          </a:solidFill>
                        </a:rPr>
                        <a:t>Resources</a:t>
                      </a:r>
                      <a:endParaRPr lang="en-ZA" sz="1200" b="1" dirty="0">
                        <a:solidFill>
                          <a:schemeClr val="tx1">
                            <a:lumMod val="85000"/>
                            <a:lumOff val="15000"/>
                          </a:schemeClr>
                        </a:solidFill>
                      </a:endParaRPr>
                    </a:p>
                  </a:txBody>
                  <a:tcPr>
                    <a:noFill/>
                  </a:tcPr>
                </a:tc>
                <a:tc>
                  <a:txBody>
                    <a:bodyPr/>
                    <a:lstStyle/>
                    <a:p>
                      <a:pPr marL="285750" indent="-285750">
                        <a:buFont typeface="Arial" panose="020B0604020202020204" pitchFamily="34" charset="0"/>
                        <a:buChar char="•"/>
                      </a:pPr>
                      <a:r>
                        <a:rPr lang="en-ZA" sz="1200" dirty="0" smtClean="0">
                          <a:solidFill>
                            <a:schemeClr val="tx1">
                              <a:lumMod val="85000"/>
                              <a:lumOff val="15000"/>
                            </a:schemeClr>
                          </a:solidFill>
                        </a:rPr>
                        <a:t>EWP’s are used (interns</a:t>
                      </a:r>
                      <a:r>
                        <a:rPr lang="en-ZA" sz="1200" baseline="0" dirty="0" smtClean="0">
                          <a:solidFill>
                            <a:schemeClr val="tx1">
                              <a:lumMod val="85000"/>
                              <a:lumOff val="15000"/>
                            </a:schemeClr>
                          </a:solidFill>
                        </a:rPr>
                        <a:t> for 1 year) – no sustainability plan </a:t>
                      </a:r>
                      <a:endParaRPr lang="en-ZA" sz="1200" dirty="0">
                        <a:solidFill>
                          <a:schemeClr val="tx1">
                            <a:lumMod val="85000"/>
                            <a:lumOff val="15000"/>
                          </a:schemeClr>
                        </a:solidFill>
                      </a:endParaRPr>
                    </a:p>
                  </a:txBody>
                  <a:tcPr>
                    <a:noFill/>
                  </a:tcPr>
                </a:tc>
                <a:extLst>
                  <a:ext uri="{0D108BD9-81ED-4DB2-BD59-A6C34878D82A}">
                    <a16:rowId xmlns:a16="http://schemas.microsoft.com/office/drawing/2014/main" val="41138490"/>
                  </a:ext>
                </a:extLst>
              </a:tr>
              <a:tr h="845342">
                <a:tc>
                  <a:txBody>
                    <a:bodyPr/>
                    <a:lstStyle/>
                    <a:p>
                      <a:r>
                        <a:rPr lang="en-ZA" sz="1200" b="1" dirty="0" smtClean="0">
                          <a:solidFill>
                            <a:schemeClr val="tx1">
                              <a:lumMod val="85000"/>
                              <a:lumOff val="15000"/>
                            </a:schemeClr>
                          </a:solidFill>
                        </a:rPr>
                        <a:t>Management and Support</a:t>
                      </a:r>
                      <a:endParaRPr lang="en-ZA" sz="1200" b="1" dirty="0">
                        <a:solidFill>
                          <a:schemeClr val="tx1">
                            <a:lumMod val="85000"/>
                            <a:lumOff val="15000"/>
                          </a:schemeClr>
                        </a:solidFill>
                      </a:endParaRPr>
                    </a:p>
                  </a:txBody>
                  <a:tcPr>
                    <a:noFill/>
                  </a:tcPr>
                </a:tc>
                <a:tc>
                  <a:txBody>
                    <a:bodyPr/>
                    <a:lstStyle/>
                    <a:p>
                      <a:pPr marL="285750" indent="-285750">
                        <a:buFont typeface="Arial" panose="020B0604020202020204" pitchFamily="34" charset="0"/>
                        <a:buChar char="•"/>
                      </a:pPr>
                      <a:r>
                        <a:rPr lang="en-ZA" sz="1200" dirty="0" smtClean="0">
                          <a:solidFill>
                            <a:schemeClr val="tx1">
                              <a:lumMod val="85000"/>
                              <a:lumOff val="15000"/>
                            </a:schemeClr>
                          </a:solidFill>
                        </a:rPr>
                        <a:t>Calls are logged</a:t>
                      </a:r>
                      <a:r>
                        <a:rPr lang="en-ZA" sz="1200" baseline="0" dirty="0" smtClean="0">
                          <a:solidFill>
                            <a:schemeClr val="tx1">
                              <a:lumMod val="85000"/>
                              <a:lumOff val="15000"/>
                            </a:schemeClr>
                          </a:solidFill>
                        </a:rPr>
                        <a:t> for ICT issues but no response is received</a:t>
                      </a:r>
                    </a:p>
                    <a:p>
                      <a:pPr marL="285750" indent="-285750">
                        <a:buFont typeface="Arial" panose="020B0604020202020204" pitchFamily="34" charset="0"/>
                        <a:buChar char="•"/>
                      </a:pPr>
                      <a:r>
                        <a:rPr lang="en-ZA" sz="1200" baseline="0" dirty="0" smtClean="0">
                          <a:solidFill>
                            <a:schemeClr val="tx1">
                              <a:lumMod val="85000"/>
                              <a:lumOff val="15000"/>
                            </a:schemeClr>
                          </a:solidFill>
                        </a:rPr>
                        <a:t>No support from District, Province or National </a:t>
                      </a:r>
                    </a:p>
                    <a:p>
                      <a:pPr marL="285750" indent="-285750">
                        <a:buFont typeface="Arial" panose="020B0604020202020204" pitchFamily="34" charset="0"/>
                        <a:buChar char="•"/>
                      </a:pPr>
                      <a:r>
                        <a:rPr lang="en-ZA" sz="1200" baseline="0" dirty="0" smtClean="0">
                          <a:solidFill>
                            <a:schemeClr val="tx1">
                              <a:lumMod val="85000"/>
                              <a:lumOff val="15000"/>
                            </a:schemeClr>
                          </a:solidFill>
                        </a:rPr>
                        <a:t>Duplicates in System </a:t>
                      </a:r>
                    </a:p>
                    <a:p>
                      <a:pPr marL="285750" indent="-285750">
                        <a:buFont typeface="Arial" panose="020B0604020202020204" pitchFamily="34" charset="0"/>
                        <a:buChar char="•"/>
                      </a:pPr>
                      <a:r>
                        <a:rPr lang="en-ZA" sz="1200" b="1" u="sng" baseline="0" dirty="0" smtClean="0">
                          <a:solidFill>
                            <a:schemeClr val="tx1">
                              <a:lumMod val="85000"/>
                              <a:lumOff val="15000"/>
                            </a:schemeClr>
                          </a:solidFill>
                        </a:rPr>
                        <a:t>INTENSE</a:t>
                      </a:r>
                      <a:r>
                        <a:rPr lang="en-ZA" sz="1200" baseline="0" dirty="0" smtClean="0">
                          <a:solidFill>
                            <a:schemeClr val="tx1">
                              <a:lumMod val="85000"/>
                              <a:lumOff val="15000"/>
                            </a:schemeClr>
                          </a:solidFill>
                        </a:rPr>
                        <a:t> data cleaning is required </a:t>
                      </a:r>
                      <a:endParaRPr lang="en-ZA" sz="1200" dirty="0">
                        <a:solidFill>
                          <a:schemeClr val="tx1">
                            <a:lumMod val="85000"/>
                            <a:lumOff val="15000"/>
                          </a:schemeClr>
                        </a:solidFill>
                      </a:endParaRPr>
                    </a:p>
                  </a:txBody>
                  <a:tcPr>
                    <a:noFill/>
                  </a:tcPr>
                </a:tc>
                <a:extLst>
                  <a:ext uri="{0D108BD9-81ED-4DB2-BD59-A6C34878D82A}">
                    <a16:rowId xmlns:a16="http://schemas.microsoft.com/office/drawing/2014/main" val="3528149620"/>
                  </a:ext>
                </a:extLst>
              </a:tr>
              <a:tr h="845342">
                <a:tc>
                  <a:txBody>
                    <a:bodyPr/>
                    <a:lstStyle/>
                    <a:p>
                      <a:r>
                        <a:rPr lang="en-ZA" sz="1200" b="1" dirty="0" smtClean="0">
                          <a:solidFill>
                            <a:schemeClr val="tx1">
                              <a:lumMod val="85000"/>
                              <a:lumOff val="15000"/>
                            </a:schemeClr>
                          </a:solidFill>
                        </a:rPr>
                        <a:t>Lack of Policies, SOP’s and Guidelines</a:t>
                      </a:r>
                    </a:p>
                  </a:txBody>
                  <a:tcPr>
                    <a:noFill/>
                  </a:tcPr>
                </a:tc>
                <a:tc>
                  <a:txBody>
                    <a:bodyPr/>
                    <a:lstStyle/>
                    <a:p>
                      <a:pPr marL="285750" indent="-285750">
                        <a:buFont typeface="Arial" panose="020B0604020202020204" pitchFamily="34" charset="0"/>
                        <a:buChar char="•"/>
                      </a:pPr>
                      <a:r>
                        <a:rPr lang="en-ZA" sz="1200" baseline="0" dirty="0" smtClean="0">
                          <a:solidFill>
                            <a:schemeClr val="tx1">
                              <a:lumMod val="85000"/>
                              <a:lumOff val="15000"/>
                            </a:schemeClr>
                          </a:solidFill>
                        </a:rPr>
                        <a:t>Support documents available are the Technical Implementation and User Manual </a:t>
                      </a:r>
                    </a:p>
                    <a:p>
                      <a:pPr marL="285750" indent="-285750">
                        <a:buFont typeface="Arial" panose="020B0604020202020204" pitchFamily="34" charset="0"/>
                        <a:buChar char="•"/>
                      </a:pPr>
                      <a:r>
                        <a:rPr lang="en-ZA" sz="1200" baseline="0" dirty="0" smtClean="0">
                          <a:solidFill>
                            <a:schemeClr val="tx1">
                              <a:lumMod val="85000"/>
                              <a:lumOff val="15000"/>
                            </a:schemeClr>
                          </a:solidFill>
                        </a:rPr>
                        <a:t>Audit General Findings that Site level SOP’s are needed</a:t>
                      </a:r>
                    </a:p>
                    <a:p>
                      <a:pPr marL="285750" indent="-285750">
                        <a:buFont typeface="Arial" panose="020B0604020202020204" pitchFamily="34" charset="0"/>
                        <a:buChar char="•"/>
                      </a:pPr>
                      <a:r>
                        <a:rPr lang="en-ZA" sz="1200" baseline="0" dirty="0" smtClean="0">
                          <a:solidFill>
                            <a:schemeClr val="tx1">
                              <a:lumMod val="85000"/>
                              <a:lumOff val="15000"/>
                            </a:schemeClr>
                          </a:solidFill>
                        </a:rPr>
                        <a:t>No SLA’s </a:t>
                      </a:r>
                    </a:p>
                  </a:txBody>
                  <a:tcPr>
                    <a:noFill/>
                  </a:tcPr>
                </a:tc>
                <a:extLst>
                  <a:ext uri="{0D108BD9-81ED-4DB2-BD59-A6C34878D82A}">
                    <a16:rowId xmlns:a16="http://schemas.microsoft.com/office/drawing/2014/main" val="2100697059"/>
                  </a:ext>
                </a:extLst>
              </a:tr>
              <a:tr h="463575">
                <a:tc>
                  <a:txBody>
                    <a:bodyPr/>
                    <a:lstStyle/>
                    <a:p>
                      <a:r>
                        <a:rPr lang="en-ZA" sz="1200" b="1" dirty="0" smtClean="0">
                          <a:solidFill>
                            <a:schemeClr val="tx1">
                              <a:lumMod val="85000"/>
                              <a:lumOff val="15000"/>
                            </a:schemeClr>
                          </a:solidFill>
                        </a:rPr>
                        <a:t>Change Management </a:t>
                      </a:r>
                      <a:endParaRPr lang="en-ZA" sz="1200" b="1" dirty="0">
                        <a:solidFill>
                          <a:schemeClr val="tx1">
                            <a:lumMod val="85000"/>
                            <a:lumOff val="15000"/>
                          </a:schemeClr>
                        </a:solidFill>
                      </a:endParaRPr>
                    </a:p>
                  </a:txBody>
                  <a:tcPr>
                    <a:noFill/>
                  </a:tcPr>
                </a:tc>
                <a:tc>
                  <a:txBody>
                    <a:bodyPr/>
                    <a:lstStyle/>
                    <a:p>
                      <a:pPr marL="285750" indent="-285750">
                        <a:buFont typeface="Arial" panose="020B0604020202020204" pitchFamily="34" charset="0"/>
                        <a:buChar char="•"/>
                      </a:pPr>
                      <a:r>
                        <a:rPr lang="en-ZA" sz="1200" dirty="0" smtClean="0">
                          <a:solidFill>
                            <a:schemeClr val="tx1">
                              <a:lumMod val="85000"/>
                              <a:lumOff val="15000"/>
                            </a:schemeClr>
                          </a:solidFill>
                        </a:rPr>
                        <a:t>No</a:t>
                      </a:r>
                      <a:r>
                        <a:rPr lang="en-ZA" sz="1200" baseline="0" dirty="0" smtClean="0">
                          <a:solidFill>
                            <a:schemeClr val="tx1">
                              <a:lumMod val="85000"/>
                              <a:lumOff val="15000"/>
                            </a:schemeClr>
                          </a:solidFill>
                        </a:rPr>
                        <a:t> training records could be found </a:t>
                      </a:r>
                    </a:p>
                    <a:p>
                      <a:pPr marL="285750" indent="-285750">
                        <a:buFont typeface="Arial" panose="020B0604020202020204" pitchFamily="34" charset="0"/>
                        <a:buChar char="•"/>
                      </a:pPr>
                      <a:r>
                        <a:rPr lang="en-ZA" sz="1200" baseline="0" dirty="0" smtClean="0">
                          <a:solidFill>
                            <a:schemeClr val="tx1">
                              <a:lumMod val="85000"/>
                              <a:lumOff val="15000"/>
                            </a:schemeClr>
                          </a:solidFill>
                        </a:rPr>
                        <a:t>No adoption of the system </a:t>
                      </a:r>
                      <a:endParaRPr lang="en-ZA" sz="1200" dirty="0">
                        <a:solidFill>
                          <a:schemeClr val="tx1">
                            <a:lumMod val="85000"/>
                            <a:lumOff val="15000"/>
                          </a:schemeClr>
                        </a:solidFill>
                      </a:endParaRPr>
                    </a:p>
                  </a:txBody>
                  <a:tcPr>
                    <a:noFill/>
                  </a:tcPr>
                </a:tc>
                <a:extLst>
                  <a:ext uri="{0D108BD9-81ED-4DB2-BD59-A6C34878D82A}">
                    <a16:rowId xmlns:a16="http://schemas.microsoft.com/office/drawing/2014/main" val="1347388691"/>
                  </a:ext>
                </a:extLst>
              </a:tr>
            </a:tbl>
          </a:graphicData>
        </a:graphic>
      </p:graphicFrame>
    </p:spTree>
    <p:extLst>
      <p:ext uri="{BB962C8B-B14F-4D97-AF65-F5344CB8AC3E}">
        <p14:creationId xmlns:p14="http://schemas.microsoft.com/office/powerpoint/2010/main" val="33338418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What is working?</a:t>
            </a:r>
            <a:endParaRPr lang="en-ZA" dirty="0"/>
          </a:p>
        </p:txBody>
      </p:sp>
      <p:sp>
        <p:nvSpPr>
          <p:cNvPr id="4" name="Content Placeholder 3"/>
          <p:cNvSpPr>
            <a:spLocks noGrp="1"/>
          </p:cNvSpPr>
          <p:nvPr>
            <p:ph idx="1"/>
          </p:nvPr>
        </p:nvSpPr>
        <p:spPr>
          <a:xfrm>
            <a:off x="457200" y="1484784"/>
            <a:ext cx="8229600" cy="4525963"/>
          </a:xfrm>
        </p:spPr>
        <p:txBody>
          <a:bodyPr>
            <a:normAutofit fontScale="85000" lnSpcReduction="20000"/>
          </a:bodyPr>
          <a:lstStyle/>
          <a:p>
            <a:r>
              <a:rPr lang="en-ZA" dirty="0" smtClean="0"/>
              <a:t>Facilities with connectivity:</a:t>
            </a:r>
          </a:p>
          <a:p>
            <a:pPr lvl="1"/>
            <a:r>
              <a:rPr lang="en-ZA" dirty="0" smtClean="0"/>
              <a:t>HPRS computers connect to the central server (CSIR) and capture data.</a:t>
            </a:r>
          </a:p>
          <a:p>
            <a:pPr lvl="1"/>
            <a:r>
              <a:rPr lang="en-ZA" dirty="0" smtClean="0"/>
              <a:t>KT Motubatse have implemented the “Appointment Module” and will pilot it with the paper for one week.</a:t>
            </a:r>
          </a:p>
          <a:p>
            <a:pPr lvl="1"/>
            <a:r>
              <a:rPr lang="en-ZA" dirty="0" smtClean="0"/>
              <a:t>By using the ID number and being linked centrally they can identify patients registered at other facilities.</a:t>
            </a:r>
          </a:p>
          <a:p>
            <a:r>
              <a:rPr lang="en-ZA" dirty="0" smtClean="0"/>
              <a:t>Files are being filed according to the HPRN number which makes retrieving simpler</a:t>
            </a:r>
          </a:p>
          <a:p>
            <a:r>
              <a:rPr lang="en-ZA" dirty="0" smtClean="0"/>
              <a:t>Will eventually be linked to NHLS, TIER and other parallel systems.</a:t>
            </a:r>
          </a:p>
          <a:p>
            <a:r>
              <a:rPr lang="en-ZA" dirty="0" smtClean="0"/>
              <a:t>The beginning of a Electronic Health Record </a:t>
            </a:r>
          </a:p>
          <a:p>
            <a:pPr marL="0" indent="0">
              <a:buNone/>
            </a:pPr>
            <a:endParaRPr lang="en-ZA" dirty="0" smtClean="0"/>
          </a:p>
          <a:p>
            <a:endParaRPr lang="en-ZA" dirty="0"/>
          </a:p>
        </p:txBody>
      </p:sp>
    </p:spTree>
    <p:extLst>
      <p:ext uri="{BB962C8B-B14F-4D97-AF65-F5344CB8AC3E}">
        <p14:creationId xmlns:p14="http://schemas.microsoft.com/office/powerpoint/2010/main" val="6667417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Project Initiative </a:t>
            </a:r>
            <a:endParaRPr lang="en-ZA" dirty="0"/>
          </a:p>
        </p:txBody>
      </p:sp>
      <p:sp>
        <p:nvSpPr>
          <p:cNvPr id="3" name="Content Placeholder 2"/>
          <p:cNvSpPr>
            <a:spLocks noGrp="1"/>
          </p:cNvSpPr>
          <p:nvPr>
            <p:ph idx="1"/>
          </p:nvPr>
        </p:nvSpPr>
        <p:spPr>
          <a:xfrm>
            <a:off x="457200" y="1600200"/>
            <a:ext cx="8229600" cy="4853136"/>
          </a:xfrm>
        </p:spPr>
        <p:txBody>
          <a:bodyPr>
            <a:normAutofit fontScale="62500" lnSpcReduction="20000"/>
          </a:bodyPr>
          <a:lstStyle/>
          <a:p>
            <a:pPr marL="0" indent="0">
              <a:buNone/>
            </a:pPr>
            <a:r>
              <a:rPr lang="en-ZA" b="1" u="sng" dirty="0" smtClean="0"/>
              <a:t>Background: </a:t>
            </a:r>
          </a:p>
          <a:p>
            <a:r>
              <a:rPr lang="en-ZA" dirty="0" smtClean="0"/>
              <a:t>Previous experience shows that the implementation of Health Information Systems at facility level does not receive support from the Provincial Department of Health. </a:t>
            </a:r>
          </a:p>
          <a:p>
            <a:r>
              <a:rPr lang="en-ZA" dirty="0"/>
              <a:t>ICT Hardware Infrastructure, </a:t>
            </a:r>
            <a:r>
              <a:rPr lang="en-ZA" dirty="0" smtClean="0"/>
              <a:t>records management and </a:t>
            </a:r>
            <a:r>
              <a:rPr lang="en-ZA" dirty="0"/>
              <a:t>Health Information Systems all form the foundation for providing good quality data</a:t>
            </a:r>
            <a:r>
              <a:rPr lang="en-ZA" dirty="0" smtClean="0"/>
              <a:t>!</a:t>
            </a:r>
          </a:p>
          <a:p>
            <a:pPr marL="0" indent="0">
              <a:buNone/>
            </a:pPr>
            <a:endParaRPr lang="en-ZA" dirty="0"/>
          </a:p>
          <a:p>
            <a:pPr marL="0" indent="0">
              <a:buNone/>
            </a:pPr>
            <a:r>
              <a:rPr lang="en-ZA" b="1" u="sng" dirty="0" smtClean="0"/>
              <a:t>Project Initiative:</a:t>
            </a:r>
          </a:p>
          <a:p>
            <a:pPr marL="0" indent="0">
              <a:buNone/>
            </a:pPr>
            <a:r>
              <a:rPr lang="en-ZA" dirty="0" smtClean="0"/>
              <a:t>Second a </a:t>
            </a:r>
            <a:r>
              <a:rPr lang="en-ZA" b="1" i="1" dirty="0" smtClean="0">
                <a:solidFill>
                  <a:srgbClr val="C00000"/>
                </a:solidFill>
              </a:rPr>
              <a:t>Technical Advisor</a:t>
            </a:r>
            <a:r>
              <a:rPr lang="en-ZA" dirty="0" smtClean="0"/>
              <a:t> in Health Information management to the Provincial Department of Health to support them in the implementation of health information management systems:</a:t>
            </a:r>
          </a:p>
          <a:p>
            <a:r>
              <a:rPr lang="en-ZA" dirty="0" smtClean="0"/>
              <a:t>Provide support in the implementation of HPRS</a:t>
            </a:r>
          </a:p>
          <a:p>
            <a:r>
              <a:rPr lang="en-ZA" dirty="0" smtClean="0"/>
              <a:t>Provide support in setting solid foundations in facilities with regards to </a:t>
            </a:r>
            <a:r>
              <a:rPr lang="en-ZA" b="1" dirty="0" smtClean="0">
                <a:solidFill>
                  <a:srgbClr val="C00000"/>
                </a:solidFill>
              </a:rPr>
              <a:t>Technology</a:t>
            </a:r>
            <a:r>
              <a:rPr lang="en-ZA" dirty="0" smtClean="0"/>
              <a:t>, </a:t>
            </a:r>
            <a:r>
              <a:rPr lang="en-ZA" b="1" dirty="0" smtClean="0">
                <a:solidFill>
                  <a:srgbClr val="C00000"/>
                </a:solidFill>
              </a:rPr>
              <a:t>HIS Resources </a:t>
            </a:r>
            <a:r>
              <a:rPr lang="en-ZA" dirty="0" smtClean="0"/>
              <a:t>and </a:t>
            </a:r>
            <a:r>
              <a:rPr lang="en-ZA" b="1" dirty="0" smtClean="0">
                <a:solidFill>
                  <a:srgbClr val="C00000"/>
                </a:solidFill>
              </a:rPr>
              <a:t>Records Management</a:t>
            </a:r>
            <a:r>
              <a:rPr lang="en-ZA" dirty="0" smtClean="0"/>
              <a:t>. </a:t>
            </a:r>
          </a:p>
          <a:p>
            <a:pPr marL="0" indent="0">
              <a:buNone/>
            </a:pPr>
            <a:r>
              <a:rPr lang="en-ZA" i="1" dirty="0" smtClean="0"/>
              <a:t>* Key criteria is to not do the work for them but to assist them in doing it to ensure sustainability. </a:t>
            </a:r>
          </a:p>
        </p:txBody>
      </p:sp>
    </p:spTree>
    <p:extLst>
      <p:ext uri="{BB962C8B-B14F-4D97-AF65-F5344CB8AC3E}">
        <p14:creationId xmlns:p14="http://schemas.microsoft.com/office/powerpoint/2010/main" val="816173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237" y="116632"/>
            <a:ext cx="8229600" cy="1143000"/>
          </a:xfrm>
        </p:spPr>
        <p:txBody>
          <a:bodyPr/>
          <a:lstStyle/>
          <a:p>
            <a:r>
              <a:rPr lang="en-ZA" dirty="0" smtClean="0"/>
              <a:t>Key Measurements of Success </a:t>
            </a:r>
            <a:endParaRPr lang="en-ZA" dirty="0"/>
          </a:p>
        </p:txBody>
      </p:sp>
      <p:sp>
        <p:nvSpPr>
          <p:cNvPr id="3" name="Content Placeholder 2"/>
          <p:cNvSpPr>
            <a:spLocks noGrp="1"/>
          </p:cNvSpPr>
          <p:nvPr>
            <p:ph idx="1"/>
          </p:nvPr>
        </p:nvSpPr>
        <p:spPr>
          <a:xfrm>
            <a:off x="323528" y="1278707"/>
            <a:ext cx="8229600" cy="4742581"/>
          </a:xfrm>
        </p:spPr>
        <p:txBody>
          <a:bodyPr>
            <a:normAutofit fontScale="85000" lnSpcReduction="20000"/>
          </a:bodyPr>
          <a:lstStyle/>
          <a:p>
            <a:r>
              <a:rPr lang="en-ZA" dirty="0"/>
              <a:t>Dedicated Steering Committee lead by the Provincial team with a detailed “Terms of Reference”.</a:t>
            </a:r>
          </a:p>
          <a:p>
            <a:r>
              <a:rPr lang="en-ZA" dirty="0" smtClean="0"/>
              <a:t>Project, </a:t>
            </a:r>
            <a:r>
              <a:rPr lang="en-ZA" dirty="0"/>
              <a:t>Improvement </a:t>
            </a:r>
            <a:r>
              <a:rPr lang="en-ZA" dirty="0" smtClean="0"/>
              <a:t>and </a:t>
            </a:r>
            <a:r>
              <a:rPr lang="en-ZA" dirty="0"/>
              <a:t>Action </a:t>
            </a:r>
            <a:r>
              <a:rPr lang="en-ZA" dirty="0" smtClean="0"/>
              <a:t>plans</a:t>
            </a:r>
            <a:r>
              <a:rPr lang="en-ZA" dirty="0"/>
              <a:t> </a:t>
            </a:r>
            <a:r>
              <a:rPr lang="en-ZA" dirty="0" smtClean="0"/>
              <a:t>per facility</a:t>
            </a:r>
          </a:p>
          <a:p>
            <a:pPr lvl="1"/>
            <a:r>
              <a:rPr lang="en-ZA" dirty="0" smtClean="0"/>
              <a:t>Records Management</a:t>
            </a:r>
          </a:p>
          <a:p>
            <a:pPr lvl="1"/>
            <a:r>
              <a:rPr lang="en-ZA" dirty="0" smtClean="0"/>
              <a:t>HPRS</a:t>
            </a:r>
            <a:endParaRPr lang="en-ZA" dirty="0"/>
          </a:p>
          <a:p>
            <a:r>
              <a:rPr lang="en-ZA" dirty="0"/>
              <a:t>Performance measurement key indicators:</a:t>
            </a:r>
          </a:p>
          <a:p>
            <a:pPr lvl="1"/>
            <a:r>
              <a:rPr lang="en-ZA" dirty="0"/>
              <a:t># of Facilities with HPRS Implemented</a:t>
            </a:r>
          </a:p>
          <a:p>
            <a:pPr lvl="1"/>
            <a:r>
              <a:rPr lang="en-ZA" dirty="0"/>
              <a:t># of Facilities with consistent monthly visits in accordance with Head Count </a:t>
            </a:r>
          </a:p>
          <a:p>
            <a:pPr lvl="1"/>
            <a:r>
              <a:rPr lang="en-ZA" dirty="0"/>
              <a:t># of Facilities with reduced patient waiting </a:t>
            </a:r>
            <a:r>
              <a:rPr lang="en-ZA" dirty="0" smtClean="0"/>
              <a:t>times</a:t>
            </a:r>
          </a:p>
          <a:p>
            <a:pPr lvl="1"/>
            <a:r>
              <a:rPr lang="en-ZA" dirty="0" smtClean="0"/>
              <a:t># of Facilities with newly implemented Filing systems </a:t>
            </a:r>
          </a:p>
          <a:p>
            <a:pPr lvl="1"/>
            <a:r>
              <a:rPr lang="en-ZA" dirty="0" smtClean="0"/>
              <a:t># of Facilities sending records to an off-site archiving centre</a:t>
            </a:r>
            <a:endParaRPr lang="en-ZA" dirty="0"/>
          </a:p>
        </p:txBody>
      </p:sp>
    </p:spTree>
    <p:extLst>
      <p:ext uri="{BB962C8B-B14F-4D97-AF65-F5344CB8AC3E}">
        <p14:creationId xmlns:p14="http://schemas.microsoft.com/office/powerpoint/2010/main" val="22009607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Methodology </a:t>
            </a:r>
            <a:endParaRPr lang="en-ZA" dirty="0"/>
          </a:p>
        </p:txBody>
      </p:sp>
      <p:sp>
        <p:nvSpPr>
          <p:cNvPr id="3" name="Content Placeholder 2"/>
          <p:cNvSpPr>
            <a:spLocks noGrp="1"/>
          </p:cNvSpPr>
          <p:nvPr>
            <p:ph idx="1"/>
          </p:nvPr>
        </p:nvSpPr>
        <p:spPr>
          <a:xfrm>
            <a:off x="539552" y="1340768"/>
            <a:ext cx="8229600" cy="5112568"/>
          </a:xfrm>
        </p:spPr>
        <p:txBody>
          <a:bodyPr>
            <a:noAutofit/>
          </a:bodyPr>
          <a:lstStyle/>
          <a:p>
            <a:r>
              <a:rPr lang="en-ZA" sz="1800" dirty="0" smtClean="0"/>
              <a:t>Develop a well defined Steering Committee with Terms of Reference for accountability. </a:t>
            </a:r>
          </a:p>
          <a:p>
            <a:r>
              <a:rPr lang="en-ZA" sz="1800" dirty="0" smtClean="0"/>
              <a:t>Define the Roles and Responsibilities for the eHealth, ICT and Records Management team at all levels in the DOH.</a:t>
            </a:r>
          </a:p>
          <a:p>
            <a:r>
              <a:rPr lang="en-ZA" sz="1800" dirty="0" smtClean="0"/>
              <a:t>Research all the Health Information strategies, policies, SOP’s and guidelines, identify gaps and assist the teams in strengthening them.</a:t>
            </a:r>
          </a:p>
          <a:p>
            <a:r>
              <a:rPr lang="en-ZA" sz="1800" dirty="0" smtClean="0"/>
              <a:t>Develop an implementation plan for the Province for the effective rollout of HPRS. (ICT, Filing and Records Management)</a:t>
            </a:r>
          </a:p>
          <a:p>
            <a:r>
              <a:rPr lang="en-ZA" sz="1800" dirty="0" smtClean="0"/>
              <a:t>Assess the Records Management and Archiving processes across the Province and assist teams in implementing improvement plans per facility. </a:t>
            </a:r>
            <a:r>
              <a:rPr lang="en-ZA" sz="1800" i="1" dirty="0" smtClean="0"/>
              <a:t>(Problem and Solution based approach)</a:t>
            </a:r>
          </a:p>
          <a:p>
            <a:r>
              <a:rPr lang="en-ZA" sz="1800" dirty="0" smtClean="0"/>
              <a:t>Provide mentoring and coaching to the Provincial Team (eHealth and Records Management) on health information management strategies. </a:t>
            </a:r>
          </a:p>
          <a:p>
            <a:r>
              <a:rPr lang="en-ZA" sz="1800" dirty="0" smtClean="0"/>
              <a:t>Provide Technical Advise on new systems or data quality improvement tools. </a:t>
            </a:r>
          </a:p>
          <a:p>
            <a:r>
              <a:rPr lang="en-ZA" sz="1800" dirty="0" smtClean="0"/>
              <a:t>Pilot the biometrics, bar code scanner and appointment scheduler in 3 pilot sites </a:t>
            </a:r>
          </a:p>
        </p:txBody>
      </p:sp>
    </p:spTree>
    <p:extLst>
      <p:ext uri="{BB962C8B-B14F-4D97-AF65-F5344CB8AC3E}">
        <p14:creationId xmlns:p14="http://schemas.microsoft.com/office/powerpoint/2010/main" val="3572614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Objectives </a:t>
            </a:r>
            <a:endParaRPr lang="en-ZA" dirty="0"/>
          </a:p>
        </p:txBody>
      </p:sp>
      <p:sp>
        <p:nvSpPr>
          <p:cNvPr id="5" name="Rectangle 4"/>
          <p:cNvSpPr/>
          <p:nvPr/>
        </p:nvSpPr>
        <p:spPr>
          <a:xfrm>
            <a:off x="453684" y="1417638"/>
            <a:ext cx="8233115" cy="4524315"/>
          </a:xfrm>
          <a:prstGeom prst="rect">
            <a:avLst/>
          </a:prstGeom>
        </p:spPr>
        <p:txBody>
          <a:bodyPr wrap="square">
            <a:spAutoFit/>
          </a:bodyPr>
          <a:lstStyle/>
          <a:p>
            <a:pPr marL="342900" lvl="0" indent="-342900">
              <a:spcAft>
                <a:spcPts val="0"/>
              </a:spcAft>
              <a:buFont typeface="+mj-lt"/>
              <a:buAutoNum type="arabicPeriod"/>
            </a:pPr>
            <a:r>
              <a:rPr lang="en-ZA" sz="3600" dirty="0" smtClean="0">
                <a:latin typeface="Calibri" panose="020F0502020204030204" pitchFamily="34" charset="0"/>
                <a:ea typeface="Calibri" panose="020F0502020204030204" pitchFamily="34" charset="0"/>
                <a:cs typeface="Times New Roman" panose="02020603050405020304" pitchFamily="18" charset="0"/>
              </a:rPr>
              <a:t>What is the Purpose? </a:t>
            </a:r>
            <a:endParaRPr lang="en-ZA" sz="3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0"/>
              </a:spcAft>
              <a:buFont typeface="+mj-lt"/>
              <a:buAutoNum type="arabicPeriod"/>
            </a:pPr>
            <a:r>
              <a:rPr lang="en-ZA" sz="3600" dirty="0" smtClean="0">
                <a:latin typeface="Calibri" panose="020F0502020204030204" pitchFamily="34" charset="0"/>
                <a:ea typeface="Calibri" panose="020F0502020204030204" pitchFamily="34" charset="0"/>
                <a:cs typeface="Times New Roman" panose="02020603050405020304" pitchFamily="18" charset="0"/>
              </a:rPr>
              <a:t>High </a:t>
            </a:r>
            <a:r>
              <a:rPr lang="en-ZA" sz="3600" dirty="0">
                <a:latin typeface="Calibri" panose="020F0502020204030204" pitchFamily="34" charset="0"/>
                <a:ea typeface="Calibri" panose="020F0502020204030204" pitchFamily="34" charset="0"/>
                <a:cs typeface="Times New Roman" panose="02020603050405020304" pitchFamily="18" charset="0"/>
              </a:rPr>
              <a:t>level overview </a:t>
            </a:r>
            <a:r>
              <a:rPr lang="en-ZA" sz="3600" dirty="0" smtClean="0">
                <a:latin typeface="Calibri" panose="020F0502020204030204" pitchFamily="34" charset="0"/>
                <a:ea typeface="Calibri" panose="020F0502020204030204" pitchFamily="34" charset="0"/>
                <a:cs typeface="Times New Roman" panose="02020603050405020304" pitchFamily="18" charset="0"/>
              </a:rPr>
              <a:t>of the system</a:t>
            </a:r>
            <a:endParaRPr lang="en-ZA" sz="3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0"/>
              </a:spcAft>
              <a:buFont typeface="+mj-lt"/>
              <a:buAutoNum type="arabicPeriod"/>
            </a:pPr>
            <a:r>
              <a:rPr lang="en-ZA" sz="3600" dirty="0" smtClean="0">
                <a:latin typeface="Calibri" panose="020F0502020204030204" pitchFamily="34" charset="0"/>
                <a:ea typeface="Calibri" panose="020F0502020204030204" pitchFamily="34" charset="0"/>
                <a:cs typeface="Times New Roman" panose="02020603050405020304" pitchFamily="18" charset="0"/>
              </a:rPr>
              <a:t>Detailed Status in Gauteng</a:t>
            </a:r>
          </a:p>
          <a:p>
            <a:pPr marL="342900" indent="-342900">
              <a:buFont typeface="+mj-lt"/>
              <a:buAutoNum type="arabicPeriod"/>
            </a:pPr>
            <a:r>
              <a:rPr lang="en-ZA" sz="3600" dirty="0">
                <a:latin typeface="Calibri" panose="020F0502020204030204" pitchFamily="34" charset="0"/>
                <a:ea typeface="Calibri" panose="020F0502020204030204" pitchFamily="34" charset="0"/>
                <a:cs typeface="Times New Roman" panose="02020603050405020304" pitchFamily="18" charset="0"/>
              </a:rPr>
              <a:t>How it is currently working/not </a:t>
            </a:r>
            <a:r>
              <a:rPr lang="en-ZA" sz="3600" dirty="0" smtClean="0">
                <a:latin typeface="Calibri" panose="020F0502020204030204" pitchFamily="34" charset="0"/>
                <a:ea typeface="Calibri" panose="020F0502020204030204" pitchFamily="34" charset="0"/>
                <a:cs typeface="Times New Roman" panose="02020603050405020304" pitchFamily="18" charset="0"/>
              </a:rPr>
              <a:t>working in Gauteng?</a:t>
            </a:r>
          </a:p>
          <a:p>
            <a:pPr marL="342900" indent="-342900">
              <a:buFont typeface="+mj-lt"/>
              <a:buAutoNum type="arabicPeriod"/>
            </a:pPr>
            <a:r>
              <a:rPr lang="en-ZA" sz="3600" dirty="0" smtClean="0">
                <a:latin typeface="Calibri" panose="020F0502020204030204" pitchFamily="34" charset="0"/>
                <a:ea typeface="Calibri" panose="020F0502020204030204" pitchFamily="34" charset="0"/>
                <a:cs typeface="Times New Roman" panose="02020603050405020304" pitchFamily="18" charset="0"/>
              </a:rPr>
              <a:t>What are the Challenges?</a:t>
            </a:r>
          </a:p>
          <a:p>
            <a:pPr marL="342900" lvl="0" indent="-342900">
              <a:spcAft>
                <a:spcPts val="0"/>
              </a:spcAft>
              <a:buFont typeface="+mj-lt"/>
              <a:buAutoNum type="arabicPeriod"/>
            </a:pPr>
            <a:r>
              <a:rPr lang="en-ZA" sz="3600" dirty="0" smtClean="0">
                <a:latin typeface="Calibri" panose="020F0502020204030204" pitchFamily="34" charset="0"/>
                <a:ea typeface="Calibri" panose="020F0502020204030204" pitchFamily="34" charset="0"/>
                <a:cs typeface="Times New Roman" panose="02020603050405020304" pitchFamily="18" charset="0"/>
              </a:rPr>
              <a:t>Objectives </a:t>
            </a:r>
            <a:r>
              <a:rPr lang="en-ZA" sz="3600" dirty="0">
                <a:latin typeface="Calibri" panose="020F0502020204030204" pitchFamily="34" charset="0"/>
                <a:ea typeface="Calibri" panose="020F0502020204030204" pitchFamily="34" charset="0"/>
                <a:cs typeface="Times New Roman" panose="02020603050405020304" pitchFamily="18" charset="0"/>
              </a:rPr>
              <a:t>of </a:t>
            </a:r>
            <a:r>
              <a:rPr lang="en-ZA" sz="3600" dirty="0" smtClean="0">
                <a:latin typeface="Calibri" panose="020F0502020204030204" pitchFamily="34" charset="0"/>
                <a:ea typeface="Calibri" panose="020F0502020204030204" pitchFamily="34" charset="0"/>
                <a:cs typeface="Times New Roman" panose="02020603050405020304" pitchFamily="18" charset="0"/>
              </a:rPr>
              <a:t>the Aurum Strategic Project </a:t>
            </a:r>
            <a:endParaRPr lang="en-ZA" sz="3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0"/>
              </a:spcAft>
              <a:buFont typeface="+mj-lt"/>
              <a:buAutoNum type="arabicPeriod"/>
            </a:pPr>
            <a:r>
              <a:rPr lang="en-ZA" sz="3600" dirty="0" smtClean="0">
                <a:latin typeface="Calibri" panose="020F0502020204030204" pitchFamily="34" charset="0"/>
                <a:ea typeface="Calibri" panose="020F0502020204030204" pitchFamily="34" charset="0"/>
                <a:cs typeface="Times New Roman" panose="02020603050405020304" pitchFamily="18" charset="0"/>
              </a:rPr>
              <a:t>Next steps</a:t>
            </a:r>
            <a:endParaRPr lang="en-ZA" sz="3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175198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Progress to Date </a:t>
            </a:r>
            <a:endParaRPr lang="en-ZA" dirty="0"/>
          </a:p>
        </p:txBody>
      </p:sp>
      <p:sp>
        <p:nvSpPr>
          <p:cNvPr id="3" name="Content Placeholder 2"/>
          <p:cNvSpPr>
            <a:spLocks noGrp="1"/>
          </p:cNvSpPr>
          <p:nvPr>
            <p:ph idx="1"/>
          </p:nvPr>
        </p:nvSpPr>
        <p:spPr>
          <a:xfrm>
            <a:off x="457200" y="1423926"/>
            <a:ext cx="8229600" cy="5245434"/>
          </a:xfrm>
        </p:spPr>
        <p:txBody>
          <a:bodyPr>
            <a:normAutofit fontScale="70000" lnSpcReduction="20000"/>
          </a:bodyPr>
          <a:lstStyle/>
          <a:p>
            <a:r>
              <a:rPr lang="en-ZA" dirty="0" smtClean="0"/>
              <a:t>HPRS Steering Committee developed with structured monthly district meetings with detailed minutes and action plans </a:t>
            </a:r>
          </a:p>
          <a:p>
            <a:r>
              <a:rPr lang="en-ZA" dirty="0" smtClean="0"/>
              <a:t>ICT Systems Coordinators Roles and Responsibilities workshop conducted and new job descriptions developed. </a:t>
            </a:r>
            <a:r>
              <a:rPr lang="en-ZA" i="1" dirty="0" smtClean="0"/>
              <a:t>(Records Management in Progress.)</a:t>
            </a:r>
          </a:p>
          <a:p>
            <a:r>
              <a:rPr lang="en-ZA" dirty="0" smtClean="0"/>
              <a:t>HPRS Dashboard with project mapping developed per district and per facility </a:t>
            </a:r>
          </a:p>
          <a:p>
            <a:r>
              <a:rPr lang="en-ZA" dirty="0" smtClean="0"/>
              <a:t>ICT/ Filing Profiling Assessment developed and piloted in one facility. Building in REDCap for Rollout to ICT team’s in each District.</a:t>
            </a:r>
          </a:p>
          <a:p>
            <a:r>
              <a:rPr lang="en-ZA" dirty="0"/>
              <a:t>All Policies, SOP’s and guidelines </a:t>
            </a:r>
            <a:r>
              <a:rPr lang="en-ZA" dirty="0" smtClean="0"/>
              <a:t>reviewed</a:t>
            </a:r>
          </a:p>
          <a:p>
            <a:r>
              <a:rPr lang="en-ZA" dirty="0" smtClean="0"/>
              <a:t>Started a </a:t>
            </a:r>
            <a:r>
              <a:rPr lang="en-ZA" dirty="0"/>
              <a:t>central repository for document management and shared with the Provincial </a:t>
            </a:r>
            <a:r>
              <a:rPr lang="en-ZA" dirty="0" smtClean="0"/>
              <a:t>Team. This will be used to develop a collaborative platform</a:t>
            </a:r>
          </a:p>
          <a:p>
            <a:r>
              <a:rPr lang="en-ZA" dirty="0" smtClean="0"/>
              <a:t>Providing mentoring and coaching to all levels of staff</a:t>
            </a:r>
          </a:p>
          <a:p>
            <a:r>
              <a:rPr lang="en-ZA" dirty="0" smtClean="0"/>
              <a:t>Started with creating a “Records Management” mapping blueprint </a:t>
            </a:r>
            <a:endParaRPr lang="en-ZA" dirty="0"/>
          </a:p>
          <a:p>
            <a:endParaRPr lang="en-ZA" dirty="0"/>
          </a:p>
          <a:p>
            <a:endParaRPr lang="en-ZA" b="1" dirty="0" smtClean="0"/>
          </a:p>
          <a:p>
            <a:endParaRPr lang="en-ZA" b="1" dirty="0" smtClean="0"/>
          </a:p>
          <a:p>
            <a:endParaRPr lang="en-ZA" dirty="0" smtClean="0"/>
          </a:p>
          <a:p>
            <a:pPr marL="0" indent="0">
              <a:buNone/>
            </a:pPr>
            <a:endParaRPr lang="en-ZA" dirty="0" smtClean="0"/>
          </a:p>
        </p:txBody>
      </p:sp>
    </p:spTree>
    <p:extLst>
      <p:ext uri="{BB962C8B-B14F-4D97-AF65-F5344CB8AC3E}">
        <p14:creationId xmlns:p14="http://schemas.microsoft.com/office/powerpoint/2010/main" val="2981436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Problems to Date</a:t>
            </a:r>
            <a:endParaRPr lang="en-ZA" dirty="0"/>
          </a:p>
        </p:txBody>
      </p:sp>
      <p:sp>
        <p:nvSpPr>
          <p:cNvPr id="3" name="Content Placeholder 2"/>
          <p:cNvSpPr>
            <a:spLocks noGrp="1"/>
          </p:cNvSpPr>
          <p:nvPr>
            <p:ph idx="1"/>
          </p:nvPr>
        </p:nvSpPr>
        <p:spPr>
          <a:xfrm>
            <a:off x="457200" y="1417638"/>
            <a:ext cx="8229600" cy="4747666"/>
          </a:xfrm>
        </p:spPr>
        <p:txBody>
          <a:bodyPr>
            <a:normAutofit fontScale="62500" lnSpcReduction="20000"/>
          </a:bodyPr>
          <a:lstStyle/>
          <a:p>
            <a:r>
              <a:rPr lang="en-ZA" dirty="0" smtClean="0"/>
              <a:t>ICT, eHealth, Records Management and Health Information Systems are in different departments.</a:t>
            </a:r>
          </a:p>
          <a:p>
            <a:r>
              <a:rPr lang="en-ZA" dirty="0" smtClean="0"/>
              <a:t>Lack of communication and coordination between all levels </a:t>
            </a:r>
          </a:p>
          <a:p>
            <a:r>
              <a:rPr lang="en-ZA" dirty="0" smtClean="0"/>
              <a:t>Provincial Records Manager moved to eGov. The current team are not involved in Patient Records and cannot support the archiving/ filing process at facility/ </a:t>
            </a:r>
            <a:r>
              <a:rPr lang="en-ZA" dirty="0"/>
              <a:t>d</a:t>
            </a:r>
            <a:r>
              <a:rPr lang="en-ZA" dirty="0" smtClean="0"/>
              <a:t>istrict Level</a:t>
            </a:r>
          </a:p>
          <a:p>
            <a:r>
              <a:rPr lang="en-ZA" dirty="0" smtClean="0"/>
              <a:t>Provincial Teams supporting eHealth/ Records do not have computers/ laptops. </a:t>
            </a:r>
          </a:p>
          <a:p>
            <a:r>
              <a:rPr lang="en-ZA" dirty="0" smtClean="0"/>
              <a:t>Lack of structured systems to manage and support facilities. </a:t>
            </a:r>
          </a:p>
          <a:p>
            <a:r>
              <a:rPr lang="en-ZA" dirty="0" smtClean="0"/>
              <a:t>Different versions of policies and SOP’s across the Province</a:t>
            </a:r>
          </a:p>
          <a:p>
            <a:r>
              <a:rPr lang="en-ZA" dirty="0" smtClean="0"/>
              <a:t>Changes in top level Directorates and new MEC may change the focus.</a:t>
            </a:r>
          </a:p>
          <a:p>
            <a:r>
              <a:rPr lang="en-ZA" dirty="0" smtClean="0"/>
              <a:t>Access to HPRS data cannot be given to anyone outside of the DOH</a:t>
            </a:r>
          </a:p>
          <a:p>
            <a:r>
              <a:rPr lang="en-ZA" dirty="0" smtClean="0"/>
              <a:t>Complete lack of data quality validation or verification plans </a:t>
            </a:r>
          </a:p>
          <a:p>
            <a:r>
              <a:rPr lang="en-ZA" dirty="0" smtClean="0"/>
              <a:t>Provincial building burning down destroyed a lot of records and focus of Province is to move into a digitalised environment  </a:t>
            </a:r>
          </a:p>
        </p:txBody>
      </p:sp>
    </p:spTree>
    <p:extLst>
      <p:ext uri="{BB962C8B-B14F-4D97-AF65-F5344CB8AC3E}">
        <p14:creationId xmlns:p14="http://schemas.microsoft.com/office/powerpoint/2010/main" val="3657956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ZA" dirty="0" smtClean="0"/>
              <a:t>Next Steps </a:t>
            </a:r>
            <a:endParaRPr lang="en-ZA" dirty="0"/>
          </a:p>
        </p:txBody>
      </p:sp>
      <p:graphicFrame>
        <p:nvGraphicFramePr>
          <p:cNvPr id="3" name="Table 2"/>
          <p:cNvGraphicFramePr>
            <a:graphicFrameLocks noGrp="1"/>
          </p:cNvGraphicFramePr>
          <p:nvPr>
            <p:extLst>
              <p:ext uri="{D42A27DB-BD31-4B8C-83A1-F6EECF244321}">
                <p14:modId xmlns:p14="http://schemas.microsoft.com/office/powerpoint/2010/main" val="2998550078"/>
              </p:ext>
            </p:extLst>
          </p:nvPr>
        </p:nvGraphicFramePr>
        <p:xfrm>
          <a:off x="457200" y="980732"/>
          <a:ext cx="8229600" cy="5440332"/>
        </p:xfrm>
        <a:graphic>
          <a:graphicData uri="http://schemas.openxmlformats.org/drawingml/2006/table">
            <a:tbl>
              <a:tblPr firstRow="1" bandRow="1">
                <a:tableStyleId>{21E4AEA4-8DFA-4A89-87EB-49C32662AFE0}</a:tableStyleId>
              </a:tblPr>
              <a:tblGrid>
                <a:gridCol w="2057400">
                  <a:extLst>
                    <a:ext uri="{9D8B030D-6E8A-4147-A177-3AD203B41FA5}">
                      <a16:colId xmlns:a16="http://schemas.microsoft.com/office/drawing/2014/main" val="1516665007"/>
                    </a:ext>
                  </a:extLst>
                </a:gridCol>
                <a:gridCol w="2057400">
                  <a:extLst>
                    <a:ext uri="{9D8B030D-6E8A-4147-A177-3AD203B41FA5}">
                      <a16:colId xmlns:a16="http://schemas.microsoft.com/office/drawing/2014/main" val="1841389506"/>
                    </a:ext>
                  </a:extLst>
                </a:gridCol>
                <a:gridCol w="2057400">
                  <a:extLst>
                    <a:ext uri="{9D8B030D-6E8A-4147-A177-3AD203B41FA5}">
                      <a16:colId xmlns:a16="http://schemas.microsoft.com/office/drawing/2014/main" val="3254535670"/>
                    </a:ext>
                  </a:extLst>
                </a:gridCol>
                <a:gridCol w="2057400">
                  <a:extLst>
                    <a:ext uri="{9D8B030D-6E8A-4147-A177-3AD203B41FA5}">
                      <a16:colId xmlns:a16="http://schemas.microsoft.com/office/drawing/2014/main" val="859058109"/>
                    </a:ext>
                  </a:extLst>
                </a:gridCol>
              </a:tblGrid>
              <a:tr h="520912">
                <a:tc>
                  <a:txBody>
                    <a:bodyPr/>
                    <a:lstStyle/>
                    <a:p>
                      <a:pPr algn="ctr"/>
                      <a:r>
                        <a:rPr lang="en-ZA" dirty="0" smtClean="0"/>
                        <a:t>NATIONAL</a:t>
                      </a:r>
                      <a:r>
                        <a:rPr lang="en-ZA" baseline="0" dirty="0" smtClean="0"/>
                        <a:t> </a:t>
                      </a:r>
                      <a:endParaRPr lang="en-ZA" dirty="0"/>
                    </a:p>
                  </a:txBody>
                  <a:tcPr/>
                </a:tc>
                <a:tc>
                  <a:txBody>
                    <a:bodyPr/>
                    <a:lstStyle/>
                    <a:p>
                      <a:pPr algn="ctr"/>
                      <a:r>
                        <a:rPr lang="en-ZA" dirty="0" smtClean="0"/>
                        <a:t>PROVINCE</a:t>
                      </a:r>
                      <a:r>
                        <a:rPr lang="en-ZA" baseline="0" dirty="0" smtClean="0"/>
                        <a:t> </a:t>
                      </a:r>
                      <a:endParaRPr lang="en-ZA" dirty="0"/>
                    </a:p>
                  </a:txBody>
                  <a:tcPr/>
                </a:tc>
                <a:tc>
                  <a:txBody>
                    <a:bodyPr/>
                    <a:lstStyle/>
                    <a:p>
                      <a:pPr algn="ctr"/>
                      <a:r>
                        <a:rPr lang="en-ZA" dirty="0" smtClean="0"/>
                        <a:t>DISTRICT </a:t>
                      </a:r>
                      <a:endParaRPr lang="en-ZA" dirty="0"/>
                    </a:p>
                  </a:txBody>
                  <a:tcPr/>
                </a:tc>
                <a:tc>
                  <a:txBody>
                    <a:bodyPr/>
                    <a:lstStyle/>
                    <a:p>
                      <a:pPr algn="ctr"/>
                      <a:r>
                        <a:rPr lang="en-ZA" dirty="0" smtClean="0"/>
                        <a:t>FACILITY </a:t>
                      </a:r>
                      <a:endParaRPr lang="en-ZA" dirty="0"/>
                    </a:p>
                  </a:txBody>
                  <a:tcPr/>
                </a:tc>
                <a:extLst>
                  <a:ext uri="{0D108BD9-81ED-4DB2-BD59-A6C34878D82A}">
                    <a16:rowId xmlns:a16="http://schemas.microsoft.com/office/drawing/2014/main" val="605189466"/>
                  </a:ext>
                </a:extLst>
              </a:tr>
              <a:tr h="520912">
                <a:tc>
                  <a:txBody>
                    <a:bodyPr/>
                    <a:lstStyle/>
                    <a:p>
                      <a:r>
                        <a:rPr lang="en-ZA" sz="1400" dirty="0" smtClean="0"/>
                        <a:t>Provide updated Policies</a:t>
                      </a:r>
                      <a:r>
                        <a:rPr lang="en-ZA" sz="1400" baseline="0" dirty="0" smtClean="0"/>
                        <a:t> and SOP’s</a:t>
                      </a:r>
                      <a:endParaRPr lang="en-ZA" sz="1400" dirty="0"/>
                    </a:p>
                  </a:txBody>
                  <a:tcPr/>
                </a:tc>
                <a:tc>
                  <a:txBody>
                    <a:bodyPr/>
                    <a:lstStyle/>
                    <a:p>
                      <a:r>
                        <a:rPr lang="en-ZA" sz="1400" dirty="0" smtClean="0"/>
                        <a:t>Upgrade</a:t>
                      </a:r>
                      <a:r>
                        <a:rPr lang="en-ZA" sz="1400" baseline="0" dirty="0" smtClean="0"/>
                        <a:t> all facilities to GBN Network</a:t>
                      </a:r>
                      <a:endParaRPr lang="en-ZA" sz="1400" dirty="0"/>
                    </a:p>
                  </a:txBody>
                  <a:tcPr/>
                </a:tc>
                <a:tc>
                  <a:txBody>
                    <a:bodyPr/>
                    <a:lstStyle/>
                    <a:p>
                      <a:r>
                        <a:rPr lang="en-ZA" sz="1400" dirty="0" smtClean="0"/>
                        <a:t>Complete</a:t>
                      </a:r>
                      <a:r>
                        <a:rPr lang="en-ZA" sz="1400" baseline="0" dirty="0" smtClean="0"/>
                        <a:t> ICT/ Filing  Assessment Forms </a:t>
                      </a:r>
                      <a:endParaRPr lang="en-ZA" sz="1400" dirty="0"/>
                    </a:p>
                  </a:txBody>
                  <a:tcPr/>
                </a:tc>
                <a:tc>
                  <a:txBody>
                    <a:bodyPr/>
                    <a:lstStyle/>
                    <a:p>
                      <a:r>
                        <a:rPr lang="en-ZA" sz="1400" dirty="0" smtClean="0"/>
                        <a:t>Assess</a:t>
                      </a:r>
                      <a:r>
                        <a:rPr lang="en-ZA" sz="1400" baseline="0" dirty="0" smtClean="0"/>
                        <a:t> current filing systems, identify needs and possible solutions. Submit to District for approval </a:t>
                      </a:r>
                      <a:endParaRPr lang="en-ZA" sz="1400" dirty="0"/>
                    </a:p>
                  </a:txBody>
                  <a:tcPr/>
                </a:tc>
                <a:extLst>
                  <a:ext uri="{0D108BD9-81ED-4DB2-BD59-A6C34878D82A}">
                    <a16:rowId xmlns:a16="http://schemas.microsoft.com/office/drawing/2014/main" val="3788671405"/>
                  </a:ext>
                </a:extLst>
              </a:tr>
              <a:tr h="614356">
                <a:tc>
                  <a:txBody>
                    <a:bodyPr/>
                    <a:lstStyle/>
                    <a:p>
                      <a:r>
                        <a:rPr lang="en-ZA" sz="1400" dirty="0" smtClean="0"/>
                        <a:t>Provide HPRS  “Train the Trainer” training.</a:t>
                      </a:r>
                      <a:r>
                        <a:rPr lang="en-ZA" sz="1400" baseline="0" dirty="0" smtClean="0"/>
                        <a:t> (Technical, End User and Management)</a:t>
                      </a:r>
                      <a:endParaRPr lang="en-ZA" sz="1400" dirty="0"/>
                    </a:p>
                  </a:txBody>
                  <a:tcPr/>
                </a:tc>
                <a:tc>
                  <a:txBody>
                    <a:bodyPr/>
                    <a:lstStyle/>
                    <a:p>
                      <a:r>
                        <a:rPr lang="en-ZA" sz="1400" dirty="0" smtClean="0"/>
                        <a:t>Install LTE in facilities with no GBN network</a:t>
                      </a:r>
                      <a:endParaRPr lang="en-ZA" sz="1400" dirty="0"/>
                    </a:p>
                  </a:txBody>
                  <a:tcPr/>
                </a:tc>
                <a:tc>
                  <a:txBody>
                    <a:bodyPr/>
                    <a:lstStyle/>
                    <a:p>
                      <a:r>
                        <a:rPr lang="en-ZA" sz="1400" dirty="0" smtClean="0"/>
                        <a:t>Analyse</a:t>
                      </a:r>
                      <a:r>
                        <a:rPr lang="en-ZA" sz="1400" baseline="0" dirty="0" smtClean="0"/>
                        <a:t> data and submit requirements to Province </a:t>
                      </a:r>
                      <a:endParaRPr lang="en-ZA" sz="1400" dirty="0"/>
                    </a:p>
                  </a:txBody>
                  <a:tcPr/>
                </a:tc>
                <a:tc>
                  <a:txBody>
                    <a:bodyPr/>
                    <a:lstStyle/>
                    <a:p>
                      <a:r>
                        <a:rPr lang="en-ZA" sz="1400" dirty="0" smtClean="0"/>
                        <a:t>Appoint</a:t>
                      </a:r>
                      <a:r>
                        <a:rPr lang="en-ZA" sz="1400" baseline="0" dirty="0" smtClean="0"/>
                        <a:t> dedicated Filing teams with a “Champion” to take accountability.</a:t>
                      </a:r>
                      <a:endParaRPr lang="en-ZA" sz="1400" dirty="0"/>
                    </a:p>
                  </a:txBody>
                  <a:tcPr/>
                </a:tc>
                <a:extLst>
                  <a:ext uri="{0D108BD9-81ED-4DB2-BD59-A6C34878D82A}">
                    <a16:rowId xmlns:a16="http://schemas.microsoft.com/office/drawing/2014/main" val="2344367525"/>
                  </a:ext>
                </a:extLst>
              </a:tr>
              <a:tr h="832348">
                <a:tc>
                  <a:txBody>
                    <a:bodyPr/>
                    <a:lstStyle/>
                    <a:p>
                      <a:r>
                        <a:rPr lang="en-ZA" sz="1400" dirty="0" smtClean="0"/>
                        <a:t>Allocate HPRS administrative rights to facility</a:t>
                      </a:r>
                      <a:r>
                        <a:rPr lang="en-ZA" sz="1400" baseline="0" dirty="0" smtClean="0"/>
                        <a:t> level “Champions”</a:t>
                      </a:r>
                      <a:endParaRPr lang="en-ZA" sz="1400" dirty="0"/>
                    </a:p>
                  </a:txBody>
                  <a:tcPr/>
                </a:tc>
                <a:tc>
                  <a:txBody>
                    <a:bodyPr/>
                    <a:lstStyle/>
                    <a:p>
                      <a:r>
                        <a:rPr lang="en-ZA" sz="1400" dirty="0" smtClean="0"/>
                        <a:t>Upgrade ICT Infrastructure</a:t>
                      </a:r>
                      <a:r>
                        <a:rPr lang="en-ZA" sz="1400" baseline="0" dirty="0" smtClean="0"/>
                        <a:t> across Province</a:t>
                      </a:r>
                      <a:endParaRPr lang="en-ZA" sz="1400" dirty="0"/>
                    </a:p>
                  </a:txBody>
                  <a:tcPr/>
                </a:tc>
                <a:tc>
                  <a:txBody>
                    <a:bodyPr/>
                    <a:lstStyle/>
                    <a:p>
                      <a:r>
                        <a:rPr lang="en-ZA" sz="1400" dirty="0" smtClean="0"/>
                        <a:t>Install</a:t>
                      </a:r>
                      <a:r>
                        <a:rPr lang="en-ZA" sz="1400" baseline="0" dirty="0" smtClean="0"/>
                        <a:t> new hardware and upgrade connectivity in facilities</a:t>
                      </a:r>
                      <a:endParaRPr lang="en-ZA" sz="1400" dirty="0"/>
                    </a:p>
                  </a:txBody>
                  <a:tcPr/>
                </a:tc>
                <a:tc>
                  <a:txBody>
                    <a:bodyPr/>
                    <a:lstStyle/>
                    <a:p>
                      <a:r>
                        <a:rPr lang="en-ZA" sz="1400" dirty="0" smtClean="0"/>
                        <a:t>Performance manage</a:t>
                      </a:r>
                      <a:r>
                        <a:rPr lang="en-ZA" sz="1400" baseline="0" dirty="0" smtClean="0"/>
                        <a:t> compliance to use of HPRS </a:t>
                      </a:r>
                      <a:endParaRPr lang="en-ZA" sz="1400" dirty="0"/>
                    </a:p>
                  </a:txBody>
                  <a:tcPr/>
                </a:tc>
                <a:extLst>
                  <a:ext uri="{0D108BD9-81ED-4DB2-BD59-A6C34878D82A}">
                    <a16:rowId xmlns:a16="http://schemas.microsoft.com/office/drawing/2014/main" val="2653628637"/>
                  </a:ext>
                </a:extLst>
              </a:tr>
              <a:tr h="568368">
                <a:tc>
                  <a:txBody>
                    <a:bodyPr/>
                    <a:lstStyle/>
                    <a:p>
                      <a:r>
                        <a:rPr lang="en-ZA" sz="1400" dirty="0" smtClean="0"/>
                        <a:t>Data De-duplication in HPRS</a:t>
                      </a:r>
                      <a:endParaRPr lang="en-ZA" sz="1400" dirty="0"/>
                    </a:p>
                  </a:txBody>
                  <a:tcPr/>
                </a:tc>
                <a:tc>
                  <a:txBody>
                    <a:bodyPr/>
                    <a:lstStyle/>
                    <a:p>
                      <a:r>
                        <a:rPr lang="en-ZA" sz="1400" dirty="0" smtClean="0"/>
                        <a:t>Develop and implement</a:t>
                      </a:r>
                      <a:r>
                        <a:rPr lang="en-ZA" sz="1400" baseline="0" dirty="0" smtClean="0"/>
                        <a:t> SLA’s </a:t>
                      </a:r>
                      <a:endParaRPr lang="en-ZA" sz="1400" dirty="0"/>
                    </a:p>
                  </a:txBody>
                  <a:tcPr/>
                </a:tc>
                <a:tc>
                  <a:txBody>
                    <a:bodyPr/>
                    <a:lstStyle/>
                    <a:p>
                      <a:r>
                        <a:rPr lang="en-ZA" sz="1400" dirty="0" smtClean="0"/>
                        <a:t>Identify HPRS/</a:t>
                      </a:r>
                      <a:r>
                        <a:rPr lang="en-ZA" sz="1400" baseline="0" dirty="0" smtClean="0"/>
                        <a:t> Records Management Champions </a:t>
                      </a:r>
                      <a:endParaRPr lang="en-ZA" sz="1400" dirty="0"/>
                    </a:p>
                  </a:txBody>
                  <a:tcPr/>
                </a:tc>
                <a:tc>
                  <a:txBody>
                    <a:bodyPr/>
                    <a:lstStyle/>
                    <a:p>
                      <a:r>
                        <a:rPr lang="en-ZA" sz="1400" dirty="0" smtClean="0"/>
                        <a:t>Data</a:t>
                      </a:r>
                      <a:r>
                        <a:rPr lang="en-ZA" sz="1400" baseline="0" dirty="0" smtClean="0"/>
                        <a:t> Cleaning of HPRS data with Head Count book</a:t>
                      </a:r>
                      <a:endParaRPr lang="en-ZA" sz="1400" dirty="0"/>
                    </a:p>
                  </a:txBody>
                  <a:tcPr/>
                </a:tc>
                <a:extLst>
                  <a:ext uri="{0D108BD9-81ED-4DB2-BD59-A6C34878D82A}">
                    <a16:rowId xmlns:a16="http://schemas.microsoft.com/office/drawing/2014/main" val="4163912874"/>
                  </a:ext>
                </a:extLst>
              </a:tr>
              <a:tr h="520912">
                <a:tc>
                  <a:txBody>
                    <a:bodyPr/>
                    <a:lstStyle/>
                    <a:p>
                      <a:r>
                        <a:rPr lang="en-ZA" sz="1400" dirty="0" smtClean="0"/>
                        <a:t>HPRS New</a:t>
                      </a:r>
                      <a:r>
                        <a:rPr lang="en-ZA" sz="1400" baseline="0" dirty="0" smtClean="0"/>
                        <a:t> Version: Incorporate changes from Districts </a:t>
                      </a:r>
                      <a:endParaRPr lang="en-ZA" sz="1400" dirty="0"/>
                    </a:p>
                  </a:txBody>
                  <a:tcPr/>
                </a:tc>
                <a:tc>
                  <a:txBody>
                    <a:bodyPr/>
                    <a:lstStyle/>
                    <a:p>
                      <a:r>
                        <a:rPr lang="en-ZA" sz="1400" dirty="0" smtClean="0"/>
                        <a:t>Provide</a:t>
                      </a:r>
                      <a:r>
                        <a:rPr lang="en-ZA" sz="1400" baseline="0" dirty="0" smtClean="0"/>
                        <a:t> a system for management and support </a:t>
                      </a:r>
                      <a:endParaRPr lang="en-ZA" sz="1400" dirty="0"/>
                    </a:p>
                  </a:txBody>
                  <a:tcPr/>
                </a:tc>
                <a:tc>
                  <a:txBody>
                    <a:bodyPr/>
                    <a:lstStyle/>
                    <a:p>
                      <a:r>
                        <a:rPr lang="en-ZA" sz="1400" dirty="0" smtClean="0"/>
                        <a:t>Signed</a:t>
                      </a:r>
                      <a:r>
                        <a:rPr lang="en-ZA" sz="1400" baseline="0" dirty="0" smtClean="0"/>
                        <a:t> off MEMO for implementation in Metro facilities </a:t>
                      </a:r>
                      <a:endParaRPr lang="en-ZA" sz="1400" dirty="0"/>
                    </a:p>
                  </a:txBody>
                  <a:tcPr/>
                </a:tc>
                <a:tc>
                  <a:txBody>
                    <a:bodyPr/>
                    <a:lstStyle/>
                    <a:p>
                      <a:r>
                        <a:rPr lang="en-ZA" sz="1400" dirty="0" smtClean="0"/>
                        <a:t>Implement and maintain</a:t>
                      </a:r>
                      <a:r>
                        <a:rPr lang="en-ZA" sz="1400" baseline="0" dirty="0" smtClean="0"/>
                        <a:t> new filing systems </a:t>
                      </a:r>
                      <a:endParaRPr lang="en-ZA" sz="1400" dirty="0"/>
                    </a:p>
                  </a:txBody>
                  <a:tcPr/>
                </a:tc>
                <a:extLst>
                  <a:ext uri="{0D108BD9-81ED-4DB2-BD59-A6C34878D82A}">
                    <a16:rowId xmlns:a16="http://schemas.microsoft.com/office/drawing/2014/main" val="3108881817"/>
                  </a:ext>
                </a:extLst>
              </a:tr>
              <a:tr h="520912">
                <a:tc>
                  <a:txBody>
                    <a:bodyPr/>
                    <a:lstStyle/>
                    <a:p>
                      <a:r>
                        <a:rPr lang="en-ZA" sz="1400" dirty="0" smtClean="0"/>
                        <a:t>Develop SLA’s for all levels</a:t>
                      </a:r>
                      <a:r>
                        <a:rPr lang="en-ZA" sz="1400" baseline="0" dirty="0" smtClean="0"/>
                        <a:t> in the District </a:t>
                      </a:r>
                      <a:endParaRPr lang="en-ZA" sz="1400" dirty="0"/>
                    </a:p>
                  </a:txBody>
                  <a:tcPr/>
                </a:tc>
                <a:tc>
                  <a:txBody>
                    <a:bodyPr/>
                    <a:lstStyle/>
                    <a:p>
                      <a:r>
                        <a:rPr lang="en-ZA" sz="1400" dirty="0" smtClean="0"/>
                        <a:t>Develop a collaborative</a:t>
                      </a:r>
                      <a:r>
                        <a:rPr lang="en-ZA" sz="1400" baseline="0" dirty="0" smtClean="0"/>
                        <a:t> forum </a:t>
                      </a:r>
                      <a:endParaRPr lang="en-ZA" sz="1400" dirty="0"/>
                    </a:p>
                  </a:txBody>
                  <a:tcPr/>
                </a:tc>
                <a:tc>
                  <a:txBody>
                    <a:bodyPr/>
                    <a:lstStyle/>
                    <a:p>
                      <a:endParaRPr lang="en-ZA" sz="1400" dirty="0"/>
                    </a:p>
                  </a:txBody>
                  <a:tcPr/>
                </a:tc>
                <a:tc>
                  <a:txBody>
                    <a:bodyPr/>
                    <a:lstStyle/>
                    <a:p>
                      <a:r>
                        <a:rPr lang="en-ZA" sz="1400" dirty="0" smtClean="0"/>
                        <a:t>Asset</a:t>
                      </a:r>
                      <a:r>
                        <a:rPr lang="en-ZA" sz="1400" baseline="0" dirty="0" smtClean="0"/>
                        <a:t> Management </a:t>
                      </a:r>
                      <a:endParaRPr lang="en-ZA" sz="1400" dirty="0"/>
                    </a:p>
                  </a:txBody>
                  <a:tcPr/>
                </a:tc>
                <a:extLst>
                  <a:ext uri="{0D108BD9-81ED-4DB2-BD59-A6C34878D82A}">
                    <a16:rowId xmlns:a16="http://schemas.microsoft.com/office/drawing/2014/main" val="271671585"/>
                  </a:ext>
                </a:extLst>
              </a:tr>
            </a:tbl>
          </a:graphicData>
        </a:graphic>
      </p:graphicFrame>
    </p:spTree>
    <p:extLst>
      <p:ext uri="{BB962C8B-B14F-4D97-AF65-F5344CB8AC3E}">
        <p14:creationId xmlns:p14="http://schemas.microsoft.com/office/powerpoint/2010/main" val="24623372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Assistance </a:t>
            </a:r>
            <a:r>
              <a:rPr lang="en-ZA" dirty="0" smtClean="0">
                <a:sym typeface="Wingdings" panose="05000000000000000000" pitchFamily="2" charset="2"/>
              </a:rPr>
              <a:t></a:t>
            </a:r>
            <a:r>
              <a:rPr lang="en-ZA" dirty="0" smtClean="0"/>
              <a:t> </a:t>
            </a:r>
            <a:endParaRPr lang="en-ZA" dirty="0"/>
          </a:p>
        </p:txBody>
      </p:sp>
      <p:sp>
        <p:nvSpPr>
          <p:cNvPr id="3" name="Content Placeholder 2"/>
          <p:cNvSpPr>
            <a:spLocks noGrp="1"/>
          </p:cNvSpPr>
          <p:nvPr>
            <p:ph idx="1"/>
          </p:nvPr>
        </p:nvSpPr>
        <p:spPr/>
        <p:txBody>
          <a:bodyPr>
            <a:normAutofit fontScale="92500" lnSpcReduction="20000"/>
          </a:bodyPr>
          <a:lstStyle/>
          <a:p>
            <a:r>
              <a:rPr lang="en-ZA" dirty="0" smtClean="0"/>
              <a:t>Gauteng Network Architecture </a:t>
            </a:r>
          </a:p>
          <a:p>
            <a:r>
              <a:rPr lang="en-ZA" dirty="0" smtClean="0"/>
              <a:t>Filing System Infrastructure in Facilities</a:t>
            </a:r>
          </a:p>
          <a:p>
            <a:r>
              <a:rPr lang="en-ZA" dirty="0" smtClean="0"/>
              <a:t>Tracking System for File Management </a:t>
            </a:r>
          </a:p>
          <a:p>
            <a:r>
              <a:rPr lang="en-ZA" dirty="0" smtClean="0"/>
              <a:t>Pilot full HPRS system usage:</a:t>
            </a:r>
          </a:p>
          <a:p>
            <a:pPr lvl="1"/>
            <a:r>
              <a:rPr lang="en-ZA" dirty="0" smtClean="0"/>
              <a:t>Biometrics</a:t>
            </a:r>
          </a:p>
          <a:p>
            <a:pPr lvl="1"/>
            <a:r>
              <a:rPr lang="en-ZA" dirty="0" smtClean="0"/>
              <a:t>Bar Code Labels</a:t>
            </a:r>
          </a:p>
          <a:p>
            <a:pPr lvl="1"/>
            <a:r>
              <a:rPr lang="en-ZA" dirty="0" smtClean="0"/>
              <a:t>Appointment System </a:t>
            </a:r>
          </a:p>
          <a:p>
            <a:r>
              <a:rPr lang="en-ZA" dirty="0" smtClean="0"/>
              <a:t>Archiving platform for the Province – per District </a:t>
            </a:r>
          </a:p>
          <a:p>
            <a:r>
              <a:rPr lang="en-ZA" dirty="0" smtClean="0"/>
              <a:t>Collaborative Platform </a:t>
            </a:r>
          </a:p>
          <a:p>
            <a:r>
              <a:rPr lang="en-ZA" dirty="0" smtClean="0"/>
              <a:t>ICT Support </a:t>
            </a:r>
            <a:endParaRPr lang="en-ZA" dirty="0"/>
          </a:p>
        </p:txBody>
      </p:sp>
    </p:spTree>
    <p:extLst>
      <p:ext uri="{BB962C8B-B14F-4D97-AF65-F5344CB8AC3E}">
        <p14:creationId xmlns:p14="http://schemas.microsoft.com/office/powerpoint/2010/main" val="3693840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9437" y="2190750"/>
            <a:ext cx="2905125" cy="2476500"/>
          </a:xfrm>
          <a:prstGeom prst="rect">
            <a:avLst/>
          </a:prstGeom>
        </p:spPr>
      </p:pic>
    </p:spTree>
    <p:extLst>
      <p:ext uri="{BB962C8B-B14F-4D97-AF65-F5344CB8AC3E}">
        <p14:creationId xmlns:p14="http://schemas.microsoft.com/office/powerpoint/2010/main" val="35314795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eHealth Strategy</a:t>
            </a:r>
            <a:endParaRPr lang="en-ZA" dirty="0"/>
          </a:p>
        </p:txBody>
      </p:sp>
      <p:sp>
        <p:nvSpPr>
          <p:cNvPr id="3" name="Content Placeholder 2"/>
          <p:cNvSpPr>
            <a:spLocks noGrp="1"/>
          </p:cNvSpPr>
          <p:nvPr>
            <p:ph idx="1"/>
          </p:nvPr>
        </p:nvSpPr>
        <p:spPr/>
        <p:txBody>
          <a:bodyPr>
            <a:normAutofit fontScale="77500" lnSpcReduction="20000"/>
          </a:bodyPr>
          <a:lstStyle/>
          <a:p>
            <a:pPr marL="0" indent="0">
              <a:buNone/>
            </a:pPr>
            <a:r>
              <a:rPr lang="en-ZA" dirty="0"/>
              <a:t>The eHealth Strategy for South Africa is a roadmap for achieving a well-functioning, patient-centred electronic national health information system. </a:t>
            </a:r>
            <a:endParaRPr lang="en-ZA" dirty="0" smtClean="0"/>
          </a:p>
          <a:p>
            <a:r>
              <a:rPr lang="en-ZA" dirty="0" smtClean="0"/>
              <a:t>Integrated national </a:t>
            </a:r>
            <a:r>
              <a:rPr lang="en-ZA" b="1" dirty="0">
                <a:solidFill>
                  <a:srgbClr val="C00000"/>
                </a:solidFill>
              </a:rPr>
              <a:t>patient-based</a:t>
            </a:r>
            <a:r>
              <a:rPr lang="en-ZA" dirty="0"/>
              <a:t> information </a:t>
            </a:r>
            <a:r>
              <a:rPr lang="en-ZA" dirty="0" smtClean="0"/>
              <a:t>system</a:t>
            </a:r>
          </a:p>
          <a:p>
            <a:r>
              <a:rPr lang="en-ZA" dirty="0" smtClean="0"/>
              <a:t>Interoperability </a:t>
            </a:r>
            <a:r>
              <a:rPr lang="en-ZA" dirty="0"/>
              <a:t>towards improving the efficiency of </a:t>
            </a:r>
            <a:r>
              <a:rPr lang="en-ZA" b="1" dirty="0">
                <a:solidFill>
                  <a:srgbClr val="C00000"/>
                </a:solidFill>
              </a:rPr>
              <a:t>clinical care</a:t>
            </a:r>
            <a:r>
              <a:rPr lang="en-ZA" dirty="0"/>
              <a:t>, producing the </a:t>
            </a:r>
            <a:r>
              <a:rPr lang="en-ZA" b="1" dirty="0">
                <a:solidFill>
                  <a:srgbClr val="C00000"/>
                </a:solidFill>
              </a:rPr>
              <a:t>indicators </a:t>
            </a:r>
            <a:r>
              <a:rPr lang="en-ZA" dirty="0"/>
              <a:t>required by management, and facilitating </a:t>
            </a:r>
            <a:r>
              <a:rPr lang="en-ZA" b="1" dirty="0">
                <a:solidFill>
                  <a:srgbClr val="C00000"/>
                </a:solidFill>
              </a:rPr>
              <a:t>patient </a:t>
            </a:r>
            <a:r>
              <a:rPr lang="en-ZA" b="1" dirty="0" smtClean="0">
                <a:solidFill>
                  <a:srgbClr val="C00000"/>
                </a:solidFill>
              </a:rPr>
              <a:t>mobility</a:t>
            </a:r>
            <a:r>
              <a:rPr lang="en-ZA" dirty="0" smtClean="0"/>
              <a:t>.</a:t>
            </a:r>
          </a:p>
          <a:p>
            <a:r>
              <a:rPr lang="en-ZA" dirty="0" smtClean="0"/>
              <a:t>All </a:t>
            </a:r>
            <a:r>
              <a:rPr lang="en-ZA" dirty="0"/>
              <a:t>patient-based systems will be linked to a </a:t>
            </a:r>
            <a:r>
              <a:rPr lang="en-ZA" b="1" dirty="0">
                <a:solidFill>
                  <a:srgbClr val="C00000"/>
                </a:solidFill>
              </a:rPr>
              <a:t>national electronic health record repository</a:t>
            </a:r>
            <a:r>
              <a:rPr lang="en-ZA" dirty="0"/>
              <a:t>, thereby supporting access by all facilities to all records at all other facilities. </a:t>
            </a:r>
            <a:endParaRPr lang="en-ZA" dirty="0" smtClean="0"/>
          </a:p>
          <a:p>
            <a:r>
              <a:rPr lang="en-ZA" dirty="0" smtClean="0"/>
              <a:t>As </a:t>
            </a:r>
            <a:r>
              <a:rPr lang="en-ZA" dirty="0"/>
              <a:t>such, all routine public health data will be derived from patient data captured </a:t>
            </a:r>
            <a:r>
              <a:rPr lang="en-ZA" b="1" dirty="0">
                <a:solidFill>
                  <a:srgbClr val="C00000"/>
                </a:solidFill>
              </a:rPr>
              <a:t>electronically at the point of care</a:t>
            </a:r>
            <a:r>
              <a:rPr lang="en-ZA" dirty="0"/>
              <a:t>. </a:t>
            </a:r>
            <a:endParaRPr lang="en-ZA" dirty="0" smtClean="0"/>
          </a:p>
          <a:p>
            <a:pPr marL="0" indent="0">
              <a:buNone/>
            </a:pPr>
            <a:endParaRPr lang="en-ZA" dirty="0"/>
          </a:p>
        </p:txBody>
      </p:sp>
    </p:spTree>
    <p:extLst>
      <p:ext uri="{BB962C8B-B14F-4D97-AF65-F5344CB8AC3E}">
        <p14:creationId xmlns:p14="http://schemas.microsoft.com/office/powerpoint/2010/main" val="4581401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smtClean="0"/>
              <a:t>The Building Blocks of the eHealth Strategy</a:t>
            </a:r>
            <a:endParaRPr lang="en-ZA" dirty="0"/>
          </a:p>
        </p:txBody>
      </p:sp>
      <p:sp>
        <p:nvSpPr>
          <p:cNvPr id="3" name="Content Placeholder 2"/>
          <p:cNvSpPr>
            <a:spLocks noGrp="1"/>
          </p:cNvSpPr>
          <p:nvPr>
            <p:ph idx="1"/>
          </p:nvPr>
        </p:nvSpPr>
        <p:spPr>
          <a:xfrm>
            <a:off x="457200" y="1600200"/>
            <a:ext cx="8229600" cy="4925144"/>
          </a:xfrm>
        </p:spPr>
        <p:txBody>
          <a:bodyPr>
            <a:normAutofit fontScale="55000" lnSpcReduction="20000"/>
          </a:bodyPr>
          <a:lstStyle/>
          <a:p>
            <a:r>
              <a:rPr lang="en-ZA" dirty="0"/>
              <a:t>The primary objective of the first version of the </a:t>
            </a:r>
            <a:r>
              <a:rPr lang="en-ZA" dirty="0" smtClean="0"/>
              <a:t>strategy </a:t>
            </a:r>
            <a:r>
              <a:rPr lang="en-ZA" dirty="0"/>
              <a:t>was to set the foundational basis for interoperability in national healthcare information systems</a:t>
            </a:r>
            <a:r>
              <a:rPr lang="en-ZA" dirty="0" smtClean="0"/>
              <a:t>.</a:t>
            </a:r>
          </a:p>
          <a:p>
            <a:r>
              <a:rPr lang="en-ZA" dirty="0" smtClean="0"/>
              <a:t>The </a:t>
            </a:r>
            <a:r>
              <a:rPr lang="en-ZA" dirty="0"/>
              <a:t>Green Paper for National Health Insurance in South </a:t>
            </a:r>
            <a:r>
              <a:rPr lang="en-ZA" dirty="0" smtClean="0"/>
              <a:t>Africa </a:t>
            </a:r>
            <a:r>
              <a:rPr lang="en-ZA" dirty="0"/>
              <a:t>identified the need for a </a:t>
            </a:r>
            <a:r>
              <a:rPr lang="en-ZA" b="1" dirty="0">
                <a:solidFill>
                  <a:srgbClr val="C00000"/>
                </a:solidFill>
              </a:rPr>
              <a:t>patient registration system</a:t>
            </a:r>
            <a:r>
              <a:rPr lang="en-ZA" dirty="0"/>
              <a:t>, so as to plan the provision of healthcare facilities and services as well as support tracking the usage of health services</a:t>
            </a:r>
            <a:r>
              <a:rPr lang="en-ZA" dirty="0" smtClean="0"/>
              <a:t>.</a:t>
            </a:r>
          </a:p>
          <a:p>
            <a:r>
              <a:rPr lang="en-ZA" dirty="0" smtClean="0"/>
              <a:t>The requirement were:</a:t>
            </a:r>
          </a:p>
          <a:p>
            <a:pPr lvl="1"/>
            <a:r>
              <a:rPr lang="en-ZA" sz="3300" dirty="0" smtClean="0"/>
              <a:t>Patient </a:t>
            </a:r>
            <a:r>
              <a:rPr lang="en-ZA" sz="3300" b="1" dirty="0">
                <a:solidFill>
                  <a:srgbClr val="C00000"/>
                </a:solidFill>
              </a:rPr>
              <a:t>indexing</a:t>
            </a:r>
            <a:r>
              <a:rPr lang="en-ZA" sz="3300" dirty="0"/>
              <a:t> capabilities for electronic health records. </a:t>
            </a:r>
            <a:endParaRPr lang="en-ZA" sz="3300" dirty="0" smtClean="0"/>
          </a:p>
          <a:p>
            <a:pPr lvl="1"/>
            <a:r>
              <a:rPr lang="en-ZA" sz="3300" b="1" dirty="0" smtClean="0">
                <a:solidFill>
                  <a:srgbClr val="C00000"/>
                </a:solidFill>
              </a:rPr>
              <a:t>Patient </a:t>
            </a:r>
            <a:r>
              <a:rPr lang="en-ZA" sz="3300" b="1" dirty="0">
                <a:solidFill>
                  <a:srgbClr val="C00000"/>
                </a:solidFill>
              </a:rPr>
              <a:t>Registry and Master Patient Index </a:t>
            </a:r>
            <a:r>
              <a:rPr lang="en-ZA" sz="3300" dirty="0" smtClean="0"/>
              <a:t>service </a:t>
            </a:r>
            <a:r>
              <a:rPr lang="en-ZA" sz="3300" dirty="0"/>
              <a:t>using the South African Identification Number and all other legal personal identification numbers (e.g. the passport number) as the primary patient identifier, making it possible to track patients at all levels of care for improving quality and continuity of care</a:t>
            </a:r>
            <a:r>
              <a:rPr lang="en-ZA" sz="3300" dirty="0" smtClean="0"/>
              <a:t>.</a:t>
            </a:r>
          </a:p>
          <a:p>
            <a:pPr lvl="1"/>
            <a:r>
              <a:rPr lang="en-ZA" sz="3300" dirty="0" smtClean="0"/>
              <a:t>Description </a:t>
            </a:r>
            <a:r>
              <a:rPr lang="en-ZA" sz="3300" dirty="0"/>
              <a:t>of the enterprise architecture Health Information is captured and required for different purposes at </a:t>
            </a:r>
            <a:r>
              <a:rPr lang="en-ZA" sz="3300" b="1" dirty="0">
                <a:solidFill>
                  <a:srgbClr val="C00000"/>
                </a:solidFill>
              </a:rPr>
              <a:t>different levels </a:t>
            </a:r>
            <a:r>
              <a:rPr lang="en-ZA" sz="3300" dirty="0"/>
              <a:t>of the health system</a:t>
            </a:r>
            <a:r>
              <a:rPr lang="en-ZA" sz="3300" dirty="0" smtClean="0"/>
              <a:t>.</a:t>
            </a:r>
          </a:p>
          <a:p>
            <a:pPr lvl="1"/>
            <a:r>
              <a:rPr lang="en-ZA" sz="3300" dirty="0" smtClean="0"/>
              <a:t>Co-ordinate </a:t>
            </a:r>
            <a:r>
              <a:rPr lang="en-ZA" sz="3300" dirty="0"/>
              <a:t>the </a:t>
            </a:r>
            <a:r>
              <a:rPr lang="en-ZA" sz="3300" b="1" dirty="0">
                <a:solidFill>
                  <a:srgbClr val="C00000"/>
                </a:solidFill>
              </a:rPr>
              <a:t>exchange of health information data, </a:t>
            </a:r>
            <a:r>
              <a:rPr lang="en-ZA" sz="3300" dirty="0"/>
              <a:t>it was imperative to design a framework within which the different information systems and data repositories interact in a standardised manner. </a:t>
            </a:r>
            <a:endParaRPr lang="en-ZA" sz="3300" dirty="0" smtClean="0"/>
          </a:p>
          <a:p>
            <a:pPr lvl="1"/>
            <a:r>
              <a:rPr lang="en-ZA" sz="3300" dirty="0" smtClean="0"/>
              <a:t>The </a:t>
            </a:r>
            <a:r>
              <a:rPr lang="en-ZA" sz="3300" dirty="0"/>
              <a:t>architecture of a </a:t>
            </a:r>
            <a:r>
              <a:rPr lang="en-ZA" sz="3300" b="1" dirty="0">
                <a:solidFill>
                  <a:srgbClr val="C00000"/>
                </a:solidFill>
              </a:rPr>
              <a:t>fully integrated national shared electronic health record</a:t>
            </a:r>
            <a:r>
              <a:rPr lang="en-ZA" sz="3300" dirty="0"/>
              <a:t>. </a:t>
            </a:r>
            <a:endParaRPr lang="en-ZA" sz="3300" dirty="0" smtClean="0"/>
          </a:p>
          <a:p>
            <a:endParaRPr lang="en-ZA" sz="4900" dirty="0"/>
          </a:p>
          <a:p>
            <a:pPr lvl="1"/>
            <a:endParaRPr lang="en-ZA" dirty="0" smtClean="0"/>
          </a:p>
          <a:p>
            <a:endParaRPr lang="en-ZA" dirty="0"/>
          </a:p>
        </p:txBody>
      </p:sp>
    </p:spTree>
    <p:extLst>
      <p:ext uri="{BB962C8B-B14F-4D97-AF65-F5344CB8AC3E}">
        <p14:creationId xmlns:p14="http://schemas.microsoft.com/office/powerpoint/2010/main" val="16116932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Where does HPRS fit in?</a:t>
            </a:r>
            <a:endParaRPr lang="en-ZA" dirty="0"/>
          </a:p>
        </p:txBody>
      </p:sp>
      <p:sp>
        <p:nvSpPr>
          <p:cNvPr id="3" name="Content Placeholder 2"/>
          <p:cNvSpPr>
            <a:spLocks noGrp="1"/>
          </p:cNvSpPr>
          <p:nvPr>
            <p:ph idx="1"/>
          </p:nvPr>
        </p:nvSpPr>
        <p:spPr/>
        <p:txBody>
          <a:bodyPr>
            <a:normAutofit fontScale="47500" lnSpcReduction="20000"/>
          </a:bodyPr>
          <a:lstStyle/>
          <a:p>
            <a:pPr marL="0" indent="0" algn="ctr">
              <a:buNone/>
            </a:pPr>
            <a:r>
              <a:rPr lang="en-ZA" dirty="0"/>
              <a:t>In July 2013 the National Department of Health contracted the CSIR for the development of</a:t>
            </a:r>
          </a:p>
          <a:p>
            <a:pPr marL="0" indent="0" algn="ctr">
              <a:buNone/>
            </a:pPr>
            <a:r>
              <a:rPr lang="en-ZA" dirty="0"/>
              <a:t>an Health Patient Registration System (HPRS). This system standardise patient registration</a:t>
            </a:r>
          </a:p>
          <a:p>
            <a:pPr marL="0" indent="0" algn="ctr">
              <a:buNone/>
            </a:pPr>
            <a:r>
              <a:rPr lang="en-ZA" dirty="0"/>
              <a:t>across all health facilities, using the SA Identity Number as a unique patient identifier.</a:t>
            </a:r>
          </a:p>
          <a:p>
            <a:pPr marL="0" indent="0" algn="ctr">
              <a:buNone/>
            </a:pPr>
            <a:r>
              <a:rPr lang="en-ZA" dirty="0"/>
              <a:t>It supports the tracking of utilisation and linkage to electronic health records. The purpose is</a:t>
            </a:r>
          </a:p>
          <a:p>
            <a:pPr marL="0" indent="0" algn="ctr">
              <a:buNone/>
            </a:pPr>
            <a:r>
              <a:rPr lang="en-ZA" dirty="0"/>
              <a:t>to create a register of patients, to assist the health sector with planning and improved service</a:t>
            </a:r>
          </a:p>
          <a:p>
            <a:pPr marL="0" indent="0" algn="ctr">
              <a:buNone/>
            </a:pPr>
            <a:r>
              <a:rPr lang="en-ZA" dirty="0"/>
              <a:t>delivery. It further tracks the beneficiaries accessing services at health facilities at different</a:t>
            </a:r>
          </a:p>
          <a:p>
            <a:pPr marL="0" indent="0" algn="ctr">
              <a:buNone/>
            </a:pPr>
            <a:r>
              <a:rPr lang="en-ZA" dirty="0"/>
              <a:t>levels of care.</a:t>
            </a:r>
          </a:p>
          <a:p>
            <a:pPr marL="0" indent="0" algn="ctr">
              <a:buNone/>
            </a:pPr>
            <a:endParaRPr lang="en-ZA" dirty="0"/>
          </a:p>
          <a:p>
            <a:pPr marL="0" indent="0">
              <a:buNone/>
            </a:pPr>
            <a:r>
              <a:rPr lang="en-ZA" dirty="0" smtClean="0"/>
              <a:t>The </a:t>
            </a:r>
            <a:r>
              <a:rPr lang="en-ZA" dirty="0"/>
              <a:t>software development of the system has completed version 0.1.3 and the current</a:t>
            </a:r>
          </a:p>
          <a:p>
            <a:pPr marL="0" indent="0">
              <a:buNone/>
            </a:pPr>
            <a:r>
              <a:rPr lang="en-ZA" dirty="0"/>
              <a:t>system capabilities are:</a:t>
            </a:r>
          </a:p>
          <a:p>
            <a:pPr marL="400050" lvl="1" indent="0">
              <a:buNone/>
            </a:pPr>
            <a:r>
              <a:rPr lang="en-ZA" dirty="0"/>
              <a:t>• Barcode Scanning (ID Book and Driver’s License) and Biometric reader</a:t>
            </a:r>
          </a:p>
          <a:p>
            <a:pPr marL="400050" lvl="1" indent="0">
              <a:buNone/>
            </a:pPr>
            <a:r>
              <a:rPr lang="en-ZA" dirty="0"/>
              <a:t>• Patient lookup (patient demographic details, facility linkage, patient file number)</a:t>
            </a:r>
          </a:p>
          <a:p>
            <a:pPr marL="400050" lvl="1" indent="0">
              <a:buNone/>
            </a:pPr>
            <a:r>
              <a:rPr lang="en-ZA" dirty="0"/>
              <a:t>• Generate a patient file number</a:t>
            </a:r>
          </a:p>
          <a:p>
            <a:pPr marL="400050" lvl="1" indent="0">
              <a:buNone/>
            </a:pPr>
            <a:r>
              <a:rPr lang="en-ZA" dirty="0"/>
              <a:t>• Maintenance of patient details</a:t>
            </a:r>
          </a:p>
          <a:p>
            <a:pPr marL="400050" lvl="1" indent="0">
              <a:buNone/>
            </a:pPr>
            <a:r>
              <a:rPr lang="en-ZA" dirty="0"/>
              <a:t>• Linkage of patient to PHC facility</a:t>
            </a:r>
          </a:p>
          <a:p>
            <a:pPr marL="400050" lvl="1" indent="0">
              <a:buNone/>
            </a:pPr>
            <a:r>
              <a:rPr lang="en-ZA" dirty="0"/>
              <a:t>• Record the visit (date, time, facility, purpose</a:t>
            </a:r>
            <a:r>
              <a:rPr lang="en-ZA" dirty="0" smtClean="0"/>
              <a:t>)</a:t>
            </a:r>
          </a:p>
          <a:p>
            <a:pPr marL="400050" lvl="1" indent="0">
              <a:buNone/>
            </a:pPr>
            <a:r>
              <a:rPr lang="en-ZA" dirty="0" smtClean="0"/>
              <a:t>• </a:t>
            </a:r>
            <a:r>
              <a:rPr lang="en-ZA" dirty="0"/>
              <a:t>Management information – health service </a:t>
            </a:r>
            <a:r>
              <a:rPr lang="en-ZA" dirty="0" smtClean="0"/>
              <a:t>provision</a:t>
            </a:r>
          </a:p>
          <a:p>
            <a:pPr marL="400050" lvl="1" indent="0">
              <a:buNone/>
            </a:pPr>
            <a:endParaRPr lang="en-ZA" dirty="0"/>
          </a:p>
          <a:p>
            <a:pPr marL="0" indent="0">
              <a:buNone/>
            </a:pPr>
            <a:endParaRPr lang="en-ZA" dirty="0" smtClean="0"/>
          </a:p>
        </p:txBody>
      </p:sp>
      <p:pic>
        <p:nvPicPr>
          <p:cNvPr id="4" name="Content Placeholder 3"/>
          <p:cNvPicPr>
            <a:picLocks noChangeAspect="1"/>
          </p:cNvPicPr>
          <p:nvPr/>
        </p:nvPicPr>
        <p:blipFill>
          <a:blip r:embed="rId2"/>
          <a:stretch>
            <a:fillRect/>
          </a:stretch>
        </p:blipFill>
        <p:spPr>
          <a:xfrm>
            <a:off x="5076056" y="4437112"/>
            <a:ext cx="3610744" cy="2160240"/>
          </a:xfrm>
          <a:prstGeom prst="rect">
            <a:avLst/>
          </a:prstGeom>
        </p:spPr>
      </p:pic>
    </p:spTree>
    <p:extLst>
      <p:ext uri="{BB962C8B-B14F-4D97-AF65-F5344CB8AC3E}">
        <p14:creationId xmlns:p14="http://schemas.microsoft.com/office/powerpoint/2010/main" val="13196118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High Level Overview </a:t>
            </a:r>
            <a:endParaRPr lang="en-ZA" dirty="0"/>
          </a:p>
        </p:txBody>
      </p:sp>
      <p:sp>
        <p:nvSpPr>
          <p:cNvPr id="3" name="Content Placeholder 2"/>
          <p:cNvSpPr>
            <a:spLocks noGrp="1"/>
          </p:cNvSpPr>
          <p:nvPr>
            <p:ph idx="1"/>
          </p:nvPr>
        </p:nvSpPr>
        <p:spPr>
          <a:xfrm>
            <a:off x="457200" y="1417638"/>
            <a:ext cx="8229600" cy="4708525"/>
          </a:xfrm>
        </p:spPr>
        <p:txBody>
          <a:bodyPr>
            <a:normAutofit fontScale="62500" lnSpcReduction="20000"/>
          </a:bodyPr>
          <a:lstStyle/>
          <a:p>
            <a:r>
              <a:rPr lang="en-ZA" dirty="0"/>
              <a:t>Verify the </a:t>
            </a:r>
            <a:r>
              <a:rPr lang="en-ZA" b="1" dirty="0"/>
              <a:t>identity</a:t>
            </a:r>
            <a:r>
              <a:rPr lang="en-ZA" dirty="0"/>
              <a:t> of each patient that visits a health facility.</a:t>
            </a:r>
          </a:p>
          <a:p>
            <a:r>
              <a:rPr lang="en-ZA" dirty="0" smtClean="0"/>
              <a:t>Identity </a:t>
            </a:r>
            <a:r>
              <a:rPr lang="en-ZA" dirty="0"/>
              <a:t>verification of patients should be performed, when possible, with </a:t>
            </a:r>
            <a:r>
              <a:rPr lang="en-ZA" dirty="0" smtClean="0"/>
              <a:t>the assistance </a:t>
            </a:r>
            <a:r>
              <a:rPr lang="en-ZA" dirty="0"/>
              <a:t>of the DHA’s Home Affairs National Identification System (HANIS).</a:t>
            </a:r>
          </a:p>
          <a:p>
            <a:r>
              <a:rPr lang="en-ZA" b="1" dirty="0" smtClean="0"/>
              <a:t>Visual </a:t>
            </a:r>
            <a:r>
              <a:rPr lang="en-ZA" b="1" dirty="0"/>
              <a:t>verification </a:t>
            </a:r>
            <a:r>
              <a:rPr lang="en-ZA" dirty="0"/>
              <a:t>of a patient’s identity will also be performed whenever a </a:t>
            </a:r>
            <a:r>
              <a:rPr lang="en-ZA" dirty="0" smtClean="0"/>
              <a:t>valid identification </a:t>
            </a:r>
            <a:r>
              <a:rPr lang="en-ZA" dirty="0"/>
              <a:t>document is presented</a:t>
            </a:r>
            <a:r>
              <a:rPr lang="en-ZA" dirty="0" smtClean="0"/>
              <a:t>.</a:t>
            </a:r>
          </a:p>
          <a:p>
            <a:r>
              <a:rPr lang="en-ZA" b="1" dirty="0" smtClean="0"/>
              <a:t>Register</a:t>
            </a:r>
            <a:r>
              <a:rPr lang="en-ZA" dirty="0" smtClean="0"/>
              <a:t> </a:t>
            </a:r>
            <a:r>
              <a:rPr lang="en-ZA" dirty="0"/>
              <a:t>a patient on the system in order to manage all available identification </a:t>
            </a:r>
            <a:r>
              <a:rPr lang="en-ZA" dirty="0" smtClean="0"/>
              <a:t>and geographic </a:t>
            </a:r>
            <a:r>
              <a:rPr lang="en-ZA" dirty="0"/>
              <a:t>information of the patient.</a:t>
            </a:r>
          </a:p>
          <a:p>
            <a:r>
              <a:rPr lang="en-ZA" dirty="0" smtClean="0"/>
              <a:t>Update </a:t>
            </a:r>
            <a:r>
              <a:rPr lang="en-ZA" dirty="0"/>
              <a:t>the information for an </a:t>
            </a:r>
            <a:r>
              <a:rPr lang="en-ZA" b="1" dirty="0"/>
              <a:t>existing patient </a:t>
            </a:r>
            <a:r>
              <a:rPr lang="en-ZA" dirty="0"/>
              <a:t>that was previously registered.</a:t>
            </a:r>
          </a:p>
          <a:p>
            <a:r>
              <a:rPr lang="en-ZA" b="1" dirty="0" smtClean="0"/>
              <a:t>Record </a:t>
            </a:r>
            <a:r>
              <a:rPr lang="en-ZA" b="1" dirty="0"/>
              <a:t>all visits </a:t>
            </a:r>
            <a:r>
              <a:rPr lang="en-ZA" dirty="0"/>
              <a:t>to the health facility.</a:t>
            </a:r>
          </a:p>
          <a:p>
            <a:r>
              <a:rPr lang="en-ZA" dirty="0" smtClean="0"/>
              <a:t>Schedule </a:t>
            </a:r>
            <a:r>
              <a:rPr lang="en-ZA" b="1" dirty="0" smtClean="0"/>
              <a:t>appointments</a:t>
            </a:r>
            <a:r>
              <a:rPr lang="en-ZA" dirty="0" smtClean="0"/>
              <a:t> </a:t>
            </a:r>
            <a:r>
              <a:rPr lang="en-ZA" dirty="0"/>
              <a:t>for patients at the facility.</a:t>
            </a:r>
          </a:p>
          <a:p>
            <a:r>
              <a:rPr lang="en-ZA" dirty="0" smtClean="0"/>
              <a:t>Print </a:t>
            </a:r>
            <a:r>
              <a:rPr lang="en-ZA" dirty="0"/>
              <a:t>personalised </a:t>
            </a:r>
            <a:r>
              <a:rPr lang="en-ZA" b="1" dirty="0"/>
              <a:t>patient labels </a:t>
            </a:r>
            <a:r>
              <a:rPr lang="en-ZA" dirty="0"/>
              <a:t>for use on paperwork and test requests / results.</a:t>
            </a:r>
          </a:p>
          <a:p>
            <a:r>
              <a:rPr lang="en-ZA" dirty="0" smtClean="0"/>
              <a:t>Generate </a:t>
            </a:r>
            <a:r>
              <a:rPr lang="en-ZA" dirty="0"/>
              <a:t>various system </a:t>
            </a:r>
            <a:r>
              <a:rPr lang="en-ZA" b="1" dirty="0"/>
              <a:t>reports</a:t>
            </a:r>
            <a:r>
              <a:rPr lang="en-ZA" dirty="0"/>
              <a:t> to assist the NDoH with the effective planning for </a:t>
            </a:r>
            <a:r>
              <a:rPr lang="en-ZA" dirty="0" smtClean="0"/>
              <a:t>and provisioning </a:t>
            </a:r>
            <a:r>
              <a:rPr lang="en-ZA" dirty="0"/>
              <a:t>of health care facilities.</a:t>
            </a:r>
          </a:p>
        </p:txBody>
      </p:sp>
    </p:spTree>
    <p:extLst>
      <p:ext uri="{BB962C8B-B14F-4D97-AF65-F5344CB8AC3E}">
        <p14:creationId xmlns:p14="http://schemas.microsoft.com/office/powerpoint/2010/main" val="11091971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Filing System Benefits </a:t>
            </a:r>
            <a:endParaRPr lang="en-ZA" dirty="0"/>
          </a:p>
        </p:txBody>
      </p:sp>
      <p:sp>
        <p:nvSpPr>
          <p:cNvPr id="3" name="Content Placeholder 2"/>
          <p:cNvSpPr>
            <a:spLocks noGrp="1"/>
          </p:cNvSpPr>
          <p:nvPr>
            <p:ph idx="1"/>
          </p:nvPr>
        </p:nvSpPr>
        <p:spPr/>
        <p:txBody>
          <a:bodyPr>
            <a:normAutofit fontScale="92500"/>
          </a:bodyPr>
          <a:lstStyle/>
          <a:p>
            <a:r>
              <a:rPr lang="en-ZA" dirty="0" smtClean="0"/>
              <a:t>Automatically generates a patient record number</a:t>
            </a:r>
          </a:p>
          <a:p>
            <a:r>
              <a:rPr lang="en-ZA" dirty="0" smtClean="0"/>
              <a:t>Links unique identifier to patient record</a:t>
            </a:r>
          </a:p>
          <a:p>
            <a:r>
              <a:rPr lang="en-ZA" dirty="0" smtClean="0"/>
              <a:t>Automatically incorporates the position of the patient records on the filing cabinet into the record number</a:t>
            </a:r>
          </a:p>
          <a:p>
            <a:r>
              <a:rPr lang="en-ZA" dirty="0" smtClean="0"/>
              <a:t>Allows for rapid retrieval of files </a:t>
            </a:r>
          </a:p>
          <a:p>
            <a:r>
              <a:rPr lang="en-ZA" dirty="0" smtClean="0"/>
              <a:t>Provides a common filing language</a:t>
            </a:r>
          </a:p>
          <a:p>
            <a:r>
              <a:rPr lang="en-ZA" dirty="0" smtClean="0"/>
              <a:t>Adaptable to different size of filing cabinets </a:t>
            </a:r>
            <a:endParaRPr lang="en-ZA" dirty="0"/>
          </a:p>
        </p:txBody>
      </p:sp>
    </p:spTree>
    <p:extLst>
      <p:ext uri="{BB962C8B-B14F-4D97-AF65-F5344CB8AC3E}">
        <p14:creationId xmlns:p14="http://schemas.microsoft.com/office/powerpoint/2010/main" val="40454618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smtClean="0"/>
              <a:t>Implementation Process Based on Maturity Levels </a:t>
            </a:r>
            <a:endParaRPr lang="en-ZA" dirty="0"/>
          </a:p>
        </p:txBody>
      </p:sp>
      <p:graphicFrame>
        <p:nvGraphicFramePr>
          <p:cNvPr id="5" name="Table 4"/>
          <p:cNvGraphicFramePr>
            <a:graphicFrameLocks noGrp="1"/>
          </p:cNvGraphicFramePr>
          <p:nvPr>
            <p:extLst>
              <p:ext uri="{D42A27DB-BD31-4B8C-83A1-F6EECF244321}">
                <p14:modId xmlns:p14="http://schemas.microsoft.com/office/powerpoint/2010/main" val="803791018"/>
              </p:ext>
            </p:extLst>
          </p:nvPr>
        </p:nvGraphicFramePr>
        <p:xfrm>
          <a:off x="440770" y="1628800"/>
          <a:ext cx="8075240" cy="4043226"/>
        </p:xfrm>
        <a:graphic>
          <a:graphicData uri="http://schemas.openxmlformats.org/drawingml/2006/table">
            <a:tbl>
              <a:tblPr firstRow="1" bandRow="1">
                <a:tableStyleId>{5C22544A-7EE6-4342-B048-85BDC9FD1C3A}</a:tableStyleId>
              </a:tblPr>
              <a:tblGrid>
                <a:gridCol w="4037620">
                  <a:extLst>
                    <a:ext uri="{9D8B030D-6E8A-4147-A177-3AD203B41FA5}">
                      <a16:colId xmlns:a16="http://schemas.microsoft.com/office/drawing/2014/main" val="2449655408"/>
                    </a:ext>
                  </a:extLst>
                </a:gridCol>
                <a:gridCol w="4037620">
                  <a:extLst>
                    <a:ext uri="{9D8B030D-6E8A-4147-A177-3AD203B41FA5}">
                      <a16:colId xmlns:a16="http://schemas.microsoft.com/office/drawing/2014/main" val="4195598440"/>
                    </a:ext>
                  </a:extLst>
                </a:gridCol>
              </a:tblGrid>
              <a:tr h="650013">
                <a:tc>
                  <a:txBody>
                    <a:bodyPr/>
                    <a:lstStyle/>
                    <a:p>
                      <a:r>
                        <a:rPr lang="en-ZA" b="1" dirty="0" smtClean="0">
                          <a:solidFill>
                            <a:schemeClr val="tx1"/>
                          </a:solidFill>
                        </a:rPr>
                        <a:t>Maturity Level 0:</a:t>
                      </a:r>
                      <a:r>
                        <a:rPr lang="en-ZA" b="1" baseline="0" dirty="0" smtClean="0">
                          <a:solidFill>
                            <a:schemeClr val="tx1"/>
                          </a:solidFill>
                        </a:rPr>
                        <a:t> </a:t>
                      </a:r>
                      <a:r>
                        <a:rPr lang="en-ZA" b="0" baseline="0" dirty="0" smtClean="0">
                          <a:solidFill>
                            <a:schemeClr val="tx1"/>
                          </a:solidFill>
                        </a:rPr>
                        <a:t>Stakeholder Engagement national, provincial, district and facility level </a:t>
                      </a:r>
                      <a:endParaRPr lang="en-ZA"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ZA" b="0" dirty="0" smtClean="0">
                          <a:solidFill>
                            <a:schemeClr val="tx1"/>
                          </a:solidFill>
                        </a:rPr>
                        <a:t>Buy-in for an integrated approach: facility level support is critical</a:t>
                      </a:r>
                      <a:r>
                        <a:rPr lang="en-ZA" b="0" baseline="0" dirty="0" smtClean="0">
                          <a:solidFill>
                            <a:schemeClr val="tx1"/>
                          </a:solidFill>
                        </a:rPr>
                        <a:t> for success</a:t>
                      </a:r>
                      <a:endParaRPr lang="en-ZA"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7624537"/>
                  </a:ext>
                </a:extLst>
              </a:tr>
              <a:tr h="650013">
                <a:tc>
                  <a:txBody>
                    <a:bodyPr/>
                    <a:lstStyle/>
                    <a:p>
                      <a:r>
                        <a:rPr lang="en-ZA" b="1" dirty="0" smtClean="0">
                          <a:solidFill>
                            <a:schemeClr val="tx1"/>
                          </a:solidFill>
                        </a:rPr>
                        <a:t>Maturity Level </a:t>
                      </a:r>
                      <a:r>
                        <a:rPr lang="en-ZA" b="1" baseline="0" dirty="0" smtClean="0">
                          <a:solidFill>
                            <a:schemeClr val="tx1"/>
                          </a:solidFill>
                        </a:rPr>
                        <a:t>1</a:t>
                      </a:r>
                      <a:r>
                        <a:rPr lang="en-ZA" b="1" dirty="0" smtClean="0">
                          <a:solidFill>
                            <a:schemeClr val="tx1"/>
                          </a:solidFill>
                        </a:rPr>
                        <a:t>:</a:t>
                      </a:r>
                      <a:r>
                        <a:rPr lang="en-ZA" b="1" baseline="0" dirty="0" smtClean="0">
                          <a:solidFill>
                            <a:schemeClr val="tx1"/>
                          </a:solidFill>
                        </a:rPr>
                        <a:t> </a:t>
                      </a:r>
                      <a:r>
                        <a:rPr lang="en-ZA" b="0" baseline="0" dirty="0" smtClean="0">
                          <a:solidFill>
                            <a:schemeClr val="tx1"/>
                          </a:solidFill>
                        </a:rPr>
                        <a:t>Deployment of IT Hardware Support </a:t>
                      </a:r>
                      <a:endParaRPr lang="en-ZA"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ZA" b="0" dirty="0" smtClean="0">
                          <a:solidFill>
                            <a:schemeClr val="tx1"/>
                          </a:solidFill>
                        </a:rPr>
                        <a:t>Coordination with provincial</a:t>
                      </a:r>
                      <a:r>
                        <a:rPr lang="en-ZA" b="0" baseline="0" dirty="0" smtClean="0">
                          <a:solidFill>
                            <a:schemeClr val="tx1"/>
                          </a:solidFill>
                        </a:rPr>
                        <a:t> and district ICT departments</a:t>
                      </a:r>
                      <a:endParaRPr lang="en-ZA"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7321209"/>
                  </a:ext>
                </a:extLst>
              </a:tr>
              <a:tr h="650013">
                <a:tc>
                  <a:txBody>
                    <a:bodyPr/>
                    <a:lstStyle/>
                    <a:p>
                      <a:r>
                        <a:rPr lang="en-ZA" b="1" dirty="0" smtClean="0">
                          <a:solidFill>
                            <a:schemeClr val="tx1"/>
                          </a:solidFill>
                        </a:rPr>
                        <a:t>Maturity level 2: </a:t>
                      </a:r>
                      <a:r>
                        <a:rPr lang="en-ZA" b="0" dirty="0" smtClean="0">
                          <a:solidFill>
                            <a:schemeClr val="tx1"/>
                          </a:solidFill>
                        </a:rPr>
                        <a:t>Site</a:t>
                      </a:r>
                      <a:r>
                        <a:rPr lang="en-ZA" b="0" baseline="0" dirty="0" smtClean="0">
                          <a:solidFill>
                            <a:schemeClr val="tx1"/>
                          </a:solidFill>
                        </a:rPr>
                        <a:t> preparation, hardware integration and phased connectivity </a:t>
                      </a:r>
                      <a:endParaRPr lang="en-ZA"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ZA" b="0" dirty="0" smtClean="0">
                          <a:solidFill>
                            <a:schemeClr val="tx1"/>
                          </a:solidFill>
                        </a:rPr>
                        <a:t>Facility flow and</a:t>
                      </a:r>
                      <a:r>
                        <a:rPr lang="en-ZA" b="0" baseline="0" dirty="0" smtClean="0">
                          <a:solidFill>
                            <a:schemeClr val="tx1"/>
                          </a:solidFill>
                        </a:rPr>
                        <a:t> patient flow optimized and network computing </a:t>
                      </a:r>
                      <a:endParaRPr lang="en-ZA"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66155276"/>
                  </a:ext>
                </a:extLst>
              </a:tr>
              <a:tr h="650013">
                <a:tc>
                  <a:txBody>
                    <a:bodyPr/>
                    <a:lstStyle/>
                    <a:p>
                      <a:r>
                        <a:rPr lang="en-ZA" b="1" dirty="0" smtClean="0">
                          <a:solidFill>
                            <a:schemeClr val="tx1"/>
                          </a:solidFill>
                        </a:rPr>
                        <a:t>Maturity Level</a:t>
                      </a:r>
                      <a:r>
                        <a:rPr lang="en-ZA" b="1" baseline="0" dirty="0" smtClean="0">
                          <a:solidFill>
                            <a:schemeClr val="tx1"/>
                          </a:solidFill>
                        </a:rPr>
                        <a:t> 3:</a:t>
                      </a:r>
                      <a:r>
                        <a:rPr lang="en-ZA" b="0" baseline="0" dirty="0" smtClean="0">
                          <a:solidFill>
                            <a:schemeClr val="tx1"/>
                          </a:solidFill>
                        </a:rPr>
                        <a:t> Implementation of HPRS System and Web-based District Health Information System Solution </a:t>
                      </a:r>
                      <a:endParaRPr lang="en-ZA"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ZA" b="0" dirty="0" smtClean="0">
                          <a:solidFill>
                            <a:schemeClr val="tx1"/>
                          </a:solidFill>
                        </a:rPr>
                        <a:t>Improve</a:t>
                      </a:r>
                      <a:r>
                        <a:rPr lang="en-ZA" b="0" baseline="0" dirty="0" smtClean="0">
                          <a:solidFill>
                            <a:schemeClr val="tx1"/>
                          </a:solidFill>
                        </a:rPr>
                        <a:t> patient file retrieval and waiting time: efficient reporting because staff have more time for clinical services </a:t>
                      </a:r>
                      <a:endParaRPr lang="en-ZA"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3735566"/>
                  </a:ext>
                </a:extLst>
              </a:tr>
              <a:tr h="650013">
                <a:tc>
                  <a:txBody>
                    <a:bodyPr/>
                    <a:lstStyle/>
                    <a:p>
                      <a:r>
                        <a:rPr lang="en-ZA" b="1" dirty="0" smtClean="0">
                          <a:solidFill>
                            <a:schemeClr val="tx1"/>
                          </a:solidFill>
                        </a:rPr>
                        <a:t>Maturity level 4</a:t>
                      </a:r>
                      <a:r>
                        <a:rPr lang="en-ZA" b="0" dirty="0" smtClean="0">
                          <a:solidFill>
                            <a:schemeClr val="tx1"/>
                          </a:solidFill>
                        </a:rPr>
                        <a:t>:</a:t>
                      </a:r>
                      <a:r>
                        <a:rPr lang="en-ZA" b="0" baseline="0" dirty="0" smtClean="0">
                          <a:solidFill>
                            <a:schemeClr val="tx1"/>
                          </a:solidFill>
                        </a:rPr>
                        <a:t> Web based reporting and online data capture </a:t>
                      </a:r>
                      <a:endParaRPr lang="en-ZA"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ZA" b="0" dirty="0" smtClean="0">
                          <a:solidFill>
                            <a:schemeClr val="tx1"/>
                          </a:solidFill>
                        </a:rPr>
                        <a:t>Centralised routine data and therefore</a:t>
                      </a:r>
                      <a:r>
                        <a:rPr lang="en-ZA" b="0" baseline="0" dirty="0" smtClean="0">
                          <a:solidFill>
                            <a:schemeClr val="tx1"/>
                          </a:solidFill>
                        </a:rPr>
                        <a:t> real-time data </a:t>
                      </a:r>
                      <a:endParaRPr lang="en-ZA"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47543523"/>
                  </a:ext>
                </a:extLst>
              </a:tr>
            </a:tbl>
          </a:graphicData>
        </a:graphic>
      </p:graphicFrame>
      <p:sp>
        <p:nvSpPr>
          <p:cNvPr id="7" name="Rectangle 6"/>
          <p:cNvSpPr/>
          <p:nvPr/>
        </p:nvSpPr>
        <p:spPr>
          <a:xfrm>
            <a:off x="546923" y="5672026"/>
            <a:ext cx="8050153" cy="923330"/>
          </a:xfrm>
          <a:prstGeom prst="rect">
            <a:avLst/>
          </a:prstGeom>
          <a:noFill/>
        </p:spPr>
        <p:txBody>
          <a:bodyPr wrap="none" lIns="91440" tIns="45720" rIns="91440" bIns="45720">
            <a:spAutoFit/>
          </a:bodyPr>
          <a:lstStyle/>
          <a:p>
            <a:pPr algn="ctr"/>
            <a:r>
              <a:rPr lang="en-US" sz="5400" b="1" cap="none" spc="0" dirty="0" smtClean="0">
                <a:ln w="22225">
                  <a:solidFill>
                    <a:schemeClr val="accent2"/>
                  </a:solidFill>
                  <a:prstDash val="solid"/>
                </a:ln>
                <a:solidFill>
                  <a:schemeClr val="accent2">
                    <a:lumMod val="40000"/>
                    <a:lumOff val="60000"/>
                  </a:schemeClr>
                </a:solidFill>
                <a:effectLst/>
              </a:rPr>
              <a:t>“CHANGE MANAGEMENT!”</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5552446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3600" dirty="0" smtClean="0"/>
              <a:t>Steps required </a:t>
            </a:r>
            <a:r>
              <a:rPr lang="en-ZA" sz="3600" i="1" u="sng" dirty="0" smtClean="0"/>
              <a:t>before</a:t>
            </a:r>
            <a:r>
              <a:rPr lang="en-ZA" sz="3600" i="1" dirty="0" smtClean="0"/>
              <a:t> </a:t>
            </a:r>
            <a:r>
              <a:rPr lang="en-ZA" sz="3600" dirty="0" smtClean="0"/>
              <a:t>Implementation</a:t>
            </a:r>
            <a:endParaRPr lang="en-ZA" sz="3600" dirty="0"/>
          </a:p>
        </p:txBody>
      </p:sp>
      <p:sp>
        <p:nvSpPr>
          <p:cNvPr id="3" name="Content Placeholder 2"/>
          <p:cNvSpPr>
            <a:spLocks noGrp="1"/>
          </p:cNvSpPr>
          <p:nvPr>
            <p:ph idx="1"/>
          </p:nvPr>
        </p:nvSpPr>
        <p:spPr/>
        <p:txBody>
          <a:bodyPr>
            <a:normAutofit fontScale="85000" lnSpcReduction="20000"/>
          </a:bodyPr>
          <a:lstStyle/>
          <a:p>
            <a:r>
              <a:rPr lang="en-ZA" dirty="0" smtClean="0"/>
              <a:t>Business Process Mapping of each facility</a:t>
            </a:r>
          </a:p>
          <a:p>
            <a:r>
              <a:rPr lang="en-ZA" dirty="0" smtClean="0"/>
              <a:t>Redesign patient and data flow processes</a:t>
            </a:r>
          </a:p>
          <a:p>
            <a:pPr lvl="1"/>
            <a:r>
              <a:rPr lang="en-ZA" dirty="0" smtClean="0"/>
              <a:t>Patient Registration </a:t>
            </a:r>
          </a:p>
          <a:p>
            <a:pPr lvl="1"/>
            <a:r>
              <a:rPr lang="en-ZA" dirty="0" smtClean="0"/>
              <a:t>Patient Record Retrieval</a:t>
            </a:r>
          </a:p>
          <a:p>
            <a:pPr lvl="1"/>
            <a:r>
              <a:rPr lang="en-ZA" dirty="0" smtClean="0"/>
              <a:t>Patient Appointment </a:t>
            </a:r>
          </a:p>
          <a:p>
            <a:pPr lvl="1"/>
            <a:r>
              <a:rPr lang="en-ZA" dirty="0" smtClean="0"/>
              <a:t>Visit recording (PHC Headcount)</a:t>
            </a:r>
          </a:p>
          <a:p>
            <a:r>
              <a:rPr lang="en-ZA" dirty="0" smtClean="0"/>
              <a:t>Rationalisation of Registers </a:t>
            </a:r>
          </a:p>
          <a:p>
            <a:r>
              <a:rPr lang="en-ZA" dirty="0" smtClean="0"/>
              <a:t>Development and Implementation of a standardised filing system </a:t>
            </a:r>
          </a:p>
          <a:p>
            <a:pPr lvl="1"/>
            <a:r>
              <a:rPr lang="en-ZA" dirty="0" smtClean="0"/>
              <a:t>Alpha Numeric Filing Systems (ANFS)</a:t>
            </a:r>
          </a:p>
          <a:p>
            <a:pPr lvl="1"/>
            <a:r>
              <a:rPr lang="en-ZA" dirty="0" smtClean="0"/>
              <a:t>Identification of facility, patient and locating physical position of the patient record in the filing system</a:t>
            </a:r>
          </a:p>
        </p:txBody>
      </p:sp>
    </p:spTree>
    <p:extLst>
      <p:ext uri="{BB962C8B-B14F-4D97-AF65-F5344CB8AC3E}">
        <p14:creationId xmlns:p14="http://schemas.microsoft.com/office/powerpoint/2010/main" val="64597700"/>
      </p:ext>
    </p:extLst>
  </p:cSld>
  <p:clrMapOvr>
    <a:masterClrMapping/>
  </p:clrMapOvr>
  <p:timing>
    <p:tnLst>
      <p:par>
        <p:cTn id="1" dur="indefinite" restart="never" nodeType="tmRoot"/>
      </p:par>
    </p:tnLst>
  </p:timing>
</p:sld>
</file>

<file path=ppt/theme/theme1.xml><?xml version="1.0" encoding="utf-8"?>
<a:theme xmlns:a="http://schemas.openxmlformats.org/drawingml/2006/main" name="Aurum 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31525</TotalTime>
  <Words>2289</Words>
  <Application>Microsoft Office PowerPoint</Application>
  <PresentationFormat>On-screen Show (4:3)</PresentationFormat>
  <Paragraphs>251</Paragraphs>
  <Slides>24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Times New Roman</vt:lpstr>
      <vt:lpstr>Wingdings</vt:lpstr>
      <vt:lpstr>Aurum Training</vt:lpstr>
      <vt:lpstr>HPRS Health Patient Registration System </vt:lpstr>
      <vt:lpstr>Objectives </vt:lpstr>
      <vt:lpstr>eHealth Strategy</vt:lpstr>
      <vt:lpstr>The Building Blocks of the eHealth Strategy</vt:lpstr>
      <vt:lpstr>Where does HPRS fit in?</vt:lpstr>
      <vt:lpstr>High Level Overview </vt:lpstr>
      <vt:lpstr>Filing System Benefits </vt:lpstr>
      <vt:lpstr>Implementation Process Based on Maturity Levels </vt:lpstr>
      <vt:lpstr>Steps required before Implementation</vt:lpstr>
      <vt:lpstr>Technical Requirements</vt:lpstr>
      <vt:lpstr>How was it implemented? </vt:lpstr>
      <vt:lpstr>Current Status in Gauteng </vt:lpstr>
      <vt:lpstr>Current Status vs Population in Gauteng </vt:lpstr>
      <vt:lpstr>High Level Challenges </vt:lpstr>
      <vt:lpstr>Gauteng Specific Challenges </vt:lpstr>
      <vt:lpstr>What is working?</vt:lpstr>
      <vt:lpstr>Project Initiative </vt:lpstr>
      <vt:lpstr>Key Measurements of Success </vt:lpstr>
      <vt:lpstr>Methodology </vt:lpstr>
      <vt:lpstr>Progress to Date </vt:lpstr>
      <vt:lpstr>Problems to Date</vt:lpstr>
      <vt:lpstr>Next Steps </vt:lpstr>
      <vt:lpstr>Assistance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Aurum Institute Board Strategic Review</dc:title>
  <dc:creator>Gavin Churchyard</dc:creator>
  <cp:lastModifiedBy>Patton, Monica E. (CDC/DDPHSIS/CGH/DGHT)</cp:lastModifiedBy>
  <cp:revision>304</cp:revision>
  <dcterms:created xsi:type="dcterms:W3CDTF">2015-05-29T04:53:09Z</dcterms:created>
  <dcterms:modified xsi:type="dcterms:W3CDTF">2019-07-17T11:31:12Z</dcterms:modified>
</cp:coreProperties>
</file>