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3" r:id="rId2"/>
    <p:sldId id="314" r:id="rId3"/>
    <p:sldId id="305" r:id="rId4"/>
    <p:sldId id="309" r:id="rId5"/>
    <p:sldId id="320" r:id="rId6"/>
    <p:sldId id="323" r:id="rId7"/>
    <p:sldId id="325" r:id="rId8"/>
    <p:sldId id="326" r:id="rId9"/>
    <p:sldId id="310" r:id="rId10"/>
    <p:sldId id="340" r:id="rId11"/>
    <p:sldId id="300" r:id="rId12"/>
    <p:sldId id="344" r:id="rId13"/>
    <p:sldId id="335" r:id="rId14"/>
    <p:sldId id="338" r:id="rId15"/>
    <p:sldId id="336" r:id="rId16"/>
    <p:sldId id="337" r:id="rId17"/>
    <p:sldId id="339" r:id="rId18"/>
    <p:sldId id="318" r:id="rId19"/>
    <p:sldId id="334" r:id="rId20"/>
    <p:sldId id="333" r:id="rId21"/>
    <p:sldId id="319" r:id="rId22"/>
    <p:sldId id="332" r:id="rId23"/>
    <p:sldId id="342" r:id="rId24"/>
    <p:sldId id="343" r:id="rId25"/>
    <p:sldId id="331" r:id="rId26"/>
    <p:sldId id="296" r:id="rId27"/>
    <p:sldId id="315" r:id="rId28"/>
    <p:sldId id="292" r:id="rId29"/>
    <p:sldId id="298" r:id="rId30"/>
    <p:sldId id="294" r:id="rId31"/>
    <p:sldId id="291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2A8"/>
    <a:srgbClr val="B81020"/>
    <a:srgbClr val="898989"/>
    <a:srgbClr val="005DAA"/>
    <a:srgbClr val="BE84C6"/>
    <a:srgbClr val="592C5F"/>
    <a:srgbClr val="F97F9F"/>
    <a:srgbClr val="B50938"/>
    <a:srgbClr val="5E9732"/>
    <a:srgbClr val="93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9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6B8673A-04D8-4017-AEA9-AD78F6C54E2C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F07426-DA1A-4BDD-881A-58F7329D7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61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45BEFCB-7B8B-42EB-837C-1428990C6B6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94EBB1C-6689-4566-BC6A-033D81CB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02" y="5952204"/>
            <a:ext cx="2507719" cy="853236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20980" y="5264943"/>
            <a:ext cx="9360022" cy="1063009"/>
          </a:xfrm>
        </p:spPr>
        <p:txBody>
          <a:bodyPr anchor="b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Weekday, Month DD, YYYY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20980" y="1770342"/>
            <a:ext cx="11750040" cy="1928812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dirty="0" smtClean="0"/>
              <a:t>Enter Presentation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0980" y="4038600"/>
            <a:ext cx="11750040" cy="886897"/>
          </a:xfrm>
        </p:spPr>
        <p:txBody>
          <a:bodyPr anchor="b"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Enter presentation subtitle or author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39680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64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45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525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8282" y="6476874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67223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7556" y="877986"/>
            <a:ext cx="11676888" cy="53858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9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525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57556" y="886885"/>
            <a:ext cx="11676888" cy="662832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7556" y="1549716"/>
            <a:ext cx="11676888" cy="47249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065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299" y="6486095"/>
            <a:ext cx="1315915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345" y="1709739"/>
            <a:ext cx="11745311" cy="2483890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 smtClean="0"/>
              <a:t>Enter Section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3345" y="4587766"/>
            <a:ext cx="11745310" cy="1187044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section subtitle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3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36483" y="935152"/>
            <a:ext cx="5715000" cy="53929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219444" y="935152"/>
            <a:ext cx="5715000" cy="53929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76870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242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" y="0"/>
            <a:ext cx="12188952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032" y="798089"/>
            <a:ext cx="5727700" cy="731996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subtitle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256032" y="1530084"/>
            <a:ext cx="5741543" cy="48460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/>
          </p:nvPr>
        </p:nvSpPr>
        <p:spPr>
          <a:xfrm>
            <a:off x="6186042" y="1530084"/>
            <a:ext cx="5709920" cy="48460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8074" y="786384"/>
            <a:ext cx="5705856" cy="73199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0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1999" cy="786384"/>
          </a:xfrm>
          <a:solidFill>
            <a:srgbClr val="005DAA"/>
          </a:solidFill>
        </p:spPr>
        <p:txBody>
          <a:bodyPr lIns="274320" rIns="274320" anchor="ctr">
            <a:normAutofit/>
          </a:bodyPr>
          <a:lstStyle>
            <a:lvl1pPr>
              <a:defRPr sz="4400"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886968"/>
            <a:ext cx="4400428" cy="5513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The quick brown fox jumps over the lazy dog.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51832" y="886968"/>
            <a:ext cx="7150608" cy="55138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251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5992"/>
            <a:ext cx="12192000" cy="786384"/>
          </a:xfrm>
          <a:solidFill>
            <a:srgbClr val="005DAA"/>
          </a:solidFill>
        </p:spPr>
        <p:txBody>
          <a:bodyPr lIns="274320" rIns="274320" anchor="ctr">
            <a:normAutofit/>
          </a:bodyPr>
          <a:lstStyle>
            <a:lvl1pPr>
              <a:defRPr sz="4400"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0937" y="886968"/>
            <a:ext cx="7031503" cy="5501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886968"/>
            <a:ext cx="4398264" cy="55014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Enter photo caption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1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" y="0"/>
            <a:ext cx="12188952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476870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682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Division of Global HIV &amp; 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0" r:id="rId3"/>
    <p:sldLayoutId id="2147483651" r:id="rId4"/>
    <p:sldLayoutId id="2147483661" r:id="rId5"/>
    <p:sldLayoutId id="2147483663" r:id="rId6"/>
    <p:sldLayoutId id="2147483656" r:id="rId7"/>
    <p:sldLayoutId id="2147483657" r:id="rId8"/>
    <p:sldLayoutId id="2147483654" r:id="rId9"/>
    <p:sldLayoutId id="2147483655" r:id="rId10"/>
    <p:sldLayoutId id="21474836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Governance in South Africa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20" y="1099127"/>
            <a:ext cx="11539728" cy="5255953"/>
          </a:xfrm>
        </p:spPr>
        <p:txBody>
          <a:bodyPr>
            <a:normAutofit/>
          </a:bodyPr>
          <a:lstStyle/>
          <a:p>
            <a:r>
              <a:rPr lang="en-US" dirty="0"/>
              <a:t>1986: WHO declared District Health System (DHS) as most appropriate vehicle for delivery of </a:t>
            </a:r>
            <a:r>
              <a:rPr lang="en-US" dirty="0" smtClean="0"/>
              <a:t>primary health care</a:t>
            </a:r>
            <a:endParaRPr lang="en-US" dirty="0"/>
          </a:p>
          <a:p>
            <a:pPr lvl="1"/>
            <a:r>
              <a:rPr lang="en-US" dirty="0"/>
              <a:t>All health care services for well-defined population in delineated geographical area</a:t>
            </a:r>
          </a:p>
          <a:p>
            <a:r>
              <a:rPr lang="en-US" dirty="0" smtClean="0"/>
              <a:t>1994</a:t>
            </a:r>
            <a:r>
              <a:rPr lang="en-US" dirty="0"/>
              <a:t>: African National </a:t>
            </a:r>
            <a:r>
              <a:rPr lang="en-US" dirty="0" smtClean="0"/>
              <a:t>Congress (ANC) </a:t>
            </a:r>
            <a:r>
              <a:rPr lang="en-US" dirty="0"/>
              <a:t>Health </a:t>
            </a:r>
            <a:r>
              <a:rPr lang="en-US" dirty="0" smtClean="0"/>
              <a:t>Plan</a:t>
            </a:r>
            <a:endParaRPr lang="en-US" dirty="0"/>
          </a:p>
          <a:p>
            <a:pPr lvl="1"/>
            <a:r>
              <a:rPr lang="en-US" dirty="0" smtClean="0"/>
              <a:t>Decentralize </a:t>
            </a:r>
            <a:r>
              <a:rPr lang="en-US" dirty="0"/>
              <a:t>services to lowest level possible through </a:t>
            </a:r>
            <a:r>
              <a:rPr lang="en-US" dirty="0" smtClean="0"/>
              <a:t>DHS</a:t>
            </a:r>
          </a:p>
          <a:p>
            <a:pPr lvl="1"/>
            <a:r>
              <a:rPr lang="en-US" dirty="0"/>
              <a:t>Overcome fragmented/inequitable health services from </a:t>
            </a:r>
            <a:r>
              <a:rPr lang="en-US" dirty="0" smtClean="0"/>
              <a:t>apartheid</a:t>
            </a:r>
            <a:endParaRPr lang="en-US" dirty="0"/>
          </a:p>
          <a:p>
            <a:r>
              <a:rPr lang="en-US" dirty="0" smtClean="0"/>
              <a:t>1996: Post-apartheid Constitution</a:t>
            </a:r>
          </a:p>
          <a:p>
            <a:pPr lvl="1"/>
            <a:r>
              <a:rPr lang="en-US" dirty="0" smtClean="0"/>
              <a:t>Established three autonomous spheres of government: national, provincial, local</a:t>
            </a:r>
          </a:p>
          <a:p>
            <a:pPr lvl="2"/>
            <a:r>
              <a:rPr lang="en-US" dirty="0" smtClean="0"/>
              <a:t>Each with set </a:t>
            </a:r>
            <a:r>
              <a:rPr lang="en-US" dirty="0"/>
              <a:t>of constitutionally protected </a:t>
            </a:r>
            <a:r>
              <a:rPr lang="en-US" dirty="0" smtClean="0"/>
              <a:t>powers</a:t>
            </a:r>
          </a:p>
          <a:p>
            <a:pPr lvl="1"/>
            <a:r>
              <a:rPr lang="en-US" dirty="0" smtClean="0"/>
              <a:t>Inalienable rights </a:t>
            </a:r>
            <a:r>
              <a:rPr lang="en-US" dirty="0"/>
              <a:t>to health for all South Africans, regardless of </a:t>
            </a:r>
            <a:r>
              <a:rPr lang="en-US" dirty="0" smtClean="0"/>
              <a:t>race</a:t>
            </a:r>
            <a:endParaRPr lang="en-US" dirty="0"/>
          </a:p>
          <a:p>
            <a:pPr lvl="1"/>
            <a:r>
              <a:rPr lang="en-US" dirty="0" smtClean="0"/>
              <a:t>National and provincial government responsible for “health services”</a:t>
            </a:r>
          </a:p>
          <a:p>
            <a:pPr lvl="1"/>
            <a:r>
              <a:rPr lang="en-US" dirty="0" smtClean="0"/>
              <a:t>Local government responsible for “municipal health services”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South African Political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039368"/>
            <a:ext cx="7502525" cy="51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69" y="82093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Sphere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569" y="125580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69" y="353049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9" y="49532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79067" y="820934"/>
            <a:ext cx="18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Revenue Source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279067" y="1255808"/>
            <a:ext cx="2248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National Tax Revenue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Levy on medical schemes (insurance)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Contributions from households and tax subsidies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279067" y="3530497"/>
            <a:ext cx="2248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Provincial grants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Conditional grants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Own revenue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279067" y="4953271"/>
            <a:ext cx="2248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Local grants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Conditional provincial transfers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Own revenue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392792" y="1150668"/>
            <a:ext cx="19293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Minister of Health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828161" y="1749382"/>
            <a:ext cx="27539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Department of Health</a:t>
            </a:r>
          </a:p>
          <a:p>
            <a:pPr algn="ctr"/>
            <a:r>
              <a:rPr lang="en-US" sz="1600" dirty="0" smtClean="0"/>
              <a:t>Director General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689933" y="1757971"/>
            <a:ext cx="197798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Health Laboratory Service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828162" y="3629444"/>
            <a:ext cx="286177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Department of Health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828162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Provincial clinics - hospital, emergency, and ambulatory care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91816" y="5402257"/>
            <a:ext cx="287447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Municipal clinics - limited </a:t>
            </a:r>
            <a:r>
              <a:rPr lang="en-US" sz="1400" dirty="0" smtClean="0"/>
              <a:t>ambulatory/emergency services provided directly or in relationship with provincial </a:t>
            </a:r>
            <a:r>
              <a:rPr lang="en-US" sz="1400" dirty="0" err="1" smtClean="0"/>
              <a:t>govt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7254632" y="357361"/>
            <a:ext cx="205704" cy="2609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205127" y="2334591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28161" y="2483514"/>
            <a:ext cx="27539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HIV/AIDS, TB, Maternal Child Health</a:t>
            </a:r>
          </a:p>
          <a:p>
            <a:pPr algn="ctr"/>
            <a:r>
              <a:rPr lang="en-US" sz="1600" dirty="0" smtClean="0"/>
              <a:t>Deputy Director-General</a:t>
            </a:r>
            <a:endParaRPr lang="en-US" sz="1600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4816547" y="1970151"/>
            <a:ext cx="12700" cy="1839697"/>
          </a:xfrm>
          <a:prstGeom prst="bentConnector3">
            <a:avLst>
              <a:gd name="adj1" fmla="val 6347362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77014" y="2415086"/>
            <a:ext cx="12526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policy parameters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205127" y="3985045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4804517" y="3899829"/>
            <a:ext cx="12700" cy="1665419"/>
          </a:xfrm>
          <a:prstGeom prst="bentConnector3">
            <a:avLst>
              <a:gd name="adj1" fmla="val 6252630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12426" y="4026914"/>
            <a:ext cx="11627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policy parameters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569" y="3392578"/>
            <a:ext cx="1188160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236" y="4873334"/>
            <a:ext cx="1188160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805648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 Provincial </a:t>
            </a:r>
            <a:r>
              <a:rPr lang="en-US" sz="1400" dirty="0" smtClean="0"/>
              <a:t>Tertiary, 42 Regional, </a:t>
            </a:r>
          </a:p>
          <a:p>
            <a:pPr algn="ctr"/>
            <a:r>
              <a:rPr lang="en-US" sz="1400" dirty="0" smtClean="0"/>
              <a:t>199 </a:t>
            </a:r>
            <a:r>
              <a:rPr lang="en-US" sz="1400" dirty="0"/>
              <a:t>District </a:t>
            </a:r>
            <a:r>
              <a:rPr lang="en-US" sz="1400" dirty="0" smtClean="0"/>
              <a:t>Laboratories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819320" y="5020426"/>
            <a:ext cx="28617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District Laboratories</a:t>
            </a:r>
            <a:endParaRPr lang="en-US" sz="1400" dirty="0"/>
          </a:p>
        </p:txBody>
      </p:sp>
      <p:cxnSp>
        <p:nvCxnSpPr>
          <p:cNvPr id="70" name="Elbow Connector 69"/>
          <p:cNvCxnSpPr>
            <a:stCxn id="20" idx="3"/>
          </p:cNvCxnSpPr>
          <p:nvPr/>
        </p:nvCxnSpPr>
        <p:spPr>
          <a:xfrm flipV="1">
            <a:off x="7689933" y="2404799"/>
            <a:ext cx="632243" cy="1393922"/>
          </a:xfrm>
          <a:prstGeom prst="bentConnector2">
            <a:avLst/>
          </a:prstGeom>
          <a:ln>
            <a:solidFill>
              <a:srgbClr val="B8102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33953" y="3171249"/>
            <a:ext cx="1252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Pays for services</a:t>
            </a:r>
            <a:endParaRPr lang="en-US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9386592" y="2344877"/>
            <a:ext cx="0" cy="177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386592" y="4647858"/>
            <a:ext cx="0" cy="37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4516" y="5005037"/>
            <a:ext cx="286177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Management Team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1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there’s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69" y="82093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Sphere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569" y="125580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69" y="353049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9" y="49532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569" y="3392578"/>
            <a:ext cx="1188160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236" y="4873334"/>
            <a:ext cx="1188160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65" y="5243974"/>
            <a:ext cx="6354062" cy="1219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01" y="1605556"/>
            <a:ext cx="6449325" cy="13336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44" y="3562698"/>
            <a:ext cx="6363588" cy="1086002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7477075" y="2906829"/>
            <a:ext cx="11380" cy="7445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82589" y="4368010"/>
            <a:ext cx="13389" cy="8759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2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 for fixing “above site” issues?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69" y="82093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Sphere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569" y="125580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69" y="353049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9" y="49532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71187" y="1150668"/>
            <a:ext cx="19293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Minister of Health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6556" y="1749382"/>
            <a:ext cx="27539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Department of Health</a:t>
            </a:r>
          </a:p>
          <a:p>
            <a:pPr algn="ctr"/>
            <a:r>
              <a:rPr lang="en-US" sz="1600" dirty="0" smtClean="0"/>
              <a:t>Director General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8328" y="1757971"/>
            <a:ext cx="197798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Health Laboratory Service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6557" y="3629444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Department of Health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406557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Provincial clinics - hospital, emergency, and ambulatory care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4833027" y="357361"/>
            <a:ext cx="205704" cy="2609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83522" y="2334591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6556" y="2483514"/>
            <a:ext cx="27539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HIV/AIDS, TB, Maternal Child Health</a:t>
            </a:r>
          </a:p>
          <a:p>
            <a:pPr algn="ctr"/>
            <a:r>
              <a:rPr lang="en-US" sz="1600" dirty="0" smtClean="0"/>
              <a:t>Deputy Director-General</a:t>
            </a:r>
            <a:endParaRPr lang="en-US" sz="1600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2394942" y="1970151"/>
            <a:ext cx="12700" cy="1839697"/>
          </a:xfrm>
          <a:prstGeom prst="bentConnector3">
            <a:avLst>
              <a:gd name="adj1" fmla="val 6347362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5409" y="2415086"/>
            <a:ext cx="12526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policy parameters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83522" y="3985045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2382912" y="3899829"/>
            <a:ext cx="12700" cy="1665419"/>
          </a:xfrm>
          <a:prstGeom prst="bentConnector3">
            <a:avLst>
              <a:gd name="adj1" fmla="val 6252630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0821" y="4026914"/>
            <a:ext cx="11627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policy parameters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569" y="3392578"/>
            <a:ext cx="839246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236" y="4873334"/>
            <a:ext cx="84042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84043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 Provincial </a:t>
            </a:r>
            <a:r>
              <a:rPr lang="en-US" sz="1400" dirty="0" smtClean="0"/>
              <a:t>Tertiary, 42 Regional, </a:t>
            </a:r>
          </a:p>
          <a:p>
            <a:pPr algn="ctr"/>
            <a:r>
              <a:rPr lang="en-US" sz="1400" dirty="0" smtClean="0"/>
              <a:t>199 </a:t>
            </a:r>
            <a:r>
              <a:rPr lang="en-US" sz="1400" dirty="0"/>
              <a:t>District </a:t>
            </a:r>
            <a:r>
              <a:rPr lang="en-US" sz="1400" dirty="0" smtClean="0"/>
              <a:t>Laboratories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397715" y="5020426"/>
            <a:ext cx="28617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District Laboratories</a:t>
            </a:r>
            <a:endParaRPr lang="en-US" sz="1400" dirty="0"/>
          </a:p>
        </p:txBody>
      </p:sp>
      <p:cxnSp>
        <p:nvCxnSpPr>
          <p:cNvPr id="70" name="Elbow Connector 69"/>
          <p:cNvCxnSpPr>
            <a:stCxn id="20" idx="3"/>
          </p:cNvCxnSpPr>
          <p:nvPr/>
        </p:nvCxnSpPr>
        <p:spPr>
          <a:xfrm flipV="1">
            <a:off x="5268328" y="2404799"/>
            <a:ext cx="632243" cy="1393922"/>
          </a:xfrm>
          <a:prstGeom prst="bentConnector2">
            <a:avLst/>
          </a:prstGeom>
          <a:ln>
            <a:solidFill>
              <a:srgbClr val="B8102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12348" y="3171249"/>
            <a:ext cx="1252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Pays for services</a:t>
            </a:r>
            <a:endParaRPr lang="en-US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964987" y="2344877"/>
            <a:ext cx="0" cy="177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64987" y="4647858"/>
            <a:ext cx="0" cy="37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75469" y="2860578"/>
            <a:ext cx="2248031" cy="1077218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Issue</a:t>
            </a:r>
          </a:p>
          <a:p>
            <a:pPr algn="ctr"/>
            <a:r>
              <a:rPr lang="en-US" sz="1600" dirty="0" smtClean="0"/>
              <a:t>Space issues at facility – want Park Home placed on premises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9021533" y="4386248"/>
            <a:ext cx="2898117" cy="73866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Plus: District/city zoning boards, District/City environmental requirements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406557" y="4925383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Management Team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406556" y="5322603"/>
            <a:ext cx="2874471" cy="954107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Municipal clinics - limited </a:t>
            </a:r>
            <a:r>
              <a:rPr lang="en-US" sz="1400" dirty="0" smtClean="0"/>
              <a:t>ambulatory/emergency services provided directly or in relationship with provincial </a:t>
            </a:r>
            <a:r>
              <a:rPr lang="en-US" sz="1400" dirty="0" err="1" smtClean="0"/>
              <a:t>govt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74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 for fixing “above site” issues?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69" y="82093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Sphere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569" y="125580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69" y="353049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9" y="49532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71187" y="1150668"/>
            <a:ext cx="19293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Minister of Health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6556" y="1749382"/>
            <a:ext cx="27539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Department of Health</a:t>
            </a:r>
          </a:p>
          <a:p>
            <a:pPr algn="ctr"/>
            <a:r>
              <a:rPr lang="en-US" sz="1600" dirty="0" smtClean="0"/>
              <a:t>Director General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8328" y="1757971"/>
            <a:ext cx="197798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Health Laboratory Service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6557" y="3629444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Department of Health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406557" y="4124638"/>
            <a:ext cx="2861771" cy="523220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Provincial clinics - hospital, emergency, and ambulatory care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4833027" y="357361"/>
            <a:ext cx="205704" cy="2609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83522" y="2334591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6556" y="2483514"/>
            <a:ext cx="27539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HIV/AIDS, TB, Maternal Child Health</a:t>
            </a:r>
          </a:p>
          <a:p>
            <a:pPr algn="ctr"/>
            <a:r>
              <a:rPr lang="en-US" sz="1600" dirty="0" smtClean="0"/>
              <a:t>Deputy Director-General</a:t>
            </a:r>
            <a:endParaRPr lang="en-US" sz="1600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2394942" y="1970151"/>
            <a:ext cx="12700" cy="1839697"/>
          </a:xfrm>
          <a:prstGeom prst="bentConnector3">
            <a:avLst>
              <a:gd name="adj1" fmla="val 6347362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5409" y="2415086"/>
            <a:ext cx="12526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policy parameters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83522" y="3985045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2382912" y="3899829"/>
            <a:ext cx="12700" cy="1665419"/>
          </a:xfrm>
          <a:prstGeom prst="bentConnector3">
            <a:avLst>
              <a:gd name="adj1" fmla="val 6252630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0821" y="4026914"/>
            <a:ext cx="11627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policy parameters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569" y="3392578"/>
            <a:ext cx="839246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236" y="4873334"/>
            <a:ext cx="84042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84043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 Provincial </a:t>
            </a:r>
            <a:r>
              <a:rPr lang="en-US" sz="1400" dirty="0" smtClean="0"/>
              <a:t>Tertiary, 42 Regional, </a:t>
            </a:r>
          </a:p>
          <a:p>
            <a:pPr algn="ctr"/>
            <a:r>
              <a:rPr lang="en-US" sz="1400" dirty="0" smtClean="0"/>
              <a:t>199 </a:t>
            </a:r>
            <a:r>
              <a:rPr lang="en-US" sz="1400" dirty="0"/>
              <a:t>District </a:t>
            </a:r>
            <a:r>
              <a:rPr lang="en-US" sz="1400" dirty="0" smtClean="0"/>
              <a:t>Laboratories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397715" y="5020426"/>
            <a:ext cx="28617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District Laboratories</a:t>
            </a:r>
            <a:endParaRPr lang="en-US" sz="1400" dirty="0"/>
          </a:p>
        </p:txBody>
      </p:sp>
      <p:cxnSp>
        <p:nvCxnSpPr>
          <p:cNvPr id="70" name="Elbow Connector 69"/>
          <p:cNvCxnSpPr>
            <a:stCxn id="20" idx="3"/>
          </p:cNvCxnSpPr>
          <p:nvPr/>
        </p:nvCxnSpPr>
        <p:spPr>
          <a:xfrm flipV="1">
            <a:off x="5268328" y="2404799"/>
            <a:ext cx="632243" cy="1393922"/>
          </a:xfrm>
          <a:prstGeom prst="bentConnector2">
            <a:avLst/>
          </a:prstGeom>
          <a:ln>
            <a:solidFill>
              <a:srgbClr val="B8102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12348" y="3171249"/>
            <a:ext cx="1252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Pays for services</a:t>
            </a:r>
            <a:endParaRPr lang="en-US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964987" y="2344877"/>
            <a:ext cx="0" cy="177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64987" y="4647858"/>
            <a:ext cx="0" cy="37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75469" y="2860578"/>
            <a:ext cx="2248031" cy="584775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Issue</a:t>
            </a:r>
          </a:p>
          <a:p>
            <a:pPr algn="ctr"/>
            <a:r>
              <a:rPr lang="en-US" sz="1600" dirty="0" smtClean="0"/>
              <a:t>No filing cabinets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406557" y="4925383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Management Team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406556" y="5322603"/>
            <a:ext cx="2874471" cy="954107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Municipal clinics - limited </a:t>
            </a:r>
            <a:r>
              <a:rPr lang="en-US" sz="1400" dirty="0" smtClean="0"/>
              <a:t>ambulatory/emergency services provided directly or in relationship with provincial </a:t>
            </a:r>
            <a:r>
              <a:rPr lang="en-US" sz="1400" dirty="0" err="1" smtClean="0"/>
              <a:t>govt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98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 for fixing “above site” issues?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69" y="82093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Sphere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569" y="125580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69" y="353049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9" y="49532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71187" y="1150668"/>
            <a:ext cx="19293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Minister of Health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6556" y="1749382"/>
            <a:ext cx="2753932" cy="584775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Department of Health</a:t>
            </a:r>
          </a:p>
          <a:p>
            <a:pPr algn="ctr"/>
            <a:r>
              <a:rPr lang="en-US" sz="1600" dirty="0" smtClean="0"/>
              <a:t>Director General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8328" y="1757971"/>
            <a:ext cx="197798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Health Laboratory Service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6557" y="3629444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Department of Health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406557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Provincial clinics - hospital, emergency, and ambulatory care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4833027" y="357361"/>
            <a:ext cx="205704" cy="2609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83522" y="2334591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6556" y="2483514"/>
            <a:ext cx="2753932" cy="830997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HIV/AIDS, TB, Maternal Child Health</a:t>
            </a:r>
          </a:p>
          <a:p>
            <a:pPr algn="ctr"/>
            <a:r>
              <a:rPr lang="en-US" sz="1600" dirty="0" smtClean="0"/>
              <a:t>Deputy Director-General</a:t>
            </a:r>
            <a:endParaRPr lang="en-US" sz="1600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2394942" y="1970151"/>
            <a:ext cx="12700" cy="1839697"/>
          </a:xfrm>
          <a:prstGeom prst="bentConnector3">
            <a:avLst>
              <a:gd name="adj1" fmla="val 6347362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5409" y="2415086"/>
            <a:ext cx="12526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policy parameters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83522" y="3985045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2382912" y="3899829"/>
            <a:ext cx="12700" cy="1665419"/>
          </a:xfrm>
          <a:prstGeom prst="bentConnector3">
            <a:avLst>
              <a:gd name="adj1" fmla="val 6252630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0821" y="4026914"/>
            <a:ext cx="11627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policy parameters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569" y="3392578"/>
            <a:ext cx="839246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236" y="4873334"/>
            <a:ext cx="84042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84043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 Provincial </a:t>
            </a:r>
            <a:r>
              <a:rPr lang="en-US" sz="1400" dirty="0" smtClean="0"/>
              <a:t>Tertiary, 42 Regional, </a:t>
            </a:r>
          </a:p>
          <a:p>
            <a:pPr algn="ctr"/>
            <a:r>
              <a:rPr lang="en-US" sz="1400" dirty="0" smtClean="0"/>
              <a:t>199 </a:t>
            </a:r>
            <a:r>
              <a:rPr lang="en-US" sz="1400" dirty="0"/>
              <a:t>District </a:t>
            </a:r>
            <a:r>
              <a:rPr lang="en-US" sz="1400" dirty="0" smtClean="0"/>
              <a:t>Laboratories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397715" y="5020426"/>
            <a:ext cx="28617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District Laboratories</a:t>
            </a:r>
            <a:endParaRPr lang="en-US" sz="1400" dirty="0"/>
          </a:p>
        </p:txBody>
      </p:sp>
      <p:cxnSp>
        <p:nvCxnSpPr>
          <p:cNvPr id="70" name="Elbow Connector 69"/>
          <p:cNvCxnSpPr>
            <a:stCxn id="20" idx="3"/>
          </p:cNvCxnSpPr>
          <p:nvPr/>
        </p:nvCxnSpPr>
        <p:spPr>
          <a:xfrm flipV="1">
            <a:off x="5268328" y="2404799"/>
            <a:ext cx="632243" cy="1393922"/>
          </a:xfrm>
          <a:prstGeom prst="bentConnector2">
            <a:avLst/>
          </a:prstGeom>
          <a:ln>
            <a:solidFill>
              <a:srgbClr val="B8102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12348" y="3171249"/>
            <a:ext cx="1252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Pays for services</a:t>
            </a:r>
            <a:endParaRPr lang="en-US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964987" y="2344877"/>
            <a:ext cx="0" cy="177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64987" y="4647858"/>
            <a:ext cx="0" cy="37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75469" y="2860578"/>
            <a:ext cx="2248031" cy="830997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Issue</a:t>
            </a:r>
          </a:p>
          <a:p>
            <a:pPr algn="ctr"/>
            <a:r>
              <a:rPr lang="en-US" sz="1600" dirty="0" smtClean="0"/>
              <a:t>TIER.net is not functional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961372" y="2128998"/>
            <a:ext cx="2861771" cy="73866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Health Information Management and Monitoring and Evaluation Cluster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06557" y="4925383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Management Team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406556" y="5322603"/>
            <a:ext cx="287447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Municipal clinics - limited </a:t>
            </a:r>
            <a:r>
              <a:rPr lang="en-US" sz="1400" dirty="0" smtClean="0"/>
              <a:t>ambulatory/emergency services provided directly or in relationship with provincial </a:t>
            </a:r>
            <a:r>
              <a:rPr lang="en-US" sz="1400" dirty="0" err="1" smtClean="0"/>
              <a:t>govt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02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 for </a:t>
            </a:r>
            <a:r>
              <a:rPr lang="en-US" dirty="0" smtClean="0"/>
              <a:t>fixing “above </a:t>
            </a:r>
            <a:r>
              <a:rPr lang="en-US" dirty="0"/>
              <a:t>site” issues?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69" y="82093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Sphere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569" y="125580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69" y="353049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9" y="49532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71187" y="1150668"/>
            <a:ext cx="19293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Minister of Health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6556" y="1749382"/>
            <a:ext cx="27539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Department of Health</a:t>
            </a:r>
          </a:p>
          <a:p>
            <a:pPr algn="ctr"/>
            <a:r>
              <a:rPr lang="en-US" sz="1600" dirty="0" smtClean="0"/>
              <a:t>Director General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8328" y="1757971"/>
            <a:ext cx="1977987" cy="584775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Health Laboratory Service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6557" y="3629444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Department of Health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406557" y="4124638"/>
            <a:ext cx="2861771" cy="523220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Provincial clinics - hospital, emergency, and ambulatory care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4833027" y="357361"/>
            <a:ext cx="205704" cy="2609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83522" y="2334591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6556" y="2483514"/>
            <a:ext cx="27539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HIV/AIDS, TB, Maternal Child Health</a:t>
            </a:r>
          </a:p>
          <a:p>
            <a:pPr algn="ctr"/>
            <a:r>
              <a:rPr lang="en-US" sz="1600" dirty="0" smtClean="0"/>
              <a:t>Deputy Director-General</a:t>
            </a:r>
            <a:endParaRPr lang="en-US" sz="1600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2394942" y="1970151"/>
            <a:ext cx="12700" cy="1839697"/>
          </a:xfrm>
          <a:prstGeom prst="bentConnector3">
            <a:avLst>
              <a:gd name="adj1" fmla="val 6347362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5409" y="2415086"/>
            <a:ext cx="12526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policy parameters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83522" y="3985045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2382912" y="3899829"/>
            <a:ext cx="12700" cy="1665419"/>
          </a:xfrm>
          <a:prstGeom prst="bentConnector3">
            <a:avLst>
              <a:gd name="adj1" fmla="val 6252630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0821" y="4026914"/>
            <a:ext cx="11627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policy parameters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569" y="3392578"/>
            <a:ext cx="839246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236" y="4873334"/>
            <a:ext cx="84042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84043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 Provincial </a:t>
            </a:r>
            <a:r>
              <a:rPr lang="en-US" sz="1400" dirty="0" smtClean="0"/>
              <a:t>Tertiary, 42 Regional, </a:t>
            </a:r>
          </a:p>
          <a:p>
            <a:pPr algn="ctr"/>
            <a:r>
              <a:rPr lang="en-US" sz="1400" dirty="0" smtClean="0"/>
              <a:t>199 </a:t>
            </a:r>
            <a:r>
              <a:rPr lang="en-US" sz="1400" dirty="0"/>
              <a:t>District </a:t>
            </a:r>
            <a:r>
              <a:rPr lang="en-US" sz="1400" dirty="0" smtClean="0"/>
              <a:t>Laboratories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397715" y="5020426"/>
            <a:ext cx="28617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District Laboratories</a:t>
            </a:r>
            <a:endParaRPr lang="en-US" sz="1400" dirty="0"/>
          </a:p>
        </p:txBody>
      </p:sp>
      <p:cxnSp>
        <p:nvCxnSpPr>
          <p:cNvPr id="70" name="Elbow Connector 69"/>
          <p:cNvCxnSpPr>
            <a:stCxn id="20" idx="3"/>
          </p:cNvCxnSpPr>
          <p:nvPr/>
        </p:nvCxnSpPr>
        <p:spPr>
          <a:xfrm flipV="1">
            <a:off x="5268328" y="2404799"/>
            <a:ext cx="632243" cy="1393922"/>
          </a:xfrm>
          <a:prstGeom prst="bentConnector2">
            <a:avLst/>
          </a:prstGeom>
          <a:ln>
            <a:solidFill>
              <a:srgbClr val="B8102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12348" y="3171249"/>
            <a:ext cx="1252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Pays for services</a:t>
            </a:r>
            <a:endParaRPr lang="en-US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964987" y="2344877"/>
            <a:ext cx="0" cy="177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64987" y="4647858"/>
            <a:ext cx="0" cy="37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75469" y="2860578"/>
            <a:ext cx="2248031" cy="1077218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Issue</a:t>
            </a:r>
          </a:p>
          <a:p>
            <a:pPr algn="ctr"/>
            <a:r>
              <a:rPr lang="en-US" sz="1600" dirty="0" smtClean="0"/>
              <a:t>Facilities won’t implement extended hours or weekend hours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406557" y="4925383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Management Team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9021533" y="4386248"/>
            <a:ext cx="2898117" cy="307777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Plus: Unions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406556" y="5322603"/>
            <a:ext cx="2874471" cy="954107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Municipal clinics - limited </a:t>
            </a:r>
            <a:r>
              <a:rPr lang="en-US" sz="1400" dirty="0" smtClean="0"/>
              <a:t>ambulatory/emergency services provided directly or in relationship with provincial </a:t>
            </a:r>
            <a:r>
              <a:rPr lang="en-US" sz="1400" dirty="0" err="1" smtClean="0"/>
              <a:t>govt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05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 for fixing “above site” issues?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69" y="82093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Sphere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569" y="125580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69" y="353049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9" y="49532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71187" y="1150668"/>
            <a:ext cx="19293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Minister of Health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6556" y="1749382"/>
            <a:ext cx="2753932" cy="584775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Department of Health</a:t>
            </a:r>
          </a:p>
          <a:p>
            <a:pPr algn="ctr"/>
            <a:r>
              <a:rPr lang="en-US" sz="1600" dirty="0" smtClean="0"/>
              <a:t>Director General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8328" y="1757971"/>
            <a:ext cx="197798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Health Laboratory Service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6557" y="3629444"/>
            <a:ext cx="286177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Department of Health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406557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Provincial clinics - hospital, emergency, and ambulatory care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4833027" y="357361"/>
            <a:ext cx="205704" cy="2609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83522" y="2334591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6556" y="2483514"/>
            <a:ext cx="27539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HIV/AIDS, TB, Maternal Child Health</a:t>
            </a:r>
          </a:p>
          <a:p>
            <a:pPr algn="ctr"/>
            <a:r>
              <a:rPr lang="en-US" sz="1600" dirty="0" smtClean="0"/>
              <a:t>Deputy Director-General</a:t>
            </a:r>
            <a:endParaRPr lang="en-US" sz="1600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2394942" y="1970151"/>
            <a:ext cx="12700" cy="1839697"/>
          </a:xfrm>
          <a:prstGeom prst="bentConnector3">
            <a:avLst>
              <a:gd name="adj1" fmla="val 6347362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5409" y="2415086"/>
            <a:ext cx="12526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policy parameters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83522" y="3985045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2382912" y="3899829"/>
            <a:ext cx="12700" cy="1665419"/>
          </a:xfrm>
          <a:prstGeom prst="bentConnector3">
            <a:avLst>
              <a:gd name="adj1" fmla="val 6252630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0821" y="4026914"/>
            <a:ext cx="11627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policy parameters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569" y="3392578"/>
            <a:ext cx="839246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236" y="4873334"/>
            <a:ext cx="84042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84043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 Provincial </a:t>
            </a:r>
            <a:r>
              <a:rPr lang="en-US" sz="1400" dirty="0" smtClean="0"/>
              <a:t>Tertiary, 42 Regional, </a:t>
            </a:r>
          </a:p>
          <a:p>
            <a:pPr algn="ctr"/>
            <a:r>
              <a:rPr lang="en-US" sz="1400" dirty="0" smtClean="0"/>
              <a:t>199 </a:t>
            </a:r>
            <a:r>
              <a:rPr lang="en-US" sz="1400" dirty="0"/>
              <a:t>District </a:t>
            </a:r>
            <a:r>
              <a:rPr lang="en-US" sz="1400" dirty="0" smtClean="0"/>
              <a:t>Laboratories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397715" y="5020426"/>
            <a:ext cx="28617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District Laboratories</a:t>
            </a:r>
            <a:endParaRPr lang="en-US" sz="1400" dirty="0"/>
          </a:p>
        </p:txBody>
      </p:sp>
      <p:cxnSp>
        <p:nvCxnSpPr>
          <p:cNvPr id="70" name="Elbow Connector 69"/>
          <p:cNvCxnSpPr>
            <a:stCxn id="20" idx="3"/>
          </p:cNvCxnSpPr>
          <p:nvPr/>
        </p:nvCxnSpPr>
        <p:spPr>
          <a:xfrm flipV="1">
            <a:off x="5268328" y="2404799"/>
            <a:ext cx="632243" cy="1393922"/>
          </a:xfrm>
          <a:prstGeom prst="bentConnector2">
            <a:avLst/>
          </a:prstGeom>
          <a:ln>
            <a:solidFill>
              <a:srgbClr val="B8102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12348" y="3171249"/>
            <a:ext cx="1252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Pays for services</a:t>
            </a:r>
            <a:endParaRPr lang="en-US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964987" y="2344877"/>
            <a:ext cx="0" cy="177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64987" y="4647858"/>
            <a:ext cx="0" cy="37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75469" y="2860578"/>
            <a:ext cx="2248031" cy="830997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Issue</a:t>
            </a:r>
          </a:p>
          <a:p>
            <a:pPr algn="ctr"/>
            <a:r>
              <a:rPr lang="en-US" sz="1600" dirty="0" err="1" smtClean="0"/>
              <a:t>DoH</a:t>
            </a:r>
            <a:r>
              <a:rPr lang="en-US" sz="1600" dirty="0" smtClean="0"/>
              <a:t> lay counselors not meeting targets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406557" y="4925383"/>
            <a:ext cx="286177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Management Team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9021533" y="4386248"/>
            <a:ext cx="2898117" cy="73866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Plus: Organization that is subcontracted by </a:t>
            </a:r>
            <a:r>
              <a:rPr lang="en-US" sz="1400" dirty="0" err="1" smtClean="0"/>
              <a:t>NDoH</a:t>
            </a:r>
            <a:r>
              <a:rPr lang="en-US" sz="1400" dirty="0" smtClean="0"/>
              <a:t> to hire counselors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832796" y="3611526"/>
            <a:ext cx="3356472" cy="954107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Executive Council of Province</a:t>
            </a:r>
          </a:p>
          <a:p>
            <a:pPr algn="ctr"/>
            <a:r>
              <a:rPr lang="en-US" sz="1400" dirty="0" smtClean="0"/>
              <a:t>(cabinet of provincial government)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Premier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Members of Executive Council (MEC)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406556" y="5322603"/>
            <a:ext cx="287447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Municipal clinics - limited </a:t>
            </a:r>
            <a:r>
              <a:rPr lang="en-US" sz="1400" dirty="0" smtClean="0"/>
              <a:t>ambulatory/emergency services provided directly or in relationship with provincial </a:t>
            </a:r>
            <a:r>
              <a:rPr lang="en-US" sz="1400" dirty="0" err="1" smtClean="0"/>
              <a:t>govt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21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4"/>
          <p:cNvSpPr>
            <a:spLocks noGrp="1"/>
          </p:cNvSpPr>
          <p:nvPr>
            <p:ph idx="1"/>
          </p:nvPr>
        </p:nvSpPr>
        <p:spPr>
          <a:xfrm>
            <a:off x="257555" y="877986"/>
            <a:ext cx="11817903" cy="5598888"/>
          </a:xfrm>
        </p:spPr>
        <p:txBody>
          <a:bodyPr>
            <a:normAutofit/>
          </a:bodyPr>
          <a:lstStyle/>
          <a:p>
            <a:r>
              <a:rPr lang="en-US" dirty="0" smtClean="0"/>
              <a:t>Cooperative Agreements (</a:t>
            </a:r>
            <a:r>
              <a:rPr lang="en-US" dirty="0" err="1" smtClean="0"/>
              <a:t>CoAg</a:t>
            </a:r>
            <a:r>
              <a:rPr lang="en-US" dirty="0" smtClean="0"/>
              <a:t>)</a:t>
            </a:r>
          </a:p>
          <a:p>
            <a:pPr lvl="1"/>
            <a:r>
              <a:rPr lang="en-US" b="1" u="sng" dirty="0" smtClean="0"/>
              <a:t>ASSISTANCE </a:t>
            </a:r>
            <a:r>
              <a:rPr lang="en-US" dirty="0" smtClean="0"/>
              <a:t> – CDC financially supports a program to accomplish a public purpose</a:t>
            </a:r>
          </a:p>
          <a:p>
            <a:pPr lvl="2"/>
            <a:r>
              <a:rPr lang="en-US" dirty="0" smtClean="0"/>
              <a:t>As opposed to a contract, which is an ACQUISITION where CDC is a buyer of a service</a:t>
            </a:r>
          </a:p>
          <a:p>
            <a:pPr lvl="2"/>
            <a:r>
              <a:rPr lang="en-US" dirty="0" smtClean="0"/>
              <a:t>As opposed to research, where CDC can dictate precise rules, roles, timelines, processes</a:t>
            </a:r>
          </a:p>
          <a:p>
            <a:pPr lvl="1"/>
            <a:r>
              <a:rPr lang="en-US" dirty="0" smtClean="0"/>
              <a:t>Requires substantial CDC involvement in program implementation</a:t>
            </a:r>
          </a:p>
          <a:p>
            <a:pPr lvl="1"/>
            <a:r>
              <a:rPr lang="en-US" dirty="0" smtClean="0"/>
              <a:t>Budget, scope, reporting governed by pre-negotiated terms of the </a:t>
            </a:r>
            <a:r>
              <a:rPr lang="en-US" dirty="0" err="1" smtClean="0"/>
              <a:t>CoAg</a:t>
            </a:r>
            <a:endParaRPr lang="en-US" dirty="0" smtClean="0"/>
          </a:p>
          <a:p>
            <a:r>
              <a:rPr lang="en-US" dirty="0" smtClean="0"/>
              <a:t>Aurum</a:t>
            </a:r>
          </a:p>
          <a:p>
            <a:r>
              <a:rPr lang="en-US" dirty="0" smtClean="0"/>
              <a:t>Health Systems Trust</a:t>
            </a:r>
          </a:p>
          <a:p>
            <a:r>
              <a:rPr lang="en-US" dirty="0" smtClean="0"/>
              <a:t>TB/HIV Care</a:t>
            </a:r>
          </a:p>
          <a:p>
            <a:r>
              <a:rPr lang="en-US" dirty="0" smtClean="0"/>
              <a:t>Wits Reproductive Health &amp; HIV Institute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CDC Direct Service Partners (DSP)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CDC Direct Service Partners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87862"/>
              </p:ext>
            </p:extLst>
          </p:nvPr>
        </p:nvGraphicFramePr>
        <p:xfrm>
          <a:off x="1597890" y="1338502"/>
          <a:ext cx="8128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81691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5037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DSPs can do for </a:t>
                      </a:r>
                      <a:r>
                        <a:rPr lang="en-US" dirty="0" err="1" smtClean="0"/>
                        <a:t>Siyenza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DSPs can’t do for </a:t>
                      </a:r>
                      <a:r>
                        <a:rPr lang="en-US" dirty="0" err="1" smtClean="0"/>
                        <a:t>Siyenza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77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</a:t>
                      </a:r>
                      <a:r>
                        <a:rPr lang="en-US" baseline="0" dirty="0" smtClean="0"/>
                        <a:t> relationships with district &amp; municipal health leadership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Change/develop</a:t>
                      </a:r>
                      <a:r>
                        <a:rPr lang="en-US" baseline="0" dirty="0" smtClean="0"/>
                        <a:t> district/municipal health policy, rules, or processes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5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additional human resources in health facilities*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</a:t>
                      </a:r>
                      <a:r>
                        <a:rPr lang="en-US" baseline="0" dirty="0" smtClean="0"/>
                        <a:t> adequate </a:t>
                      </a:r>
                      <a:r>
                        <a:rPr lang="en-US" baseline="0" dirty="0" err="1" smtClean="0"/>
                        <a:t>DoH</a:t>
                      </a:r>
                      <a:r>
                        <a:rPr lang="en-US" baseline="0" dirty="0" smtClean="0"/>
                        <a:t> staff at facility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5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 DSP and</a:t>
                      </a:r>
                      <a:r>
                        <a:rPr lang="en-US" baseline="0" dirty="0" smtClean="0"/>
                        <a:t> health facility</a:t>
                      </a:r>
                      <a:r>
                        <a:rPr lang="en-US" dirty="0" smtClean="0"/>
                        <a:t> staff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Hold</a:t>
                      </a:r>
                      <a:r>
                        <a:rPr lang="en-US" baseline="0" dirty="0" smtClean="0"/>
                        <a:t> health facility staff accountable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9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equipment,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materials, supplies*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 district/municipality provides equipment,</a:t>
                      </a:r>
                      <a:r>
                        <a:rPr lang="en-US" baseline="0" dirty="0" smtClean="0"/>
                        <a:t> materials, supplies, forms, registers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9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health facility staff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Supervise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DoH</a:t>
                      </a:r>
                      <a:r>
                        <a:rPr lang="en-US" baseline="0" dirty="0" smtClean="0"/>
                        <a:t> staff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209985"/>
                  </a:ext>
                </a:extLst>
              </a:tr>
            </a:tbl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320799" y="5310909"/>
            <a:ext cx="8968510" cy="76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*Significant monetary/programmatic decisions must already be in the DSP’s approved work plan, otherwise require approval (and usually lots of paperwork) by CDC project officer and extramural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Governance in South Africa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20" y="1261872"/>
            <a:ext cx="11539728" cy="5093208"/>
          </a:xfrm>
        </p:spPr>
        <p:txBody>
          <a:bodyPr>
            <a:normAutofit/>
          </a:bodyPr>
          <a:lstStyle/>
          <a:p>
            <a:r>
              <a:rPr lang="en-US" dirty="0" smtClean="0"/>
              <a:t>2003: National Health Act</a:t>
            </a:r>
          </a:p>
          <a:p>
            <a:pPr lvl="1"/>
            <a:r>
              <a:rPr lang="en-US" dirty="0"/>
              <a:t>Adopted DHS as basis for Unified National Health System of South Africa </a:t>
            </a:r>
          </a:p>
          <a:p>
            <a:pPr lvl="1"/>
            <a:r>
              <a:rPr lang="en-US" dirty="0"/>
              <a:t>Divided country into geographically defined health districts</a:t>
            </a:r>
          </a:p>
          <a:p>
            <a:pPr lvl="1"/>
            <a:r>
              <a:rPr lang="en-US" b="1" u="sng" dirty="0" smtClean="0"/>
              <a:t>Formalized responsibility for primary health care to provincial government</a:t>
            </a:r>
            <a:endParaRPr lang="en-US" b="1" u="sng" dirty="0"/>
          </a:p>
          <a:p>
            <a:pPr lvl="2"/>
            <a:r>
              <a:rPr lang="en-US" dirty="0"/>
              <a:t>Could </a:t>
            </a:r>
            <a:r>
              <a:rPr lang="en-US" dirty="0" smtClean="0"/>
              <a:t>be assigned to </a:t>
            </a:r>
            <a:r>
              <a:rPr lang="en-US" dirty="0"/>
              <a:t>municipalities if </a:t>
            </a:r>
            <a:r>
              <a:rPr lang="en-US" dirty="0" smtClean="0"/>
              <a:t>have </a:t>
            </a:r>
            <a:r>
              <a:rPr lang="en-US" dirty="0"/>
              <a:t>capacity and </a:t>
            </a:r>
            <a:r>
              <a:rPr lang="en-US" dirty="0" smtClean="0"/>
              <a:t>willingness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CDC and </a:t>
            </a:r>
            <a:r>
              <a:rPr lang="en-US" dirty="0" err="1" smtClean="0"/>
              <a:t>Siyenza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20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09647" y="836923"/>
            <a:ext cx="18553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Minister of Health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337325" y="1302032"/>
            <a:ext cx="2873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Department of Health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7325" y="2543995"/>
            <a:ext cx="2873038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Department of Health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337325" y="2920734"/>
            <a:ext cx="2873038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238 Community </a:t>
            </a:r>
            <a:r>
              <a:rPr lang="fr-FR" sz="1600" dirty="0" err="1" smtClean="0"/>
              <a:t>Health</a:t>
            </a:r>
            <a:r>
              <a:rPr lang="fr-FR" sz="1600" dirty="0" smtClean="0"/>
              <a:t> </a:t>
            </a:r>
            <a:r>
              <a:rPr lang="fr-FR" sz="1600" dirty="0" err="1" smtClean="0"/>
              <a:t>Clinics</a:t>
            </a:r>
            <a:r>
              <a:rPr lang="fr-FR" sz="1600" dirty="0" smtClean="0"/>
              <a:t> (</a:t>
            </a:r>
            <a:r>
              <a:rPr lang="fr-FR" sz="1600" dirty="0" err="1" smtClean="0"/>
              <a:t>CHCs</a:t>
            </a:r>
            <a:r>
              <a:rPr lang="fr-FR" sz="1600" dirty="0" smtClean="0"/>
              <a:t>)</a:t>
            </a:r>
            <a:r>
              <a:rPr lang="en-US" sz="1600" dirty="0" smtClean="0"/>
              <a:t> - provincial clinic services plus 24-hour </a:t>
            </a:r>
            <a:r>
              <a:rPr lang="en-US" sz="1600" dirty="0"/>
              <a:t>maternity service, emergency </a:t>
            </a:r>
            <a:r>
              <a:rPr lang="en-US" sz="1600" dirty="0" smtClean="0"/>
              <a:t>care &amp; short </a:t>
            </a:r>
            <a:r>
              <a:rPr lang="en-US" sz="1600" dirty="0"/>
              <a:t>stay ward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7325" y="5031882"/>
            <a:ext cx="287303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Municipal jurisdiction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337325" y="1677639"/>
            <a:ext cx="287303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HIV/AIDS, TB, Maternal Child Health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37323" y="4282358"/>
            <a:ext cx="287303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3,074 Provincial Clinics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337325" y="5402485"/>
            <a:ext cx="2873038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Ekhuruleni</a:t>
            </a:r>
            <a:r>
              <a:rPr lang="en-US" sz="1600" dirty="0" smtClean="0"/>
              <a:t> – 74 clinics</a:t>
            </a:r>
          </a:p>
          <a:p>
            <a:pPr algn="ctr"/>
            <a:r>
              <a:rPr lang="en-US" sz="1600" dirty="0" smtClean="0"/>
              <a:t>eThekwini – 59 clinics</a:t>
            </a:r>
          </a:p>
          <a:p>
            <a:pPr algn="ctr"/>
            <a:r>
              <a:rPr lang="en-US" sz="1600" dirty="0" smtClean="0"/>
              <a:t>City of Tshwane – 25 clinics</a:t>
            </a:r>
          </a:p>
          <a:p>
            <a:pPr algn="ctr"/>
            <a:r>
              <a:rPr lang="en-US" sz="1600" dirty="0" smtClean="0"/>
              <a:t>Johannesburg – X clinics</a:t>
            </a:r>
          </a:p>
          <a:p>
            <a:pPr algn="ctr"/>
            <a:r>
              <a:rPr lang="en-US" sz="1600" dirty="0" smtClean="0"/>
              <a:t>Cape Town – X clinics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4801" y="1302031"/>
            <a:ext cx="1977987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Health Laboratory Service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19371" y="2543995"/>
            <a:ext cx="1903418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17 Provincial </a:t>
            </a:r>
            <a:r>
              <a:rPr lang="en-US" sz="1600" dirty="0" smtClean="0"/>
              <a:t>Tertiary, 42 Regional, </a:t>
            </a:r>
          </a:p>
          <a:p>
            <a:pPr algn="ctr"/>
            <a:r>
              <a:rPr lang="en-US" sz="1600" dirty="0" smtClean="0"/>
              <a:t>199 </a:t>
            </a:r>
            <a:r>
              <a:rPr lang="en-US" sz="1600" dirty="0"/>
              <a:t>District </a:t>
            </a:r>
            <a:r>
              <a:rPr lang="en-US" sz="1600" dirty="0" smtClean="0"/>
              <a:t>Laboratories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19371" y="5031882"/>
            <a:ext cx="190341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Laboratories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365802" y="845850"/>
            <a:ext cx="1929384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CDC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488523" y="1302482"/>
            <a:ext cx="5445921" cy="584775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Direct Support Partners (DSP) Staff: Chief of Party, QI teams, SI teams, Community teams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7534" y="2915992"/>
            <a:ext cx="5445921" cy="584775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Site Lead</a:t>
            </a:r>
          </a:p>
          <a:p>
            <a:pPr algn="ctr"/>
            <a:r>
              <a:rPr lang="en-US" sz="1600" dirty="0" smtClean="0"/>
              <a:t>Facility-based direct service delivery (DSD) staff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91773" y="5401632"/>
            <a:ext cx="5461682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Facility-based d</a:t>
            </a:r>
            <a:r>
              <a:rPr lang="en-US" sz="1600" dirty="0" smtClean="0"/>
              <a:t>irect </a:t>
            </a:r>
            <a:r>
              <a:rPr lang="en-US" sz="1600" dirty="0"/>
              <a:t>service delivery (DSD) staff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210362" y="5402485"/>
            <a:ext cx="139717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10362" y="2920395"/>
            <a:ext cx="139717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07534" y="2550832"/>
            <a:ext cx="544592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Coordinator &amp; Sub-district coordinator</a:t>
            </a:r>
          </a:p>
        </p:txBody>
      </p:sp>
    </p:spTree>
    <p:extLst>
      <p:ext uri="{BB962C8B-B14F-4D97-AF65-F5344CB8AC3E}">
        <p14:creationId xmlns:p14="http://schemas.microsoft.com/office/powerpoint/2010/main" val="7604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Facility Staff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21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4626" y="1196856"/>
            <a:ext cx="262277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Facility Manager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4626" y="1570604"/>
            <a:ext cx="2622773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Professional Nurse-NIMART*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4626" y="1944352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Professional Nurse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4626" y="2691845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Enrolled Nurse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4626" y="3065593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Nursing </a:t>
            </a:r>
            <a:r>
              <a:rPr lang="en-US" sz="1600" dirty="0" err="1" smtClean="0"/>
              <a:t>Auxillary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94623" y="6149831"/>
            <a:ext cx="262277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Lay </a:t>
            </a:r>
            <a:r>
              <a:rPr lang="en-US" sz="1600" dirty="0" smtClean="0"/>
              <a:t>Counselor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94623" y="3431203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Administrative Clerk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623" y="3804951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Pharmacist/Pharmacy </a:t>
            </a:r>
            <a:r>
              <a:rPr lang="en-US" sz="1600" dirty="0" err="1" smtClean="0"/>
              <a:t>Asst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9315" y="1188935"/>
            <a:ext cx="46753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Senior nurse, oversees clinical/administrative services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09316" y="1562683"/>
            <a:ext cx="46753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Patient clinical care, initiate ART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09316" y="1936431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Patient clinical care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09316" y="2310179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Pregnant women, deliveries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09316" y="2683927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Limited nursing care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709315" y="3057675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Basic procedures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09311" y="3797033"/>
            <a:ext cx="60908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Provide medication to patients; pharmacy open M-F 8-4:30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709311" y="6141913"/>
            <a:ext cx="622513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HIV testing/counseling (note: counselors in facilities typically not paid by/under authority of Facility Manager – NDOH hires through contract)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709313" y="3423285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patients, pulls files, appointments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94622" y="2324716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Midwife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12940" y="1562683"/>
            <a:ext cx="268264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Professional Nurse-NIMART*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12940" y="2683924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Enrolled Nurse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12937" y="6141910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Lay </a:t>
            </a:r>
            <a:r>
              <a:rPr lang="en-US" sz="1600" dirty="0" smtClean="0"/>
              <a:t>Counselor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12937" y="3423282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Administrative Clerk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2912937" y="4544727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Linkage officer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912935" y="4918475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Adherence club facilitator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194622" y="4185315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capturer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2912935" y="4177394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capturer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5709312" y="4177394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Capture/enter patient data </a:t>
            </a:r>
            <a:r>
              <a:rPr lang="en-US" sz="1600" dirty="0"/>
              <a:t>into </a:t>
            </a:r>
            <a:r>
              <a:rPr lang="en-US" sz="1600" dirty="0" smtClean="0"/>
              <a:t>databases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5709311" y="4544727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Ensure linkage to care (initiation) and retention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709311" y="4918475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Facilitate ART adherence clubs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912936" y="817239"/>
            <a:ext cx="2682642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DSP DSD Staff</a:t>
            </a:r>
            <a:endParaRPr lang="en-US" sz="1600" u="sng" dirty="0"/>
          </a:p>
        </p:txBody>
      </p:sp>
      <p:sp>
        <p:nvSpPr>
          <p:cNvPr id="82" name="TextBox 81"/>
          <p:cNvSpPr txBox="1"/>
          <p:nvPr/>
        </p:nvSpPr>
        <p:spPr>
          <a:xfrm>
            <a:off x="2912935" y="5285808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Case managers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94623" y="817239"/>
            <a:ext cx="262277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Health Facility Staff</a:t>
            </a:r>
            <a:endParaRPr lang="en-US" sz="1600" u="sng" dirty="0"/>
          </a:p>
        </p:txBody>
      </p:sp>
      <p:sp>
        <p:nvSpPr>
          <p:cNvPr id="85" name="TextBox 84"/>
          <p:cNvSpPr txBox="1"/>
          <p:nvPr/>
        </p:nvSpPr>
        <p:spPr>
          <a:xfrm>
            <a:off x="5691116" y="817239"/>
            <a:ext cx="46753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Role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613090"/>
            <a:ext cx="537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*NIMART = Nurse </a:t>
            </a:r>
            <a:r>
              <a:rPr lang="en-US" sz="1400" dirty="0"/>
              <a:t>Initiation and Management of Antiretroviral </a:t>
            </a:r>
            <a:r>
              <a:rPr lang="en-US" sz="1400" dirty="0" smtClean="0"/>
              <a:t>Therapy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912935" y="1196856"/>
            <a:ext cx="268264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Site Lead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709311" y="5240141"/>
            <a:ext cx="5716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Support, trace, track, mentor cohorts of HIV patients for 1 year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709311" y="5624362"/>
            <a:ext cx="5716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Call patients who have missed appointments to bring back to care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912935" y="5659556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Tracer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94622" y="5257691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Social worker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65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Staff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4626" y="1196856"/>
            <a:ext cx="248033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Ward-based Outreach Teams (WBOT)*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17402" y="825160"/>
            <a:ext cx="2480337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DSP DSD Staff</a:t>
            </a:r>
            <a:endParaRPr lang="en-US" sz="1600" u="sng" dirty="0"/>
          </a:p>
        </p:txBody>
      </p:sp>
      <p:sp>
        <p:nvSpPr>
          <p:cNvPr id="84" name="TextBox 83"/>
          <p:cNvSpPr txBox="1"/>
          <p:nvPr/>
        </p:nvSpPr>
        <p:spPr>
          <a:xfrm>
            <a:off x="194623" y="817239"/>
            <a:ext cx="248033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Health Facility </a:t>
            </a:r>
            <a:endParaRPr lang="en-US" sz="16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94623" y="1863074"/>
            <a:ext cx="248033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Mobile clinics (sometimes)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700" y="4235021"/>
            <a:ext cx="11739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 smtClean="0"/>
              <a:t>*Ward-based </a:t>
            </a:r>
            <a:r>
              <a:rPr lang="en-US" b="1" u="sng" dirty="0"/>
              <a:t>outreach teams (WBOTs)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National </a:t>
            </a:r>
            <a:r>
              <a:rPr lang="en-US" dirty="0" smtClean="0"/>
              <a:t>policy: </a:t>
            </a:r>
            <a:r>
              <a:rPr lang="en-US" dirty="0"/>
              <a:t>each ward should have </a:t>
            </a:r>
            <a:r>
              <a:rPr lang="en-US" dirty="0" smtClean="0"/>
              <a:t>≥1 primary </a:t>
            </a:r>
            <a:r>
              <a:rPr lang="en-US" dirty="0"/>
              <a:t>health care outreach team </a:t>
            </a:r>
            <a:r>
              <a:rPr lang="en-US" dirty="0" smtClean="0"/>
              <a:t>with professional </a:t>
            </a:r>
            <a:r>
              <a:rPr lang="en-US" dirty="0"/>
              <a:t>nurse, </a:t>
            </a:r>
            <a:r>
              <a:rPr lang="en-US" dirty="0" smtClean="0"/>
              <a:t>environmental </a:t>
            </a:r>
            <a:r>
              <a:rPr lang="en-US" dirty="0"/>
              <a:t>health officer, health promoters, </a:t>
            </a:r>
            <a:r>
              <a:rPr lang="en-US" dirty="0" smtClean="0"/>
              <a:t>6-10 </a:t>
            </a:r>
            <a:r>
              <a:rPr lang="en-US" dirty="0"/>
              <a:t>community health workers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Responsible for the health of </a:t>
            </a:r>
            <a:r>
              <a:rPr lang="en-US" b="1" u="sng" dirty="0" smtClean="0"/>
              <a:t>defined catchment </a:t>
            </a:r>
            <a:r>
              <a:rPr lang="en-US" b="1" u="sng" dirty="0"/>
              <a:t>area (electoral ward)</a:t>
            </a:r>
            <a:r>
              <a:rPr lang="en-US" dirty="0"/>
              <a:t>, with defined number of households and </a:t>
            </a:r>
            <a:r>
              <a:rPr lang="en-US" dirty="0" smtClean="0"/>
              <a:t>families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Tracing/tracking activities limited due to limitations of catchment area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32678" y="1207503"/>
            <a:ext cx="246506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DSP Community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2678" y="1863074"/>
            <a:ext cx="2483260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Mobile clinics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2678" y="2286938"/>
            <a:ext cx="2483260" cy="584775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Community Based Organization (subcontract)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700" y="2283071"/>
            <a:ext cx="248326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Community Based Organization (subcontract) (sometimes)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9315" y="1188935"/>
            <a:ext cx="63665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Community </a:t>
            </a:r>
            <a:r>
              <a:rPr lang="en-US" sz="1600" dirty="0"/>
              <a:t>tracing, HIV testing and counseling, Index testing, </a:t>
            </a:r>
            <a:r>
              <a:rPr lang="en-US" sz="1600" dirty="0" smtClean="0"/>
              <a:t>treatment initiation (?), health </a:t>
            </a:r>
            <a:r>
              <a:rPr lang="en-US" sz="1600" dirty="0"/>
              <a:t>promotion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709316" y="1849354"/>
            <a:ext cx="62251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Preventive care</a:t>
            </a:r>
            <a:r>
              <a:rPr lang="en-US" sz="1600" dirty="0"/>
              <a:t>, HIV testing and counseling, </a:t>
            </a:r>
            <a:r>
              <a:rPr lang="en-US" sz="1600" dirty="0" smtClean="0"/>
              <a:t>treatment initiation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91116" y="817239"/>
            <a:ext cx="46753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u="sng" dirty="0" err="1" smtClean="0"/>
              <a:t>Siyenza</a:t>
            </a:r>
            <a:r>
              <a:rPr lang="en-US" sz="1600" u="sng" dirty="0" smtClean="0"/>
              <a:t> Activities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09315" y="2350600"/>
            <a:ext cx="63665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Community </a:t>
            </a:r>
            <a:r>
              <a:rPr lang="en-US" sz="1600" dirty="0"/>
              <a:t>tracing, HIV testing and counseling, </a:t>
            </a:r>
            <a:r>
              <a:rPr lang="en-US" sz="1600" dirty="0" smtClean="0"/>
              <a:t>refer initiations to clinic</a:t>
            </a:r>
          </a:p>
        </p:txBody>
      </p:sp>
    </p:spTree>
    <p:extLst>
      <p:ext uri="{BB962C8B-B14F-4D97-AF65-F5344CB8AC3E}">
        <p14:creationId xmlns:p14="http://schemas.microsoft.com/office/powerpoint/2010/main" val="24020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Siyenza</a:t>
            </a:r>
            <a:r>
              <a:rPr lang="en-US" dirty="0" smtClean="0"/>
              <a:t> Key Interventions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67401"/>
              </p:ext>
            </p:extLst>
          </p:nvPr>
        </p:nvGraphicFramePr>
        <p:xfrm>
          <a:off x="212435" y="1016629"/>
          <a:ext cx="11500593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08">
                  <a:extLst>
                    <a:ext uri="{9D8B030D-6E8A-4147-A177-3AD203B41FA5}">
                      <a16:colId xmlns:a16="http://schemas.microsoft.com/office/drawing/2014/main" val="4128169139"/>
                    </a:ext>
                  </a:extLst>
                </a:gridCol>
                <a:gridCol w="4078514">
                  <a:extLst>
                    <a:ext uri="{9D8B030D-6E8A-4147-A177-3AD203B41FA5}">
                      <a16:colId xmlns:a16="http://schemas.microsoft.com/office/drawing/2014/main" val="450373247"/>
                    </a:ext>
                  </a:extLst>
                </a:gridCol>
                <a:gridCol w="1857829">
                  <a:extLst>
                    <a:ext uri="{9D8B030D-6E8A-4147-A177-3AD203B41FA5}">
                      <a16:colId xmlns:a16="http://schemas.microsoft.com/office/drawing/2014/main" val="3808972249"/>
                    </a:ext>
                  </a:extLst>
                </a:gridCol>
                <a:gridCol w="1872342">
                  <a:extLst>
                    <a:ext uri="{9D8B030D-6E8A-4147-A177-3AD203B41FA5}">
                      <a16:colId xmlns:a16="http://schemas.microsoft.com/office/drawing/2014/main" val="18592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 Intervention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Dashboard Reflection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to Dashboard</a:t>
                      </a:r>
                      <a:r>
                        <a:rPr lang="en-US" baseline="0" dirty="0" smtClean="0"/>
                        <a:t> Reflection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77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r>
                        <a:rPr lang="en-US" baseline="0" dirty="0" smtClean="0"/>
                        <a:t> initiated HIV counseling and testing (PICT)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↑ HTS_TST_POS (_Extended, _Weekend)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HTS_TST_POS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5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HTS_TST_POS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HTS_TST_POS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5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outreach –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HTS_TST_POS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HTS_TST_POS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Same day initiation on ART</a:t>
                      </a:r>
                    </a:p>
                    <a:p>
                      <a:r>
                        <a:rPr lang="en-US" dirty="0" smtClean="0"/>
                        <a:t>-Facility-</a:t>
                      </a:r>
                      <a:r>
                        <a:rPr lang="en-US" baseline="0" dirty="0" smtClean="0"/>
                        <a:t> or community-based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TX_NEW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TX_NEW_SAMEDAY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TX_CURR_28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NET_NEW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32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Tracing patients/bringing back to care</a:t>
                      </a:r>
                    </a:p>
                    <a:p>
                      <a:r>
                        <a:rPr lang="en-US" dirty="0" smtClean="0"/>
                        <a:t>-Facility-</a:t>
                      </a:r>
                      <a:r>
                        <a:rPr lang="en-US" baseline="0" dirty="0" smtClean="0"/>
                        <a:t> or community-based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↓ EARLYMISSED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↓ LATEMISSED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↓ </a:t>
                      </a:r>
                      <a:r>
                        <a:rPr lang="en-US" dirty="0" err="1" smtClean="0"/>
                        <a:t>uLTFU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TX_CURR_28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NET_NEW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~2-3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9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Strategies for enhanced</a:t>
                      </a:r>
                      <a:r>
                        <a:rPr lang="en-US" baseline="0" dirty="0" smtClean="0"/>
                        <a:t> adherence:</a:t>
                      </a:r>
                    </a:p>
                    <a:p>
                      <a:r>
                        <a:rPr lang="en-US" dirty="0" smtClean="0"/>
                        <a:t>Central Chronic Medicine Dispensing and Distribution (CCMDD), Fast Track, Adherence</a:t>
                      </a:r>
                      <a:r>
                        <a:rPr lang="en-US" baseline="0" dirty="0" smtClean="0"/>
                        <a:t> clubs, IACT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(maintains/improves adherence)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↔ TX_CURR_28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2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Siyenza</a:t>
            </a:r>
            <a:r>
              <a:rPr lang="en-US" dirty="0" smtClean="0"/>
              <a:t> </a:t>
            </a:r>
            <a:r>
              <a:rPr lang="en-US" dirty="0" smtClean="0"/>
              <a:t>Key Interventions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 smtClean="0"/>
              <a:t>Central </a:t>
            </a:r>
            <a:r>
              <a:rPr lang="en-US" b="1" dirty="0"/>
              <a:t>Chronic Medicines Dispensing and Distribution (CCMDD)</a:t>
            </a:r>
            <a:endParaRPr lang="en-US" dirty="0"/>
          </a:p>
          <a:p>
            <a:pPr fontAlgn="base"/>
            <a:r>
              <a:rPr lang="en-US" dirty="0" smtClean="0"/>
              <a:t>Dispense medicines </a:t>
            </a:r>
            <a:r>
              <a:rPr lang="en-US" dirty="0"/>
              <a:t>at accessible pick-up points </a:t>
            </a:r>
            <a:r>
              <a:rPr lang="en-US" dirty="0" smtClean="0"/>
              <a:t>on 1-2 monthly basis to </a:t>
            </a:r>
            <a:r>
              <a:rPr lang="en-US" dirty="0"/>
              <a:t>patients with chronic </a:t>
            </a:r>
            <a:r>
              <a:rPr lang="en-US" dirty="0" smtClean="0"/>
              <a:t>conditions</a:t>
            </a:r>
          </a:p>
          <a:p>
            <a:pPr lvl="1" fontAlgn="base"/>
            <a:r>
              <a:rPr lang="en-US" dirty="0" smtClean="0"/>
              <a:t>HIV clinical visits every 6 months</a:t>
            </a:r>
            <a:endParaRPr lang="en-US" dirty="0"/>
          </a:p>
          <a:p>
            <a:pPr fontAlgn="base"/>
            <a:r>
              <a:rPr lang="en-US" dirty="0"/>
              <a:t>Service providers contracted to pack </a:t>
            </a:r>
            <a:r>
              <a:rPr lang="en-US" dirty="0" smtClean="0"/>
              <a:t>treatments and deliver to collection points</a:t>
            </a:r>
          </a:p>
          <a:p>
            <a:pPr lvl="1" fontAlgn="base"/>
            <a:r>
              <a:rPr lang="en-US" dirty="0" smtClean="0"/>
              <a:t>SEAD</a:t>
            </a:r>
          </a:p>
          <a:p>
            <a:pPr fontAlgn="base"/>
            <a:r>
              <a:rPr lang="en-US" dirty="0" smtClean="0"/>
              <a:t>Eligible for HIV CCMDD:</a:t>
            </a:r>
          </a:p>
          <a:p>
            <a:pPr lvl="1" fontAlgn="base"/>
            <a:r>
              <a:rPr lang="en-US" dirty="0" smtClean="0"/>
              <a:t>&gt;18 years old</a:t>
            </a:r>
          </a:p>
          <a:p>
            <a:pPr lvl="1" fontAlgn="base"/>
            <a:r>
              <a:rPr lang="en-US" dirty="0" smtClean="0"/>
              <a:t>Same treatment regimen for at least 12 months</a:t>
            </a:r>
          </a:p>
          <a:p>
            <a:pPr lvl="1" fontAlgn="base"/>
            <a:r>
              <a:rPr lang="en-US" dirty="0" smtClean="0"/>
              <a:t>2 consecutive viral loads </a:t>
            </a:r>
            <a:r>
              <a:rPr lang="en-US" dirty="0" err="1" smtClean="0"/>
              <a:t>undetecteable</a:t>
            </a:r>
            <a:endParaRPr lang="en-US" dirty="0" smtClean="0"/>
          </a:p>
          <a:p>
            <a:pPr lvl="1" fontAlgn="base"/>
            <a:r>
              <a:rPr lang="en-US" dirty="0" smtClean="0"/>
              <a:t>No TB or medical conditions</a:t>
            </a:r>
          </a:p>
          <a:p>
            <a:pPr lvl="1" fontAlgn="base"/>
            <a:r>
              <a:rPr lang="en-US" dirty="0" smtClean="0"/>
              <a:t>No children on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Siyenza</a:t>
            </a:r>
            <a:r>
              <a:rPr lang="en-US" dirty="0"/>
              <a:t> Key Interventions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Nurse Initiation </a:t>
            </a:r>
            <a:r>
              <a:rPr lang="en-US" dirty="0"/>
              <a:t>and </a:t>
            </a:r>
            <a:r>
              <a:rPr lang="en-US" dirty="0" smtClean="0"/>
              <a:t>Management </a:t>
            </a:r>
            <a:r>
              <a:rPr lang="en-US" dirty="0"/>
              <a:t>of </a:t>
            </a:r>
            <a:r>
              <a:rPr lang="en-US" dirty="0" smtClean="0"/>
              <a:t>Antiretroviral Therapy (NIMART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5-day training course</a:t>
            </a:r>
          </a:p>
          <a:p>
            <a:pPr lvl="1" fontAlgn="base"/>
            <a:r>
              <a:rPr lang="en-US" dirty="0" smtClean="0"/>
              <a:t>6-month mentorship program</a:t>
            </a:r>
          </a:p>
          <a:p>
            <a:pPr lvl="1" fontAlgn="base"/>
            <a:r>
              <a:rPr lang="en-US" dirty="0" smtClean="0"/>
              <a:t>Submit portfolio of evidence to training unit</a:t>
            </a:r>
          </a:p>
          <a:p>
            <a:pPr lvl="1" fontAlgn="base"/>
            <a:r>
              <a:rPr lang="en-US" dirty="0" smtClean="0"/>
              <a:t>Competency assessment</a:t>
            </a:r>
          </a:p>
          <a:p>
            <a:pPr fontAlgn="base"/>
            <a:r>
              <a:rPr lang="en-US" dirty="0"/>
              <a:t>Cohort Management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18132"/>
              </p:ext>
            </p:extLst>
          </p:nvPr>
        </p:nvGraphicFramePr>
        <p:xfrm>
          <a:off x="218364" y="1406587"/>
          <a:ext cx="1171607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848">
                  <a:extLst>
                    <a:ext uri="{9D8B030D-6E8A-4147-A177-3AD203B41FA5}">
                      <a16:colId xmlns:a16="http://schemas.microsoft.com/office/drawing/2014/main" val="2777977095"/>
                    </a:ext>
                  </a:extLst>
                </a:gridCol>
                <a:gridCol w="1659705">
                  <a:extLst>
                    <a:ext uri="{9D8B030D-6E8A-4147-A177-3AD203B41FA5}">
                      <a16:colId xmlns:a16="http://schemas.microsoft.com/office/drawing/2014/main" val="2077197811"/>
                    </a:ext>
                  </a:extLst>
                </a:gridCol>
                <a:gridCol w="1659705">
                  <a:extLst>
                    <a:ext uri="{9D8B030D-6E8A-4147-A177-3AD203B41FA5}">
                      <a16:colId xmlns:a16="http://schemas.microsoft.com/office/drawing/2014/main" val="4221551915"/>
                    </a:ext>
                  </a:extLst>
                </a:gridCol>
                <a:gridCol w="1659705">
                  <a:extLst>
                    <a:ext uri="{9D8B030D-6E8A-4147-A177-3AD203B41FA5}">
                      <a16:colId xmlns:a16="http://schemas.microsoft.com/office/drawing/2014/main" val="4137249708"/>
                    </a:ext>
                  </a:extLst>
                </a:gridCol>
                <a:gridCol w="1659705">
                  <a:extLst>
                    <a:ext uri="{9D8B030D-6E8A-4147-A177-3AD203B41FA5}">
                      <a16:colId xmlns:a16="http://schemas.microsoft.com/office/drawing/2014/main" val="1723526351"/>
                    </a:ext>
                  </a:extLst>
                </a:gridCol>
                <a:gridCol w="1659705">
                  <a:extLst>
                    <a:ext uri="{9D8B030D-6E8A-4147-A177-3AD203B41FA5}">
                      <a16:colId xmlns:a16="http://schemas.microsoft.com/office/drawing/2014/main" val="2446985690"/>
                    </a:ext>
                  </a:extLst>
                </a:gridCol>
                <a:gridCol w="1659705">
                  <a:extLst>
                    <a:ext uri="{9D8B030D-6E8A-4147-A177-3AD203B41FA5}">
                      <a16:colId xmlns:a16="http://schemas.microsoft.com/office/drawing/2014/main" val="406893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it gets there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we use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Where it shows up in dashboard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 should</a:t>
                      </a:r>
                      <a:r>
                        <a:rPr lang="en-US" baseline="0" dirty="0" smtClean="0"/>
                        <a:t> use 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70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Viral</a:t>
                      </a:r>
                      <a:r>
                        <a:rPr lang="en-US" baseline="0" dirty="0" smtClean="0"/>
                        <a:t>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LabTrak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NHLS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9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LabTrak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NHLS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6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GenExpert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LabTrak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NHLS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8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 PCR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LabTrak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NHLS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9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7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7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Information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56" y="877986"/>
            <a:ext cx="11934444" cy="5385816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Health Patient Registration System (HPRS)</a:t>
            </a:r>
            <a:endParaRPr lang="en-US" dirty="0"/>
          </a:p>
          <a:p>
            <a:pPr fontAlgn="base"/>
            <a:r>
              <a:rPr lang="en-US" dirty="0" smtClean="0"/>
              <a:t>System to standardize patient registration across all health facilities</a:t>
            </a:r>
          </a:p>
          <a:p>
            <a:pPr fontAlgn="base"/>
            <a:r>
              <a:rPr lang="en-US" dirty="0" smtClean="0"/>
              <a:t>Uses </a:t>
            </a:r>
            <a:r>
              <a:rPr lang="en-US" dirty="0" smtClean="0"/>
              <a:t>South </a:t>
            </a:r>
            <a:r>
              <a:rPr lang="en-US" dirty="0"/>
              <a:t>African </a:t>
            </a:r>
            <a:r>
              <a:rPr lang="en-US" dirty="0" smtClean="0"/>
              <a:t>Identity Number as unique patient identifier</a:t>
            </a:r>
          </a:p>
          <a:p>
            <a:pPr lvl="1" fontAlgn="base"/>
            <a:r>
              <a:rPr lang="en-US" dirty="0" smtClean="0"/>
              <a:t>Creates Patient Registry and Master </a:t>
            </a:r>
            <a:r>
              <a:rPr lang="en-US" dirty="0"/>
              <a:t>Patient </a:t>
            </a:r>
            <a:r>
              <a:rPr lang="en-US" dirty="0" smtClean="0"/>
              <a:t>Index</a:t>
            </a:r>
          </a:p>
          <a:p>
            <a:pPr lvl="1"/>
            <a:r>
              <a:rPr lang="en-ZA" dirty="0" smtClean="0"/>
              <a:t>Generates patient record </a:t>
            </a:r>
            <a:r>
              <a:rPr lang="en-ZA" dirty="0"/>
              <a:t>number</a:t>
            </a:r>
          </a:p>
          <a:p>
            <a:pPr lvl="1"/>
            <a:r>
              <a:rPr lang="en-ZA" dirty="0" smtClean="0"/>
              <a:t>Maintains </a:t>
            </a:r>
            <a:r>
              <a:rPr lang="en-ZA" dirty="0"/>
              <a:t>patient details</a:t>
            </a:r>
          </a:p>
          <a:p>
            <a:pPr lvl="1"/>
            <a:r>
              <a:rPr lang="en-ZA" dirty="0" smtClean="0"/>
              <a:t>Links </a:t>
            </a:r>
            <a:r>
              <a:rPr lang="en-ZA" dirty="0"/>
              <a:t>patient to </a:t>
            </a:r>
            <a:r>
              <a:rPr lang="en-ZA" dirty="0" smtClean="0"/>
              <a:t>facility</a:t>
            </a:r>
          </a:p>
          <a:p>
            <a:pPr lvl="1"/>
            <a:r>
              <a:rPr lang="en-ZA" dirty="0"/>
              <a:t>Patient lookup (patient demographic details, facility linkage, patient </a:t>
            </a:r>
            <a:r>
              <a:rPr lang="en-ZA" dirty="0" smtClean="0"/>
              <a:t>record </a:t>
            </a:r>
            <a:r>
              <a:rPr lang="en-ZA" dirty="0"/>
              <a:t>number</a:t>
            </a:r>
            <a:r>
              <a:rPr lang="en-ZA" dirty="0" smtClean="0"/>
              <a:t>)</a:t>
            </a:r>
          </a:p>
          <a:p>
            <a:pPr lvl="1"/>
            <a:r>
              <a:rPr lang="en-ZA" dirty="0"/>
              <a:t>Record the visit (date, time, facility, purpose</a:t>
            </a:r>
            <a:r>
              <a:rPr lang="en-ZA" dirty="0" smtClean="0"/>
              <a:t>)</a:t>
            </a:r>
            <a:endParaRPr lang="en-US" dirty="0" smtClean="0"/>
          </a:p>
          <a:p>
            <a:r>
              <a:rPr lang="en-US" dirty="0" smtClean="0"/>
              <a:t>Other capabilities (not yet operational in most places)</a:t>
            </a:r>
          </a:p>
          <a:p>
            <a:pPr lvl="1"/>
            <a:r>
              <a:rPr lang="en-ZA" dirty="0" smtClean="0"/>
              <a:t>Barcode </a:t>
            </a:r>
            <a:r>
              <a:rPr lang="en-ZA" dirty="0"/>
              <a:t>Scanning (ID Book and Driver’s License) and Biometric </a:t>
            </a:r>
            <a:r>
              <a:rPr lang="en-ZA" dirty="0" smtClean="0"/>
              <a:t>reader</a:t>
            </a:r>
          </a:p>
          <a:p>
            <a:pPr lvl="1"/>
            <a:r>
              <a:rPr lang="en-ZA" dirty="0" smtClean="0"/>
              <a:t>Print patient labels</a:t>
            </a:r>
          </a:p>
          <a:p>
            <a:pPr lvl="1"/>
            <a:r>
              <a:rPr lang="en-ZA" dirty="0" smtClean="0"/>
              <a:t>Schedule appointments</a:t>
            </a:r>
          </a:p>
          <a:p>
            <a:r>
              <a:rPr lang="en-ZA" dirty="0" smtClean="0"/>
              <a:t>National managing implementation with little/no support from Province/District</a:t>
            </a:r>
          </a:p>
          <a:p>
            <a:pPr lvl="1"/>
            <a:r>
              <a:rPr lang="en-ZA" dirty="0" smtClean="0"/>
              <a:t>Only Gauteng: </a:t>
            </a:r>
            <a:r>
              <a:rPr lang="en-ZA" dirty="0" err="1" smtClean="0"/>
              <a:t>Ekurlenhi</a:t>
            </a:r>
            <a:r>
              <a:rPr lang="en-ZA" dirty="0" smtClean="0"/>
              <a:t> (15 facilities), Tshwane (49), </a:t>
            </a:r>
            <a:r>
              <a:rPr lang="en-ZA" dirty="0" err="1" smtClean="0"/>
              <a:t>Joburg</a:t>
            </a:r>
            <a:r>
              <a:rPr lang="en-ZA" dirty="0" smtClean="0"/>
              <a:t> (50), West Rand (39), Sedibeng (42)</a:t>
            </a:r>
            <a:endParaRPr lang="en-ZA" dirty="0"/>
          </a:p>
          <a:p>
            <a:r>
              <a:rPr lang="en-ZA" dirty="0" smtClean="0"/>
              <a:t>Many challenges (see </a:t>
            </a:r>
            <a:r>
              <a:rPr lang="en-ZA" dirty="0" err="1" smtClean="0"/>
              <a:t>Powerpoint</a:t>
            </a:r>
            <a:r>
              <a:rPr lang="en-ZA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6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National level health service responsibilities</a:t>
            </a: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dirty="0"/>
              <a:t>overall strategic direction for </a:t>
            </a:r>
            <a:r>
              <a:rPr lang="en-US" dirty="0" smtClean="0"/>
              <a:t>health system</a:t>
            </a:r>
          </a:p>
          <a:p>
            <a:pPr lvl="1"/>
            <a:r>
              <a:rPr lang="en-US" dirty="0" smtClean="0"/>
              <a:t>Ensure health </a:t>
            </a:r>
            <a:r>
              <a:rPr lang="en-US" dirty="0"/>
              <a:t>policy </a:t>
            </a:r>
            <a:r>
              <a:rPr lang="en-US" dirty="0" smtClean="0"/>
              <a:t>translated into legislation</a:t>
            </a:r>
          </a:p>
          <a:p>
            <a:pPr lvl="1"/>
            <a:r>
              <a:rPr lang="en-US" dirty="0" smtClean="0"/>
              <a:t>Monitor </a:t>
            </a:r>
            <a:r>
              <a:rPr lang="en-US" dirty="0"/>
              <a:t>implementation </a:t>
            </a:r>
            <a:r>
              <a:rPr lang="en-US" dirty="0" smtClean="0"/>
              <a:t>and progress of </a:t>
            </a:r>
            <a:r>
              <a:rPr lang="en-US" dirty="0"/>
              <a:t>national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Develop coordinated information systems</a:t>
            </a:r>
          </a:p>
          <a:p>
            <a:pPr lvl="1"/>
            <a:r>
              <a:rPr lang="en-US" dirty="0" smtClean="0"/>
              <a:t>Build capacity </a:t>
            </a:r>
            <a:r>
              <a:rPr lang="en-US" dirty="0"/>
              <a:t>of </a:t>
            </a:r>
            <a:r>
              <a:rPr lang="en-US" dirty="0" smtClean="0"/>
              <a:t>provincial/municipal </a:t>
            </a:r>
            <a:r>
              <a:rPr lang="en-US" dirty="0"/>
              <a:t>health </a:t>
            </a:r>
            <a:r>
              <a:rPr lang="en-US" dirty="0" smtClean="0"/>
              <a:t>departments</a:t>
            </a:r>
          </a:p>
          <a:p>
            <a:r>
              <a:rPr lang="en-US" dirty="0" smtClean="0"/>
              <a:t>Provincial </a:t>
            </a:r>
            <a:r>
              <a:rPr lang="en-US" dirty="0"/>
              <a:t>level health service responsibilities</a:t>
            </a:r>
            <a:endParaRPr lang="en-US" dirty="0" smtClean="0"/>
          </a:p>
          <a:p>
            <a:pPr lvl="1"/>
            <a:r>
              <a:rPr lang="en-US" dirty="0" smtClean="0"/>
              <a:t>Oversee </a:t>
            </a:r>
            <a:r>
              <a:rPr lang="en-US" dirty="0"/>
              <a:t>all health services within the province </a:t>
            </a:r>
          </a:p>
          <a:p>
            <a:pPr lvl="1"/>
            <a:r>
              <a:rPr lang="en-US" dirty="0"/>
              <a:t>Provide regional and specialized hospital </a:t>
            </a:r>
            <a:r>
              <a:rPr lang="en-US" dirty="0" smtClean="0"/>
              <a:t>&amp; emergency services</a:t>
            </a:r>
            <a:endParaRPr lang="en-US" dirty="0"/>
          </a:p>
          <a:p>
            <a:pPr lvl="1"/>
            <a:r>
              <a:rPr lang="en-US" dirty="0" smtClean="0"/>
              <a:t>Plan </a:t>
            </a:r>
            <a:r>
              <a:rPr lang="en-US" dirty="0"/>
              <a:t>and manage provincial health information system</a:t>
            </a:r>
          </a:p>
          <a:p>
            <a:pPr lvl="1"/>
            <a:r>
              <a:rPr lang="en-US" dirty="0" smtClean="0"/>
              <a:t>Develop provincial </a:t>
            </a:r>
            <a:r>
              <a:rPr lang="en-US" dirty="0"/>
              <a:t>health policies, norms, standards and legislation</a:t>
            </a:r>
          </a:p>
          <a:p>
            <a:pPr lvl="1"/>
            <a:r>
              <a:rPr lang="en-US" dirty="0"/>
              <a:t>Coordinate funding and financial management of district health services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and maintain equipment, </a:t>
            </a:r>
            <a:r>
              <a:rPr lang="en-US" dirty="0" smtClean="0"/>
              <a:t>vehicles, </a:t>
            </a:r>
            <a:r>
              <a:rPr lang="en-US" dirty="0"/>
              <a:t>and health care </a:t>
            </a:r>
            <a:r>
              <a:rPr lang="en-US" dirty="0" smtClean="0"/>
              <a:t>facilities</a:t>
            </a:r>
          </a:p>
        </p:txBody>
      </p:sp>
    </p:spTree>
    <p:extLst>
      <p:ext uri="{BB962C8B-B14F-4D97-AF65-F5344CB8AC3E}">
        <p14:creationId xmlns:p14="http://schemas.microsoft.com/office/powerpoint/2010/main" val="23912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30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idx="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31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56" y="877986"/>
            <a:ext cx="11676888" cy="5598888"/>
          </a:xfrm>
        </p:spPr>
        <p:txBody>
          <a:bodyPr>
            <a:normAutofit/>
          </a:bodyPr>
          <a:lstStyle/>
          <a:p>
            <a:r>
              <a:rPr lang="en-US" dirty="0" smtClean="0"/>
              <a:t>District </a:t>
            </a:r>
            <a:r>
              <a:rPr lang="en-US" dirty="0" smtClean="0"/>
              <a:t>Health </a:t>
            </a:r>
            <a:r>
              <a:rPr lang="en-US" dirty="0" smtClean="0"/>
              <a:t>System health service responsibilities</a:t>
            </a:r>
            <a:endParaRPr lang="en-US" dirty="0"/>
          </a:p>
          <a:p>
            <a:pPr lvl="1"/>
            <a:r>
              <a:rPr lang="en-US" dirty="0" smtClean="0"/>
              <a:t>Ensure </a:t>
            </a:r>
            <a:r>
              <a:rPr lang="en-US" dirty="0"/>
              <a:t>health promotion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Ensure availability </a:t>
            </a:r>
            <a:r>
              <a:rPr lang="en-US" dirty="0"/>
              <a:t>of </a:t>
            </a:r>
            <a:r>
              <a:rPr lang="en-US" dirty="0" smtClean="0"/>
              <a:t>full </a:t>
            </a:r>
            <a:r>
              <a:rPr lang="en-US" dirty="0"/>
              <a:t>range of </a:t>
            </a:r>
            <a:r>
              <a:rPr lang="en-US" dirty="0" smtClean="0"/>
              <a:t>primary health care </a:t>
            </a:r>
            <a:r>
              <a:rPr lang="en-US" dirty="0"/>
              <a:t>and other relevant health services in communities, clinics, community health </a:t>
            </a:r>
            <a:r>
              <a:rPr lang="en-US" dirty="0" smtClean="0"/>
              <a:t>centers</a:t>
            </a:r>
            <a:r>
              <a:rPr lang="en-US" dirty="0"/>
              <a:t>, district </a:t>
            </a:r>
            <a:r>
              <a:rPr lang="en-US" dirty="0" smtClean="0"/>
              <a:t>hospitals*</a:t>
            </a:r>
          </a:p>
          <a:p>
            <a:pPr lvl="1"/>
            <a:r>
              <a:rPr lang="en-US" dirty="0" smtClean="0"/>
              <a:t>Ensure promotion </a:t>
            </a:r>
            <a:r>
              <a:rPr lang="en-US" dirty="0"/>
              <a:t>and maintenance of environmental hygiene; </a:t>
            </a:r>
            <a:r>
              <a:rPr lang="en-US" dirty="0" smtClean="0"/>
              <a:t>i.e</a:t>
            </a:r>
            <a:r>
              <a:rPr lang="en-US" dirty="0"/>
              <a:t>. </a:t>
            </a:r>
            <a:r>
              <a:rPr lang="en-US" dirty="0" smtClean="0"/>
              <a:t>sanitation</a:t>
            </a:r>
            <a:r>
              <a:rPr lang="en-US" dirty="0"/>
              <a:t>, housing, </a:t>
            </a:r>
            <a:r>
              <a:rPr lang="en-US" dirty="0" smtClean="0"/>
              <a:t>noise</a:t>
            </a:r>
            <a:r>
              <a:rPr lang="en-US" dirty="0"/>
              <a:t>, </a:t>
            </a:r>
            <a:r>
              <a:rPr lang="en-US" dirty="0" smtClean="0"/>
              <a:t>food and </a:t>
            </a:r>
            <a:r>
              <a:rPr lang="en-US" dirty="0"/>
              <a:t>occupational hygiene, </a:t>
            </a:r>
            <a:r>
              <a:rPr lang="en-US" dirty="0" smtClean="0"/>
              <a:t>identification </a:t>
            </a:r>
            <a:r>
              <a:rPr lang="en-US" dirty="0"/>
              <a:t>and control of local health </a:t>
            </a:r>
            <a:r>
              <a:rPr lang="en-US" dirty="0" smtClean="0"/>
              <a:t>hazards</a:t>
            </a:r>
          </a:p>
          <a:p>
            <a:pPr lvl="1"/>
            <a:r>
              <a:rPr lang="en-US" dirty="0" smtClean="0"/>
              <a:t>Ensure </a:t>
            </a:r>
            <a:r>
              <a:rPr lang="en-US" dirty="0" smtClean="0"/>
              <a:t>provision </a:t>
            </a:r>
            <a:r>
              <a:rPr lang="en-US" dirty="0"/>
              <a:t>of </a:t>
            </a:r>
            <a:r>
              <a:rPr lang="en-US" dirty="0" smtClean="0"/>
              <a:t>essential health support services </a:t>
            </a:r>
            <a:r>
              <a:rPr lang="en-US" dirty="0"/>
              <a:t>including: </a:t>
            </a:r>
            <a:r>
              <a:rPr lang="en-US" dirty="0" smtClean="0"/>
              <a:t>facilities, </a:t>
            </a:r>
            <a:r>
              <a:rPr lang="en-US" dirty="0"/>
              <a:t>essential medicines, essential diagnostic services, </a:t>
            </a:r>
            <a:r>
              <a:rPr lang="en-US" dirty="0" smtClean="0"/>
              <a:t>transport </a:t>
            </a:r>
            <a:r>
              <a:rPr lang="en-US" dirty="0"/>
              <a:t>and </a:t>
            </a:r>
            <a:r>
              <a:rPr lang="en-US" dirty="0" smtClean="0"/>
              <a:t>maintenance </a:t>
            </a:r>
            <a:r>
              <a:rPr lang="en-US" dirty="0"/>
              <a:t>of </a:t>
            </a:r>
            <a:r>
              <a:rPr lang="en-US" dirty="0" smtClean="0"/>
              <a:t>equipment</a:t>
            </a:r>
          </a:p>
          <a:p>
            <a:pPr lvl="1"/>
            <a:r>
              <a:rPr lang="en-US" dirty="0" smtClean="0"/>
              <a:t>Monitor </a:t>
            </a:r>
            <a:r>
              <a:rPr lang="en-US" dirty="0"/>
              <a:t>and </a:t>
            </a:r>
            <a:r>
              <a:rPr lang="en-US" dirty="0" smtClean="0"/>
              <a:t>evaluate health </a:t>
            </a:r>
            <a:r>
              <a:rPr lang="en-US" dirty="0"/>
              <a:t>service </a:t>
            </a:r>
            <a:r>
              <a:rPr lang="en-US" dirty="0" smtClean="0"/>
              <a:t>provision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*</a:t>
            </a:r>
            <a:r>
              <a:rPr lang="en-US" i="1" dirty="0"/>
              <a:t>Note: this package subject to the outcome of negotiations between the province and municipality in terms of the constitutional right of municipalities to render municipal health </a:t>
            </a:r>
            <a:r>
              <a:rPr lang="en-US" i="1" dirty="0" smtClean="0"/>
              <a:t>services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2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55" y="877986"/>
            <a:ext cx="6334313" cy="5858990"/>
          </a:xfrm>
        </p:spPr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en-US" dirty="0" smtClean="0"/>
              <a:t>provinces, 278 municipalities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68" y="1174282"/>
            <a:ext cx="5384745" cy="49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51" y="1135344"/>
            <a:ext cx="5621471" cy="4892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55" y="877986"/>
            <a:ext cx="6334313" cy="5858990"/>
          </a:xfrm>
        </p:spPr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en-US" dirty="0" smtClean="0"/>
              <a:t>provinces, 278 municipalities</a:t>
            </a:r>
          </a:p>
          <a:p>
            <a:pPr lvl="1"/>
            <a:r>
              <a:rPr lang="en-US" dirty="0"/>
              <a:t>8 Metropolitan Municipalities (Category A)</a:t>
            </a:r>
          </a:p>
          <a:p>
            <a:pPr lvl="2"/>
            <a:r>
              <a:rPr lang="en-US" dirty="0"/>
              <a:t>Exclusive municipal executive and legislative authority in </a:t>
            </a:r>
            <a:r>
              <a:rPr lang="en-US" dirty="0" smtClean="0"/>
              <a:t>its </a:t>
            </a:r>
            <a:r>
              <a:rPr lang="en-US" dirty="0"/>
              <a:t>area</a:t>
            </a:r>
          </a:p>
          <a:p>
            <a:pPr lvl="3"/>
            <a:r>
              <a:rPr lang="en-US" dirty="0"/>
              <a:t>Buffalo City (East London)</a:t>
            </a:r>
          </a:p>
          <a:p>
            <a:pPr lvl="3"/>
            <a:r>
              <a:rPr lang="en-US" dirty="0"/>
              <a:t>City of Cape Town</a:t>
            </a:r>
          </a:p>
          <a:p>
            <a:pPr lvl="3"/>
            <a:r>
              <a:rPr lang="en-US" dirty="0"/>
              <a:t>City of Johannesburg</a:t>
            </a:r>
          </a:p>
          <a:p>
            <a:pPr lvl="3"/>
            <a:r>
              <a:rPr lang="en-US" dirty="0"/>
              <a:t>City of Tshwane (Pretoria)</a:t>
            </a:r>
          </a:p>
          <a:p>
            <a:pPr lvl="3"/>
            <a:r>
              <a:rPr lang="en-US" dirty="0"/>
              <a:t>Ekurhuleni (East Rand)</a:t>
            </a:r>
          </a:p>
          <a:p>
            <a:pPr lvl="3"/>
            <a:r>
              <a:rPr lang="en-US" dirty="0"/>
              <a:t>eThekwini (Durban)</a:t>
            </a:r>
          </a:p>
          <a:p>
            <a:pPr lvl="3"/>
            <a:r>
              <a:rPr lang="en-US" dirty="0" err="1"/>
              <a:t>Mangaung</a:t>
            </a:r>
            <a:r>
              <a:rPr lang="en-US" dirty="0"/>
              <a:t> (Bloemfontein)</a:t>
            </a:r>
          </a:p>
          <a:p>
            <a:pPr lvl="3"/>
            <a:r>
              <a:rPr lang="en-US" dirty="0"/>
              <a:t>Nelson Mandela Bay (Port Elizabeth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55" y="877986"/>
            <a:ext cx="6334313" cy="5858990"/>
          </a:xfrm>
        </p:spPr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en-US" dirty="0" smtClean="0"/>
              <a:t>provinces, 278 municipalities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 Metropolitan Municipalities (Category A)</a:t>
            </a:r>
          </a:p>
          <a:p>
            <a:pPr lvl="2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Exclusive municipal executive and legislative authority in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its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area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Buffalo City (East London)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City of Cape Town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City of Johannesburg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City of Tshwane (Pretoria)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Ekurhuleni (East Rand)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eThekwini (Durban)</a:t>
            </a:r>
          </a:p>
          <a:p>
            <a:pPr lvl="3"/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Mangaung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(Bloemfontein)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Nelson Mandela Bay (Port Elizabeth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52 </a:t>
            </a:r>
            <a:r>
              <a:rPr lang="en-US" dirty="0"/>
              <a:t>District Municipalities (Category C)</a:t>
            </a:r>
          </a:p>
          <a:p>
            <a:pPr lvl="2"/>
            <a:r>
              <a:rPr lang="en-US" dirty="0" smtClean="0"/>
              <a:t>Executive </a:t>
            </a:r>
            <a:r>
              <a:rPr lang="en-US" dirty="0"/>
              <a:t>and legislative authority in an area that includes more than one </a:t>
            </a:r>
            <a:r>
              <a:rPr lang="en-US" dirty="0" smtClean="0"/>
              <a:t>municipality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39" y="1135344"/>
            <a:ext cx="5586483" cy="489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55" y="877986"/>
            <a:ext cx="6334313" cy="58589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9 </a:t>
            </a:r>
            <a:r>
              <a:rPr lang="en-US" dirty="0" smtClean="0"/>
              <a:t>provinces, 278 municipalities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 Metropolitan Municipalities (Category A)</a:t>
            </a:r>
          </a:p>
          <a:p>
            <a:pPr lvl="2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Exclusive municipal executive and legislative authority in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its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area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Buffalo City (East London)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City of Cape Town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City of Johannesburg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City of Tshwane (Pretoria)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Ekurhuleni (East Rand)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eThekwini (Durban)</a:t>
            </a:r>
          </a:p>
          <a:p>
            <a:pPr lvl="3"/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Mangaung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(Bloemfontein)</a:t>
            </a:r>
          </a:p>
          <a:p>
            <a:pPr lvl="3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Nelson Mandela Bay (Port Elizabeth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52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District Municipalities (Category C)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Executive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legislative authority in an area that includes more than one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municipality</a:t>
            </a:r>
          </a:p>
          <a:p>
            <a:pPr lvl="1"/>
            <a:r>
              <a:rPr lang="en-US" dirty="0"/>
              <a:t>226 Local Municipalities (Category B)</a:t>
            </a:r>
          </a:p>
          <a:p>
            <a:pPr lvl="2"/>
            <a:r>
              <a:rPr lang="en-US" dirty="0"/>
              <a:t>Share municipal executive and legislative authority with a Category C municipality, within whose area they fall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6" y="1289785"/>
            <a:ext cx="5650030" cy="44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55" y="877986"/>
            <a:ext cx="11817903" cy="5598888"/>
          </a:xfrm>
        </p:spPr>
        <p:txBody>
          <a:bodyPr>
            <a:normAutofit/>
          </a:bodyPr>
          <a:lstStyle/>
          <a:p>
            <a:r>
              <a:rPr lang="en-US" dirty="0" smtClean="0"/>
              <a:t>“Quasi-federal </a:t>
            </a:r>
            <a:r>
              <a:rPr lang="en-US" dirty="0"/>
              <a:t>system of </a:t>
            </a:r>
            <a:r>
              <a:rPr lang="en-US" dirty="0" smtClean="0"/>
              <a:t>government”</a:t>
            </a:r>
          </a:p>
          <a:p>
            <a:r>
              <a:rPr lang="en-US" dirty="0" smtClean="0"/>
              <a:t>Three </a:t>
            </a:r>
            <a:r>
              <a:rPr lang="en-US" dirty="0"/>
              <a:t>concurrent health </a:t>
            </a:r>
            <a:r>
              <a:rPr lang="en-US" dirty="0" smtClean="0"/>
              <a:t>systems: National, Provincial, Local Health Systems, each </a:t>
            </a:r>
            <a:r>
              <a:rPr lang="en-US" dirty="0"/>
              <a:t>with legislative/executive authority in their own </a:t>
            </a:r>
            <a:r>
              <a:rPr lang="en-US" dirty="0" smtClean="0"/>
              <a:t>spheres</a:t>
            </a:r>
          </a:p>
          <a:p>
            <a:r>
              <a:rPr lang="en-US" dirty="0" smtClean="0"/>
              <a:t>Administrative, financial and support services, planning and human resources provided through </a:t>
            </a:r>
            <a:r>
              <a:rPr lang="en-US" i="1" u="sng" dirty="0" smtClean="0"/>
              <a:t>negotiated agreements between province, districts, and municipalities</a:t>
            </a:r>
          </a:p>
          <a:p>
            <a:r>
              <a:rPr lang="en-US" dirty="0" smtClean="0"/>
              <a:t>Many challenges</a:t>
            </a:r>
            <a:endParaRPr lang="en-US" dirty="0"/>
          </a:p>
          <a:p>
            <a:pPr lvl="1"/>
            <a:r>
              <a:rPr lang="en-US" dirty="0"/>
              <a:t>Poor coordination of policy implementation between </a:t>
            </a:r>
            <a:r>
              <a:rPr lang="en-US" dirty="0" smtClean="0"/>
              <a:t>three spheres</a:t>
            </a:r>
            <a:endParaRPr lang="en-US" dirty="0"/>
          </a:p>
          <a:p>
            <a:pPr lvl="1"/>
            <a:r>
              <a:rPr lang="en-US" dirty="0"/>
              <a:t>Limited delegation of powers by provinces to district and facility health management</a:t>
            </a:r>
          </a:p>
          <a:p>
            <a:pPr lvl="1"/>
            <a:r>
              <a:rPr lang="en-US" dirty="0"/>
              <a:t>Weak management, accountability and support</a:t>
            </a:r>
          </a:p>
          <a:p>
            <a:pPr lvl="1"/>
            <a:r>
              <a:rPr lang="en-US" dirty="0"/>
              <a:t>Poor financial management, inefficient patient information systems, inefficient drug supply and management systems at sub-national </a:t>
            </a:r>
            <a:r>
              <a:rPr lang="en-US" dirty="0" smtClean="0"/>
              <a:t>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GHT">
      <a:dk1>
        <a:sysClr val="windowText" lastClr="000000"/>
      </a:dk1>
      <a:lt1>
        <a:sysClr val="window" lastClr="FFFFFF"/>
      </a:lt1>
      <a:dk2>
        <a:srgbClr val="4B94DD"/>
      </a:dk2>
      <a:lt2>
        <a:srgbClr val="D5E6F7"/>
      </a:lt2>
      <a:accent1>
        <a:srgbClr val="005EAA"/>
      </a:accent1>
      <a:accent2>
        <a:srgbClr val="4B94DD"/>
      </a:accent2>
      <a:accent3>
        <a:srgbClr val="B81020"/>
      </a:accent3>
      <a:accent4>
        <a:srgbClr val="FF6D82"/>
      </a:accent4>
      <a:accent5>
        <a:srgbClr val="7F7F7F"/>
      </a:accent5>
      <a:accent6>
        <a:srgbClr val="3E3E3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GHT_PPT_Template_20190604" id="{F9928EDD-6EBF-4D79-B820-39594650DCF3}" vid="{B8DCD4DB-9DD0-4155-9B95-C3198DB702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DGHT_PPT_Template_20190628</Template>
  <TotalTime>5196</TotalTime>
  <Words>2486</Words>
  <Application>Microsoft Office PowerPoint</Application>
  <PresentationFormat>Widescreen</PresentationFormat>
  <Paragraphs>482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Wingdings</vt:lpstr>
      <vt:lpstr>Office Theme</vt:lpstr>
      <vt:lpstr>Health Governance in South Africa</vt:lpstr>
      <vt:lpstr>Health Governance in South Africa</vt:lpstr>
      <vt:lpstr>Health Governance in South Africa</vt:lpstr>
      <vt:lpstr>Health Governance in South Africa</vt:lpstr>
      <vt:lpstr>Health Governance in South Africa</vt:lpstr>
      <vt:lpstr>Health Governance in South Africa</vt:lpstr>
      <vt:lpstr>Health Governance in South Africa</vt:lpstr>
      <vt:lpstr>Health Governance in South Africa</vt:lpstr>
      <vt:lpstr>Health Governance in South Africa</vt:lpstr>
      <vt:lpstr>South African Political Structure</vt:lpstr>
      <vt:lpstr>Health Governance in South Africa</vt:lpstr>
      <vt:lpstr>But wait, there’s more</vt:lpstr>
      <vt:lpstr>Who is responsible for fixing “above site” issues?</vt:lpstr>
      <vt:lpstr>Who is responsible for fixing “above site” issues?</vt:lpstr>
      <vt:lpstr>Who is responsible for fixing “above site” issues?</vt:lpstr>
      <vt:lpstr>Who is responsible for fixing “above site” issues?</vt:lpstr>
      <vt:lpstr>Who is responsible for fixing “above site” issues?</vt:lpstr>
      <vt:lpstr>CDC Direct Service Partners (DSP)</vt:lpstr>
      <vt:lpstr>CDC Direct Service Partners</vt:lpstr>
      <vt:lpstr>CDC and Siyenza</vt:lpstr>
      <vt:lpstr>Health Facility Staff</vt:lpstr>
      <vt:lpstr>Community Staff</vt:lpstr>
      <vt:lpstr>Siyenza Key Interventions</vt:lpstr>
      <vt:lpstr>Siyenza Key Interventions</vt:lpstr>
      <vt:lpstr>Siyenza Key Interventions</vt:lpstr>
      <vt:lpstr>PowerPoint Presentation</vt:lpstr>
      <vt:lpstr>Health Information Systems</vt:lpstr>
      <vt:lpstr>PowerPoint Presentation</vt:lpstr>
      <vt:lpstr>PowerPoint Presentation</vt:lpstr>
      <vt:lpstr>PowerPoint Presentation</vt:lpstr>
      <vt:lpstr>PowerPoint Presentation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Siyenza</dc:title>
  <dc:creator>Patton, Monica E. (CDC/DDPHSIS/CGH/DGHT)</dc:creator>
  <cp:lastModifiedBy>Patton, Monica E. (CDC/DDPHSIS/CGH/DGHT)</cp:lastModifiedBy>
  <cp:revision>103</cp:revision>
  <dcterms:created xsi:type="dcterms:W3CDTF">2019-07-11T15:12:21Z</dcterms:created>
  <dcterms:modified xsi:type="dcterms:W3CDTF">2019-07-17T12:47:36Z</dcterms:modified>
</cp:coreProperties>
</file>