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2"/>
    <p:sldId id="300" r:id="rId3"/>
    <p:sldId id="305" r:id="rId4"/>
    <p:sldId id="307" r:id="rId5"/>
    <p:sldId id="316" r:id="rId6"/>
    <p:sldId id="292" r:id="rId7"/>
    <p:sldId id="317" r:id="rId8"/>
    <p:sldId id="318" r:id="rId9"/>
    <p:sldId id="308" r:id="rId10"/>
    <p:sldId id="313" r:id="rId11"/>
    <p:sldId id="314" r:id="rId12"/>
    <p:sldId id="31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A"/>
    <a:srgbClr val="898989"/>
    <a:srgbClr val="B81020"/>
    <a:srgbClr val="BE84C6"/>
    <a:srgbClr val="592C5F"/>
    <a:srgbClr val="F97F9F"/>
    <a:srgbClr val="B50938"/>
    <a:srgbClr val="C1E2A8"/>
    <a:srgbClr val="5E9732"/>
    <a:srgbClr val="9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06" autoAdjust="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9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B8673A-04D8-4017-AEA9-AD78F6C54E2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F07426-DA1A-4BDD-881A-58F7329D7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1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5BEFCB-7B8B-42EB-837C-1428990C6B6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4EBB1C-6689-4566-BC6A-033D81CB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BB1C-6689-4566-BC6A-033D81CB76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r>
              <a:rPr lang="en-US" baseline="0" dirty="0" smtClean="0"/>
              <a:t> Lead list isn’t exhaustive, but just the one’s most related to Siyenza activities</a:t>
            </a:r>
          </a:p>
          <a:p>
            <a:r>
              <a:rPr lang="en-US" baseline="0" dirty="0" smtClean="0"/>
              <a:t>Not sure if should mentioned the 2 required tools here: Minimum Requirements Checklist, Facility Recommendation Tracker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BB1C-6689-4566-BC6A-033D81CB7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BB1C-6689-4566-BC6A-033D81CB76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EBB1C-6689-4566-BC6A-033D81CB7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02" y="5952204"/>
            <a:ext cx="2507719" cy="85323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20980" y="5264943"/>
            <a:ext cx="9360022" cy="1063009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Weekday, Month DD, YYYY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20980" y="1770342"/>
            <a:ext cx="11750040" cy="1928812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" y="4038600"/>
            <a:ext cx="11750040" cy="886897"/>
          </a:xfrm>
        </p:spPr>
        <p:txBody>
          <a:bodyPr anchor="b"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Enter presentation subtitle or author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3968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4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4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9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57556" y="886885"/>
            <a:ext cx="11676888" cy="662832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7556" y="1549716"/>
            <a:ext cx="11676888" cy="47249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065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299" y="6486095"/>
            <a:ext cx="1315915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345" y="1709739"/>
            <a:ext cx="11745311" cy="2483890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Enter Section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345" y="4587766"/>
            <a:ext cx="11745310" cy="1187044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Enter section subtitle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3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36483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219444" y="935152"/>
            <a:ext cx="5715000" cy="53929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4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032" y="798089"/>
            <a:ext cx="5727700" cy="731996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256032" y="1530084"/>
            <a:ext cx="5741543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/>
          </p:nvPr>
        </p:nvSpPr>
        <p:spPr>
          <a:xfrm>
            <a:off x="6186042" y="1530084"/>
            <a:ext cx="5709920" cy="48460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8074" y="786384"/>
            <a:ext cx="5705856" cy="73199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0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9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400428" cy="5513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The quick brown fox jumps over the lazy dog.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51832" y="886968"/>
            <a:ext cx="7150608" cy="5513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251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5992"/>
            <a:ext cx="12192000" cy="786384"/>
          </a:xfrm>
          <a:solidFill>
            <a:srgbClr val="005DAA"/>
          </a:solidFill>
        </p:spPr>
        <p:txBody>
          <a:bodyPr lIns="274320" rIns="274320" anchor="ctr">
            <a:normAutofit/>
          </a:bodyPr>
          <a:lstStyle>
            <a:lvl1pPr>
              <a:defRPr sz="4400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0937" y="886968"/>
            <a:ext cx="7031503" cy="550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886968"/>
            <a:ext cx="4398264" cy="5501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Enter photo caption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1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" y="0"/>
            <a:ext cx="12188952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0344" y="6476873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76871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476870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682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Division of Global HIV &amp; 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51" r:id="rId4"/>
    <p:sldLayoutId id="2147483661" r:id="rId5"/>
    <p:sldLayoutId id="2147483663" r:id="rId6"/>
    <p:sldLayoutId id="2147483656" r:id="rId7"/>
    <p:sldLayoutId id="2147483657" r:id="rId8"/>
    <p:sldLayoutId id="2147483654" r:id="rId9"/>
    <p:sldLayoutId id="2147483655" r:id="rId10"/>
    <p:sldLayoutId id="2147483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th-africa-strategic-information/Siyenz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CDC South Africa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Rules of Engagement in the Context of Siyenza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Aurum Siyenza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2964" y="997426"/>
            <a:ext cx="11676888" cy="662832"/>
          </a:xfrm>
        </p:spPr>
        <p:txBody>
          <a:bodyPr>
            <a:normAutofit/>
          </a:bodyPr>
          <a:lstStyle/>
          <a:p>
            <a:r>
              <a:rPr lang="en-US" dirty="0" smtClean="0"/>
              <a:t>Aurum Health Institute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6" y="1172681"/>
            <a:ext cx="4956701" cy="3312792"/>
          </a:xfrm>
        </p:spPr>
        <p:txBody>
          <a:bodyPr>
            <a:normAutofit/>
          </a:bodyPr>
          <a:lstStyle/>
          <a:p>
            <a:r>
              <a:rPr lang="en-US" dirty="0" smtClean="0"/>
              <a:t>CDC </a:t>
            </a:r>
          </a:p>
          <a:p>
            <a:pPr lvl="1"/>
            <a:r>
              <a:rPr lang="en-US" b="1" dirty="0" smtClean="0"/>
              <a:t>PO</a:t>
            </a:r>
            <a:r>
              <a:rPr lang="en-US" dirty="0" smtClean="0"/>
              <a:t>: Melissa Briggs-Hagen</a:t>
            </a:r>
          </a:p>
          <a:p>
            <a:pPr lvl="1"/>
            <a:r>
              <a:rPr lang="en-US" b="1" dirty="0" smtClean="0"/>
              <a:t>TM/AM:</a:t>
            </a:r>
            <a:r>
              <a:rPr lang="en-US" dirty="0"/>
              <a:t> </a:t>
            </a:r>
            <a:r>
              <a:rPr lang="en-US" dirty="0" smtClean="0"/>
              <a:t>Gurpreet Kindra</a:t>
            </a:r>
            <a:endParaRPr lang="en-US" b="1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21289"/>
              </p:ext>
            </p:extLst>
          </p:nvPr>
        </p:nvGraphicFramePr>
        <p:xfrm>
          <a:off x="322964" y="3428676"/>
          <a:ext cx="71954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378">
                  <a:extLst>
                    <a:ext uri="{9D8B030D-6E8A-4147-A177-3AD203B41FA5}">
                      <a16:colId xmlns:a16="http://schemas.microsoft.com/office/drawing/2014/main" val="2137264771"/>
                    </a:ext>
                  </a:extLst>
                </a:gridCol>
                <a:gridCol w="2086797">
                  <a:extLst>
                    <a:ext uri="{9D8B030D-6E8A-4147-A177-3AD203B41FA5}">
                      <a16:colId xmlns:a16="http://schemas.microsoft.com/office/drawing/2014/main" val="2869265093"/>
                    </a:ext>
                  </a:extLst>
                </a:gridCol>
                <a:gridCol w="2383281">
                  <a:extLst>
                    <a:ext uri="{9D8B030D-6E8A-4147-A177-3AD203B41FA5}">
                      <a16:colId xmlns:a16="http://schemas.microsoft.com/office/drawing/2014/main" val="4000370637"/>
                    </a:ext>
                  </a:extLst>
                </a:gridCol>
              </a:tblGrid>
              <a:tr h="363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</a:t>
                      </a:r>
                      <a:r>
                        <a:rPr lang="en-US" baseline="0" dirty="0" smtClean="0"/>
                        <a:t> #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August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03749"/>
                  </a:ext>
                </a:extLst>
              </a:tr>
              <a:tr h="5190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gp</a:t>
                      </a:r>
                      <a:r>
                        <a:rPr lang="en-US" dirty="0" smtClean="0"/>
                        <a:t> Ekurhuleni Metropolitan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365"/>
                  </a:ext>
                </a:extLst>
              </a:tr>
              <a:tr h="5043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nw</a:t>
                      </a:r>
                      <a:r>
                        <a:rPr lang="en-US" dirty="0" smtClean="0"/>
                        <a:t> Bojanala Platinum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85982"/>
                  </a:ext>
                </a:extLst>
              </a:tr>
              <a:tr h="5190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nw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</a:t>
                      </a:r>
                      <a:r>
                        <a:rPr lang="en-US" dirty="0" smtClean="0"/>
                        <a:t> Kenneth Kaunda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8421"/>
                  </a:ext>
                </a:extLst>
              </a:tr>
              <a:tr h="519072">
                <a:tc>
                  <a:txBody>
                    <a:bodyPr/>
                    <a:lstStyle/>
                    <a:p>
                      <a:r>
                        <a:rPr lang="it-IT" dirty="0" smtClean="0"/>
                        <a:t>nw Ngaka Modiri Molema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38375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257556" y="2496925"/>
            <a:ext cx="7888305" cy="434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47 Current Siyenza Sites</a:t>
            </a:r>
          </a:p>
          <a:p>
            <a:r>
              <a:rPr lang="en-US" dirty="0" smtClean="0"/>
              <a:t>Gauteng &amp; North West Provinces</a:t>
            </a:r>
          </a:p>
          <a:p>
            <a:pPr fontAlgn="t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63" y="1395808"/>
            <a:ext cx="2744899" cy="27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THC Siyenza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57556" y="1114782"/>
            <a:ext cx="11676888" cy="662832"/>
          </a:xfrm>
        </p:spPr>
        <p:txBody>
          <a:bodyPr>
            <a:normAutofit/>
          </a:bodyPr>
          <a:lstStyle/>
          <a:p>
            <a:r>
              <a:rPr lang="en-US" dirty="0" smtClean="0"/>
              <a:t>TB/HIV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6" y="1433380"/>
            <a:ext cx="4956701" cy="3312792"/>
          </a:xfrm>
        </p:spPr>
        <p:txBody>
          <a:bodyPr>
            <a:normAutofit/>
          </a:bodyPr>
          <a:lstStyle/>
          <a:p>
            <a:r>
              <a:rPr lang="en-US" dirty="0" smtClean="0"/>
              <a:t>CDC </a:t>
            </a:r>
          </a:p>
          <a:p>
            <a:pPr lvl="1"/>
            <a:r>
              <a:rPr lang="en-US" b="1" dirty="0" smtClean="0"/>
              <a:t>PO</a:t>
            </a:r>
            <a:r>
              <a:rPr lang="en-US" dirty="0" smtClean="0"/>
              <a:t>:  Rayna Taback-Esra</a:t>
            </a:r>
          </a:p>
          <a:p>
            <a:pPr lvl="1"/>
            <a:r>
              <a:rPr lang="en-US" b="1" dirty="0" smtClean="0"/>
              <a:t>TM/AM: </a:t>
            </a:r>
            <a:r>
              <a:rPr lang="en-US" dirty="0" smtClean="0"/>
              <a:t>Philippe Chiliade</a:t>
            </a:r>
            <a:endParaRPr lang="en-US" b="1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5291"/>
              </p:ext>
            </p:extLst>
          </p:nvPr>
        </p:nvGraphicFramePr>
        <p:xfrm>
          <a:off x="257556" y="3769013"/>
          <a:ext cx="6809451" cy="243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817">
                  <a:extLst>
                    <a:ext uri="{9D8B030D-6E8A-4147-A177-3AD203B41FA5}">
                      <a16:colId xmlns:a16="http://schemas.microsoft.com/office/drawing/2014/main" val="2137264771"/>
                    </a:ext>
                  </a:extLst>
                </a:gridCol>
                <a:gridCol w="2269817">
                  <a:extLst>
                    <a:ext uri="{9D8B030D-6E8A-4147-A177-3AD203B41FA5}">
                      <a16:colId xmlns:a16="http://schemas.microsoft.com/office/drawing/2014/main" val="2869265093"/>
                    </a:ext>
                  </a:extLst>
                </a:gridCol>
                <a:gridCol w="2269817">
                  <a:extLst>
                    <a:ext uri="{9D8B030D-6E8A-4147-A177-3AD203B41FA5}">
                      <a16:colId xmlns:a16="http://schemas.microsoft.com/office/drawing/2014/main" val="4000370637"/>
                    </a:ext>
                  </a:extLst>
                </a:gridCol>
              </a:tblGrid>
              <a:tr h="5161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</a:t>
                      </a:r>
                      <a:r>
                        <a:rPr lang="en-US" baseline="0" dirty="0" smtClean="0"/>
                        <a:t> #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August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03749"/>
                  </a:ext>
                </a:extLst>
              </a:tr>
              <a:tr h="2990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</a:t>
                      </a:r>
                      <a:r>
                        <a:rPr lang="en-US" dirty="0" smtClean="0"/>
                        <a:t> Amathole District 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365"/>
                  </a:ext>
                </a:extLst>
              </a:tr>
              <a:tr h="2990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</a:t>
                      </a:r>
                      <a:r>
                        <a:rPr lang="en-US" dirty="0" smtClean="0"/>
                        <a:t> Oliver Tambo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85982"/>
                  </a:ext>
                </a:extLst>
              </a:tr>
              <a:tr h="2990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</a:t>
                      </a:r>
                      <a:r>
                        <a:rPr lang="en-US" dirty="0" smtClean="0"/>
                        <a:t> Chris Hani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8421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257556" y="2768258"/>
            <a:ext cx="6029851" cy="434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20 Current Siyenza Sites</a:t>
            </a:r>
          </a:p>
          <a:p>
            <a:r>
              <a:rPr lang="en-US" dirty="0" smtClean="0"/>
              <a:t>Eastern Cape Province</a:t>
            </a:r>
          </a:p>
          <a:p>
            <a:pPr fontAlgn="t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8" y="1229571"/>
            <a:ext cx="3077374" cy="30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WRHI Siyenza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57556" y="936255"/>
            <a:ext cx="11676888" cy="662832"/>
          </a:xfrm>
        </p:spPr>
        <p:txBody>
          <a:bodyPr>
            <a:normAutofit/>
          </a:bodyPr>
          <a:lstStyle/>
          <a:p>
            <a:r>
              <a:rPr lang="en-US" dirty="0" smtClean="0"/>
              <a:t>Wits Reproductive Health &amp; HIV Institute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6" y="1433379"/>
            <a:ext cx="4914051" cy="3558345"/>
          </a:xfrm>
        </p:spPr>
        <p:txBody>
          <a:bodyPr>
            <a:normAutofit/>
          </a:bodyPr>
          <a:lstStyle/>
          <a:p>
            <a:r>
              <a:rPr lang="en-US" dirty="0" smtClean="0"/>
              <a:t>CDC </a:t>
            </a:r>
          </a:p>
          <a:p>
            <a:pPr lvl="1"/>
            <a:r>
              <a:rPr lang="en-US" b="1" dirty="0" smtClean="0"/>
              <a:t>PO</a:t>
            </a:r>
            <a:r>
              <a:rPr lang="en-US" dirty="0" smtClean="0"/>
              <a:t>: Carolyn Hall</a:t>
            </a:r>
          </a:p>
          <a:p>
            <a:pPr lvl="1"/>
            <a:r>
              <a:rPr lang="en-US" b="1" dirty="0" smtClean="0"/>
              <a:t>TM/AM:</a:t>
            </a:r>
            <a:r>
              <a:rPr lang="en-US" dirty="0"/>
              <a:t> </a:t>
            </a:r>
            <a:r>
              <a:rPr lang="en-US" dirty="0" smtClean="0"/>
              <a:t>Cobus Olivier</a:t>
            </a:r>
            <a:endParaRPr lang="en-US" b="1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61291"/>
              </p:ext>
            </p:extLst>
          </p:nvPr>
        </p:nvGraphicFramePr>
        <p:xfrm>
          <a:off x="339291" y="4120128"/>
          <a:ext cx="7162801" cy="121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19">
                  <a:extLst>
                    <a:ext uri="{9D8B030D-6E8A-4147-A177-3AD203B41FA5}">
                      <a16:colId xmlns:a16="http://schemas.microsoft.com/office/drawing/2014/main" val="2137264771"/>
                    </a:ext>
                  </a:extLst>
                </a:gridCol>
                <a:gridCol w="1976582">
                  <a:extLst>
                    <a:ext uri="{9D8B030D-6E8A-4147-A177-3AD203B41FA5}">
                      <a16:colId xmlns:a16="http://schemas.microsoft.com/office/drawing/2014/main" val="286926509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4000370637"/>
                    </a:ext>
                  </a:extLst>
                </a:gridCol>
              </a:tblGrid>
              <a:tr h="491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</a:t>
                      </a:r>
                      <a:r>
                        <a:rPr lang="en-US" baseline="0" dirty="0" smtClean="0"/>
                        <a:t> #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August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03749"/>
                  </a:ext>
                </a:extLst>
              </a:tr>
              <a:tr h="7225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gp</a:t>
                      </a:r>
                      <a:r>
                        <a:rPr lang="en-US" dirty="0" smtClean="0"/>
                        <a:t> City of Tshwane Metropolitan Municipality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365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266131" y="2977014"/>
            <a:ext cx="6029851" cy="434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21 Current Siyenza Sites</a:t>
            </a:r>
          </a:p>
          <a:p>
            <a:r>
              <a:rPr lang="en-US" dirty="0" smtClean="0"/>
              <a:t>Gauteng Province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57" y="1689516"/>
            <a:ext cx="4063793" cy="21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Officer(PO)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Role of PO: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6" y="1549716"/>
            <a:ext cx="10950376" cy="47249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 Notice of Funding Opportunity (NOFO) &amp; manage and monitor cooperative agreement (</a:t>
            </a:r>
            <a:r>
              <a:rPr lang="en-US" sz="2400" dirty="0" err="1" smtClean="0"/>
              <a:t>CoAgs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Responsible for </a:t>
            </a:r>
            <a:r>
              <a:rPr lang="en-US" sz="2400" dirty="0"/>
              <a:t>the programmatic, scientific, and/or technical aspects of assigned </a:t>
            </a:r>
            <a:r>
              <a:rPr lang="en-US" sz="2400" dirty="0" smtClean="0"/>
              <a:t>grants</a:t>
            </a:r>
            <a:endParaRPr lang="en-US" sz="2400" dirty="0"/>
          </a:p>
          <a:p>
            <a:r>
              <a:rPr lang="en-US" sz="2400" u="sng" dirty="0" smtClean="0"/>
              <a:t>Responsible </a:t>
            </a:r>
            <a:r>
              <a:rPr lang="en-US" sz="2400" u="sng" dirty="0"/>
              <a:t>for </a:t>
            </a:r>
            <a:r>
              <a:rPr lang="en-US" sz="2400" u="sng" dirty="0" smtClean="0"/>
              <a:t>reviewing and signing off on all guidance involving funds</a:t>
            </a:r>
          </a:p>
          <a:p>
            <a:r>
              <a:rPr lang="en-US" sz="2400" dirty="0" smtClean="0"/>
              <a:t>Coordinate and approve partner’s work plan and budget with support from TM/AM</a:t>
            </a:r>
          </a:p>
          <a:p>
            <a:r>
              <a:rPr lang="en-US" sz="2400" dirty="0" smtClean="0"/>
              <a:t>Coordinate with Extramural &amp; Finance Branch to approve budgets and restrictions </a:t>
            </a:r>
          </a:p>
          <a:p>
            <a:r>
              <a:rPr lang="en-US" sz="2400" dirty="0" smtClean="0"/>
              <a:t>1 PO per District Support Partner (DSP)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Monitor (TM)/Activity Manager (AM)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99655" y="2503701"/>
            <a:ext cx="4390644" cy="662832"/>
          </a:xfrm>
        </p:spPr>
        <p:txBody>
          <a:bodyPr/>
          <a:lstStyle/>
          <a:p>
            <a:r>
              <a:rPr lang="en-US" dirty="0" smtClean="0"/>
              <a:t>Role of TM: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9655" y="3102065"/>
            <a:ext cx="5109101" cy="1111896"/>
          </a:xfrm>
        </p:spPr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onitors </a:t>
            </a:r>
            <a:r>
              <a:rPr lang="en-US" sz="2400" dirty="0"/>
              <a:t>and evaluates the technical performance and </a:t>
            </a:r>
            <a:r>
              <a:rPr lang="en-US" sz="2400" dirty="0" smtClean="0"/>
              <a:t>achievements of the DSP</a:t>
            </a:r>
            <a:endParaRPr lang="en-US" sz="24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99655" y="4060634"/>
            <a:ext cx="4390644" cy="6628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Role of AM: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59613" y="4598892"/>
            <a:ext cx="6099116" cy="1228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Point of contact for day-to-day technical </a:t>
            </a:r>
            <a:r>
              <a:rPr lang="en-US" sz="2400" dirty="0" smtClean="0"/>
              <a:t>issues</a:t>
            </a:r>
          </a:p>
          <a:p>
            <a:r>
              <a:rPr lang="en-US" sz="2400" dirty="0" smtClean="0"/>
              <a:t>Conducts </a:t>
            </a:r>
            <a:r>
              <a:rPr lang="en-US" sz="2400" dirty="0"/>
              <a:t>site visits and documents visits, findings, </a:t>
            </a:r>
            <a:r>
              <a:rPr lang="en-US" sz="2400" dirty="0" smtClean="0"/>
              <a:t>recommendations-Role of </a:t>
            </a:r>
            <a:r>
              <a:rPr lang="en-US" sz="2400" i="1" dirty="0" smtClean="0"/>
              <a:t>Siyenza Site Leads builds off of this</a:t>
            </a:r>
            <a:endParaRPr lang="en-US" sz="2400" i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32485" y="954948"/>
            <a:ext cx="6353372" cy="438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TM/AM review performance, achievements, targets, &amp; all routine requests </a:t>
            </a:r>
          </a:p>
          <a:p>
            <a:pPr lvl="1"/>
            <a:r>
              <a:rPr lang="en-US" dirty="0" smtClean="0"/>
              <a:t>For multi program awards, TM/AM liaise with PO, who then provides final approval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62" y="1618093"/>
            <a:ext cx="3502548" cy="35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Siyenza Site Lead (Part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57556" y="886885"/>
            <a:ext cx="5577187" cy="662832"/>
          </a:xfrm>
        </p:spPr>
        <p:txBody>
          <a:bodyPr/>
          <a:lstStyle/>
          <a:p>
            <a:r>
              <a:rPr lang="en-US" dirty="0" smtClean="0"/>
              <a:t>Roles &amp; Responsibilities: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7" y="1732280"/>
            <a:ext cx="5577186" cy="461409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/>
              <a:t>Provide technical assistance to their assigned facilities</a:t>
            </a:r>
          </a:p>
          <a:p>
            <a:r>
              <a:rPr lang="en-US" sz="2400" dirty="0" smtClean="0"/>
              <a:t>Collaborate with the  District Support Partner (DSP) site lead and facility staff </a:t>
            </a:r>
          </a:p>
          <a:p>
            <a:pPr lvl="1"/>
            <a:r>
              <a:rPr lang="en-US" dirty="0" smtClean="0"/>
              <a:t>i.e. Facility Manager, Operations Manager, Clinicians, Data Team</a:t>
            </a:r>
          </a:p>
          <a:p>
            <a:r>
              <a:rPr lang="en-US" sz="2400" dirty="0" smtClean="0"/>
              <a:t>Monitor and assess progress of program activities and interventions</a:t>
            </a:r>
          </a:p>
          <a:p>
            <a:r>
              <a:rPr lang="en-US" sz="2400" dirty="0" smtClean="0"/>
              <a:t>Liaise with PO &amp; TM/AM to communicate ‘higher-level’ requests and concerns</a:t>
            </a:r>
          </a:p>
          <a:p>
            <a:r>
              <a:rPr lang="en-US" sz="2400" dirty="0" smtClean="0"/>
              <a:t>Communicate with technical POCs as needed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74957" y="931952"/>
            <a:ext cx="5265129" cy="66283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Leads cannot do the following: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86" y="816547"/>
            <a:ext cx="723436" cy="733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465" y="886885"/>
            <a:ext cx="680429" cy="680429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6244175" y="1735386"/>
            <a:ext cx="5501511" cy="46109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Request additional funds for DSP or facility</a:t>
            </a:r>
          </a:p>
          <a:p>
            <a:pPr lvl="1"/>
            <a:r>
              <a:rPr lang="en-US" dirty="0" smtClean="0"/>
              <a:t>Discuss these needs with PO</a:t>
            </a:r>
          </a:p>
          <a:p>
            <a:r>
              <a:rPr lang="en-US" sz="2400" dirty="0" smtClean="0"/>
              <a:t>Request additional human resources for DSP or facility</a:t>
            </a:r>
          </a:p>
          <a:p>
            <a:pPr lvl="1"/>
            <a:r>
              <a:rPr lang="en-US" dirty="0" smtClean="0"/>
              <a:t>Discuss these needs with PO</a:t>
            </a:r>
          </a:p>
          <a:p>
            <a:r>
              <a:rPr lang="en-US" sz="2400" dirty="0"/>
              <a:t>Request </a:t>
            </a:r>
            <a:r>
              <a:rPr lang="en-US" sz="2400" dirty="0" smtClean="0"/>
              <a:t>transportation to &amp; from facilities</a:t>
            </a:r>
            <a:endParaRPr lang="en-US" sz="2400" dirty="0"/>
          </a:p>
          <a:p>
            <a:pPr lvl="1"/>
            <a:r>
              <a:rPr lang="en-US" dirty="0" smtClean="0"/>
              <a:t>Coordinate with CDC SA motorpool</a:t>
            </a:r>
          </a:p>
          <a:p>
            <a:r>
              <a:rPr lang="en-US" sz="2400" dirty="0" smtClean="0"/>
              <a:t>Request a Training</a:t>
            </a:r>
          </a:p>
          <a:p>
            <a:pPr lvl="1"/>
            <a:r>
              <a:rPr lang="en-US" dirty="0" smtClean="0"/>
              <a:t>Discuss these needs with 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Site </a:t>
            </a:r>
            <a:r>
              <a:rPr lang="en-US" dirty="0" smtClean="0"/>
              <a:t>Leads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2242" y="878706"/>
            <a:ext cx="7070707" cy="415429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TDY orientation </a:t>
            </a:r>
            <a:r>
              <a:rPr lang="en-US" sz="2000" dirty="0" smtClean="0"/>
              <a:t>(Monday, after morning program meeting) </a:t>
            </a:r>
          </a:p>
          <a:p>
            <a:pPr lvl="1"/>
            <a:r>
              <a:rPr lang="en-US" sz="2000" dirty="0" smtClean="0"/>
              <a:t>Logistics, transportation, policies</a:t>
            </a:r>
          </a:p>
          <a:p>
            <a:pPr lvl="1"/>
            <a:r>
              <a:rPr lang="en-US" sz="2000" dirty="0" smtClean="0"/>
              <a:t>POC: Jonathan Grund</a:t>
            </a:r>
          </a:p>
          <a:p>
            <a:r>
              <a:rPr lang="en-US" sz="2400" b="1" dirty="0" smtClean="0"/>
              <a:t>Site Tools</a:t>
            </a:r>
          </a:p>
          <a:p>
            <a:pPr lvl="1"/>
            <a:r>
              <a:rPr lang="en-US" sz="2000" dirty="0" smtClean="0"/>
              <a:t>On Share Drive &amp; </a:t>
            </a:r>
            <a:r>
              <a:rPr lang="en-US" sz="2000" dirty="0" smtClean="0">
                <a:hlinkClick r:id="rId3"/>
              </a:rPr>
              <a:t>GitHub</a:t>
            </a:r>
            <a:endParaRPr lang="en-US" sz="2000" dirty="0" smtClean="0"/>
          </a:p>
          <a:p>
            <a:pPr lvl="1"/>
            <a:r>
              <a:rPr lang="en-US" sz="2000" dirty="0" smtClean="0"/>
              <a:t>Logistical POC: Monica Patton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Technical Lead POCs: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Testing: </a:t>
            </a:r>
            <a:r>
              <a:rPr lang="en-US" dirty="0" smtClean="0">
                <a:solidFill>
                  <a:srgbClr val="FF0000"/>
                </a:solidFill>
              </a:rPr>
              <a:t>Mpume Khanyile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Treatment: </a:t>
            </a:r>
            <a:r>
              <a:rPr lang="en-US" dirty="0" smtClean="0">
                <a:solidFill>
                  <a:srgbClr val="FF0000"/>
                </a:solidFill>
              </a:rPr>
              <a:t>Melissa Briggs-Hagen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Retention:</a:t>
            </a:r>
            <a:r>
              <a:rPr lang="en-US" dirty="0" smtClean="0">
                <a:solidFill>
                  <a:srgbClr val="FF0000"/>
                </a:solidFill>
              </a:rPr>
              <a:t> Cobus Olivier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TB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Hloni </a:t>
            </a:r>
            <a:r>
              <a:rPr lang="en-US" dirty="0" smtClean="0">
                <a:solidFill>
                  <a:srgbClr val="FF0000"/>
                </a:solidFill>
              </a:rPr>
              <a:t>Mabuza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Health Systems- HPRS/SYNCH</a:t>
            </a:r>
            <a:r>
              <a:rPr lang="en-US" dirty="0" smtClean="0">
                <a:solidFill>
                  <a:srgbClr val="FF0000"/>
                </a:solidFill>
              </a:rPr>
              <a:t>: Marissa Courey</a:t>
            </a:r>
            <a:endParaRPr lang="en-US" dirty="0" smtClean="0"/>
          </a:p>
          <a:p>
            <a:r>
              <a:rPr lang="en-US" sz="2400" b="1" dirty="0" smtClean="0"/>
              <a:t>Data Dashboard</a:t>
            </a:r>
          </a:p>
          <a:p>
            <a:pPr lvl="1"/>
            <a:r>
              <a:rPr lang="en-US" sz="2000" dirty="0" smtClean="0"/>
              <a:t>Utilize dashboard weekly to monitor performance</a:t>
            </a:r>
          </a:p>
          <a:p>
            <a:pPr lvl="1"/>
            <a:r>
              <a:rPr lang="en-US" sz="2000" dirty="0" smtClean="0"/>
              <a:t>POC: Vanessa Da Costa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788" t="4770"/>
          <a:stretch/>
        </p:blipFill>
        <p:spPr>
          <a:xfrm>
            <a:off x="7750810" y="1001230"/>
            <a:ext cx="3943967" cy="5251269"/>
          </a:xfrm>
          <a:prstGeom prst="rect">
            <a:avLst/>
          </a:prstGeom>
          <a:noFill/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0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716" y="1208996"/>
            <a:ext cx="11745311" cy="2483890"/>
          </a:xfrm>
        </p:spPr>
        <p:txBody>
          <a:bodyPr/>
          <a:lstStyle/>
          <a:p>
            <a:pPr algn="ctr"/>
            <a:r>
              <a:rPr lang="en-US" dirty="0" smtClean="0"/>
              <a:t>District Support Partner (DSP) Siyenza Profiles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431" y="4039049"/>
            <a:ext cx="6533114" cy="16708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5DAA"/>
                </a:solidFill>
              </a:rPr>
              <a:t>Aurum Health </a:t>
            </a:r>
            <a:r>
              <a:rPr lang="en-US" sz="2800" dirty="0" smtClean="0">
                <a:solidFill>
                  <a:srgbClr val="005DAA"/>
                </a:solidFill>
              </a:rPr>
              <a:t>Institute</a:t>
            </a:r>
            <a:endParaRPr lang="en-US" sz="2800" dirty="0">
              <a:solidFill>
                <a:srgbClr val="005DAA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5DAA"/>
                </a:solidFill>
              </a:rPr>
              <a:t>Health </a:t>
            </a:r>
            <a:r>
              <a:rPr lang="en-US" sz="2800" dirty="0">
                <a:solidFill>
                  <a:srgbClr val="005DAA"/>
                </a:solidFill>
              </a:rPr>
              <a:t>Systems </a:t>
            </a:r>
            <a:r>
              <a:rPr lang="en-US" sz="2800" dirty="0" smtClean="0">
                <a:solidFill>
                  <a:srgbClr val="005DAA"/>
                </a:solidFill>
              </a:rPr>
              <a:t>Trust</a:t>
            </a:r>
            <a:endParaRPr lang="en-US" sz="2800" dirty="0">
              <a:solidFill>
                <a:srgbClr val="005DAA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5DAA"/>
                </a:solidFill>
              </a:rPr>
              <a:t>TB/HIV </a:t>
            </a:r>
            <a:r>
              <a:rPr lang="en-US" sz="2800" dirty="0" smtClean="0">
                <a:solidFill>
                  <a:srgbClr val="005DAA"/>
                </a:solidFill>
              </a:rPr>
              <a:t>Care</a:t>
            </a:r>
            <a:endParaRPr lang="en-US" sz="2800" dirty="0">
              <a:solidFill>
                <a:srgbClr val="005DAA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5DAA"/>
                </a:solidFill>
              </a:rPr>
              <a:t>Wits Reproductive </a:t>
            </a:r>
            <a:r>
              <a:rPr lang="en-US" sz="2800" dirty="0" smtClean="0">
                <a:solidFill>
                  <a:srgbClr val="005DAA"/>
                </a:solidFill>
              </a:rPr>
              <a:t>Health &amp; HIV Institute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49" y="3231344"/>
            <a:ext cx="2970813" cy="29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/>
          <p:cNvSpPr>
            <a:spLocks noGrp="1"/>
          </p:cNvSpPr>
          <p:nvPr>
            <p:ph idx="1"/>
          </p:nvPr>
        </p:nvSpPr>
        <p:spPr>
          <a:xfrm>
            <a:off x="257555" y="877986"/>
            <a:ext cx="11817903" cy="5598888"/>
          </a:xfrm>
        </p:spPr>
        <p:txBody>
          <a:bodyPr>
            <a:normAutofit/>
          </a:bodyPr>
          <a:lstStyle/>
          <a:p>
            <a:r>
              <a:rPr lang="en-US" dirty="0" smtClean="0"/>
              <a:t>Cooperative Agreements (</a:t>
            </a:r>
            <a:r>
              <a:rPr lang="en-US" dirty="0" err="1" smtClean="0"/>
              <a:t>CoAg</a:t>
            </a:r>
            <a:r>
              <a:rPr lang="en-US" dirty="0" smtClean="0"/>
              <a:t>)</a:t>
            </a:r>
          </a:p>
          <a:p>
            <a:pPr lvl="1"/>
            <a:r>
              <a:rPr lang="en-US" sz="3200" b="1" u="sng" dirty="0" smtClean="0"/>
              <a:t>ASSISTANCE </a:t>
            </a:r>
            <a:r>
              <a:rPr lang="en-US" sz="3200" dirty="0" smtClean="0"/>
              <a:t> – CDC financially supports a program to accomplish a public purpose</a:t>
            </a:r>
          </a:p>
          <a:p>
            <a:pPr lvl="2"/>
            <a:r>
              <a:rPr lang="en-US" sz="2800" dirty="0" smtClean="0"/>
              <a:t>As opposed to a contract, which is an ACQUISITION where CDC is a buyer of a service</a:t>
            </a:r>
          </a:p>
          <a:p>
            <a:pPr lvl="2"/>
            <a:r>
              <a:rPr lang="en-US" sz="2800" dirty="0" smtClean="0"/>
              <a:t>As opposed to research, where CDC can dictate precise rules, roles, timelines, processes</a:t>
            </a:r>
          </a:p>
          <a:p>
            <a:pPr lvl="1"/>
            <a:r>
              <a:rPr lang="en-US" sz="3200" dirty="0" smtClean="0"/>
              <a:t>Requires substantial CDC involvement in program implementation</a:t>
            </a:r>
          </a:p>
          <a:p>
            <a:pPr lvl="1"/>
            <a:r>
              <a:rPr lang="en-US" sz="3200" dirty="0" smtClean="0"/>
              <a:t>Budget, scope, reporting governed by pre-negotiated terms of the </a:t>
            </a:r>
            <a:r>
              <a:rPr lang="en-US" sz="3200" dirty="0" err="1" smtClean="0"/>
              <a:t>CoAg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Direct Service Partners (DSP)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Direct Service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3123"/>
              </p:ext>
            </p:extLst>
          </p:nvPr>
        </p:nvGraphicFramePr>
        <p:xfrm>
          <a:off x="1597890" y="1338502"/>
          <a:ext cx="8128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1691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037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DSPs can do for </a:t>
                      </a:r>
                      <a:r>
                        <a:rPr lang="en-US" dirty="0" err="1" smtClean="0"/>
                        <a:t>Siyenza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DSPs can’t do for </a:t>
                      </a:r>
                      <a:r>
                        <a:rPr lang="en-US" dirty="0" err="1" smtClean="0"/>
                        <a:t>Siyenza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</a:t>
                      </a:r>
                      <a:r>
                        <a:rPr lang="en-US" baseline="0" dirty="0" smtClean="0"/>
                        <a:t> relationships with district &amp; municipal health leadership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Change/develop</a:t>
                      </a:r>
                      <a:r>
                        <a:rPr lang="en-US" baseline="0" dirty="0" smtClean="0"/>
                        <a:t> district/municipal health policy, rules, or processes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5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additional human resources in health facilities*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adequate </a:t>
                      </a:r>
                      <a:r>
                        <a:rPr lang="en-US" baseline="0" dirty="0" err="1" smtClean="0"/>
                        <a:t>DoH</a:t>
                      </a:r>
                      <a:r>
                        <a:rPr lang="en-US" baseline="0" dirty="0" smtClean="0"/>
                        <a:t> staff at facility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DSP and</a:t>
                      </a:r>
                      <a:r>
                        <a:rPr lang="en-US" baseline="0" dirty="0" smtClean="0"/>
                        <a:t> health facility</a:t>
                      </a:r>
                      <a:r>
                        <a:rPr lang="en-US" dirty="0" smtClean="0"/>
                        <a:t>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r>
                        <a:rPr lang="en-US" baseline="0" dirty="0" smtClean="0"/>
                        <a:t> health facility staff accountable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9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equipment,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materials, supplies*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 district/municipality provides equipment,</a:t>
                      </a:r>
                      <a:r>
                        <a:rPr lang="en-US" baseline="0" dirty="0" smtClean="0"/>
                        <a:t> materials, supplies, forms, registers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9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health facility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0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Hire DOH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38453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320799" y="5310909"/>
            <a:ext cx="8968510" cy="76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*Significant monetary/programmatic decisions must already be in the DSP’s approved work plan, otherwise require approval (and usually lots of paperwork) by CDC project officer and extramural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HST Siyenza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57556" y="936255"/>
            <a:ext cx="11676888" cy="662832"/>
          </a:xfrm>
        </p:spPr>
        <p:txBody>
          <a:bodyPr>
            <a:normAutofit/>
          </a:bodyPr>
          <a:lstStyle/>
          <a:p>
            <a:r>
              <a:rPr lang="en-US" dirty="0"/>
              <a:t>Health Systems Trust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E477-088D-487D-A482-1547B74FD15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7556" y="1433380"/>
            <a:ext cx="4956701" cy="3312792"/>
          </a:xfrm>
        </p:spPr>
        <p:txBody>
          <a:bodyPr>
            <a:normAutofit/>
          </a:bodyPr>
          <a:lstStyle/>
          <a:p>
            <a:r>
              <a:rPr lang="en-US" dirty="0" smtClean="0"/>
              <a:t>CDC </a:t>
            </a:r>
          </a:p>
          <a:p>
            <a:pPr lvl="1"/>
            <a:r>
              <a:rPr lang="en-US" b="1" dirty="0" smtClean="0"/>
              <a:t>PO</a:t>
            </a:r>
            <a:r>
              <a:rPr lang="en-US" dirty="0" smtClean="0"/>
              <a:t>: Jonathan Grund</a:t>
            </a:r>
          </a:p>
          <a:p>
            <a:pPr lvl="1"/>
            <a:r>
              <a:rPr lang="en-US" b="1" dirty="0" smtClean="0"/>
              <a:t>TM/AM:</a:t>
            </a:r>
            <a:r>
              <a:rPr lang="en-US" dirty="0"/>
              <a:t> </a:t>
            </a:r>
            <a:r>
              <a:rPr lang="en-US" dirty="0" smtClean="0"/>
              <a:t>Hloni Mabuza</a:t>
            </a:r>
            <a:endParaRPr lang="en-US" b="1" dirty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99072"/>
              </p:ext>
            </p:extLst>
          </p:nvPr>
        </p:nvGraphicFramePr>
        <p:xfrm>
          <a:off x="257556" y="4092854"/>
          <a:ext cx="70011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430">
                  <a:extLst>
                    <a:ext uri="{9D8B030D-6E8A-4147-A177-3AD203B41FA5}">
                      <a16:colId xmlns:a16="http://schemas.microsoft.com/office/drawing/2014/main" val="2137264771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869265093"/>
                    </a:ext>
                  </a:extLst>
                </a:gridCol>
                <a:gridCol w="1382041">
                  <a:extLst>
                    <a:ext uri="{9D8B030D-6E8A-4147-A177-3AD203B41FA5}">
                      <a16:colId xmlns:a16="http://schemas.microsoft.com/office/drawing/2014/main" val="4000370637"/>
                    </a:ext>
                  </a:extLst>
                </a:gridCol>
              </a:tblGrid>
              <a:tr h="580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</a:t>
                      </a:r>
                      <a:r>
                        <a:rPr lang="en-US" baseline="0" dirty="0" smtClean="0"/>
                        <a:t> #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August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03749"/>
                  </a:ext>
                </a:extLst>
              </a:tr>
              <a:tr h="336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kz</a:t>
                      </a:r>
                      <a:r>
                        <a:rPr lang="en-US" dirty="0" smtClean="0"/>
                        <a:t> eThekwini Metropolitan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6365"/>
                  </a:ext>
                </a:extLst>
              </a:tr>
              <a:tr h="336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kz</a:t>
                      </a:r>
                      <a:r>
                        <a:rPr lang="en-US" dirty="0" smtClean="0"/>
                        <a:t> uMgungundlovu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85982"/>
                  </a:ext>
                </a:extLst>
              </a:tr>
              <a:tr h="336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Uthukela</a:t>
                      </a:r>
                      <a:r>
                        <a:rPr lang="en-US" dirty="0" smtClean="0"/>
                        <a:t>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7745"/>
                  </a:ext>
                </a:extLst>
              </a:tr>
              <a:tr h="336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kz</a:t>
                      </a:r>
                      <a:r>
                        <a:rPr lang="en-US" dirty="0" smtClean="0"/>
                        <a:t> Zululand District Municipality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8421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257556" y="2931544"/>
            <a:ext cx="6687530" cy="434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68 Current Siyenza Sites</a:t>
            </a:r>
          </a:p>
          <a:p>
            <a:r>
              <a:rPr lang="en-US" dirty="0" smtClean="0"/>
              <a:t>Kwa-Zulu Natal Province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366" y="1324523"/>
            <a:ext cx="3530506" cy="35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GHT">
      <a:dk1>
        <a:sysClr val="windowText" lastClr="000000"/>
      </a:dk1>
      <a:lt1>
        <a:sysClr val="window" lastClr="FFFFFF"/>
      </a:lt1>
      <a:dk2>
        <a:srgbClr val="4B94DD"/>
      </a:dk2>
      <a:lt2>
        <a:srgbClr val="D5E6F7"/>
      </a:lt2>
      <a:accent1>
        <a:srgbClr val="005EAA"/>
      </a:accent1>
      <a:accent2>
        <a:srgbClr val="4B94DD"/>
      </a:accent2>
      <a:accent3>
        <a:srgbClr val="B81020"/>
      </a:accent3>
      <a:accent4>
        <a:srgbClr val="FF6D82"/>
      </a:accent4>
      <a:accent5>
        <a:srgbClr val="7F7F7F"/>
      </a:accent5>
      <a:accent6>
        <a:srgbClr val="3E3E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yenza Roles_18072019 [Read-Only]" id="{361FA576-89D2-4BE1-BAE0-EF6CBCC31513}" vid="{7A3EEA41-3E7C-4E4C-AF80-91740AB2C5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VDC_Siyenza Roles</Template>
  <TotalTime>4</TotalTime>
  <Words>843</Words>
  <Application>Microsoft Office PowerPoint</Application>
  <PresentationFormat>Widescreen</PresentationFormat>
  <Paragraphs>172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CDC South Africa</vt:lpstr>
      <vt:lpstr>Project Officer(PO)</vt:lpstr>
      <vt:lpstr>Technical Monitor (TM)/Activity Manager (AM)</vt:lpstr>
      <vt:lpstr>Siyenza Site Lead (Part 1)</vt:lpstr>
      <vt:lpstr>Resources for Site Leads</vt:lpstr>
      <vt:lpstr>District Support Partner (DSP) Siyenza Profiles</vt:lpstr>
      <vt:lpstr>CDC Direct Service Partners (DSP)</vt:lpstr>
      <vt:lpstr>CDC Direct Service Partners</vt:lpstr>
      <vt:lpstr>HST Siyenza Profile</vt:lpstr>
      <vt:lpstr>Aurum Siyenza Profile</vt:lpstr>
      <vt:lpstr>THC Siyenza Profile</vt:lpstr>
      <vt:lpstr>WRHI Siyenza Profile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South Africa</dc:title>
  <dc:creator>Grund, Jonathan (CDC/DDPHSIS/CGH/DGHT)</dc:creator>
  <cp:lastModifiedBy>Grund, Jonathan (CDC/DDPHSIS/CGH/DGHT)</cp:lastModifiedBy>
  <cp:revision>2</cp:revision>
  <dcterms:created xsi:type="dcterms:W3CDTF">2019-07-24T03:12:28Z</dcterms:created>
  <dcterms:modified xsi:type="dcterms:W3CDTF">2019-07-24T03:19:47Z</dcterms:modified>
</cp:coreProperties>
</file>