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8" r:id="rId4"/>
    <p:sldId id="257" r:id="rId5"/>
    <p:sldId id="258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 Schalkwyk, Chantelle (CDC/DDPHSIS/CGH/DGHT)" initials="VSC(" lastIdx="2" clrIdx="0">
    <p:extLst>
      <p:ext uri="{19B8F6BF-5375-455C-9EA6-DF929625EA0E}">
        <p15:presenceInfo xmlns:p15="http://schemas.microsoft.com/office/powerpoint/2012/main" userId="S-1-5-21-1207783550-2075000910-922709458-4163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2B21"/>
    <a:srgbClr val="313276"/>
    <a:srgbClr val="4B8640"/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09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4T11:21:23.385" idx="1">
    <p:pos x="5359" y="1292"/>
    <p:text>A video link</p:text>
    <p:extLst>
      <p:ext uri="{C676402C-5697-4E1C-873F-D02D1690AC5C}">
        <p15:threadingInfo xmlns:p15="http://schemas.microsoft.com/office/powerpoint/2012/main" timeZoneBias="-120"/>
      </p:ext>
    </p:extLst>
  </p:cm>
  <p:cm authorId="1" dt="2019-07-24T11:25:40.624" idx="2">
    <p:pos x="5359" y="1388"/>
    <p:text>Can choose between the two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1C4F-2199-43CE-AA9D-775BB8CBCE7D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3CEBA-3EE8-438C-8047-8C25613D6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N:\GRAPHICS\GAP\108311_GAP_South_Africa\108621_GAP_SA_PowerPoint\support\GAP_SA_PowerPoint_v1_NK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75"/>
            <a:ext cx="9144000" cy="6861175"/>
          </a:xfrm>
          <a:prstGeom prst="rect">
            <a:avLst/>
          </a:prstGeom>
          <a:noFill/>
        </p:spPr>
      </p:pic>
      <p:pic>
        <p:nvPicPr>
          <p:cNvPr id="7" name="Picture 14" descr="HHS_vector_logo_whit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895975"/>
            <a:ext cx="652463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9"/>
          <p:cNvSpPr txBox="1">
            <a:spLocks noChangeArrowheads="1"/>
          </p:cNvSpPr>
          <p:nvPr userDrawn="1"/>
        </p:nvSpPr>
        <p:spPr bwMode="white">
          <a:xfrm>
            <a:off x="458788" y="5992813"/>
            <a:ext cx="82264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700" dirty="0">
                <a:solidFill>
                  <a:schemeClr val="bg1"/>
                </a:solidFill>
                <a:latin typeface="AvantGarde" pitchFamily="34" charset="0"/>
              </a:rPr>
              <a:t>Department of Health and Human Services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AvantGarde" pitchFamily="34" charset="0"/>
              </a:rPr>
              <a:t>Centers for Disease Control and Prevention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ltGray">
          <a:xfrm>
            <a:off x="2133600" y="2438400"/>
            <a:ext cx="64770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95000"/>
                      <a:lumOff val="5000"/>
                    </a:scheme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ltGray">
          <a:xfrm>
            <a:off x="2133600" y="3886201"/>
            <a:ext cx="6477000" cy="838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4" name="Picture 5" descr="N:\GRAPHICS\GAP\108311_GAP_South_Africa\108621_GAP_SA_PowerPoint\support\CDC Logo (for dark back)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48600" y="6019800"/>
            <a:ext cx="638920" cy="457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hidden">
          <a:xfrm>
            <a:off x="0" y="533400"/>
            <a:ext cx="9144000" cy="2057400"/>
          </a:xfrm>
          <a:prstGeom prst="rect">
            <a:avLst/>
          </a:prstGeom>
          <a:solidFill>
            <a:srgbClr val="A6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 bwMode="hidden">
          <a:xfrm>
            <a:off x="0" y="2590800"/>
            <a:ext cx="9144000" cy="2971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457200" y="990600"/>
            <a:ext cx="8229600" cy="1189038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add closing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black">
          <a:xfrm>
            <a:off x="1371600" y="3118009"/>
            <a:ext cx="6400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kern="1200" baseline="30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CDC South Africa</a:t>
            </a:r>
          </a:p>
          <a:p>
            <a:pPr algn="ctr"/>
            <a:r>
              <a:rPr lang="en-US" sz="1800" kern="1200" baseline="30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c/o U.S. Embassy</a:t>
            </a:r>
          </a:p>
          <a:p>
            <a:pPr algn="ctr"/>
            <a:r>
              <a:rPr lang="en-US" sz="1800" kern="1200" baseline="30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P.O. Box 9536</a:t>
            </a:r>
          </a:p>
          <a:p>
            <a:pPr algn="ctr"/>
            <a:r>
              <a:rPr lang="en-US" sz="1800" kern="1200" baseline="30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Pretoria 0001</a:t>
            </a:r>
          </a:p>
          <a:p>
            <a:pPr algn="ctr"/>
            <a:r>
              <a:rPr lang="en-US" sz="1800" kern="1200" baseline="30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877 Pretorius St.</a:t>
            </a:r>
          </a:p>
          <a:p>
            <a:pPr algn="ctr"/>
            <a:r>
              <a:rPr lang="en-US" sz="1800" kern="1200" baseline="30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Pretoria, South Africa</a:t>
            </a:r>
          </a:p>
          <a:p>
            <a:pPr algn="ctr"/>
            <a:r>
              <a:rPr lang="en-US" sz="1800" kern="1200" baseline="30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Phone: +27-12-424-9000   Email: info@sa.cdc.gov</a:t>
            </a:r>
          </a:p>
          <a:p>
            <a:pPr algn="ctr"/>
            <a:r>
              <a:rPr lang="en-US" sz="1800" kern="1200" baseline="30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____________________________________________</a:t>
            </a:r>
            <a:br>
              <a:rPr lang="en-US" sz="1800" kern="1200" baseline="30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800" kern="1200" baseline="30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 learn more about CDC, visit www.cdc.gov</a:t>
            </a:r>
          </a:p>
          <a:p>
            <a:pPr algn="ctr"/>
            <a:r>
              <a:rPr lang="en-US" sz="1800" kern="1200" baseline="30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_________________________</a:t>
            </a:r>
            <a:br>
              <a:rPr lang="en-US" sz="1800" kern="1200" baseline="30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800" kern="1200" baseline="30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 learn more about PEPFAR, visit www.PEPFAR.gov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N:\GRAPHICS\GAP\108311_GAP_South_Africa\108621_GAP_SA_PowerPoint\support\SA-PEPFAR-NO-TAG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977705" y="5791200"/>
            <a:ext cx="1188591" cy="914400"/>
          </a:xfrm>
          <a:prstGeom prst="rect">
            <a:avLst/>
          </a:prstGeom>
          <a:noFill/>
        </p:spPr>
      </p:pic>
      <p:cxnSp>
        <p:nvCxnSpPr>
          <p:cNvPr id="21" name="Straight Connector 20"/>
          <p:cNvCxnSpPr/>
          <p:nvPr userDrawn="1"/>
        </p:nvCxnSpPr>
        <p:spPr bwMode="hidden">
          <a:xfrm>
            <a:off x="0" y="2590800"/>
            <a:ext cx="9144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0" descr="GAP_SA_PowerPoint_v1_NK"/>
          <p:cNvPicPr>
            <a:picLocks noChangeArrowheads="1"/>
          </p:cNvPicPr>
          <p:nvPr userDrawn="1"/>
        </p:nvPicPr>
        <p:blipFill>
          <a:blip r:embed="rId3" cstate="print"/>
          <a:srcRect t="78891"/>
          <a:stretch>
            <a:fillRect/>
          </a:stretch>
        </p:blipFill>
        <p:spPr bwMode="black">
          <a:xfrm>
            <a:off x="0" y="338752"/>
            <a:ext cx="9144000" cy="162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Connector 26"/>
          <p:cNvCxnSpPr/>
          <p:nvPr userDrawn="1"/>
        </p:nvCxnSpPr>
        <p:spPr bwMode="hidden">
          <a:xfrm>
            <a:off x="0" y="5562600"/>
            <a:ext cx="9144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N:\GRAPHICS\GAP\108311_GAP_South_Africa\108621_GAP_SA_PowerPoint\support\SA_slide_bg.jpg"/>
          <p:cNvPicPr>
            <a:picLocks noChangeAspect="1" noChangeArrowheads="1"/>
          </p:cNvPicPr>
          <p:nvPr userDrawn="1"/>
        </p:nvPicPr>
        <p:blipFill>
          <a:blip r:embed="rId2" cstate="print"/>
          <a:srcRect t="5598"/>
          <a:stretch>
            <a:fillRect/>
          </a:stretch>
        </p:blipFill>
        <p:spPr bwMode="auto">
          <a:xfrm>
            <a:off x="0" y="381000"/>
            <a:ext cx="9144000" cy="6477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7200" y="3505200"/>
            <a:ext cx="8229600" cy="1470025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rial Black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914400" y="5260975"/>
            <a:ext cx="7315200" cy="758825"/>
          </a:xfrm>
        </p:spPr>
        <p:txBody>
          <a:bodyPr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30" descr="GAP_SA_PowerPoint_v1_NK"/>
          <p:cNvPicPr>
            <a:picLocks noChangeArrowheads="1"/>
          </p:cNvPicPr>
          <p:nvPr userDrawn="1"/>
        </p:nvPicPr>
        <p:blipFill>
          <a:blip r:embed="rId3" cstate="print"/>
          <a:srcRect t="78891"/>
          <a:stretch>
            <a:fillRect/>
          </a:stretch>
        </p:blipFill>
        <p:spPr bwMode="black">
          <a:xfrm>
            <a:off x="0" y="338752"/>
            <a:ext cx="9144000" cy="162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8952"/>
            <a:ext cx="8229600" cy="615553"/>
          </a:xfrm>
        </p:spPr>
        <p:txBody>
          <a:bodyPr>
            <a:noAutofit/>
          </a:bodyPr>
          <a:lstStyle>
            <a:lvl1pPr>
              <a:defRPr sz="3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434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57B4-70A8-4EB8-82F3-2AE4FB418925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43A5-A7FD-4661-B40D-67289C9364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 bwMode="white"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7943A5-A7FD-4661-B40D-67289C9364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9600" cy="615553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267200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267200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57B4-70A8-4EB8-82F3-2AE4FB418925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43A5-A7FD-4661-B40D-67289C936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68563"/>
            <a:ext cx="4040188" cy="332263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288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68563"/>
            <a:ext cx="4041775" cy="332263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57B4-70A8-4EB8-82F3-2AE4FB418925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43A5-A7FD-4661-B40D-67289C936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57B4-70A8-4EB8-82F3-2AE4FB418925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43A5-A7FD-4661-B40D-67289C936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57B4-70A8-4EB8-82F3-2AE4FB418925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43A5-A7FD-4661-B40D-67289C936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599"/>
            <a:ext cx="5111750" cy="5181601"/>
          </a:xfr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356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57B4-70A8-4EB8-82F3-2AE4FB418925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43A5-A7FD-4661-B40D-67289C936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7244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91138"/>
            <a:ext cx="5486400" cy="500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57B4-70A8-4EB8-82F3-2AE4FB418925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43A5-A7FD-4661-B40D-67289C936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989320"/>
            <a:ext cx="9144000" cy="868680"/>
          </a:xfrm>
          <a:prstGeom prst="rect">
            <a:avLst/>
          </a:prstGeom>
          <a:solidFill>
            <a:srgbClr val="313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58952"/>
            <a:ext cx="8229600" cy="88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1"/>
            <a:ext cx="8229600" cy="403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12A57B4-70A8-4EB8-82F3-2AE4FB418925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F7943A5-A7FD-4661-B40D-67289C9364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5" descr="N:\GRAPHICS\GAP\108311_GAP_South_Africa\108621_GAP_SA_PowerPoint\support\beadsart-01.jp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365125"/>
          </a:xfrm>
          <a:prstGeom prst="rect">
            <a:avLst/>
          </a:prstGeom>
          <a:noFill/>
        </p:spPr>
      </p:pic>
      <p:pic>
        <p:nvPicPr>
          <p:cNvPr id="9" name="Picture 30" descr="GAP_SA_PowerPoint_v1_NK"/>
          <p:cNvPicPr>
            <a:picLocks noChangeArrowheads="1"/>
          </p:cNvPicPr>
          <p:nvPr userDrawn="1"/>
        </p:nvPicPr>
        <p:blipFill>
          <a:blip r:embed="rId13" cstate="print"/>
          <a:srcRect t="78891"/>
          <a:stretch>
            <a:fillRect/>
          </a:stretch>
        </p:blipFill>
        <p:spPr bwMode="black">
          <a:xfrm>
            <a:off x="0" y="338752"/>
            <a:ext cx="9144000" cy="162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85000"/>
              <a:lumOff val="15000"/>
            </a:schemeClr>
          </a:solidFill>
          <a:latin typeface="Arial Black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FF00"/>
        </a:buClr>
        <a:buFont typeface="Arial" pitchFamily="34" charset="0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FF00"/>
        </a:buClr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LitAEbw-Co" TargetMode="External"/><Relationship Id="rId2" Type="http://schemas.openxmlformats.org/officeDocument/2006/relationships/hyperlink" Target="https://www.youtube.com/watch?v=VeeSCCrK_T8" TargetMode="Externa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.xml"/><Relationship Id="rId4" Type="http://schemas.openxmlformats.org/officeDocument/2006/relationships/hyperlink" Target="https://www.brandsouthafrica.com/people-culture/culture/south-african-englis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133600" y="2133600"/>
            <a:ext cx="6477000" cy="1981200"/>
          </a:xfrm>
        </p:spPr>
        <p:txBody>
          <a:bodyPr/>
          <a:lstStyle/>
          <a:p>
            <a:pPr algn="ctr"/>
            <a:r>
              <a:rPr lang="en-US" sz="3600" dirty="0" smtClean="0"/>
              <a:t>Welcome to </a:t>
            </a:r>
            <a:br>
              <a:rPr lang="en-US" sz="3600" dirty="0" smtClean="0"/>
            </a:br>
            <a:r>
              <a:rPr lang="en-US" sz="3600" dirty="0" smtClean="0"/>
              <a:t>CDC South Africa!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33600" y="4191000"/>
            <a:ext cx="6477000" cy="838200"/>
          </a:xfrm>
        </p:spPr>
        <p:txBody>
          <a:bodyPr/>
          <a:lstStyle/>
          <a:p>
            <a:pPr algn="ctr"/>
            <a:r>
              <a:rPr lang="en-US" dirty="0" smtClean="0"/>
              <a:t>Jonathan Grund, QI Branch Chief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DSP = Tour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with DSP which are terms of respect in your geography and how to use them</a:t>
            </a:r>
          </a:p>
          <a:p>
            <a:r>
              <a:rPr lang="en-US" dirty="0" smtClean="0"/>
              <a:t>Check with DSP (and heed their guidance) on protocol in meetings/engagements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the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Constitution and legislative Framework = one of the most robust in the world</a:t>
            </a:r>
          </a:p>
          <a:p>
            <a:r>
              <a:rPr lang="en-US" dirty="0" smtClean="0"/>
              <a:t>Are you aware of all existing National</a:t>
            </a:r>
            <a:r>
              <a:rPr lang="en-US" dirty="0"/>
              <a:t>,</a:t>
            </a:r>
            <a:r>
              <a:rPr lang="en-US" dirty="0" smtClean="0"/>
              <a:t> Provincial or District policies and guidelines?</a:t>
            </a:r>
          </a:p>
          <a:p>
            <a:pPr lvl="2"/>
            <a:r>
              <a:rPr lang="en-US" b="1" dirty="0" smtClean="0"/>
              <a:t>Don’t assume</a:t>
            </a:r>
            <a:r>
              <a:rPr lang="en-US" dirty="0" smtClean="0"/>
              <a:t> </a:t>
            </a:r>
            <a:r>
              <a:rPr lang="en-US" dirty="0"/>
              <a:t>that there is or is not a policy.  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ind </a:t>
            </a:r>
            <a:r>
              <a:rPr lang="en-US" dirty="0"/>
              <a:t>out what </a:t>
            </a:r>
            <a:r>
              <a:rPr lang="en-US" b="1" dirty="0"/>
              <a:t>policies exist </a:t>
            </a:r>
            <a:r>
              <a:rPr lang="en-US" dirty="0"/>
              <a:t>and what the policy gaps are.  </a:t>
            </a:r>
            <a:endParaRPr lang="en-US" dirty="0" smtClean="0"/>
          </a:p>
          <a:p>
            <a:pPr lvl="2"/>
            <a:r>
              <a:rPr lang="en-US" dirty="0" smtClean="0"/>
              <a:t>If there are </a:t>
            </a:r>
            <a:r>
              <a:rPr lang="en-US" b="1" dirty="0" smtClean="0"/>
              <a:t>multiple policies</a:t>
            </a:r>
            <a:r>
              <a:rPr lang="en-US" dirty="0" smtClean="0"/>
              <a:t>, which is used on site and why?</a:t>
            </a:r>
            <a:endParaRPr lang="en-US" dirty="0"/>
          </a:p>
          <a:p>
            <a:pPr lvl="2"/>
            <a:r>
              <a:rPr lang="en-US" dirty="0" smtClean="0"/>
              <a:t>New </a:t>
            </a:r>
            <a:r>
              <a:rPr lang="en-US" dirty="0" smtClean="0"/>
              <a:t>proposals should be socialized/introduced </a:t>
            </a:r>
            <a:r>
              <a:rPr lang="en-US" dirty="0"/>
              <a:t>by the </a:t>
            </a:r>
            <a:r>
              <a:rPr lang="en-US" b="1" dirty="0"/>
              <a:t>CDC South Africa </a:t>
            </a:r>
            <a:r>
              <a:rPr lang="en-US" b="1" dirty="0" smtClean="0"/>
              <a:t>office </a:t>
            </a:r>
            <a:r>
              <a:rPr lang="en-US" dirty="0" smtClean="0"/>
              <a:t>(so suggest up).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1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Ensure that there are </a:t>
            </a:r>
            <a:r>
              <a:rPr lang="en-US" dirty="0" smtClean="0"/>
              <a:t>no </a:t>
            </a:r>
            <a:r>
              <a:rPr lang="en-US" dirty="0"/>
              <a:t>unauthorized obligations. 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there are any requests that require procurements or funding changes the </a:t>
            </a:r>
            <a:r>
              <a:rPr lang="en-US" dirty="0" smtClean="0"/>
              <a:t>Project </a:t>
            </a:r>
            <a:r>
              <a:rPr lang="en-US" dirty="0"/>
              <a:t>O</a:t>
            </a:r>
            <a:r>
              <a:rPr lang="en-US" dirty="0" smtClean="0"/>
              <a:t>fficer </a:t>
            </a:r>
            <a:r>
              <a:rPr lang="en-US" dirty="0"/>
              <a:t>should always be informed/consulted.  </a:t>
            </a:r>
            <a:endParaRPr lang="en-US" dirty="0" smtClean="0"/>
          </a:p>
          <a:p>
            <a:r>
              <a:rPr lang="en-US" dirty="0" smtClean="0"/>
              <a:t>District </a:t>
            </a:r>
            <a:r>
              <a:rPr lang="en-US" dirty="0" smtClean="0"/>
              <a:t>health service, PHC, and HAST program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 you! </a:t>
            </a:r>
            <a:br>
              <a:rPr lang="en-US" dirty="0" smtClean="0"/>
            </a:br>
            <a:r>
              <a:rPr lang="en-US" dirty="0" smtClean="0"/>
              <a:t>Enkosi!</a:t>
            </a:r>
            <a:br>
              <a:rPr lang="en-US" dirty="0" smtClean="0"/>
            </a:br>
            <a:r>
              <a:rPr lang="en-US" dirty="0" smtClean="0"/>
              <a:t>Ngiyabonga!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experiences in 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9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-1389" b="617"/>
          <a:stretch/>
        </p:blipFill>
        <p:spPr>
          <a:xfrm>
            <a:off x="1828800" y="762000"/>
            <a:ext cx="5562600" cy="4800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304800" y="5867400"/>
            <a:ext cx="96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rial Black" pitchFamily="34" charset="0"/>
                <a:ea typeface="+mj-ea"/>
                <a:cs typeface="Arial" pitchFamily="34" charset="0"/>
              </a:rPr>
              <a:t>Me in 2009, HIV Prevention Branch</a:t>
            </a:r>
            <a:endParaRPr lang="en-US" sz="36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  <a:latin typeface="Arial Black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9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Department of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Mandate = National Health Act 2003</a:t>
            </a:r>
          </a:p>
          <a:p>
            <a:r>
              <a:rPr lang="en-US" dirty="0" smtClean="0"/>
              <a:t>Healthcare a basic human right (Bill of Rights, Section 27)</a:t>
            </a:r>
          </a:p>
          <a:p>
            <a:r>
              <a:rPr lang="en-US" dirty="0" smtClean="0"/>
              <a:t>Supported National Development Plan, Medium Term Strategic Framework</a:t>
            </a:r>
          </a:p>
          <a:p>
            <a:r>
              <a:rPr lang="en-US" dirty="0" smtClean="0"/>
              <a:t>Ensuring a long healthy life for all South Africans</a:t>
            </a:r>
          </a:p>
          <a:p>
            <a:r>
              <a:rPr lang="en-US" dirty="0" smtClean="0"/>
              <a:t>Responsibilities at 3 levels of government</a:t>
            </a:r>
          </a:p>
          <a:p>
            <a:pPr lvl="2"/>
            <a:r>
              <a:rPr lang="en-US" dirty="0" smtClean="0"/>
              <a:t>National, </a:t>
            </a:r>
            <a:r>
              <a:rPr lang="en-US" dirty="0"/>
              <a:t>P</a:t>
            </a:r>
            <a:r>
              <a:rPr lang="en-US" dirty="0" smtClean="0"/>
              <a:t>rovincial &amp; District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PEPFAR/CDC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7244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 err="1" smtClean="0"/>
              <a:t>NDoH</a:t>
            </a:r>
            <a:r>
              <a:rPr lang="en-US" sz="3100" dirty="0" smtClean="0"/>
              <a:t> = Executive Chef; CDC = Sous Chef (Deputy Chef)</a:t>
            </a:r>
          </a:p>
          <a:p>
            <a:r>
              <a:rPr lang="en-US" sz="3100" dirty="0" smtClean="0"/>
              <a:t>Invited at discretion of Head Chef (i.e. Relationship building is key)</a:t>
            </a:r>
          </a:p>
          <a:p>
            <a:r>
              <a:rPr lang="en-US" sz="3100" dirty="0" smtClean="0"/>
              <a:t>One of many players in the kitchen</a:t>
            </a:r>
          </a:p>
          <a:p>
            <a:r>
              <a:rPr lang="en-US" sz="3100" dirty="0" smtClean="0"/>
              <a:t>DSPs = Chef de </a:t>
            </a:r>
            <a:r>
              <a:rPr lang="en-US" sz="3100" dirty="0" err="1" smtClean="0"/>
              <a:t>Tournant</a:t>
            </a:r>
            <a:r>
              <a:rPr lang="en-US" sz="3100" dirty="0" smtClean="0"/>
              <a:t>/Swing Cook/Relief Cook (fills in as and when is needed)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27625"/>
            <a:ext cx="3200400" cy="453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Facility Manager = Head Chef</a:t>
            </a:r>
          </a:p>
          <a:p>
            <a:r>
              <a:rPr lang="en-US" dirty="0" smtClean="0"/>
              <a:t>CDC = Sous Chef</a:t>
            </a:r>
          </a:p>
          <a:p>
            <a:r>
              <a:rPr lang="en-US" dirty="0" smtClean="0"/>
              <a:t>DSP </a:t>
            </a:r>
            <a:r>
              <a:rPr lang="en-US" dirty="0"/>
              <a:t>= Chef de </a:t>
            </a:r>
            <a:r>
              <a:rPr lang="en-US" dirty="0" err="1"/>
              <a:t>Tournant</a:t>
            </a:r>
            <a:r>
              <a:rPr lang="en-US" dirty="0"/>
              <a:t>/Swing Cook/Relief Cook (fills in as and when is needed)</a:t>
            </a:r>
          </a:p>
          <a:p>
            <a:r>
              <a:rPr lang="en-US" dirty="0" smtClean="0"/>
              <a:t>Chain – branding/support materials etc. and permission to implement large scale change comes from franchisee</a:t>
            </a:r>
          </a:p>
          <a:p>
            <a:r>
              <a:rPr lang="en-US" dirty="0" smtClean="0"/>
              <a:t>Franchisee = District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 official languages = many cultural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038600"/>
          </a:xfrm>
        </p:spPr>
        <p:txBody>
          <a:bodyPr>
            <a:noAutofit/>
          </a:bodyPr>
          <a:lstStyle/>
          <a:p>
            <a:r>
              <a:rPr lang="en-US" sz="2400" dirty="0"/>
              <a:t>At least thirty-five languages indigenous to South </a:t>
            </a:r>
            <a:r>
              <a:rPr lang="en-US" sz="2400" dirty="0" smtClean="0"/>
              <a:t>Africa, 11 </a:t>
            </a:r>
            <a:r>
              <a:rPr lang="en-US" sz="2400" dirty="0"/>
              <a:t>of which are official languages of South Africa</a:t>
            </a:r>
            <a:endParaRPr lang="en-US" sz="2400" dirty="0" smtClean="0"/>
          </a:p>
          <a:p>
            <a:r>
              <a:rPr lang="en-US" sz="2400" dirty="0" smtClean="0"/>
              <a:t>Geography = specific cultural nuances</a:t>
            </a:r>
          </a:p>
          <a:p>
            <a:r>
              <a:rPr lang="en-US" sz="2400" dirty="0" smtClean="0"/>
              <a:t>Let DSP/</a:t>
            </a:r>
            <a:r>
              <a:rPr lang="en-US" sz="2400" dirty="0" err="1" smtClean="0"/>
              <a:t>NDoH</a:t>
            </a:r>
            <a:r>
              <a:rPr lang="en-US" sz="2400" dirty="0" smtClean="0"/>
              <a:t>/District take the lead</a:t>
            </a:r>
          </a:p>
          <a:p>
            <a:r>
              <a:rPr lang="en-US" sz="2400" dirty="0" smtClean="0"/>
              <a:t>Friendly &amp; respectful at all times</a:t>
            </a:r>
          </a:p>
          <a:p>
            <a:r>
              <a:rPr lang="en-US" sz="2400" dirty="0" smtClean="0"/>
              <a:t>Follow protocol; Always greet Facility Manager before rounds (if not available, be sure to greet before leaving)</a:t>
            </a:r>
          </a:p>
          <a:p>
            <a:r>
              <a:rPr lang="en-US" sz="2400" dirty="0" smtClean="0"/>
              <a:t>Engage with personnel (ALL) on a personal level/ make a connection before diving into work (Hi, How are you = culturally obligatory)</a:t>
            </a:r>
          </a:p>
        </p:txBody>
      </p:sp>
    </p:spTree>
    <p:extLst>
      <p:ext uri="{BB962C8B-B14F-4D97-AF65-F5344CB8AC3E}">
        <p14:creationId xmlns:p14="http://schemas.microsoft.com/office/powerpoint/2010/main" val="263954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 English is not US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 = I heard you </a:t>
            </a:r>
            <a:r>
              <a:rPr lang="en-US" b="1" u="sng" dirty="0" smtClean="0"/>
              <a:t>NOT</a:t>
            </a:r>
            <a:r>
              <a:rPr lang="en-US" dirty="0" smtClean="0"/>
              <a:t> I will do it.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www.youtube.com/watch?v=VeeSCCrK_T8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https://www.youtube.com/watch?v=7LitAEbw-Co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www.brandsouthafrica.com/people-culture/culture/south-african-english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1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C South Africa">
  <a:themeElements>
    <a:clrScheme name="CDC South Africa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0000"/>
      </a:accent1>
      <a:accent2>
        <a:srgbClr val="FFFF00"/>
      </a:accent2>
      <a:accent3>
        <a:srgbClr val="00B050"/>
      </a:accent3>
      <a:accent4>
        <a:srgbClr val="7030A0"/>
      </a:accent4>
      <a:accent5>
        <a:srgbClr val="0070C0"/>
      </a:accent5>
      <a:accent6>
        <a:srgbClr val="4D4D4D"/>
      </a:accent6>
      <a:hlink>
        <a:srgbClr val="FFC000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413</Words>
  <Application>Microsoft Office PowerPoint</Application>
  <PresentationFormat>On-screen Show (4:3)</PresentationFormat>
  <Paragraphs>50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AvantGarde</vt:lpstr>
      <vt:lpstr>Calibri</vt:lpstr>
      <vt:lpstr>CDC South Africa</vt:lpstr>
      <vt:lpstr>Welcome to  CDC South Africa!</vt:lpstr>
      <vt:lpstr>My experiences in SA</vt:lpstr>
      <vt:lpstr>PowerPoint Presentation</vt:lpstr>
      <vt:lpstr>The Basics</vt:lpstr>
      <vt:lpstr>Department of Health</vt:lpstr>
      <vt:lpstr>PEPFAR/CDC</vt:lpstr>
      <vt:lpstr>Clinic</vt:lpstr>
      <vt:lpstr>11 official languages = many cultural differences</vt:lpstr>
      <vt:lpstr>SA English is not US English</vt:lpstr>
      <vt:lpstr>DSP = Tour Guide</vt:lpstr>
      <vt:lpstr>Understand the Framework</vt:lpstr>
      <vt:lpstr>Requests</vt:lpstr>
      <vt:lpstr>Thank you!  Enkosi! Ngiyabonga!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CDC South Africa</dc:title>
  <dc:creator>CDC</dc:creator>
  <cp:lastModifiedBy>Grund, Jonathan (CDC/DDPHSIS/CGH/DGHT)</cp:lastModifiedBy>
  <cp:revision>84</cp:revision>
  <dcterms:created xsi:type="dcterms:W3CDTF">2009-12-11T14:42:49Z</dcterms:created>
  <dcterms:modified xsi:type="dcterms:W3CDTF">2019-07-24T17:50:59Z</dcterms:modified>
</cp:coreProperties>
</file>